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47" r:id="rId2"/>
    <p:sldId id="275" r:id="rId3"/>
    <p:sldId id="358" r:id="rId4"/>
    <p:sldId id="359" r:id="rId5"/>
    <p:sldId id="350" r:id="rId6"/>
    <p:sldId id="360" r:id="rId7"/>
    <p:sldId id="361" r:id="rId8"/>
    <p:sldId id="355" r:id="rId9"/>
    <p:sldId id="354" r:id="rId10"/>
    <p:sldId id="348" r:id="rId11"/>
    <p:sldId id="290" r:id="rId12"/>
    <p:sldId id="362" r:id="rId13"/>
    <p:sldId id="351" r:id="rId14"/>
    <p:sldId id="357" r:id="rId15"/>
    <p:sldId id="356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104" d="100"/>
          <a:sy n="104" d="100"/>
        </p:scale>
        <p:origin x="606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89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9B0D4EB6-FAE3-4E6D-8F5C-2430843EC7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23ACC2F-70AF-4C1F-8822-B4E5744E79EB}" type="datetime1">
              <a:rPr lang="zh-TW" altLang="en-US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2021/12/8</a:t>
            </a:fld>
            <a:endParaRPr lang="en-US" altLang="zh-TW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2F178DD2-99F0-47ED-94B8-A2185FAD0F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762000"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762000"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762000"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762000"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92FB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95FE7AF-0566-438C-A475-B4CCBFA1E3D3}" type="slidenum">
              <a:rPr lang="en-US" altLang="zh-TW" sz="100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zh-TW" sz="1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06F76B2A-C824-456D-B44D-ADCA968F9B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7588D165-2564-4401-A375-64EFB2473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394774" y="6290270"/>
            <a:ext cx="8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 algn="ctr"/>
              <a:t>‹#›</a:t>
            </a:fld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/14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" TargetMode="External"/><Relationship Id="rId2" Type="http://schemas.openxmlformats.org/officeDocument/2006/relationships/hyperlink" Target="mailto:jang@csie.nt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cap="none" dirty="0">
                <a:cs typeface="Calibri" panose="020F0502020204030204" pitchFamily="34" charset="0"/>
              </a:rPr>
              <a:t>Feature Selection</a:t>
            </a:r>
            <a:br>
              <a:rPr lang="en-US" altLang="zh-TW" sz="3600" cap="none" dirty="0">
                <a:cs typeface="Calibri" panose="020F0502020204030204" pitchFamily="34" charset="0"/>
              </a:rPr>
            </a:br>
            <a:r>
              <a:rPr lang="en-US" altLang="zh-TW" sz="3600" cap="none" dirty="0">
                <a:cs typeface="Calibri" panose="020F0502020204030204" pitchFamily="34" charset="0"/>
              </a:rPr>
              <a:t>for Classification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Arial" panose="020B0604020202020204" pitchFamily="34" charset="0"/>
              </a:rPr>
              <a:t>Jyh-Shing</a:t>
            </a:r>
            <a:r>
              <a:rPr lang="en-US" altLang="zh-TW" dirty="0">
                <a:latin typeface="Arial" panose="020B0604020202020204" pitchFamily="34" charset="0"/>
              </a:rPr>
              <a:t> Roger Jang (</a:t>
            </a:r>
            <a:r>
              <a:rPr lang="zh-TW" altLang="en-US" dirty="0">
                <a:latin typeface="Arial" panose="020B0604020202020204" pitchFamily="34" charset="0"/>
              </a:rPr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jang@csie.ntu.edu.tw</a:t>
            </a:r>
            <a:r>
              <a:rPr lang="en-US" altLang="zh-TW" i="1" dirty="0">
                <a:latin typeface="Arial" panose="020B0604020202020204" pitchFamily="34" charset="0"/>
              </a:rPr>
              <a:t> , </a:t>
            </a:r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r>
              <a:rPr lang="en-US" altLang="zh-TW" i="1" dirty="0">
                <a:latin typeface="Arial" panose="020B0604020202020204" pitchFamily="34" charset="0"/>
              </a:rPr>
              <a:t>  </a:t>
            </a:r>
            <a:endParaRPr lang="zh-TW" altLang="en-US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711804" y="579597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2021/12/8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defRPr/>
            </a:pPr>
            <a:r>
              <a:rPr lang="en-US" altLang="zh-TW" dirty="0"/>
              <a:t>Steps for exhaustive search (ES)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TW" dirty="0"/>
              <a:t>Generate all combinations of features and evaluate them one-by-one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altLang="zh-TW" dirty="0"/>
              <a:t>Select the feature combination that has the best accuracy.</a:t>
            </a:r>
          </a:p>
          <a:p>
            <a:pPr marL="0" indent="0">
              <a:lnSpc>
                <a:spcPct val="95000"/>
              </a:lnSpc>
              <a:defRPr/>
            </a:pPr>
            <a:r>
              <a:rPr lang="en-US" altLang="zh-TW" dirty="0"/>
              <a:t>Drawback</a:t>
            </a:r>
          </a:p>
          <a:p>
            <a:pPr marL="365760" lvl="1" indent="0">
              <a:lnSpc>
                <a:spcPct val="95000"/>
              </a:lnSpc>
              <a:defRPr/>
            </a:pPr>
            <a:r>
              <a:rPr lang="en-US" altLang="zh-TW" dirty="0"/>
              <a:t> </a:t>
            </a:r>
            <a:r>
              <a:rPr lang="en-US" altLang="zh-TW" i="1" dirty="0"/>
              <a:t>d</a:t>
            </a:r>
            <a:r>
              <a:rPr lang="en-US" altLang="zh-TW" dirty="0"/>
              <a:t> features </a:t>
            </a:r>
            <a:r>
              <a:rPr lang="en-US" altLang="zh-TW" dirty="0">
                <a:sym typeface="Wingdings" panose="05000000000000000000" pitchFamily="2" charset="2"/>
              </a:rPr>
              <a:t> 2</a:t>
            </a:r>
            <a:r>
              <a:rPr lang="en-US" altLang="zh-TW" i="1" baseline="30000" dirty="0">
                <a:sym typeface="Wingdings" panose="05000000000000000000" pitchFamily="2" charset="2"/>
              </a:rPr>
              <a:t>d</a:t>
            </a:r>
            <a:r>
              <a:rPr lang="en-US" altLang="zh-TW" dirty="0">
                <a:sym typeface="Wingdings" panose="05000000000000000000" pitchFamily="2" charset="2"/>
              </a:rPr>
              <a:t>-1 CV for performance evaluation</a:t>
            </a:r>
            <a:endParaRPr lang="en-US" altLang="zh-TW" dirty="0"/>
          </a:p>
          <a:p>
            <a:pPr marL="365760" lvl="1" indent="0">
              <a:lnSpc>
                <a:spcPct val="95000"/>
              </a:lnSpc>
              <a:defRPr/>
            </a:pPr>
            <a:r>
              <a:rPr lang="en-US" altLang="zh-TW" i="1" dirty="0"/>
              <a:t> d</a:t>
            </a:r>
            <a:r>
              <a:rPr lang="en-US" altLang="zh-TW" dirty="0"/>
              <a:t> = 10 </a:t>
            </a:r>
            <a:r>
              <a:rPr lang="en-US" altLang="zh-TW" dirty="0">
                <a:sym typeface="Wingdings" pitchFamily="2" charset="2"/>
              </a:rPr>
              <a:t> 1023 CV for evaluation  Time consuming!</a:t>
            </a:r>
          </a:p>
          <a:p>
            <a:pPr marL="0" indent="0">
              <a:lnSpc>
                <a:spcPct val="95000"/>
              </a:lnSpc>
              <a:defRPr/>
            </a:pPr>
            <a:r>
              <a:rPr lang="en-US" altLang="zh-TW" dirty="0"/>
              <a:t>Properties</a:t>
            </a:r>
          </a:p>
          <a:p>
            <a:pPr marL="365760" lvl="1" indent="0">
              <a:lnSpc>
                <a:spcPct val="95000"/>
              </a:lnSpc>
              <a:defRPr/>
            </a:pPr>
            <a:r>
              <a:rPr lang="en-US" altLang="zh-TW" dirty="0"/>
              <a:t> Advantage: </a:t>
            </a:r>
            <a:r>
              <a:rPr lang="en-US" altLang="zh-TW" dirty="0">
                <a:sym typeface="Wingdings" pitchFamily="2" charset="2"/>
              </a:rPr>
              <a:t>Optimal feature set can be identified.</a:t>
            </a:r>
          </a:p>
          <a:p>
            <a:pPr marL="365760" lvl="1" indent="0">
              <a:lnSpc>
                <a:spcPct val="95000"/>
              </a:lnSpc>
              <a:defRPr/>
            </a:pPr>
            <a:r>
              <a:rPr lang="en-US" altLang="zh-TW" dirty="0">
                <a:sym typeface="Wingdings" pitchFamily="2" charset="2"/>
              </a:rPr>
              <a:t> Disadvantage: Extremely slow if no. of features is large.</a:t>
            </a:r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Exhaustive Search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物件 1">
                <a:extLst>
                  <a:ext uri="{FF2B5EF4-FFF2-40B4-BE49-F238E27FC236}">
                    <a16:creationId xmlns:a16="http://schemas.microsoft.com/office/drawing/2014/main" id="{09148B60-7ED5-455A-AF8D-145C1FE5CCF8}"/>
                  </a:ext>
                </a:extLst>
              </p:cNvPr>
              <p:cNvSpPr txBox="1"/>
              <p:nvPr/>
            </p:nvSpPr>
            <p:spPr bwMode="auto">
              <a:xfrm>
                <a:off x="1547664" y="34885"/>
                <a:ext cx="5986463" cy="4143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features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CV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procedures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perf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evaluation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物件 1">
                <a:extLst>
                  <a:ext uri="{FF2B5EF4-FFF2-40B4-BE49-F238E27FC236}">
                    <a16:creationId xmlns:a16="http://schemas.microsoft.com/office/drawing/2014/main" id="{09148B60-7ED5-455A-AF8D-145C1FE5C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7664" y="34885"/>
                <a:ext cx="5986463" cy="414337"/>
              </a:xfrm>
              <a:prstGeom prst="rect">
                <a:avLst/>
              </a:prstGeom>
              <a:blipFill>
                <a:blip r:embed="rId2"/>
                <a:stretch>
                  <a:fillRect b="-147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E64AD6FE-4CC5-4C0C-9777-D73E63963BE7}"/>
              </a:ext>
            </a:extLst>
          </p:cNvPr>
          <p:cNvSpPr/>
          <p:nvPr/>
        </p:nvSpPr>
        <p:spPr>
          <a:xfrm>
            <a:off x="3687048" y="3160489"/>
            <a:ext cx="596920" cy="340519"/>
          </a:xfrm>
          <a:prstGeom prst="wedgeRoundRectCallout">
            <a:avLst>
              <a:gd name="adj1" fmla="val -109765"/>
              <a:gd name="adj2" fmla="val 7432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rgbClr val="FF0000"/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Quiz!</a:t>
            </a:r>
            <a:endParaRPr lang="zh-TW" altLang="en-US" sz="1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61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F74DDAC-E31B-4EC4-B41A-0A3D5E666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Exhaustive Search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A38C200-C25C-417B-AD9B-9391A0423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lnSpc>
                <a:spcPct val="95000"/>
              </a:lnSpc>
            </a:pPr>
            <a:r>
              <a:rPr lang="en-US" altLang="zh-TW" dirty="0"/>
              <a:t>Direct exhaustive search</a:t>
            </a:r>
          </a:p>
        </p:txBody>
      </p:sp>
      <p:sp>
        <p:nvSpPr>
          <p:cNvPr id="22532" name="AutoShape 4">
            <a:extLst>
              <a:ext uri="{FF2B5EF4-FFF2-40B4-BE49-F238E27FC236}">
                <a16:creationId xmlns:a16="http://schemas.microsoft.com/office/drawing/2014/main" id="{6DB32173-433B-45E6-89EF-75CBBE68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C1CEFF">
                <a:gamma/>
                <a:shade val="60000"/>
                <a:invGamma/>
              </a:srgb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</a:t>
            </a:r>
          </a:p>
        </p:txBody>
      </p:sp>
      <p:sp>
        <p:nvSpPr>
          <p:cNvPr id="22533" name="AutoShape 5">
            <a:extLst>
              <a:ext uri="{FF2B5EF4-FFF2-40B4-BE49-F238E27FC236}">
                <a16:creationId xmlns:a16="http://schemas.microsoft.com/office/drawing/2014/main" id="{AEE615ED-B33D-4211-80DC-9486A2A38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x3</a:t>
            </a:r>
          </a:p>
        </p:txBody>
      </p:sp>
      <p:sp>
        <p:nvSpPr>
          <p:cNvPr id="22534" name="AutoShape 6">
            <a:extLst>
              <a:ext uri="{FF2B5EF4-FFF2-40B4-BE49-F238E27FC236}">
                <a16:creationId xmlns:a16="http://schemas.microsoft.com/office/drawing/2014/main" id="{58E16C8C-A4E1-4076-AECA-9517E007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x4</a:t>
            </a:r>
          </a:p>
        </p:txBody>
      </p:sp>
      <p:sp>
        <p:nvSpPr>
          <p:cNvPr id="22535" name="AutoShape 7">
            <a:extLst>
              <a:ext uri="{FF2B5EF4-FFF2-40B4-BE49-F238E27FC236}">
                <a16:creationId xmlns:a16="http://schemas.microsoft.com/office/drawing/2014/main" id="{7F878D5B-D02D-4168-80AE-5B6DEE96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</a:t>
            </a:r>
          </a:p>
        </p:txBody>
      </p:sp>
      <p:sp>
        <p:nvSpPr>
          <p:cNvPr id="22536" name="AutoShape 8">
            <a:extLst>
              <a:ext uri="{FF2B5EF4-FFF2-40B4-BE49-F238E27FC236}">
                <a16:creationId xmlns:a16="http://schemas.microsoft.com/office/drawing/2014/main" id="{74FF534B-C669-4772-AF46-D7497ECD9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3454400"/>
            <a:ext cx="7874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x1, x2</a:t>
            </a:r>
          </a:p>
        </p:txBody>
      </p:sp>
      <p:sp>
        <p:nvSpPr>
          <p:cNvPr id="22537" name="AutoShape 9">
            <a:extLst>
              <a:ext uri="{FF2B5EF4-FFF2-40B4-BE49-F238E27FC236}">
                <a16:creationId xmlns:a16="http://schemas.microsoft.com/office/drawing/2014/main" id="{8640CC53-C337-46AD-BD81-CDE5029C4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3454400"/>
            <a:ext cx="7874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x1, x3</a:t>
            </a:r>
          </a:p>
        </p:txBody>
      </p:sp>
      <p:sp>
        <p:nvSpPr>
          <p:cNvPr id="22538" name="AutoShape 10">
            <a:extLst>
              <a:ext uri="{FF2B5EF4-FFF2-40B4-BE49-F238E27FC236}">
                <a16:creationId xmlns:a16="http://schemas.microsoft.com/office/drawing/2014/main" id="{B883F296-26E5-4AE0-87DC-6E8455181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454400"/>
            <a:ext cx="7874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C1CEFF">
                <a:gamma/>
                <a:shade val="60000"/>
                <a:invGamma/>
              </a:srgb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x1, x4</a:t>
            </a:r>
          </a:p>
        </p:txBody>
      </p:sp>
      <p:sp>
        <p:nvSpPr>
          <p:cNvPr id="22539" name="AutoShape 11">
            <a:extLst>
              <a:ext uri="{FF2B5EF4-FFF2-40B4-BE49-F238E27FC236}">
                <a16:creationId xmlns:a16="http://schemas.microsoft.com/office/drawing/2014/main" id="{A4C943BE-CFF8-4605-B268-E1A9CC2C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454400"/>
            <a:ext cx="7874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x1, x5</a:t>
            </a: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515CB397-76D4-470F-AE1F-5A9ED24EF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4521200"/>
            <a:ext cx="10922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x1, x2, x3</a:t>
            </a:r>
          </a:p>
        </p:txBody>
      </p:sp>
      <p:sp>
        <p:nvSpPr>
          <p:cNvPr id="22541" name="AutoShape 13">
            <a:extLst>
              <a:ext uri="{FF2B5EF4-FFF2-40B4-BE49-F238E27FC236}">
                <a16:creationId xmlns:a16="http://schemas.microsoft.com/office/drawing/2014/main" id="{250547D5-4599-44A3-9D71-F82601037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4521200"/>
            <a:ext cx="10922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C1CEFF">
                <a:gamma/>
                <a:shade val="60000"/>
                <a:invGamma/>
              </a:srgb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x1, x2, x4</a:t>
            </a:r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44B44DF4-9DFE-40CC-BCB3-ABAF3D41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4521200"/>
            <a:ext cx="10922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x1, x2, x5</a:t>
            </a:r>
          </a:p>
        </p:txBody>
      </p:sp>
      <p:sp>
        <p:nvSpPr>
          <p:cNvPr id="22543" name="AutoShape 15">
            <a:extLst>
              <a:ext uri="{FF2B5EF4-FFF2-40B4-BE49-F238E27FC236}">
                <a16:creationId xmlns:a16="http://schemas.microsoft.com/office/drawing/2014/main" id="{4FA90E0B-004D-4B2B-B207-3C13212D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5588000"/>
            <a:ext cx="14732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x1, x2, x3, x4</a:t>
            </a:r>
          </a:p>
        </p:txBody>
      </p:sp>
      <p:sp>
        <p:nvSpPr>
          <p:cNvPr id="22544" name="AutoShape 16">
            <a:extLst>
              <a:ext uri="{FF2B5EF4-FFF2-40B4-BE49-F238E27FC236}">
                <a16:creationId xmlns:a16="http://schemas.microsoft.com/office/drawing/2014/main" id="{C09C8284-A0DC-48E7-931F-CA12503C0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5588000"/>
            <a:ext cx="14732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x1, x2, x3, x5</a:t>
            </a:r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B1626648-225B-4E40-A208-0E8067D9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16" y="2471738"/>
            <a:ext cx="1110881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b="0" dirty="0">
                <a:solidFill>
                  <a:schemeClr val="tx1"/>
                </a:solidFill>
              </a:rPr>
              <a:t>1 input</a:t>
            </a:r>
          </a:p>
        </p:txBody>
      </p:sp>
      <p:sp>
        <p:nvSpPr>
          <p:cNvPr id="22546" name="AutoShape 18">
            <a:extLst>
              <a:ext uri="{FF2B5EF4-FFF2-40B4-BE49-F238E27FC236}">
                <a16:creationId xmlns:a16="http://schemas.microsoft.com/office/drawing/2014/main" id="{EF08D84B-B697-4C13-A4B4-27FEFBD56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2444750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TW" altLang="en-US">
              <a:latin typeface="Arial" charset="0"/>
              <a:ea typeface="新細明體" pitchFamily="2" charset="-120"/>
            </a:endParaRPr>
          </a:p>
        </p:txBody>
      </p:sp>
      <p:sp>
        <p:nvSpPr>
          <p:cNvPr id="10259" name="Rectangle 19">
            <a:extLst>
              <a:ext uri="{FF2B5EF4-FFF2-40B4-BE49-F238E27FC236}">
                <a16:creationId xmlns:a16="http://schemas.microsoft.com/office/drawing/2014/main" id="{2D9E8811-7054-4659-805D-61A3FA00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03" y="3538538"/>
            <a:ext cx="1264769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b="0" dirty="0">
                <a:solidFill>
                  <a:schemeClr val="tx1"/>
                </a:solidFill>
              </a:rPr>
              <a:t>2 inputs</a:t>
            </a:r>
          </a:p>
        </p:txBody>
      </p:sp>
      <p:sp>
        <p:nvSpPr>
          <p:cNvPr id="22548" name="AutoShape 20">
            <a:extLst>
              <a:ext uri="{FF2B5EF4-FFF2-40B4-BE49-F238E27FC236}">
                <a16:creationId xmlns:a16="http://schemas.microsoft.com/office/drawing/2014/main" id="{5D85A732-629F-4B4D-AC18-0C37E4FF3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3511550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TW" altLang="en-US">
              <a:latin typeface="Arial" charset="0"/>
              <a:ea typeface="新細明體" pitchFamily="2" charset="-120"/>
            </a:endParaRPr>
          </a:p>
        </p:txBody>
      </p:sp>
      <p:sp>
        <p:nvSpPr>
          <p:cNvPr id="10261" name="Rectangle 21">
            <a:extLst>
              <a:ext uri="{FF2B5EF4-FFF2-40B4-BE49-F238E27FC236}">
                <a16:creationId xmlns:a16="http://schemas.microsoft.com/office/drawing/2014/main" id="{6173C4F8-7656-49E5-8EB4-730ACA8E8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03" y="4605338"/>
            <a:ext cx="1264769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b="0" dirty="0">
                <a:solidFill>
                  <a:schemeClr val="tx1"/>
                </a:solidFill>
              </a:rPr>
              <a:t>3 inputs</a:t>
            </a:r>
          </a:p>
        </p:txBody>
      </p:sp>
      <p:sp>
        <p:nvSpPr>
          <p:cNvPr id="22550" name="AutoShape 22">
            <a:extLst>
              <a:ext uri="{FF2B5EF4-FFF2-40B4-BE49-F238E27FC236}">
                <a16:creationId xmlns:a16="http://schemas.microsoft.com/office/drawing/2014/main" id="{54674FB8-9F84-4DF6-A4C1-957F8991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4578350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TW" altLang="en-US">
              <a:latin typeface="Arial" charset="0"/>
              <a:ea typeface="新細明體" pitchFamily="2" charset="-120"/>
            </a:endParaRPr>
          </a:p>
        </p:txBody>
      </p:sp>
      <p:sp>
        <p:nvSpPr>
          <p:cNvPr id="10263" name="Rectangle 23">
            <a:extLst>
              <a:ext uri="{FF2B5EF4-FFF2-40B4-BE49-F238E27FC236}">
                <a16:creationId xmlns:a16="http://schemas.microsoft.com/office/drawing/2014/main" id="{0CBC59F2-7993-489B-998F-DD20CB35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03" y="5672138"/>
            <a:ext cx="1264769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b="0" dirty="0">
                <a:solidFill>
                  <a:schemeClr val="tx1"/>
                </a:solidFill>
              </a:rPr>
              <a:t>4 inputs</a:t>
            </a:r>
          </a:p>
        </p:txBody>
      </p:sp>
      <p:sp>
        <p:nvSpPr>
          <p:cNvPr id="22552" name="AutoShape 24">
            <a:extLst>
              <a:ext uri="{FF2B5EF4-FFF2-40B4-BE49-F238E27FC236}">
                <a16:creationId xmlns:a16="http://schemas.microsoft.com/office/drawing/2014/main" id="{82F64A41-6FD2-4155-9290-32E44E455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5645150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TW" altLang="en-US">
              <a:latin typeface="Arial" charset="0"/>
              <a:ea typeface="新細明體" pitchFamily="2" charset="-120"/>
            </a:endParaRPr>
          </a:p>
        </p:txBody>
      </p:sp>
      <p:sp>
        <p:nvSpPr>
          <p:cNvPr id="22553" name="AutoShape 25">
            <a:extLst>
              <a:ext uri="{FF2B5EF4-FFF2-40B4-BE49-F238E27FC236}">
                <a16:creationId xmlns:a16="http://schemas.microsoft.com/office/drawing/2014/main" id="{51846E84-47B0-4B27-AF3C-7815B7ABC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3454400"/>
            <a:ext cx="7874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x2, x3</a:t>
            </a:r>
          </a:p>
        </p:txBody>
      </p:sp>
      <p:sp>
        <p:nvSpPr>
          <p:cNvPr id="10266" name="Rectangle 26">
            <a:extLst>
              <a:ext uri="{FF2B5EF4-FFF2-40B4-BE49-F238E27FC236}">
                <a16:creationId xmlns:a16="http://schemas.microsoft.com/office/drawing/2014/main" id="{D956DE2F-97D7-4EB2-9F8E-7212A737AF4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35119" y="3335664"/>
            <a:ext cx="268288" cy="56925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555" name="AutoShape 27">
            <a:extLst>
              <a:ext uri="{FF2B5EF4-FFF2-40B4-BE49-F238E27FC236}">
                <a16:creationId xmlns:a16="http://schemas.microsoft.com/office/drawing/2014/main" id="{381C78AD-1987-4B5C-AC52-02F2C5EE4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x5</a:t>
            </a:r>
          </a:p>
        </p:txBody>
      </p:sp>
      <p:sp>
        <p:nvSpPr>
          <p:cNvPr id="22556" name="AutoShape 28">
            <a:extLst>
              <a:ext uri="{FF2B5EF4-FFF2-40B4-BE49-F238E27FC236}">
                <a16:creationId xmlns:a16="http://schemas.microsoft.com/office/drawing/2014/main" id="{632C6F79-6FCF-44C7-9DD5-DEF29B641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4521200"/>
            <a:ext cx="10922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x1, x3, x4</a:t>
            </a:r>
          </a:p>
        </p:txBody>
      </p:sp>
      <p:sp>
        <p:nvSpPr>
          <p:cNvPr id="22557" name="AutoShape 29">
            <a:extLst>
              <a:ext uri="{FF2B5EF4-FFF2-40B4-BE49-F238E27FC236}">
                <a16:creationId xmlns:a16="http://schemas.microsoft.com/office/drawing/2014/main" id="{0F690FE9-5626-4B13-82CF-CC4AD28B5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5588000"/>
            <a:ext cx="14732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C1CEFF">
                <a:gamma/>
                <a:shade val="60000"/>
                <a:invGamma/>
              </a:srgb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x1, x2, x4, x5</a:t>
            </a:r>
          </a:p>
        </p:txBody>
      </p:sp>
      <p:sp>
        <p:nvSpPr>
          <p:cNvPr id="10270" name="Rectangle 30">
            <a:extLst>
              <a:ext uri="{FF2B5EF4-FFF2-40B4-BE49-F238E27FC236}">
                <a16:creationId xmlns:a16="http://schemas.microsoft.com/office/drawing/2014/main" id="{6CD647D6-DF52-4F50-88B8-E6BC3596C6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238609" y="4402464"/>
            <a:ext cx="270908" cy="56925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271" name="Rectangle 31">
            <a:extLst>
              <a:ext uri="{FF2B5EF4-FFF2-40B4-BE49-F238E27FC236}">
                <a16:creationId xmlns:a16="http://schemas.microsoft.com/office/drawing/2014/main" id="{C79767EF-79BF-4DCD-A507-B0859F3810A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162409" y="5545464"/>
            <a:ext cx="270908" cy="56925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272" name="Rectangle 31">
            <a:extLst>
              <a:ext uri="{FF2B5EF4-FFF2-40B4-BE49-F238E27FC236}">
                <a16:creationId xmlns:a16="http://schemas.microsoft.com/office/drawing/2014/main" id="{1280827B-6A11-4E0D-809D-B4F5ED1170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388547" y="6086802"/>
            <a:ext cx="270908" cy="56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圓角矩形圖說文字 5">
            <a:extLst>
              <a:ext uri="{FF2B5EF4-FFF2-40B4-BE49-F238E27FC236}">
                <a16:creationId xmlns:a16="http://schemas.microsoft.com/office/drawing/2014/main" id="{143F8910-AE79-44D7-9631-052659B8F8E9}"/>
              </a:ext>
            </a:extLst>
          </p:cNvPr>
          <p:cNvSpPr/>
          <p:nvPr/>
        </p:nvSpPr>
        <p:spPr>
          <a:xfrm>
            <a:off x="6798047" y="1878876"/>
            <a:ext cx="1515053" cy="340519"/>
          </a:xfrm>
          <a:prstGeom prst="wedgeRoundRectCallout">
            <a:avLst>
              <a:gd name="adj1" fmla="val -48175"/>
              <a:gd name="adj2" fmla="val 9093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One-pass Ranking</a:t>
            </a:r>
            <a:endParaRPr lang="zh-TW" altLang="en-US" sz="1400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5000"/>
              </a:lnSpc>
              <a:defRPr/>
            </a:pPr>
            <a:r>
              <a:rPr lang="en-US" altLang="zh-TW" dirty="0"/>
              <a:t> No. of CV required for feature selection in a dataset of </a:t>
            </a:r>
            <a:r>
              <a:rPr lang="en-US" altLang="zh-TW" i="1" dirty="0"/>
              <a:t>d</a:t>
            </a:r>
            <a:r>
              <a:rPr lang="en-US" altLang="zh-TW" dirty="0"/>
              <a:t> features</a:t>
            </a:r>
          </a:p>
          <a:p>
            <a:pPr marL="365760" lvl="1" indent="0">
              <a:lnSpc>
                <a:spcPct val="95000"/>
              </a:lnSpc>
              <a:defRPr/>
            </a:pPr>
            <a:r>
              <a:rPr lang="en-US" altLang="zh-TW" dirty="0"/>
              <a:t> One-pass ranking </a:t>
            </a:r>
            <a:r>
              <a:rPr lang="en-US" altLang="zh-TW" dirty="0">
                <a:sym typeface="Wingdings" panose="05000000000000000000" pitchFamily="2" charset="2"/>
              </a:rPr>
              <a:t> 2</a:t>
            </a:r>
            <a:r>
              <a:rPr lang="en-US" altLang="zh-TW" i="1" dirty="0">
                <a:sym typeface="Wingdings" panose="05000000000000000000" pitchFamily="2" charset="2"/>
              </a:rPr>
              <a:t>d</a:t>
            </a:r>
            <a:r>
              <a:rPr lang="en-US" altLang="zh-TW" dirty="0">
                <a:sym typeface="Wingdings" panose="05000000000000000000" pitchFamily="2" charset="2"/>
              </a:rPr>
              <a:t>-1</a:t>
            </a:r>
          </a:p>
          <a:p>
            <a:pPr marL="365760" lvl="1" indent="0">
              <a:lnSpc>
                <a:spcPct val="95000"/>
              </a:lnSpc>
              <a:defRPr/>
            </a:pPr>
            <a:r>
              <a:rPr lang="en-US" altLang="zh-TW" dirty="0">
                <a:sym typeface="Wingdings" panose="05000000000000000000" pitchFamily="2" charset="2"/>
              </a:rPr>
              <a:t> Sequential forward selection  </a:t>
            </a:r>
            <a:r>
              <a:rPr lang="en-US" altLang="zh-TW" i="1" dirty="0">
                <a:sym typeface="Wingdings" panose="05000000000000000000" pitchFamily="2" charset="2"/>
              </a:rPr>
              <a:t>d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en-US" altLang="zh-TW" i="1" dirty="0">
                <a:sym typeface="Wingdings" panose="05000000000000000000" pitchFamily="2" charset="2"/>
              </a:rPr>
              <a:t>d</a:t>
            </a:r>
            <a:r>
              <a:rPr lang="en-US" altLang="zh-TW" dirty="0">
                <a:sym typeface="Wingdings" panose="05000000000000000000" pitchFamily="2" charset="2"/>
              </a:rPr>
              <a:t>+1)/2</a:t>
            </a:r>
          </a:p>
          <a:p>
            <a:pPr marL="365760" lvl="1" indent="0">
              <a:lnSpc>
                <a:spcPct val="95000"/>
              </a:lnSpc>
              <a:defRPr/>
            </a:pPr>
            <a:r>
              <a:rPr lang="en-US" altLang="zh-TW" dirty="0">
                <a:sym typeface="Wingdings" panose="05000000000000000000" pitchFamily="2" charset="2"/>
              </a:rPr>
              <a:t> Sequential backward selection  </a:t>
            </a:r>
            <a:r>
              <a:rPr lang="en-US" altLang="zh-TW" i="1" dirty="0">
                <a:sym typeface="Wingdings" panose="05000000000000000000" pitchFamily="2" charset="2"/>
              </a:rPr>
              <a:t>d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en-US" altLang="zh-TW" i="1" dirty="0">
                <a:sym typeface="Wingdings" panose="05000000000000000000" pitchFamily="2" charset="2"/>
              </a:rPr>
              <a:t>d</a:t>
            </a:r>
            <a:r>
              <a:rPr lang="en-US" altLang="zh-TW" dirty="0">
                <a:sym typeface="Wingdings" panose="05000000000000000000" pitchFamily="2" charset="2"/>
              </a:rPr>
              <a:t>+1)/2</a:t>
            </a:r>
          </a:p>
          <a:p>
            <a:pPr marL="365760" lvl="1" indent="0">
              <a:lnSpc>
                <a:spcPct val="95000"/>
              </a:lnSpc>
              <a:defRPr/>
            </a:pPr>
            <a:r>
              <a:rPr lang="zh-TW" altLang="en-US" dirty="0"/>
              <a:t> </a:t>
            </a:r>
            <a:r>
              <a:rPr lang="en-US" altLang="zh-TW" dirty="0"/>
              <a:t>Exhaustive search </a:t>
            </a:r>
            <a:r>
              <a:rPr lang="en-US" altLang="zh-TW" dirty="0">
                <a:sym typeface="Wingdings" panose="05000000000000000000" pitchFamily="2" charset="2"/>
              </a:rPr>
              <a:t> 2</a:t>
            </a:r>
            <a:r>
              <a:rPr lang="en-US" altLang="zh-TW" i="1" baseline="30000" dirty="0">
                <a:sym typeface="Wingdings" panose="05000000000000000000" pitchFamily="2" charset="2"/>
              </a:rPr>
              <a:t>d</a:t>
            </a:r>
            <a:r>
              <a:rPr lang="en-US" altLang="zh-TW" dirty="0">
                <a:sym typeface="Wingdings" panose="05000000000000000000" pitchFamily="2" charset="2"/>
              </a:rPr>
              <a:t>-1 </a:t>
            </a:r>
          </a:p>
          <a:p>
            <a:pPr marL="0" indent="0">
              <a:lnSpc>
                <a:spcPct val="95000"/>
              </a:lnSpc>
              <a:defRPr/>
            </a:pPr>
            <a:r>
              <a:rPr lang="en-US" altLang="zh-TW" dirty="0"/>
              <a:t> No. of CV required for selecting up to </a:t>
            </a:r>
            <a:r>
              <a:rPr lang="en-US" altLang="zh-TW" i="1" dirty="0"/>
              <a:t>m</a:t>
            </a:r>
            <a:r>
              <a:rPr lang="en-US" altLang="zh-TW" dirty="0"/>
              <a:t> features in a dataset of </a:t>
            </a:r>
            <a:r>
              <a:rPr lang="en-US" altLang="zh-TW" i="1" dirty="0"/>
              <a:t>d</a:t>
            </a:r>
            <a:r>
              <a:rPr lang="en-US" altLang="zh-TW" dirty="0"/>
              <a:t> features</a:t>
            </a:r>
          </a:p>
          <a:p>
            <a:pPr marL="365760" lvl="1" indent="0">
              <a:lnSpc>
                <a:spcPct val="95000"/>
              </a:lnSpc>
              <a:defRPr/>
            </a:pPr>
            <a:r>
              <a:rPr lang="en-US" altLang="zh-TW" dirty="0"/>
              <a:t> One-pass ranking </a:t>
            </a:r>
            <a:r>
              <a:rPr lang="en-US" altLang="zh-TW" dirty="0">
                <a:sym typeface="Wingdings" panose="05000000000000000000" pitchFamily="2" charset="2"/>
              </a:rPr>
              <a:t> d+m-1</a:t>
            </a:r>
          </a:p>
          <a:p>
            <a:pPr marL="365760" lvl="1" indent="0">
              <a:lnSpc>
                <a:spcPct val="95000"/>
              </a:lnSpc>
              <a:defRPr/>
            </a:pPr>
            <a:r>
              <a:rPr lang="en-US" altLang="zh-TW" dirty="0">
                <a:sym typeface="Wingdings" panose="05000000000000000000" pitchFamily="2" charset="2"/>
              </a:rPr>
              <a:t> Sequential forward selection  ???</a:t>
            </a:r>
          </a:p>
          <a:p>
            <a:pPr marL="365760" lvl="1" indent="0">
              <a:lnSpc>
                <a:spcPct val="95000"/>
              </a:lnSpc>
              <a:defRPr/>
            </a:pPr>
            <a:r>
              <a:rPr lang="en-US" altLang="zh-TW" dirty="0">
                <a:sym typeface="Wingdings" panose="05000000000000000000" pitchFamily="2" charset="2"/>
              </a:rPr>
              <a:t> Sequential backward selection  ???</a:t>
            </a:r>
          </a:p>
          <a:p>
            <a:pPr marL="365760" lvl="1" indent="0">
              <a:lnSpc>
                <a:spcPct val="95000"/>
              </a:lnSpc>
              <a:defRPr/>
            </a:pPr>
            <a:r>
              <a:rPr lang="en-US" altLang="zh-TW" dirty="0">
                <a:sym typeface="Wingdings" panose="05000000000000000000" pitchFamily="2" charset="2"/>
              </a:rPr>
              <a:t> Exhaustive search  ???</a:t>
            </a:r>
            <a:endParaRPr lang="en-US" altLang="zh-TW" dirty="0"/>
          </a:p>
          <a:p>
            <a:pPr marL="0" indent="0">
              <a:lnSpc>
                <a:spcPct val="95000"/>
              </a:lnSpc>
              <a:defRPr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of Computational Complexity</a:t>
            </a:r>
            <a:endParaRPr lang="zh-TW" altLang="en-US" dirty="0"/>
          </a:p>
        </p:txBody>
      </p:sp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E64AD6FE-4CC5-4C0C-9777-D73E63963BE7}"/>
              </a:ext>
            </a:extLst>
          </p:cNvPr>
          <p:cNvSpPr/>
          <p:nvPr/>
        </p:nvSpPr>
        <p:spPr>
          <a:xfrm>
            <a:off x="7164288" y="980728"/>
            <a:ext cx="596920" cy="340519"/>
          </a:xfrm>
          <a:prstGeom prst="wedgeRoundRectCallout">
            <a:avLst>
              <a:gd name="adj1" fmla="val -19701"/>
              <a:gd name="adj2" fmla="val 24398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rgbClr val="FF0000"/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Quiz!</a:t>
            </a:r>
            <a:endParaRPr lang="zh-TW" altLang="en-US" sz="1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49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Selection for Iris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SFS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Exhaustive</a:t>
            </a:r>
            <a:r>
              <a:rPr lang="en-US" altLang="zh-TW" dirty="0"/>
              <a:t> </a:t>
            </a:r>
            <a:r>
              <a:rPr lang="en-US" altLang="zh-TW" dirty="0">
                <a:latin typeface="+mn-lt"/>
              </a:rPr>
              <a:t>search</a:t>
            </a:r>
          </a:p>
          <a:p>
            <a:endParaRPr lang="zh-TW" altLang="en-US" dirty="0"/>
          </a:p>
        </p:txBody>
      </p:sp>
      <p:pic>
        <p:nvPicPr>
          <p:cNvPr id="10" name="Picture 86">
            <a:extLst>
              <a:ext uri="{FF2B5EF4-FFF2-40B4-BE49-F238E27FC236}">
                <a16:creationId xmlns:a16="http://schemas.microsoft.com/office/drawing/2014/main" id="{3668BEC3-EBB6-428B-B143-BE8E0E05A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47019"/>
            <a:ext cx="3952875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8">
            <a:extLst>
              <a:ext uri="{FF2B5EF4-FFF2-40B4-BE49-F238E27FC236}">
                <a16:creationId xmlns:a16="http://schemas.microsoft.com/office/drawing/2014/main" id="{984C47B2-BEF5-4567-BF25-B33009E6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47019"/>
            <a:ext cx="3960813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3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80B9C0D4-092C-4692-A2FC-AEE6EA8B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33" y="2091159"/>
            <a:ext cx="3990975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FADA121-9115-429A-BF5D-08682E74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91159"/>
            <a:ext cx="3990975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Selection for Wine 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SFS</a:t>
            </a:r>
            <a:endParaRPr lang="zh-TW" altLang="en-US" dirty="0">
              <a:latin typeface="+mn-lt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270247" y="1600200"/>
            <a:ext cx="4262565" cy="4572000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SFS with input normalization</a:t>
            </a:r>
            <a:endParaRPr lang="zh-TW" altLang="en-US" dirty="0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DEF5B800-037B-4021-9D4D-FE7C1B3AAAE6}"/>
              </a:ext>
            </a:extLst>
          </p:cNvPr>
          <p:cNvSpPr txBox="1">
            <a:spLocks/>
          </p:cNvSpPr>
          <p:nvPr/>
        </p:nvSpPr>
        <p:spPr>
          <a:xfrm>
            <a:off x="56602" y="4293096"/>
            <a:ext cx="9051902" cy="16250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none">
            <a:sp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9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+mn-lt"/>
              </a:rPr>
              <a:t>Summary</a:t>
            </a:r>
          </a:p>
          <a:p>
            <a:pPr lvl="1"/>
            <a:r>
              <a:rPr lang="en-US" altLang="zh-TW" dirty="0">
                <a:latin typeface="+mn-lt"/>
              </a:rPr>
              <a:t>SFS </a:t>
            </a:r>
            <a:r>
              <a:rPr lang="en-US" altLang="zh-TW" dirty="0">
                <a:latin typeface="+mn-lt"/>
                <a:sym typeface="Wingdings" panose="05000000000000000000" pitchFamily="2" charset="2"/>
              </a:rPr>
              <a:t> </a:t>
            </a:r>
            <a:r>
              <a:rPr lang="en-US" altLang="zh-TW" dirty="0">
                <a:latin typeface="+mn-lt"/>
              </a:rPr>
              <a:t>3 selected features, LOO accuracy=93.8%</a:t>
            </a:r>
          </a:p>
          <a:p>
            <a:pPr lvl="1"/>
            <a:r>
              <a:rPr lang="en-US" altLang="zh-TW" dirty="0">
                <a:latin typeface="+mn-lt"/>
              </a:rPr>
              <a:t>SFS with feature normalization </a:t>
            </a:r>
            <a:r>
              <a:rPr lang="en-US" altLang="zh-TW" dirty="0">
                <a:latin typeface="+mn-lt"/>
                <a:sym typeface="Wingdings" panose="05000000000000000000" pitchFamily="2" charset="2"/>
              </a:rPr>
              <a:t> </a:t>
            </a:r>
            <a:r>
              <a:rPr lang="en-US" altLang="zh-TW" dirty="0">
                <a:latin typeface="+mn-lt"/>
              </a:rPr>
              <a:t>6 selected features, LOO accuracy=97.8%</a:t>
            </a:r>
          </a:p>
          <a:p>
            <a:pPr lvl="1"/>
            <a:r>
              <a:rPr lang="en-US" altLang="zh-TW" dirty="0">
                <a:latin typeface="+mn-lt"/>
              </a:rPr>
              <a:t>ES with feature normalization </a:t>
            </a:r>
            <a:r>
              <a:rPr lang="en-US" altLang="zh-TW" dirty="0">
                <a:latin typeface="+mn-lt"/>
                <a:sym typeface="Wingdings" panose="05000000000000000000" pitchFamily="2" charset="2"/>
              </a:rPr>
              <a:t> </a:t>
            </a:r>
            <a:r>
              <a:rPr lang="en-US" altLang="zh-TW" dirty="0">
                <a:latin typeface="+mn-lt"/>
              </a:rPr>
              <a:t>8 selected features, LOO accuracy=99.4%</a:t>
            </a:r>
          </a:p>
        </p:txBody>
      </p:sp>
    </p:spTree>
    <p:extLst>
      <p:ext uri="{BB962C8B-B14F-4D97-AF65-F5344CB8AC3E}">
        <p14:creationId xmlns:p14="http://schemas.microsoft.com/office/powerpoint/2010/main" val="844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45D45A-244C-44BE-B907-3C453BEFCC5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931224" cy="4759464"/>
          </a:xfrm>
        </p:spPr>
        <p:txBody>
          <a:bodyPr/>
          <a:lstStyle/>
          <a:p>
            <a:r>
              <a:rPr lang="en-US" altLang="zh-TW" dirty="0"/>
              <a:t>Common use of feature selection</a:t>
            </a:r>
          </a:p>
          <a:p>
            <a:pPr lvl="1"/>
            <a:r>
              <a:rPr lang="en-US" altLang="zh-TW" dirty="0"/>
              <a:t>Increase model complexity sequentially by adding more features</a:t>
            </a:r>
          </a:p>
          <a:p>
            <a:pPr lvl="1"/>
            <a:r>
              <a:rPr lang="en-US" altLang="zh-TW" dirty="0"/>
              <a:t>Select the model that has the least validation error</a:t>
            </a:r>
          </a:p>
          <a:p>
            <a:r>
              <a:rPr lang="en-US" altLang="zh-TW" dirty="0"/>
              <a:t>Typical curve of error vs. model complexity</a:t>
            </a:r>
          </a:p>
          <a:p>
            <a:pPr lvl="1"/>
            <a:r>
              <a:rPr lang="en-US" altLang="zh-TW" dirty="0"/>
              <a:t>Determine the model’s complexity with the least validation error </a:t>
            </a:r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006DB0-987F-4471-BF7A-EAD6D2C1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altLang="zh-TW" dirty="0"/>
              <a:t>Proper Use of Feature Selection</a:t>
            </a:r>
            <a:endParaRPr lang="zh-TW" altLang="en-US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3260F345-C07F-42D8-A7A8-0797DB459C79}"/>
              </a:ext>
            </a:extLst>
          </p:cNvPr>
          <p:cNvGrpSpPr>
            <a:grpSpLocks/>
          </p:cNvGrpSpPr>
          <p:nvPr/>
        </p:nvGrpSpPr>
        <p:grpSpPr bwMode="auto">
          <a:xfrm>
            <a:off x="2174875" y="4872038"/>
            <a:ext cx="66675" cy="66675"/>
            <a:chOff x="1302" y="3030"/>
            <a:chExt cx="42" cy="42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7988096A-B4DA-4ED9-8449-EFC453592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2" y="3030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E58AED58-D67E-4972-959D-A75A10106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2" y="3030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2AFA8CDB-9BC6-438A-8C84-A012F9D90D2C}"/>
              </a:ext>
            </a:extLst>
          </p:cNvPr>
          <p:cNvGrpSpPr>
            <a:grpSpLocks/>
          </p:cNvGrpSpPr>
          <p:nvPr/>
        </p:nvGrpSpPr>
        <p:grpSpPr bwMode="auto">
          <a:xfrm>
            <a:off x="5613400" y="6015038"/>
            <a:ext cx="66675" cy="66675"/>
            <a:chOff x="1494" y="2886"/>
            <a:chExt cx="42" cy="42"/>
          </a:xfrm>
        </p:grpSpPr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957DC249-056D-4AED-A875-ECB99CEB2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2886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6C8CAD2F-7CB7-4EEE-AAC6-07408C932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4" y="2886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EF1FF3FC-F5E3-4806-9C1F-5C4850DA9D0D}"/>
              </a:ext>
            </a:extLst>
          </p:cNvPr>
          <p:cNvGrpSpPr>
            <a:grpSpLocks/>
          </p:cNvGrpSpPr>
          <p:nvPr/>
        </p:nvGrpSpPr>
        <p:grpSpPr bwMode="auto">
          <a:xfrm>
            <a:off x="4089400" y="5634038"/>
            <a:ext cx="66675" cy="66675"/>
            <a:chOff x="1686" y="3414"/>
            <a:chExt cx="42" cy="42"/>
          </a:xfrm>
        </p:grpSpPr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8913D648-9D92-4C22-AB7E-3F6C639F0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6" y="3414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54BD2F67-666D-4376-9EA2-80F4E5FA4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6" y="3414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3D19E614-C6FD-4D91-AB8C-E3C728940EC3}"/>
              </a:ext>
            </a:extLst>
          </p:cNvPr>
          <p:cNvGrpSpPr>
            <a:grpSpLocks/>
          </p:cNvGrpSpPr>
          <p:nvPr/>
        </p:nvGrpSpPr>
        <p:grpSpPr bwMode="auto">
          <a:xfrm>
            <a:off x="2565400" y="5151438"/>
            <a:ext cx="66675" cy="66675"/>
            <a:chOff x="1494" y="3558"/>
            <a:chExt cx="42" cy="42"/>
          </a:xfrm>
        </p:grpSpPr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146A4F1A-4578-41D7-AC3E-6DAA54D39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3558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572227B4-BABA-4A1D-98AA-98935AEF0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4" y="3558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0" name="Line 16">
            <a:extLst>
              <a:ext uri="{FF2B5EF4-FFF2-40B4-BE49-F238E27FC236}">
                <a16:creationId xmlns:a16="http://schemas.microsoft.com/office/drawing/2014/main" id="{369448B2-096B-4617-8E32-9B5CF93347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70075" y="4329113"/>
            <a:ext cx="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3A01017-6956-41C7-AD9F-2CCE6E08B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6419850"/>
            <a:ext cx="506888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</a:rPr>
              <a:t>Model complexity (# of selected inputs)</a:t>
            </a: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6A6AF465-8254-4992-BC2C-198EE07BB46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53763" y="5212585"/>
            <a:ext cx="1380186" cy="32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200" b="0" dirty="0">
                <a:solidFill>
                  <a:schemeClr val="tx1"/>
                </a:solidFill>
              </a:rPr>
              <a:t>Error rate</a:t>
            </a:r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id="{72930A54-3862-421E-B746-7C401F88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96411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417C7BF5-ED31-4570-88E2-98BCA0FC4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526891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1C0A8050-4CF1-4791-A5FE-5CF169684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511651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6" name="Oval 22">
            <a:extLst>
              <a:ext uri="{FF2B5EF4-FFF2-40B4-BE49-F238E27FC236}">
                <a16:creationId xmlns:a16="http://schemas.microsoft.com/office/drawing/2014/main" id="{4FD3D300-E4A7-46AF-AD26-6C635566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534511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652F26B9-7AD8-4FBA-9762-FD30B9B98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542131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12863082-F903-4866-A44A-918E9685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471011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grpSp>
        <p:nvGrpSpPr>
          <p:cNvPr id="29" name="Group 25">
            <a:extLst>
              <a:ext uri="{FF2B5EF4-FFF2-40B4-BE49-F238E27FC236}">
                <a16:creationId xmlns:a16="http://schemas.microsoft.com/office/drawing/2014/main" id="{8486E7D9-5D73-44C7-843F-1D5C58C02AD6}"/>
              </a:ext>
            </a:extLst>
          </p:cNvPr>
          <p:cNvGrpSpPr>
            <a:grpSpLocks/>
          </p:cNvGrpSpPr>
          <p:nvPr/>
        </p:nvGrpSpPr>
        <p:grpSpPr bwMode="auto">
          <a:xfrm>
            <a:off x="5994400" y="6167438"/>
            <a:ext cx="66675" cy="66675"/>
            <a:chOff x="1398" y="2550"/>
            <a:chExt cx="42" cy="42"/>
          </a:xfrm>
        </p:grpSpPr>
        <p:sp>
          <p:nvSpPr>
            <p:cNvPr id="30" name="Line 26">
              <a:extLst>
                <a:ext uri="{FF2B5EF4-FFF2-40B4-BE49-F238E27FC236}">
                  <a16:creationId xmlns:a16="http://schemas.microsoft.com/office/drawing/2014/main" id="{DF5C0C42-FF1A-4B64-B3A4-33101D3F6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" y="2550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51C3F86E-C33D-4C9E-9FDD-9BFD67176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8" y="2550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2" name="Group 28">
            <a:extLst>
              <a:ext uri="{FF2B5EF4-FFF2-40B4-BE49-F238E27FC236}">
                <a16:creationId xmlns:a16="http://schemas.microsoft.com/office/drawing/2014/main" id="{4C3B3248-CAE4-4651-8CFD-B349EB79C66E}"/>
              </a:ext>
            </a:extLst>
          </p:cNvPr>
          <p:cNvGrpSpPr>
            <a:grpSpLocks/>
          </p:cNvGrpSpPr>
          <p:nvPr/>
        </p:nvGrpSpPr>
        <p:grpSpPr bwMode="auto">
          <a:xfrm>
            <a:off x="4470400" y="5710238"/>
            <a:ext cx="66675" cy="66675"/>
            <a:chOff x="1878" y="3558"/>
            <a:chExt cx="42" cy="42"/>
          </a:xfrm>
        </p:grpSpPr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0C10DE49-FEF2-4668-AD47-DC12158ED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3558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5EC5413F-FCAA-4DEC-93C2-81053E373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8" y="3558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5" name="Oval 31">
            <a:extLst>
              <a:ext uri="{FF2B5EF4-FFF2-40B4-BE49-F238E27FC236}">
                <a16:creationId xmlns:a16="http://schemas.microsoft.com/office/drawing/2014/main" id="{0FDD6E51-1AC9-43D0-BF5F-45B61DD2B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548481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36" name="Oval 32">
            <a:extLst>
              <a:ext uri="{FF2B5EF4-FFF2-40B4-BE49-F238E27FC236}">
                <a16:creationId xmlns:a16="http://schemas.microsoft.com/office/drawing/2014/main" id="{1825FC30-CF11-426E-B69E-BADB03886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564991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37" name="Oval 33">
            <a:extLst>
              <a:ext uri="{FF2B5EF4-FFF2-40B4-BE49-F238E27FC236}">
                <a16:creationId xmlns:a16="http://schemas.microsoft.com/office/drawing/2014/main" id="{139C5324-B998-4FD2-924E-E3E4896B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572611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sp>
        <p:nvSpPr>
          <p:cNvPr id="38" name="Oval 34">
            <a:extLst>
              <a:ext uri="{FF2B5EF4-FFF2-40B4-BE49-F238E27FC236}">
                <a16:creationId xmlns:a16="http://schemas.microsoft.com/office/drawing/2014/main" id="{45D7644B-B347-47A9-BE3E-FB90BA6CB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570071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grpSp>
        <p:nvGrpSpPr>
          <p:cNvPr id="39" name="Group 35">
            <a:extLst>
              <a:ext uri="{FF2B5EF4-FFF2-40B4-BE49-F238E27FC236}">
                <a16:creationId xmlns:a16="http://schemas.microsoft.com/office/drawing/2014/main" id="{4408A84C-B842-4D29-9769-44E5500DFEDE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5243513"/>
            <a:ext cx="66675" cy="66675"/>
            <a:chOff x="1638" y="3078"/>
            <a:chExt cx="42" cy="42"/>
          </a:xfrm>
        </p:grpSpPr>
        <p:sp>
          <p:nvSpPr>
            <p:cNvPr id="40" name="Line 36">
              <a:extLst>
                <a:ext uri="{FF2B5EF4-FFF2-40B4-BE49-F238E27FC236}">
                  <a16:creationId xmlns:a16="http://schemas.microsoft.com/office/drawing/2014/main" id="{5F2DBB1B-A10F-41E1-9523-8E4443EE9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3078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37">
              <a:extLst>
                <a:ext uri="{FF2B5EF4-FFF2-40B4-BE49-F238E27FC236}">
                  <a16:creationId xmlns:a16="http://schemas.microsoft.com/office/drawing/2014/main" id="{76E74BDA-64D2-4B59-9181-6DC15A18F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8" y="3078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2" name="Group 38">
            <a:extLst>
              <a:ext uri="{FF2B5EF4-FFF2-40B4-BE49-F238E27FC236}">
                <a16:creationId xmlns:a16="http://schemas.microsoft.com/office/drawing/2014/main" id="{2AAB6E16-3B43-4ECF-90E6-D59DD0C926A5}"/>
              </a:ext>
            </a:extLst>
          </p:cNvPr>
          <p:cNvGrpSpPr>
            <a:grpSpLocks/>
          </p:cNvGrpSpPr>
          <p:nvPr/>
        </p:nvGrpSpPr>
        <p:grpSpPr bwMode="auto">
          <a:xfrm>
            <a:off x="3317875" y="5405438"/>
            <a:ext cx="66675" cy="66675"/>
            <a:chOff x="1878" y="2934"/>
            <a:chExt cx="42" cy="42"/>
          </a:xfrm>
        </p:grpSpPr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0DF42DD4-0A3D-4BFD-B874-353B5BAFC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934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40">
              <a:extLst>
                <a:ext uri="{FF2B5EF4-FFF2-40B4-BE49-F238E27FC236}">
                  <a16:creationId xmlns:a16="http://schemas.microsoft.com/office/drawing/2014/main" id="{AF7A5A4D-6B12-4D7E-9F03-061D253E6A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8" y="2934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5" name="Group 41">
            <a:extLst>
              <a:ext uri="{FF2B5EF4-FFF2-40B4-BE49-F238E27FC236}">
                <a16:creationId xmlns:a16="http://schemas.microsoft.com/office/drawing/2014/main" id="{1B3CB440-428E-47CD-B147-17A133EE5C07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5481638"/>
            <a:ext cx="66675" cy="66675"/>
            <a:chOff x="1782" y="3270"/>
            <a:chExt cx="42" cy="42"/>
          </a:xfrm>
        </p:grpSpPr>
        <p:sp>
          <p:nvSpPr>
            <p:cNvPr id="46" name="Line 42">
              <a:extLst>
                <a:ext uri="{FF2B5EF4-FFF2-40B4-BE49-F238E27FC236}">
                  <a16:creationId xmlns:a16="http://schemas.microsoft.com/office/drawing/2014/main" id="{E5568854-4CA3-43D4-8139-CC477163C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3270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43">
              <a:extLst>
                <a:ext uri="{FF2B5EF4-FFF2-40B4-BE49-F238E27FC236}">
                  <a16:creationId xmlns:a16="http://schemas.microsoft.com/office/drawing/2014/main" id="{7DCA05BE-7612-41C3-81A8-8997DBC59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2" y="3270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48" name="Group 44">
            <a:extLst>
              <a:ext uri="{FF2B5EF4-FFF2-40B4-BE49-F238E27FC236}">
                <a16:creationId xmlns:a16="http://schemas.microsoft.com/office/drawing/2014/main" id="{00BA7966-86BB-483C-953C-48317EF90787}"/>
              </a:ext>
            </a:extLst>
          </p:cNvPr>
          <p:cNvGrpSpPr>
            <a:grpSpLocks/>
          </p:cNvGrpSpPr>
          <p:nvPr/>
        </p:nvGrpSpPr>
        <p:grpSpPr bwMode="auto">
          <a:xfrm>
            <a:off x="4851400" y="5862638"/>
            <a:ext cx="66675" cy="66675"/>
            <a:chOff x="2118" y="3654"/>
            <a:chExt cx="42" cy="42"/>
          </a:xfrm>
        </p:grpSpPr>
        <p:sp>
          <p:nvSpPr>
            <p:cNvPr id="49" name="Line 45">
              <a:extLst>
                <a:ext uri="{FF2B5EF4-FFF2-40B4-BE49-F238E27FC236}">
                  <a16:creationId xmlns:a16="http://schemas.microsoft.com/office/drawing/2014/main" id="{D2B2204B-B25D-4ECF-8764-249E71A66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8" y="3654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46">
              <a:extLst>
                <a:ext uri="{FF2B5EF4-FFF2-40B4-BE49-F238E27FC236}">
                  <a16:creationId xmlns:a16="http://schemas.microsoft.com/office/drawing/2014/main" id="{75D756EB-2B3A-40C1-BBBA-85E6D69AA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8" y="3654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1" name="Line 48">
            <a:extLst>
              <a:ext uri="{FF2B5EF4-FFF2-40B4-BE49-F238E27FC236}">
                <a16:creationId xmlns:a16="http://schemas.microsoft.com/office/drawing/2014/main" id="{4F5E7E16-E22A-4D24-BCAD-D04E13BD7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0075" y="6310313"/>
            <a:ext cx="548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Oval 49">
            <a:extLst>
              <a:ext uri="{FF2B5EF4-FFF2-40B4-BE49-F238E27FC236}">
                <a16:creationId xmlns:a16="http://schemas.microsoft.com/office/drawing/2014/main" id="{93E871A4-DD8F-46B9-A88F-F429BB6CE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5624513"/>
            <a:ext cx="50800" cy="50800"/>
          </a:xfrm>
          <a:prstGeom prst="ellipse">
            <a:avLst/>
          </a:prstGeom>
          <a:noFill/>
          <a:ln w="25400">
            <a:solidFill>
              <a:srgbClr val="E60BE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</a:pPr>
            <a:endParaRPr lang="zh-TW" altLang="en-US" sz="2400" b="0">
              <a:solidFill>
                <a:srgbClr val="FF92FB"/>
              </a:solidFill>
            </a:endParaRPr>
          </a:p>
        </p:txBody>
      </p:sp>
      <p:grpSp>
        <p:nvGrpSpPr>
          <p:cNvPr id="53" name="Group 50">
            <a:extLst>
              <a:ext uri="{FF2B5EF4-FFF2-40B4-BE49-F238E27FC236}">
                <a16:creationId xmlns:a16="http://schemas.microsoft.com/office/drawing/2014/main" id="{12A8433B-356A-41B3-B7D8-E7DE07265CAF}"/>
              </a:ext>
            </a:extLst>
          </p:cNvPr>
          <p:cNvGrpSpPr>
            <a:grpSpLocks/>
          </p:cNvGrpSpPr>
          <p:nvPr/>
        </p:nvGrpSpPr>
        <p:grpSpPr bwMode="auto">
          <a:xfrm>
            <a:off x="5222875" y="5938838"/>
            <a:ext cx="66675" cy="66675"/>
            <a:chOff x="3030" y="2646"/>
            <a:chExt cx="42" cy="42"/>
          </a:xfrm>
        </p:grpSpPr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1260BBF8-D56A-4D96-873C-547D8F502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0" y="2646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CA65D872-2BEC-453B-957A-157EEB427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0" y="2646"/>
              <a:ext cx="42" cy="42"/>
            </a:xfrm>
            <a:prstGeom prst="line">
              <a:avLst/>
            </a:prstGeom>
            <a:noFill/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" name="Arc 59">
            <a:extLst>
              <a:ext uri="{FF2B5EF4-FFF2-40B4-BE49-F238E27FC236}">
                <a16:creationId xmlns:a16="http://schemas.microsoft.com/office/drawing/2014/main" id="{B1B5C2EA-4E0E-46A7-B568-F011E6D316C5}"/>
              </a:ext>
            </a:extLst>
          </p:cNvPr>
          <p:cNvSpPr>
            <a:spLocks/>
          </p:cNvSpPr>
          <p:nvPr/>
        </p:nvSpPr>
        <p:spPr bwMode="auto">
          <a:xfrm>
            <a:off x="2843808" y="4403576"/>
            <a:ext cx="304800" cy="6096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80"/>
                  <a:pt x="9624" y="61"/>
                  <a:pt x="21488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80"/>
                  <a:pt x="9624" y="61"/>
                  <a:pt x="21488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25400" cap="rnd">
            <a:solidFill>
              <a:srgbClr val="00B05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" name="Rectangle 60">
            <a:extLst>
              <a:ext uri="{FF2B5EF4-FFF2-40B4-BE49-F238E27FC236}">
                <a16:creationId xmlns:a16="http://schemas.microsoft.com/office/drawing/2014/main" id="{47BE30F9-C7AA-4D4C-8B17-5E765F733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3256" y="4221088"/>
            <a:ext cx="1878784" cy="2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altLang="zh-TW" b="1" dirty="0">
                <a:solidFill>
                  <a:srgbClr val="E60B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Validation</a:t>
            </a:r>
            <a:r>
              <a:rPr lang="en-US" altLang="zh-TW" sz="1800" b="1" dirty="0">
                <a:solidFill>
                  <a:srgbClr val="E60B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 error</a:t>
            </a:r>
          </a:p>
        </p:txBody>
      </p:sp>
      <p:sp>
        <p:nvSpPr>
          <p:cNvPr id="58" name="Rectangle 61">
            <a:extLst>
              <a:ext uri="{FF2B5EF4-FFF2-40B4-BE49-F238E27FC236}">
                <a16:creationId xmlns:a16="http://schemas.microsoft.com/office/drawing/2014/main" id="{814AB19C-D989-4858-BD46-38D059846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4653136"/>
            <a:ext cx="1685925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altLang="zh-TW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Training error</a:t>
            </a:r>
          </a:p>
        </p:txBody>
      </p:sp>
      <p:sp>
        <p:nvSpPr>
          <p:cNvPr id="59" name="Arc 62">
            <a:extLst>
              <a:ext uri="{FF2B5EF4-FFF2-40B4-BE49-F238E27FC236}">
                <a16:creationId xmlns:a16="http://schemas.microsoft.com/office/drawing/2014/main" id="{044BF99A-DBD3-4258-900F-AACB57A707EE}"/>
              </a:ext>
            </a:extLst>
          </p:cNvPr>
          <p:cNvSpPr>
            <a:spLocks/>
          </p:cNvSpPr>
          <p:nvPr/>
        </p:nvSpPr>
        <p:spPr bwMode="auto">
          <a:xfrm>
            <a:off x="3563888" y="4835624"/>
            <a:ext cx="304800" cy="6096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80"/>
                  <a:pt x="9624" y="61"/>
                  <a:pt x="21488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80"/>
                  <a:pt x="9624" y="61"/>
                  <a:pt x="21488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25400" cap="rnd">
            <a:solidFill>
              <a:srgbClr val="00B05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0" name="Arc 63">
            <a:extLst>
              <a:ext uri="{FF2B5EF4-FFF2-40B4-BE49-F238E27FC236}">
                <a16:creationId xmlns:a16="http://schemas.microsoft.com/office/drawing/2014/main" id="{356978EB-94C7-466E-85D8-F0479EEC2C89}"/>
              </a:ext>
            </a:extLst>
          </p:cNvPr>
          <p:cNvSpPr>
            <a:spLocks/>
          </p:cNvSpPr>
          <p:nvPr/>
        </p:nvSpPr>
        <p:spPr bwMode="auto">
          <a:xfrm>
            <a:off x="5220072" y="5013176"/>
            <a:ext cx="304800" cy="6096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80"/>
                  <a:pt x="9624" y="61"/>
                  <a:pt x="21488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80"/>
                  <a:pt x="9624" y="61"/>
                  <a:pt x="21488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25400" cap="rnd">
            <a:solidFill>
              <a:srgbClr val="00B05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" name="Rectangle 64">
            <a:extLst>
              <a:ext uri="{FF2B5EF4-FFF2-40B4-BE49-F238E27FC236}">
                <a16:creationId xmlns:a16="http://schemas.microsoft.com/office/drawing/2014/main" id="{A19C8460-D82C-4956-9BBD-3E384B7D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724" y="4862513"/>
            <a:ext cx="2109552" cy="28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altLang="zh-TW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Optimal structure</a:t>
            </a:r>
          </a:p>
        </p:txBody>
      </p:sp>
      <p:sp>
        <p:nvSpPr>
          <p:cNvPr id="62" name="Line 65">
            <a:extLst>
              <a:ext uri="{FF2B5EF4-FFF2-40B4-BE49-F238E27FC236}">
                <a16:creationId xmlns:a16="http://schemas.microsoft.com/office/drawing/2014/main" id="{CDD73E01-94C0-4629-9F18-224104F5E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325" y="4746625"/>
            <a:ext cx="331788" cy="233363"/>
          </a:xfrm>
          <a:prstGeom prst="line">
            <a:avLst/>
          </a:prstGeom>
          <a:noFill/>
          <a:ln w="9525">
            <a:solidFill>
              <a:srgbClr val="E60BE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Line 66">
            <a:extLst>
              <a:ext uri="{FF2B5EF4-FFF2-40B4-BE49-F238E27FC236}">
                <a16:creationId xmlns:a16="http://schemas.microsoft.com/office/drawing/2014/main" id="{070036D4-54F0-447C-860A-D3BC6F45D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088" y="5002213"/>
            <a:ext cx="334962" cy="138112"/>
          </a:xfrm>
          <a:prstGeom prst="line">
            <a:avLst/>
          </a:prstGeom>
          <a:noFill/>
          <a:ln w="9525">
            <a:solidFill>
              <a:srgbClr val="E60BE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4" name="Line 67">
            <a:extLst>
              <a:ext uri="{FF2B5EF4-FFF2-40B4-BE49-F238E27FC236}">
                <a16:creationId xmlns:a16="http://schemas.microsoft.com/office/drawing/2014/main" id="{E843E8CB-411C-471A-9604-D6E044409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3" y="5157788"/>
            <a:ext cx="323850" cy="128587"/>
          </a:xfrm>
          <a:prstGeom prst="line">
            <a:avLst/>
          </a:prstGeom>
          <a:noFill/>
          <a:ln w="9525">
            <a:solidFill>
              <a:srgbClr val="E60BE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5" name="Line 68">
            <a:extLst>
              <a:ext uri="{FF2B5EF4-FFF2-40B4-BE49-F238E27FC236}">
                <a16:creationId xmlns:a16="http://schemas.microsoft.com/office/drawing/2014/main" id="{BC48E621-0E04-4337-BCEF-5F0016DC1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088" y="5305425"/>
            <a:ext cx="315912" cy="60325"/>
          </a:xfrm>
          <a:prstGeom prst="line">
            <a:avLst/>
          </a:prstGeom>
          <a:noFill/>
          <a:ln w="9525">
            <a:solidFill>
              <a:srgbClr val="E60BE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6" name="Line 69">
            <a:extLst>
              <a:ext uri="{FF2B5EF4-FFF2-40B4-BE49-F238E27FC236}">
                <a16:creationId xmlns:a16="http://schemas.microsoft.com/office/drawing/2014/main" id="{64050984-D8C6-48EB-88CE-60E0FDBC4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2850" y="5378450"/>
            <a:ext cx="323850" cy="60325"/>
          </a:xfrm>
          <a:prstGeom prst="line">
            <a:avLst/>
          </a:prstGeom>
          <a:noFill/>
          <a:ln w="9525">
            <a:solidFill>
              <a:srgbClr val="E60BE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7" name="Line 70">
            <a:extLst>
              <a:ext uri="{FF2B5EF4-FFF2-40B4-BE49-F238E27FC236}">
                <a16:creationId xmlns:a16="http://schemas.microsoft.com/office/drawing/2014/main" id="{A38C6943-EE97-4AF5-957D-EF730C37B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5446713"/>
            <a:ext cx="334963" cy="57150"/>
          </a:xfrm>
          <a:prstGeom prst="line">
            <a:avLst/>
          </a:prstGeom>
          <a:noFill/>
          <a:ln w="9525">
            <a:solidFill>
              <a:srgbClr val="E60BE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" name="Line 71">
            <a:extLst>
              <a:ext uri="{FF2B5EF4-FFF2-40B4-BE49-F238E27FC236}">
                <a16:creationId xmlns:a16="http://schemas.microsoft.com/office/drawing/2014/main" id="{5AB65874-071F-4EC3-8D14-3F5DADCB0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4375" y="5518150"/>
            <a:ext cx="331788" cy="141288"/>
          </a:xfrm>
          <a:prstGeom prst="line">
            <a:avLst/>
          </a:prstGeom>
          <a:noFill/>
          <a:ln w="9525">
            <a:solidFill>
              <a:srgbClr val="E60BE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" name="Line 72">
            <a:extLst>
              <a:ext uri="{FF2B5EF4-FFF2-40B4-BE49-F238E27FC236}">
                <a16:creationId xmlns:a16="http://schemas.microsoft.com/office/drawing/2014/main" id="{4C1B8F02-C33C-4ACD-9E58-4A0A528A6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8550" y="5689600"/>
            <a:ext cx="315913" cy="60325"/>
          </a:xfrm>
          <a:prstGeom prst="line">
            <a:avLst/>
          </a:prstGeom>
          <a:noFill/>
          <a:ln w="9525">
            <a:solidFill>
              <a:srgbClr val="E60BE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0" name="Line 73">
            <a:extLst>
              <a:ext uri="{FF2B5EF4-FFF2-40B4-BE49-F238E27FC236}">
                <a16:creationId xmlns:a16="http://schemas.microsoft.com/office/drawing/2014/main" id="{6D359705-CB94-48A1-AB68-704E65C7FE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3200" y="5735638"/>
            <a:ext cx="327025" cy="22225"/>
          </a:xfrm>
          <a:prstGeom prst="line">
            <a:avLst/>
          </a:prstGeom>
          <a:noFill/>
          <a:ln w="9525">
            <a:solidFill>
              <a:srgbClr val="E60BE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" name="Line 74">
            <a:extLst>
              <a:ext uri="{FF2B5EF4-FFF2-40B4-BE49-F238E27FC236}">
                <a16:creationId xmlns:a16="http://schemas.microsoft.com/office/drawing/2014/main" id="{FC38ADC6-0D52-4560-A31A-619781DCDE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7850" y="5651500"/>
            <a:ext cx="323850" cy="71438"/>
          </a:xfrm>
          <a:prstGeom prst="line">
            <a:avLst/>
          </a:prstGeom>
          <a:noFill/>
          <a:ln w="9525">
            <a:solidFill>
              <a:srgbClr val="E60BE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" name="Line 75">
            <a:extLst>
              <a:ext uri="{FF2B5EF4-FFF2-40B4-BE49-F238E27FC236}">
                <a16:creationId xmlns:a16="http://schemas.microsoft.com/office/drawing/2014/main" id="{4C30047D-A34C-4878-89F3-7845E27A2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5038" y="4906963"/>
            <a:ext cx="392112" cy="277812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Line 76">
            <a:extLst>
              <a:ext uri="{FF2B5EF4-FFF2-40B4-BE49-F238E27FC236}">
                <a16:creationId xmlns:a16="http://schemas.microsoft.com/office/drawing/2014/main" id="{383FC8A7-2158-4310-95A9-8C11E623F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8738" y="5181600"/>
            <a:ext cx="379412" cy="10160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" name="Line 77">
            <a:extLst>
              <a:ext uri="{FF2B5EF4-FFF2-40B4-BE49-F238E27FC236}">
                <a16:creationId xmlns:a16="http://schemas.microsoft.com/office/drawing/2014/main" id="{6B5FDFC1-95A2-4F60-85C6-C1BF7169B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5281613"/>
            <a:ext cx="368300" cy="163512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5" name="Line 78">
            <a:extLst>
              <a:ext uri="{FF2B5EF4-FFF2-40B4-BE49-F238E27FC236}">
                <a16:creationId xmlns:a16="http://schemas.microsoft.com/office/drawing/2014/main" id="{1900AF31-DDAA-45F2-8993-D5B6320BE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5445125"/>
            <a:ext cx="401638" cy="80963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6" name="Line 79">
            <a:extLst>
              <a:ext uri="{FF2B5EF4-FFF2-40B4-BE49-F238E27FC236}">
                <a16:creationId xmlns:a16="http://schemas.microsoft.com/office/drawing/2014/main" id="{F0A76A9E-E550-4B8E-A580-A31790802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563" y="5521325"/>
            <a:ext cx="374650" cy="14605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" name="Line 80">
            <a:extLst>
              <a:ext uri="{FF2B5EF4-FFF2-40B4-BE49-F238E27FC236}">
                <a16:creationId xmlns:a16="http://schemas.microsoft.com/office/drawing/2014/main" id="{16F38029-E3FC-4EFB-9AA1-A0F595205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5670550"/>
            <a:ext cx="381000" cy="77788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8" name="Line 81">
            <a:extLst>
              <a:ext uri="{FF2B5EF4-FFF2-40B4-BE49-F238E27FC236}">
                <a16:creationId xmlns:a16="http://schemas.microsoft.com/office/drawing/2014/main" id="{9EC9BE33-4086-4403-9885-3FD8D4183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5746750"/>
            <a:ext cx="373063" cy="157163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" name="Line 82">
            <a:extLst>
              <a:ext uri="{FF2B5EF4-FFF2-40B4-BE49-F238E27FC236}">
                <a16:creationId xmlns:a16="http://schemas.microsoft.com/office/drawing/2014/main" id="{F654D4E5-AEA3-4DD3-B495-A5C6B01C0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7438" y="5911850"/>
            <a:ext cx="369887" cy="6985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" name="Line 83">
            <a:extLst>
              <a:ext uri="{FF2B5EF4-FFF2-40B4-BE49-F238E27FC236}">
                <a16:creationId xmlns:a16="http://schemas.microsoft.com/office/drawing/2014/main" id="{D7795EE2-8BDC-40FD-82AF-66E348532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5976938"/>
            <a:ext cx="369887" cy="69850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1" name="Line 84">
            <a:extLst>
              <a:ext uri="{FF2B5EF4-FFF2-40B4-BE49-F238E27FC236}">
                <a16:creationId xmlns:a16="http://schemas.microsoft.com/office/drawing/2014/main" id="{A352BC9F-A12E-4855-AC8D-4489EC084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1975" y="6056313"/>
            <a:ext cx="385763" cy="142875"/>
          </a:xfrm>
          <a:prstGeom prst="line">
            <a:avLst/>
          </a:prstGeom>
          <a:noFill/>
          <a:ln w="9525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05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F5AB77-7D9D-4005-8DD7-A9C2F4363C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Introduction to feature selection</a:t>
            </a:r>
          </a:p>
          <a:p>
            <a:r>
              <a:rPr lang="en-US" altLang="zh-TW" dirty="0"/>
              <a:t>Heuristic search</a:t>
            </a:r>
          </a:p>
          <a:p>
            <a:pPr lvl="1"/>
            <a:r>
              <a:rPr lang="en-US" altLang="zh-TW" dirty="0"/>
              <a:t>One-pass ranking</a:t>
            </a:r>
          </a:p>
          <a:p>
            <a:pPr lvl="1"/>
            <a:r>
              <a:rPr lang="en-US" altLang="zh-TW" dirty="0"/>
              <a:t>Sequential forward selection</a:t>
            </a:r>
          </a:p>
          <a:p>
            <a:r>
              <a:rPr lang="en-US" altLang="zh-TW" dirty="0"/>
              <a:t>Exhaustive search</a:t>
            </a:r>
          </a:p>
          <a:p>
            <a:r>
              <a:rPr lang="en-US" altLang="zh-TW" dirty="0"/>
              <a:t>Examples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Outlines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F5AB77-7D9D-4005-8DD7-A9C2F4363C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Feature selection</a:t>
            </a:r>
          </a:p>
          <a:p>
            <a:pPr lvl="1"/>
            <a:r>
              <a:rPr lang="en-US" altLang="zh-TW" dirty="0"/>
              <a:t>Also known as input selection</a:t>
            </a:r>
          </a:p>
          <a:p>
            <a:r>
              <a:rPr lang="en-US" altLang="zh-TW" dirty="0"/>
              <a:t>Goal </a:t>
            </a:r>
          </a:p>
          <a:p>
            <a:pPr lvl="1"/>
            <a:r>
              <a:rPr lang="en-US" altLang="zh-TW" dirty="0"/>
              <a:t>To select a subset from the original feature set for better accuracy</a:t>
            </a:r>
          </a:p>
          <a:p>
            <a:r>
              <a:rPr lang="en-US" altLang="zh-TW" dirty="0"/>
              <a:t>Items to be specified before feature selection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Classifier</a:t>
            </a:r>
            <a:r>
              <a:rPr lang="en-US" altLang="zh-TW" dirty="0"/>
              <a:t>, such as KNNC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Performance index</a:t>
            </a:r>
            <a:r>
              <a:rPr lang="en-US" altLang="zh-TW" dirty="0"/>
              <a:t>, such as accuracy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Performance evaluation method</a:t>
            </a:r>
            <a:r>
              <a:rPr lang="en-US" altLang="zh-TW" dirty="0"/>
              <a:t>, such as k-fold CV</a:t>
            </a:r>
          </a:p>
          <a:p>
            <a:r>
              <a:rPr lang="en-US" altLang="zh-TW" dirty="0"/>
              <a:t>Benefits</a:t>
            </a:r>
          </a:p>
          <a:p>
            <a:pPr lvl="1"/>
            <a:r>
              <a:rPr lang="en-US" altLang="zh-TW" dirty="0"/>
              <a:t>Better accuracy</a:t>
            </a:r>
          </a:p>
          <a:p>
            <a:pPr lvl="1"/>
            <a:r>
              <a:rPr lang="en-US" altLang="zh-TW" dirty="0"/>
              <a:t>Less computation</a:t>
            </a:r>
          </a:p>
          <a:p>
            <a:pPr lvl="1"/>
            <a:r>
              <a:rPr lang="en-US" altLang="zh-TW" dirty="0" err="1"/>
              <a:t>Explainability</a:t>
            </a:r>
            <a:r>
              <a:rPr lang="en-US" altLang="zh-TW" dirty="0"/>
              <a:t> between features and outputs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Intro. to Feature Selection</a:t>
            </a:r>
            <a:endParaRPr lang="zh-TW" altLang="en-US" dirty="0"/>
          </a:p>
        </p:txBody>
      </p:sp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90A43F85-5A2B-4EAC-B1B7-3C7D1CF4ED5E}"/>
              </a:ext>
            </a:extLst>
          </p:cNvPr>
          <p:cNvSpPr/>
          <p:nvPr/>
        </p:nvSpPr>
        <p:spPr>
          <a:xfrm>
            <a:off x="6567368" y="3520529"/>
            <a:ext cx="596920" cy="340519"/>
          </a:xfrm>
          <a:prstGeom prst="wedgeRoundRectCallout">
            <a:avLst>
              <a:gd name="adj1" fmla="val -14312"/>
              <a:gd name="adj2" fmla="val 963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rgbClr val="FF0000"/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Quiz!</a:t>
            </a:r>
            <a:endParaRPr lang="zh-TW" altLang="en-US" sz="1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30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DAFAD56-9C2F-43AD-9A13-3F9B90306E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Common part</a:t>
            </a:r>
          </a:p>
          <a:p>
            <a:pPr lvl="1"/>
            <a:r>
              <a:rPr lang="en-US" altLang="zh-TW" dirty="0"/>
              <a:t>Both known collectively as </a:t>
            </a:r>
            <a:r>
              <a:rPr lang="en-US" altLang="zh-TW" dirty="0">
                <a:solidFill>
                  <a:srgbClr val="FF0000"/>
                </a:solidFill>
              </a:rPr>
              <a:t>dimensionality reduction</a:t>
            </a:r>
          </a:p>
          <a:p>
            <a:pPr lvl="1"/>
            <a:r>
              <a:rPr lang="en-US" altLang="zh-TW" dirty="0"/>
              <a:t>Goal: Reduced model complexity with improved accuracy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Feature selection</a:t>
            </a:r>
            <a:r>
              <a:rPr lang="en-US" altLang="zh-TW" dirty="0"/>
              <a:t>: select the best subset from the original features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Feature extraction</a:t>
            </a:r>
            <a:r>
              <a:rPr lang="en-US" altLang="zh-TW" dirty="0"/>
              <a:t>: Extract new features by a linear or nonlinear combination of all original features</a:t>
            </a:r>
          </a:p>
          <a:p>
            <a:pPr lvl="1"/>
            <a:r>
              <a:rPr lang="en-US" altLang="zh-TW" dirty="0"/>
              <a:t>Extracted features may not have physical meanings</a:t>
            </a:r>
          </a:p>
          <a:p>
            <a:pPr lvl="1"/>
            <a:r>
              <a:rPr lang="en-US" altLang="zh-TW" dirty="0"/>
              <a:t>Examples of linear feature extraction</a:t>
            </a:r>
          </a:p>
          <a:p>
            <a:pPr lvl="2"/>
            <a:r>
              <a:rPr lang="en-US" altLang="zh-TW" dirty="0"/>
              <a:t>PCA (unsupervised)</a:t>
            </a:r>
          </a:p>
          <a:p>
            <a:pPr lvl="2"/>
            <a:r>
              <a:rPr lang="en-US" altLang="zh-TW" dirty="0"/>
              <a:t>LDA (supervised)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80800DF-E15B-4633-AD29-25077A17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Selection vs. Extraction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4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Heuristic Search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number of heuristic search for feature selection</a:t>
            </a:r>
          </a:p>
          <a:p>
            <a:pPr lvl="1"/>
            <a:r>
              <a:rPr lang="en-US" altLang="zh-TW" dirty="0"/>
              <a:t>One-pass ranking</a:t>
            </a:r>
          </a:p>
          <a:p>
            <a:pPr lvl="1"/>
            <a:r>
              <a:rPr lang="en-US" altLang="zh-TW" dirty="0"/>
              <a:t>Sequential forward selection (SFS)</a:t>
            </a:r>
          </a:p>
          <a:p>
            <a:pPr lvl="1"/>
            <a:r>
              <a:rPr lang="en-US" altLang="zh-TW" dirty="0"/>
              <a:t>Sequential backward selection (SBS)</a:t>
            </a:r>
          </a:p>
          <a:p>
            <a:pPr lvl="1"/>
            <a:r>
              <a:rPr lang="en-US" altLang="zh-TW" dirty="0"/>
              <a:t>Generalized sequential forward selection</a:t>
            </a:r>
          </a:p>
          <a:p>
            <a:pPr lvl="2"/>
            <a:r>
              <a:rPr lang="en-US" altLang="zh-TW" dirty="0"/>
              <a:t>Select the best k features at each iteration (k=1 for SFS)</a:t>
            </a:r>
          </a:p>
          <a:p>
            <a:pPr lvl="1"/>
            <a:r>
              <a:rPr lang="en-US" altLang="zh-TW" dirty="0"/>
              <a:t>Generalized sequential backward selection</a:t>
            </a:r>
          </a:p>
          <a:p>
            <a:pPr lvl="2"/>
            <a:r>
              <a:rPr lang="en-US" altLang="zh-TW" dirty="0"/>
              <a:t>Delete the best k features at each iteration (k=1 for SBS)</a:t>
            </a:r>
          </a:p>
          <a:p>
            <a:pPr lvl="1"/>
            <a:r>
              <a:rPr lang="en-US" altLang="zh-TW" dirty="0"/>
              <a:t>Sequential forward floating selection (SFFS)</a:t>
            </a:r>
          </a:p>
          <a:p>
            <a:pPr lvl="1"/>
            <a:r>
              <a:rPr lang="en-US" altLang="zh-TW" dirty="0"/>
              <a:t>Sequential backward floating selection (SBFS)</a:t>
            </a:r>
          </a:p>
          <a:p>
            <a:pPr lvl="1"/>
            <a:r>
              <a:rPr lang="en-US" altLang="zh-TW" dirty="0"/>
              <a:t>‘Add m, remove n’ selection</a:t>
            </a:r>
          </a:p>
          <a:p>
            <a:pPr lvl="1"/>
            <a:r>
              <a:rPr lang="en-US" altLang="zh-TW" dirty="0"/>
              <a:t>Generalized ‘add m, remove n’ selection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9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One-pass Ranking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Steps</a:t>
            </a:r>
          </a:p>
          <a:p>
            <a:pPr lvl="1"/>
            <a:r>
              <a:rPr lang="en-US" altLang="zh-TW" dirty="0"/>
              <a:t>Sort the given d features in </a:t>
            </a:r>
            <a:r>
              <a:rPr lang="en-US" altLang="zh-TW" dirty="0">
                <a:solidFill>
                  <a:srgbClr val="FF0000"/>
                </a:solidFill>
              </a:rPr>
              <a:t>descending</a:t>
            </a:r>
            <a:r>
              <a:rPr lang="en-US" altLang="zh-TW" dirty="0"/>
              <a:t> order of their accuracy based on a single feature only</a:t>
            </a:r>
          </a:p>
          <a:p>
            <a:pPr lvl="1"/>
            <a:r>
              <a:rPr lang="en-US" altLang="zh-TW" dirty="0"/>
              <a:t>Select the top m features from the sorted list that has the best performance</a:t>
            </a:r>
          </a:p>
          <a:p>
            <a:r>
              <a:rPr lang="en-US" altLang="zh-TW" dirty="0"/>
              <a:t>Complexity</a:t>
            </a:r>
          </a:p>
          <a:p>
            <a:pPr lvl="1"/>
            <a:r>
              <a:rPr lang="en-US" altLang="zh-TW" dirty="0"/>
              <a:t>If the dataset has d features, we need to perform 2</a:t>
            </a:r>
            <a:r>
              <a:rPr lang="en-US" altLang="zh-TW" i="1" dirty="0"/>
              <a:t>d</a:t>
            </a:r>
            <a:r>
              <a:rPr lang="en-US" altLang="zh-TW" dirty="0"/>
              <a:t>-1 CV.</a:t>
            </a:r>
          </a:p>
          <a:p>
            <a:r>
              <a:rPr lang="en-US" altLang="zh-TW" dirty="0"/>
              <a:t>Properties</a:t>
            </a:r>
          </a:p>
          <a:p>
            <a:pPr lvl="1"/>
            <a:r>
              <a:rPr lang="en-US" altLang="zh-TW" dirty="0"/>
              <a:t>Advantage: Extremely fast</a:t>
            </a:r>
          </a:p>
          <a:p>
            <a:pPr lvl="1"/>
            <a:r>
              <a:rPr lang="en-US" altLang="zh-TW" dirty="0"/>
              <a:t>Disadvantage:</a:t>
            </a:r>
          </a:p>
          <a:p>
            <a:pPr lvl="2"/>
            <a:r>
              <a:rPr lang="en-US" altLang="zh-TW" dirty="0"/>
              <a:t>Feature correlation is not considered</a:t>
            </a:r>
          </a:p>
          <a:p>
            <a:pPr lvl="2"/>
            <a:r>
              <a:rPr lang="en-US" altLang="zh-TW" dirty="0"/>
              <a:t>Selected features are not always optimal</a:t>
            </a:r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DF77D880-5552-40F4-ABA8-50DFFB115EE3}"/>
              </a:ext>
            </a:extLst>
          </p:cNvPr>
          <p:cNvSpPr/>
          <p:nvPr/>
        </p:nvSpPr>
        <p:spPr>
          <a:xfrm>
            <a:off x="2267744" y="4456633"/>
            <a:ext cx="596920" cy="340519"/>
          </a:xfrm>
          <a:prstGeom prst="wedgeRoundRectCallout">
            <a:avLst>
              <a:gd name="adj1" fmla="val -7995"/>
              <a:gd name="adj2" fmla="val -1251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rgbClr val="FF0000"/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Quiz!</a:t>
            </a:r>
            <a:endParaRPr lang="zh-TW" altLang="en-US" sz="1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7" name="圓角矩形圖說文字 5">
            <a:extLst>
              <a:ext uri="{FF2B5EF4-FFF2-40B4-BE49-F238E27FC236}">
                <a16:creationId xmlns:a16="http://schemas.microsoft.com/office/drawing/2014/main" id="{82E31A34-8EDF-4534-81E6-122E1A3F5550}"/>
              </a:ext>
            </a:extLst>
          </p:cNvPr>
          <p:cNvSpPr/>
          <p:nvPr/>
        </p:nvSpPr>
        <p:spPr>
          <a:xfrm>
            <a:off x="6372200" y="3573016"/>
            <a:ext cx="596920" cy="340519"/>
          </a:xfrm>
          <a:prstGeom prst="wedgeRoundRectCallout">
            <a:avLst>
              <a:gd name="adj1" fmla="val -86957"/>
              <a:gd name="adj2" fmla="val 84378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rgbClr val="FF0000"/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Quiz!</a:t>
            </a:r>
            <a:endParaRPr lang="zh-TW" altLang="en-US" sz="1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295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Example of One-Pass Ranking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SFS with 4 features</a:t>
            </a:r>
            <a:endParaRPr lang="zh-TW" altLang="en-US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B4F82BF-D28E-40DE-95C1-FBE652DBB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x3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E600C73-5CBD-483D-BB62-66E8A809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x4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648A7C1-1545-478F-A0A2-4A20C1388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7C5A8001-0A7B-4664-9413-EA9D7659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96E193-753D-4455-AC57-B926D9046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45" y="2437884"/>
            <a:ext cx="2053447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b="0" dirty="0">
                <a:solidFill>
                  <a:schemeClr val="tx1"/>
                </a:solidFill>
              </a:rPr>
              <a:t>Original order</a:t>
            </a:r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28176DCB-D36C-4EFD-BD7E-394DC7600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2444750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TW" altLang="en-US">
              <a:latin typeface="Arial" charset="0"/>
              <a:ea typeface="新細明體" pitchFamily="2" charset="-12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7D9244-2B55-4216-AC66-D57A73D90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538538"/>
            <a:ext cx="1931619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b="0" dirty="0">
                <a:solidFill>
                  <a:schemeClr val="tx1"/>
                </a:solidFill>
              </a:rPr>
              <a:t>After ranking</a:t>
            </a:r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6A2BB89D-340A-40F8-A9E9-6BFCBB02D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34290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x3</a:t>
            </a:r>
          </a:p>
        </p:txBody>
      </p:sp>
      <p:sp>
        <p:nvSpPr>
          <p:cNvPr id="40" name="AutoShape 28">
            <a:extLst>
              <a:ext uri="{FF2B5EF4-FFF2-40B4-BE49-F238E27FC236}">
                <a16:creationId xmlns:a16="http://schemas.microsoft.com/office/drawing/2014/main" id="{1590618A-80D2-4382-AA10-5E8D1312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3501008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TW" altLang="en-US">
              <a:latin typeface="Arial" charset="0"/>
              <a:ea typeface="新細明體" pitchFamily="2" charset="-120"/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34E8B11-3770-4C68-B8D0-2CE2D524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248" y="34290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</a:t>
            </a: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77714E2E-8CF1-49DA-A6CB-C94B9110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2374528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</a:t>
            </a:r>
          </a:p>
        </p:txBody>
      </p:sp>
      <p:sp>
        <p:nvSpPr>
          <p:cNvPr id="43" name="AutoShape 8">
            <a:extLst>
              <a:ext uri="{FF2B5EF4-FFF2-40B4-BE49-F238E27FC236}">
                <a16:creationId xmlns:a16="http://schemas.microsoft.com/office/drawing/2014/main" id="{F8AEC310-934C-4FD9-873D-CBB0AE28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3454648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x5</a:t>
            </a:r>
          </a:p>
        </p:txBody>
      </p:sp>
      <p:sp>
        <p:nvSpPr>
          <p:cNvPr id="44" name="AutoShape 7">
            <a:extLst>
              <a:ext uri="{FF2B5EF4-FFF2-40B4-BE49-F238E27FC236}">
                <a16:creationId xmlns:a16="http://schemas.microsoft.com/office/drawing/2014/main" id="{4910DAAB-D69A-478F-9375-CBD0E6B0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00" y="3469064"/>
            <a:ext cx="558800" cy="391984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</a:t>
            </a:r>
          </a:p>
        </p:txBody>
      </p:sp>
      <p:sp>
        <p:nvSpPr>
          <p:cNvPr id="45" name="AutoShape 6">
            <a:extLst>
              <a:ext uri="{FF2B5EF4-FFF2-40B4-BE49-F238E27FC236}">
                <a16:creationId xmlns:a16="http://schemas.microsoft.com/office/drawing/2014/main" id="{5DD0067A-446E-4DA7-B6A9-73ED4F29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3454648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x4</a:t>
            </a:r>
          </a:p>
        </p:txBody>
      </p:sp>
      <p:sp>
        <p:nvSpPr>
          <p:cNvPr id="3" name="左大括弧 2">
            <a:extLst>
              <a:ext uri="{FF2B5EF4-FFF2-40B4-BE49-F238E27FC236}">
                <a16:creationId xmlns:a16="http://schemas.microsoft.com/office/drawing/2014/main" id="{F95EF932-AD3F-4230-9FB4-ED312FB77F6C}"/>
              </a:ext>
            </a:extLst>
          </p:cNvPr>
          <p:cNvSpPr/>
          <p:nvPr/>
        </p:nvSpPr>
        <p:spPr>
          <a:xfrm rot="16200000">
            <a:off x="3923928" y="3933057"/>
            <a:ext cx="288032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左大括弧 46">
            <a:extLst>
              <a:ext uri="{FF2B5EF4-FFF2-40B4-BE49-F238E27FC236}">
                <a16:creationId xmlns:a16="http://schemas.microsoft.com/office/drawing/2014/main" id="{E36334FC-196E-4FC7-ABE2-3BBE05A17A8B}"/>
              </a:ext>
            </a:extLst>
          </p:cNvPr>
          <p:cNvSpPr/>
          <p:nvPr/>
        </p:nvSpPr>
        <p:spPr>
          <a:xfrm rot="16200000">
            <a:off x="4184454" y="3888554"/>
            <a:ext cx="343044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左大括弧 47">
            <a:extLst>
              <a:ext uri="{FF2B5EF4-FFF2-40B4-BE49-F238E27FC236}">
                <a16:creationId xmlns:a16="http://schemas.microsoft.com/office/drawing/2014/main" id="{9951BD79-B4FF-41AA-B826-1A296CA88EC6}"/>
              </a:ext>
            </a:extLst>
          </p:cNvPr>
          <p:cNvSpPr/>
          <p:nvPr/>
        </p:nvSpPr>
        <p:spPr>
          <a:xfrm rot="16200000">
            <a:off x="4535729" y="3770299"/>
            <a:ext cx="326046" cy="19816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左大括弧 48">
            <a:extLst>
              <a:ext uri="{FF2B5EF4-FFF2-40B4-BE49-F238E27FC236}">
                <a16:creationId xmlns:a16="http://schemas.microsoft.com/office/drawing/2014/main" id="{C25CF489-332A-4B26-A19B-B4BFE0C8FD6F}"/>
              </a:ext>
            </a:extLst>
          </p:cNvPr>
          <p:cNvSpPr/>
          <p:nvPr/>
        </p:nvSpPr>
        <p:spPr>
          <a:xfrm rot="16200000">
            <a:off x="4877029" y="3734029"/>
            <a:ext cx="326047" cy="2664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左大括弧 49">
            <a:extLst>
              <a:ext uri="{FF2B5EF4-FFF2-40B4-BE49-F238E27FC236}">
                <a16:creationId xmlns:a16="http://schemas.microsoft.com/office/drawing/2014/main" id="{E3E88873-95B9-45C1-BF0C-CE5CC4D065D8}"/>
              </a:ext>
            </a:extLst>
          </p:cNvPr>
          <p:cNvSpPr/>
          <p:nvPr/>
        </p:nvSpPr>
        <p:spPr>
          <a:xfrm rot="16200000">
            <a:off x="5212099" y="3686991"/>
            <a:ext cx="358726" cy="3367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5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Sequential Forward Selection (SFS)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Steps for sequential forward selection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Select the first feature that has the best accuracy.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Select the next feature (among all unselected features) that, together with the selected features, gives the best accuracy.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/>
              <a:t>Repeat the previous step until all features are selected.</a:t>
            </a:r>
          </a:p>
          <a:p>
            <a:r>
              <a:rPr lang="en-US" altLang="zh-TW" dirty="0"/>
              <a:t>Complexity</a:t>
            </a:r>
          </a:p>
          <a:p>
            <a:pPr lvl="1"/>
            <a:r>
              <a:rPr lang="en-US" altLang="zh-TW" dirty="0"/>
              <a:t>If the dataset has </a:t>
            </a:r>
            <a:r>
              <a:rPr lang="en-US" altLang="zh-TW" i="1" dirty="0"/>
              <a:t>d</a:t>
            </a:r>
            <a:r>
              <a:rPr lang="en-US" altLang="zh-TW" dirty="0"/>
              <a:t> features, we need to perform </a:t>
            </a:r>
            <a:r>
              <a:rPr lang="en-US" altLang="zh-TW" i="1" dirty="0"/>
              <a:t>d</a:t>
            </a:r>
            <a:r>
              <a:rPr lang="en-US" altLang="zh-TW" dirty="0"/>
              <a:t>(</a:t>
            </a:r>
            <a:r>
              <a:rPr lang="en-US" altLang="zh-TW" i="1" dirty="0"/>
              <a:t>d</a:t>
            </a:r>
            <a:r>
              <a:rPr lang="en-US" altLang="zh-TW" dirty="0"/>
              <a:t>+1)/2 CV.</a:t>
            </a:r>
          </a:p>
          <a:p>
            <a:r>
              <a:rPr lang="en-US" altLang="zh-TW" dirty="0"/>
              <a:t>Properties</a:t>
            </a:r>
          </a:p>
          <a:p>
            <a:pPr lvl="1"/>
            <a:r>
              <a:rPr lang="en-US" altLang="zh-TW" dirty="0"/>
              <a:t>Advantage: Fast</a:t>
            </a:r>
          </a:p>
          <a:p>
            <a:pPr lvl="1"/>
            <a:r>
              <a:rPr lang="en-US" altLang="zh-TW" dirty="0"/>
              <a:t>Disadvantage: Selected features are not always optimal.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圓角矩形圖說文字 5">
            <a:extLst>
              <a:ext uri="{FF2B5EF4-FFF2-40B4-BE49-F238E27FC236}">
                <a16:creationId xmlns:a16="http://schemas.microsoft.com/office/drawing/2014/main" id="{866DC5CC-E8C3-4124-B430-9D2F4F3D8B96}"/>
              </a:ext>
            </a:extLst>
          </p:cNvPr>
          <p:cNvSpPr/>
          <p:nvPr/>
        </p:nvSpPr>
        <p:spPr>
          <a:xfrm>
            <a:off x="7380312" y="3645024"/>
            <a:ext cx="596920" cy="340519"/>
          </a:xfrm>
          <a:prstGeom prst="wedgeRoundRectCallout">
            <a:avLst>
              <a:gd name="adj1" fmla="val -82918"/>
              <a:gd name="adj2" fmla="val 77094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rgbClr val="FF0000"/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Quiz!</a:t>
            </a:r>
            <a:endParaRPr lang="zh-TW" altLang="en-US" sz="1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66191A5E-32CA-4577-B243-36C357532ED1}"/>
              </a:ext>
            </a:extLst>
          </p:cNvPr>
          <p:cNvSpPr/>
          <p:nvPr/>
        </p:nvSpPr>
        <p:spPr>
          <a:xfrm>
            <a:off x="2267744" y="4528641"/>
            <a:ext cx="596920" cy="340519"/>
          </a:xfrm>
          <a:prstGeom prst="wedgeRoundRectCallout">
            <a:avLst>
              <a:gd name="adj1" fmla="val -7995"/>
              <a:gd name="adj2" fmla="val -1251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rgbClr val="FF0000"/>
                </a:solidFill>
                <a:ea typeface="標楷體" panose="03000509000000000000" pitchFamily="65" charset="-120"/>
                <a:sym typeface="Wingdings" panose="05000000000000000000" pitchFamily="2" charset="2"/>
              </a:rPr>
              <a:t>Quiz!</a:t>
            </a:r>
            <a:endParaRPr lang="zh-TW" altLang="en-US" sz="1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43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/>
          <a:p>
            <a:r>
              <a:rPr lang="en-US" altLang="zh-TW" dirty="0"/>
              <a:t>Example of SFS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SFS with 4 features</a:t>
            </a:r>
            <a:endParaRPr lang="zh-TW" altLang="en-U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3103B6EB-A079-4DB9-9282-9E5F6800B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C1CEFF">
                <a:gamma/>
                <a:shade val="60000"/>
                <a:invGamma/>
              </a:srgb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B4F82BF-D28E-40DE-95C1-FBE652DBB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x3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E600C73-5CBD-483D-BB62-66E8A809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6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x4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648A7C1-1545-478F-A0A2-4A20C1388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x1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7C5A8001-0A7B-4664-9413-EA9D7659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387600"/>
            <a:ext cx="5588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x5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D7818242-7272-46FE-A544-736BB1EF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3454400"/>
            <a:ext cx="7874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x2, x1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04D702A-BB37-4172-A7E3-CB2641DB9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454400"/>
            <a:ext cx="7874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x2, x3</a:t>
            </a: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3A512FA6-54C2-4B94-8B59-C4479A6A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3454400"/>
            <a:ext cx="7874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C1CEFF">
                <a:gamma/>
                <a:shade val="60000"/>
                <a:invGamma/>
              </a:srgb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x2, x4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FEE44BA7-38FC-43CC-9BB2-10DB73210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3454400"/>
            <a:ext cx="7874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x2, x5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2968AC69-DD79-4C5F-9166-4B4ADD57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4521200"/>
            <a:ext cx="10922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x2, x4, x1</a:t>
            </a: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E3A60A8B-CEA3-4B07-B4BB-C8CD0567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4521200"/>
            <a:ext cx="10922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rgbClr val="C1CEFF">
                <a:gamma/>
                <a:shade val="60000"/>
                <a:invGamma/>
              </a:srgb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x2, x4, x3</a:t>
            </a:r>
          </a:p>
        </p:txBody>
      </p:sp>
      <p:sp>
        <p:nvSpPr>
          <p:cNvPr id="16" name="AutoShape 15">
            <a:extLst>
              <a:ext uri="{FF2B5EF4-FFF2-40B4-BE49-F238E27FC236}">
                <a16:creationId xmlns:a16="http://schemas.microsoft.com/office/drawing/2014/main" id="{8D72B49F-96E6-412F-9FA2-615B4B1B8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00" y="4521200"/>
            <a:ext cx="10922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x2, x4, x5</a:t>
            </a:r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FB272D01-912F-472B-9602-EF5A6ABD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5588000"/>
            <a:ext cx="14732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00B0F0"/>
            </a:solidFill>
            <a:round/>
            <a:headEnd/>
            <a:tailEnd/>
          </a:ln>
          <a:effectLst>
            <a:prstShdw prst="shdw17" dist="17961" dir="2700000">
              <a:srgbClr val="C1CEFF">
                <a:gamma/>
                <a:shade val="60000"/>
                <a:invGamma/>
              </a:srgb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x2, x4, x3, x1</a:t>
            </a:r>
          </a:p>
        </p:txBody>
      </p:sp>
      <p:sp>
        <p:nvSpPr>
          <p:cNvPr id="18" name="AutoShape 17">
            <a:extLst>
              <a:ext uri="{FF2B5EF4-FFF2-40B4-BE49-F238E27FC236}">
                <a16:creationId xmlns:a16="http://schemas.microsoft.com/office/drawing/2014/main" id="{9A719F9E-E9E4-428D-8635-CF56A1371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5588000"/>
            <a:ext cx="1473200" cy="406400"/>
          </a:xfrm>
          <a:prstGeom prst="roundRect">
            <a:avLst>
              <a:gd name="adj" fmla="val 12486"/>
            </a:avLst>
          </a:prstGeom>
          <a:solidFill>
            <a:srgbClr val="92D050"/>
          </a:solidFill>
          <a:ln w="50800">
            <a:solidFill>
              <a:srgbClr val="FF0000"/>
            </a:solidFill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altLang="zh-TW" sz="1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2" charset="-120"/>
              </a:rPr>
              <a:t>x2, x4, x3, x5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6213E2E7-3281-4009-94EF-4690E5F23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2820988"/>
            <a:ext cx="379412" cy="60801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C459D4A1-5864-4675-95D8-6C9290968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2820988"/>
            <a:ext cx="2132012" cy="60801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BEDF33A-8799-4980-A523-32D1B7348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5988" y="2820988"/>
            <a:ext cx="1293812" cy="60801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AAFAC846-DDB4-42F1-9CD9-9A87A02260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2588" y="2820988"/>
            <a:ext cx="531812" cy="60801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4CB87C64-F78C-4676-BCEA-A192473EE7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7988" y="3887788"/>
            <a:ext cx="531812" cy="60801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FA43DA00-54AD-43B2-BCF4-F809B9DA1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1388" y="3887788"/>
            <a:ext cx="684212" cy="60801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A659B22B-600F-4492-BDA5-52C2C6C4DD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8788" y="3887788"/>
            <a:ext cx="1751012" cy="60801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CE4290E3-88F2-4B8C-A65E-F0BDA88051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3588" y="4954588"/>
            <a:ext cx="989012" cy="60801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554465CD-0C78-4A62-B2F2-2BA88EB1C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4188" y="4954588"/>
            <a:ext cx="455612" cy="60801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96E193-753D-4455-AC57-B926D9046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016" y="2471738"/>
            <a:ext cx="1110881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b="0" dirty="0">
                <a:solidFill>
                  <a:schemeClr val="tx1"/>
                </a:solidFill>
              </a:rPr>
              <a:t>1 input</a:t>
            </a:r>
          </a:p>
        </p:txBody>
      </p:sp>
      <p:sp>
        <p:nvSpPr>
          <p:cNvPr id="29" name="AutoShape 28">
            <a:extLst>
              <a:ext uri="{FF2B5EF4-FFF2-40B4-BE49-F238E27FC236}">
                <a16:creationId xmlns:a16="http://schemas.microsoft.com/office/drawing/2014/main" id="{28176DCB-D36C-4EFD-BD7E-394DC7600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2444750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TW" altLang="en-US">
              <a:latin typeface="Arial" charset="0"/>
              <a:ea typeface="新細明體" pitchFamily="2" charset="-12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7D9244-2B55-4216-AC66-D57A73D90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03" y="3538538"/>
            <a:ext cx="1264769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b="0" dirty="0">
                <a:solidFill>
                  <a:schemeClr val="tx1"/>
                </a:solidFill>
              </a:rPr>
              <a:t>2 inputs</a:t>
            </a:r>
          </a:p>
        </p:txBody>
      </p:sp>
      <p:sp>
        <p:nvSpPr>
          <p:cNvPr id="31" name="AutoShape 30">
            <a:extLst>
              <a:ext uri="{FF2B5EF4-FFF2-40B4-BE49-F238E27FC236}">
                <a16:creationId xmlns:a16="http://schemas.microsoft.com/office/drawing/2014/main" id="{364D0D31-60ED-4747-A903-848B2DAA8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3511550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TW" altLang="en-US">
              <a:latin typeface="Arial" charset="0"/>
              <a:ea typeface="新細明體" pitchFamily="2" charset="-12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C4F01B-062C-4BFE-9E09-991BC5CEB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03" y="4605338"/>
            <a:ext cx="1264769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b="0" dirty="0">
                <a:solidFill>
                  <a:schemeClr val="tx1"/>
                </a:solidFill>
              </a:rPr>
              <a:t>3 inputs</a:t>
            </a:r>
          </a:p>
        </p:txBody>
      </p:sp>
      <p:sp>
        <p:nvSpPr>
          <p:cNvPr id="33" name="AutoShape 32">
            <a:extLst>
              <a:ext uri="{FF2B5EF4-FFF2-40B4-BE49-F238E27FC236}">
                <a16:creationId xmlns:a16="http://schemas.microsoft.com/office/drawing/2014/main" id="{0C829651-A803-48D9-9C4A-13B1FACC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4578350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TW" altLang="en-US">
              <a:latin typeface="Arial" charset="0"/>
              <a:ea typeface="新細明體" pitchFamily="2" charset="-12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224292-5024-4578-82B9-0FF9778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03" y="5672138"/>
            <a:ext cx="1264769" cy="34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zh-TW" sz="2400" b="0" dirty="0">
                <a:solidFill>
                  <a:schemeClr val="tx1"/>
                </a:solidFill>
              </a:rPr>
              <a:t>4 inputs</a:t>
            </a:r>
          </a:p>
        </p:txBody>
      </p:sp>
      <p:sp>
        <p:nvSpPr>
          <p:cNvPr id="35" name="AutoShape 34">
            <a:extLst>
              <a:ext uri="{FF2B5EF4-FFF2-40B4-BE49-F238E27FC236}">
                <a16:creationId xmlns:a16="http://schemas.microsoft.com/office/drawing/2014/main" id="{9F010731-6415-49B8-BCA0-440231963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5645150"/>
            <a:ext cx="825500" cy="215900"/>
          </a:xfrm>
          <a:prstGeom prst="rightArrow">
            <a:avLst>
              <a:gd name="adj1" fmla="val 50000"/>
              <a:gd name="adj2" fmla="val 19123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60000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zh-TW" altLang="en-US">
              <a:latin typeface="Arial" charset="0"/>
              <a:ea typeface="新細明體" pitchFamily="2" charset="-12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EB4F6359-7B6A-4DF2-A5E6-D3AC04D15E8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96257" y="6106319"/>
            <a:ext cx="2682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4000"/>
              </a:lnSpc>
              <a:spcBef>
                <a:spcPct val="30000"/>
              </a:spcBef>
              <a:defRPr kumimoji="1" sz="26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lnSpc>
                <a:spcPct val="89000"/>
              </a:lnSpc>
              <a:spcBef>
                <a:spcPct val="30000"/>
              </a:spcBef>
              <a:buChar char="•"/>
              <a:defRPr kumimoji="1" sz="2200" b="1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lnSpc>
                <a:spcPct val="89000"/>
              </a:lnSpc>
              <a:spcBef>
                <a:spcPct val="30000"/>
              </a:spcBef>
              <a:buChar char="-"/>
              <a:defRPr kumimoji="1" sz="2200">
                <a:solidFill>
                  <a:srgbClr val="FDFF3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>
                <a:solidFill>
                  <a:srgbClr val="FAFD00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>
                <a:solidFill>
                  <a:srgbClr val="FAFD00"/>
                </a:solidFill>
              </a:rPr>
              <a:t>.</a:t>
            </a:r>
          </a:p>
          <a:p>
            <a:pPr algn="ctr">
              <a:lnSpc>
                <a:spcPct val="40000"/>
              </a:lnSpc>
              <a:spcBef>
                <a:spcPct val="0"/>
              </a:spcBef>
            </a:pPr>
            <a:r>
              <a:rPr lang="en-US" altLang="zh-TW" sz="2400">
                <a:solidFill>
                  <a:srgbClr val="FAFD00"/>
                </a:solidFill>
              </a:rPr>
              <a:t>.</a:t>
            </a:r>
          </a:p>
        </p:txBody>
      </p:sp>
      <p:sp>
        <p:nvSpPr>
          <p:cNvPr id="37" name="圓角矩形圖說文字 5">
            <a:extLst>
              <a:ext uri="{FF2B5EF4-FFF2-40B4-BE49-F238E27FC236}">
                <a16:creationId xmlns:a16="http://schemas.microsoft.com/office/drawing/2014/main" id="{F962FDEC-E381-4760-8466-3EC6B1168E2F}"/>
              </a:ext>
            </a:extLst>
          </p:cNvPr>
          <p:cNvSpPr/>
          <p:nvPr/>
        </p:nvSpPr>
        <p:spPr>
          <a:xfrm>
            <a:off x="7168162" y="1878876"/>
            <a:ext cx="1652310" cy="340519"/>
          </a:xfrm>
          <a:prstGeom prst="wedgeRoundRectCallout">
            <a:avLst>
              <a:gd name="adj1" fmla="val -48175"/>
              <a:gd name="adj2" fmla="val 9093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One-pass Ranking</a:t>
            </a:r>
            <a:endParaRPr lang="zh-TW" altLang="en-US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727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9812</TotalTime>
  <Words>922</Words>
  <Application>Microsoft Office PowerPoint</Application>
  <PresentationFormat>如螢幕大小 (4:3)</PresentationFormat>
  <Paragraphs>201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Wingdings 2</vt:lpstr>
      <vt:lpstr>壁窗</vt:lpstr>
      <vt:lpstr>Feature Selection for Classification</vt:lpstr>
      <vt:lpstr>Outlines</vt:lpstr>
      <vt:lpstr>Intro. to Feature Selection</vt:lpstr>
      <vt:lpstr>Feature Selection vs. Extraction</vt:lpstr>
      <vt:lpstr>Heuristic Search</vt:lpstr>
      <vt:lpstr>One-pass Ranking</vt:lpstr>
      <vt:lpstr>Example of One-Pass Ranking</vt:lpstr>
      <vt:lpstr>Sequential Forward Selection (SFS)</vt:lpstr>
      <vt:lpstr>Example of SFS</vt:lpstr>
      <vt:lpstr>Exhaustive Search</vt:lpstr>
      <vt:lpstr>Exhaustive Search</vt:lpstr>
      <vt:lpstr>Summary of Computational Complexity</vt:lpstr>
      <vt:lpstr>Feature Selection for Iris Dataset</vt:lpstr>
      <vt:lpstr>Feature Selection for Wine Dataset</vt:lpstr>
      <vt:lpstr>Proper Use of Feature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rogerjang</cp:lastModifiedBy>
  <cp:revision>707</cp:revision>
  <dcterms:created xsi:type="dcterms:W3CDTF">2008-11-09T17:03:56Z</dcterms:created>
  <dcterms:modified xsi:type="dcterms:W3CDTF">2021-12-08T07:22:29Z</dcterms:modified>
</cp:coreProperties>
</file>