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47" r:id="rId2"/>
    <p:sldId id="275" r:id="rId3"/>
    <p:sldId id="348" r:id="rId4"/>
    <p:sldId id="353" r:id="rId5"/>
    <p:sldId id="346" r:id="rId6"/>
    <p:sldId id="350" r:id="rId7"/>
    <p:sldId id="355" r:id="rId8"/>
    <p:sldId id="361" r:id="rId9"/>
    <p:sldId id="354" r:id="rId10"/>
    <p:sldId id="356" r:id="rId11"/>
    <p:sldId id="339" r:id="rId12"/>
    <p:sldId id="363" r:id="rId13"/>
    <p:sldId id="357" r:id="rId14"/>
    <p:sldId id="360" r:id="rId15"/>
    <p:sldId id="359" r:id="rId16"/>
    <p:sldId id="358" r:id="rId17"/>
    <p:sldId id="36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125" autoAdjust="0"/>
  </p:normalViewPr>
  <p:slideViewPr>
    <p:cSldViewPr>
      <p:cViewPr varScale="1">
        <p:scale>
          <a:sx n="107" d="100"/>
          <a:sy n="107" d="100"/>
        </p:scale>
        <p:origin x="19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2023/11/28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D7DB5B5E-FF57-4331-BF13-D94DFA61630B}" type="datetime1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4F57289B-949A-43FD-AF7D-692786BD340A}" type="datetime1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8616078C-AD99-4571-B0DA-C628EF72A2E7}" type="datetime1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2DAB0838-BF4F-407C-A6A6-1B3CDC37E013}" type="datetime1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B0D89BC2-FD14-44D8-A12F-F0ED792A0BC1}" type="datetime1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394774" y="6290270"/>
            <a:ext cx="82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 algn="ctr"/>
              <a:t>‹#›</a:t>
            </a:fld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/16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emath.com/data/relation-between-mean-median-and-mod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600" cap="none" dirty="0">
                <a:latin typeface="+mj-ea"/>
              </a:rPr>
              <a:t>缺漏資料的補值方法</a:t>
            </a:r>
            <a:br>
              <a:rPr lang="en-US" altLang="zh-TW" sz="3600" cap="none" dirty="0">
                <a:latin typeface="+mj-ea"/>
              </a:rPr>
            </a:br>
            <a:r>
              <a:rPr lang="en-US" altLang="zh-TW" sz="3600" dirty="0">
                <a:cs typeface="Calibri" panose="020F0502020204030204" pitchFamily="34" charset="0"/>
              </a:rPr>
              <a:t>Imputation Methods</a:t>
            </a:r>
            <a:br>
              <a:rPr lang="en-US" altLang="zh-TW" sz="3600" dirty="0">
                <a:cs typeface="Calibri" panose="020F0502020204030204" pitchFamily="34" charset="0"/>
              </a:rPr>
            </a:br>
            <a:r>
              <a:rPr lang="en-US" altLang="zh-TW" sz="3600" dirty="0">
                <a:cs typeface="Calibri" panose="020F0502020204030204" pitchFamily="34" charset="0"/>
              </a:rPr>
              <a:t>for Missing Data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711804" y="579597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B5DD0A4-5EC4-420C-89F5-FF49BBA59529}" type="datetime1">
              <a:rPr lang="zh-TW" altLang="en-US" smtClean="0"/>
              <a:pPr algn="ctr"/>
              <a:t>2023/11/28</a:t>
            </a:fld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69BC142A-4639-4B7D-9BFD-2955DFDDF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6088" y="3933056"/>
            <a:ext cx="4112023" cy="1785104"/>
          </a:xfr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r>
              <a:rPr lang="en-US" altLang="zh-TW" i="1" dirty="0">
                <a:latin typeface="Arial" panose="020B0604020202020204" pitchFamily="34" charset="0"/>
              </a:rPr>
              <a:t>, </a:t>
            </a:r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9218372-CC89-4666-ABA6-D3C426F7D5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31224" cy="4759464"/>
          </a:xfrm>
        </p:spPr>
        <p:txBody>
          <a:bodyPr/>
          <a:lstStyle/>
          <a:p>
            <a:r>
              <a:rPr lang="en-US" altLang="zh-TW" dirty="0"/>
              <a:t>If the missing data ratio is high and the dataset is large, we can simply delete features (rows) or data pairs (columns).</a:t>
            </a:r>
          </a:p>
          <a:p>
            <a:pPr lvl="1"/>
            <a:r>
              <a:rPr lang="en-US" altLang="zh-TW" dirty="0"/>
              <a:t>Try to plot missing data ratio vs. features or I/O pairs</a:t>
            </a:r>
          </a:p>
          <a:p>
            <a:pPr lvl="1"/>
            <a:r>
              <a:rPr lang="en-US" altLang="zh-TW" dirty="0"/>
              <a:t>For a given n, delete n features (or I/O pairs) to minimize overall missing data ratio </a:t>
            </a:r>
            <a:r>
              <a:rPr lang="en-US" altLang="zh-TW" dirty="0">
                <a:sym typeface="Wingdings" panose="05000000000000000000" pitchFamily="2" charset="2"/>
              </a:rPr>
              <a:t> Max coverage problem!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FC33E7D-6246-4E81-8DCF-D917AC2F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Delete Features or I/O Pairs 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9ABCBBE-60AD-46F6-84A0-AEA84A8EF898}"/>
              </a:ext>
            </a:extLst>
          </p:cNvPr>
          <p:cNvGrpSpPr/>
          <p:nvPr/>
        </p:nvGrpSpPr>
        <p:grpSpPr>
          <a:xfrm>
            <a:off x="1137702" y="4005064"/>
            <a:ext cx="144016" cy="1584176"/>
            <a:chOff x="4655840" y="2708920"/>
            <a:chExt cx="144016" cy="1584176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EEA39E17-B02D-4FBD-9272-CC8E449F6A9D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B53A680-226B-4F4D-B994-9EF29A0D159D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E507FFE-ACE0-4038-84CE-D44E477B752D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1B665A1-23B7-412E-B8C0-8B51885ACFAD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5FECF775-6293-4FCD-BD59-413C3924539D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0066DD3-0435-441E-82B2-A76734042326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8A6F8D3-EBA0-467C-AEE1-6737E5FC6ABB}"/>
              </a:ext>
            </a:extLst>
          </p:cNvPr>
          <p:cNvGrpSpPr/>
          <p:nvPr/>
        </p:nvGrpSpPr>
        <p:grpSpPr>
          <a:xfrm>
            <a:off x="1425734" y="4005064"/>
            <a:ext cx="144016" cy="1584176"/>
            <a:chOff x="4655840" y="2708920"/>
            <a:chExt cx="144016" cy="1584176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28F70D2-47F1-4B5A-B79E-D13887EB4DDA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0A70C7ED-3D09-4C5C-95BE-FA5F183D7C4A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E225BCA-A458-4E3E-9053-15F70073A411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A351E00-517F-49BA-A9A0-F97AE24F8A29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3B893FA5-013A-4129-9962-53BFA6604DC2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BC558FF-30A9-4BB8-BE4F-DB80AA0F9C2A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FE30081-D8EB-4298-9454-589A31C9A2B4}"/>
              </a:ext>
            </a:extLst>
          </p:cNvPr>
          <p:cNvGrpSpPr/>
          <p:nvPr/>
        </p:nvGrpSpPr>
        <p:grpSpPr>
          <a:xfrm>
            <a:off x="1713766" y="4005064"/>
            <a:ext cx="144016" cy="1584176"/>
            <a:chOff x="4655840" y="2708920"/>
            <a:chExt cx="144016" cy="1584176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52DA208B-105C-4FDF-967F-E0D958E4AD67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364CAF28-2EB1-445F-89B9-8C4376BF1F9B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FD15FA62-96D1-4447-B7B3-ED1BBCFFCBA5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3405548E-2362-49EA-A569-30057735E448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A44ECBA-81F8-467B-B437-073F44CDCDC6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2A90D92-1D97-4DC6-AFF8-BCA780FF7D84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11B71340-EDF5-4249-B700-BDE93C69E8A2}"/>
              </a:ext>
            </a:extLst>
          </p:cNvPr>
          <p:cNvGrpSpPr/>
          <p:nvPr/>
        </p:nvGrpSpPr>
        <p:grpSpPr>
          <a:xfrm>
            <a:off x="2001798" y="4005064"/>
            <a:ext cx="144016" cy="1584176"/>
            <a:chOff x="4655840" y="2708920"/>
            <a:chExt cx="144016" cy="1584176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63206B77-AB04-4334-8291-D58501E8DD9B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2A13C606-E4A7-4E57-8456-609D6BEEA1CF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00291F24-FB0F-4BB2-9BB5-12D27589C7FB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BB996175-95BC-465B-BA75-F687687425A9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07B84B53-4167-4ED4-BC63-2FD190CD01E8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32084C51-6E96-4087-97C7-02DC4033D5D2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84A37EA-EC8A-478C-A7B9-003441798701}"/>
              </a:ext>
            </a:extLst>
          </p:cNvPr>
          <p:cNvGrpSpPr/>
          <p:nvPr/>
        </p:nvGrpSpPr>
        <p:grpSpPr>
          <a:xfrm>
            <a:off x="2289830" y="4005064"/>
            <a:ext cx="144016" cy="1584176"/>
            <a:chOff x="4655840" y="2708920"/>
            <a:chExt cx="144016" cy="1584176"/>
          </a:xfrm>
        </p:grpSpPr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1333C7-5222-4DD8-A3D1-B464B3AF6D28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8DCAEA6D-A11C-45A3-909E-2E8787E1C9E3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78FA073-4207-4221-AFB0-7E7008A78B38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EE2D66BD-7328-431F-8CDA-59E18577AB40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A2730EA0-E942-411C-BAD6-D3BB88A1DCE2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EF521138-61C7-45F3-93A1-60D3444C0D30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D7193C8D-3DB0-4DCE-B214-44B256B5F3B6}"/>
              </a:ext>
            </a:extLst>
          </p:cNvPr>
          <p:cNvGrpSpPr/>
          <p:nvPr/>
        </p:nvGrpSpPr>
        <p:grpSpPr>
          <a:xfrm>
            <a:off x="2577862" y="4005064"/>
            <a:ext cx="144016" cy="1584176"/>
            <a:chOff x="4655840" y="2708920"/>
            <a:chExt cx="144016" cy="1584176"/>
          </a:xfrm>
        </p:grpSpPr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C683E5C1-7780-4A46-B4EF-FA5AF5489BC2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B8A7DAF9-5EA1-4A99-9607-9F41827457D5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13B80A0C-EC08-4796-8CAE-43E88714CD49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0142BBAC-7EBB-430A-801F-61391F7A170E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DF5E0280-CE0C-48C7-A978-F489B6C44E93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A02C7783-D6A5-4D59-A76B-385E69CE94D4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964CA9EB-1DD5-4F71-B887-44F74AC0655A}"/>
              </a:ext>
            </a:extLst>
          </p:cNvPr>
          <p:cNvGrpSpPr/>
          <p:nvPr/>
        </p:nvGrpSpPr>
        <p:grpSpPr>
          <a:xfrm>
            <a:off x="2865894" y="4005064"/>
            <a:ext cx="144016" cy="1584176"/>
            <a:chOff x="4655840" y="2708920"/>
            <a:chExt cx="144016" cy="1584176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636776D9-7B4B-4EB1-B7DF-25FBF14E48BE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AE2C352E-A957-4C13-9DF5-311B2F8467B9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8BFD2F88-FF4A-4E7E-8BCE-08DF0D461F2F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5E5F8BB9-4568-4408-95D4-3B754ADCA8EB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C3053638-7F6B-48BB-A486-92A865F79BB8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40E718CB-5A42-4A06-AD9F-44C11CB30F16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40F3A832-987D-40AE-B793-4790F7F7CB51}"/>
              </a:ext>
            </a:extLst>
          </p:cNvPr>
          <p:cNvGrpSpPr/>
          <p:nvPr/>
        </p:nvGrpSpPr>
        <p:grpSpPr>
          <a:xfrm>
            <a:off x="3153926" y="4005064"/>
            <a:ext cx="144016" cy="1584176"/>
            <a:chOff x="4655840" y="2708920"/>
            <a:chExt cx="144016" cy="1584176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AD5B0B64-8BE0-48C9-ABB7-E215492366BA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5EA84E82-0B1E-44C3-BCD3-0C5E145BB4B1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B8040311-1B61-428D-ADF4-938F349D7BD0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78CEB14F-7A30-42D1-BB98-E627BB6FF836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D3106093-8A76-47A6-A5C6-B4C35F1391C1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2BDBB1B5-E5CE-4A1E-B89C-67CC1120BDAD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DB1A7358-8E48-4EEF-8265-600D294F471F}"/>
              </a:ext>
            </a:extLst>
          </p:cNvPr>
          <p:cNvGrpSpPr/>
          <p:nvPr/>
        </p:nvGrpSpPr>
        <p:grpSpPr>
          <a:xfrm>
            <a:off x="3441958" y="4005064"/>
            <a:ext cx="144016" cy="1584176"/>
            <a:chOff x="4655840" y="2708920"/>
            <a:chExt cx="144016" cy="1584176"/>
          </a:xfrm>
        </p:grpSpPr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A7DDCDD5-7A90-4DDE-9C23-0C974285F429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4FC7E01E-EF49-4430-8A40-CA4FF03B68AD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D69616B9-7D47-407D-BABB-201F388035AC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2AD3C1A9-1DD6-46FA-8403-741FAD3ADFB9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EA2D5A0E-6AC4-4640-A9A7-4FC9C3574450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C3ACD38E-08AF-491D-A27A-26E0558F69C1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33FC29F7-F58A-432E-A99D-71F5F2034B66}"/>
              </a:ext>
            </a:extLst>
          </p:cNvPr>
          <p:cNvGrpSpPr/>
          <p:nvPr/>
        </p:nvGrpSpPr>
        <p:grpSpPr>
          <a:xfrm>
            <a:off x="3729990" y="4005064"/>
            <a:ext cx="144016" cy="1584176"/>
            <a:chOff x="4655840" y="2708920"/>
            <a:chExt cx="144016" cy="1584176"/>
          </a:xfrm>
        </p:grpSpPr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id="{E724AF4C-79D6-4201-A6C1-ECA3078A5D5D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31A68B7C-4FFC-44A6-9D1F-15E23EF823FB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B61C8CF6-1D7E-43ED-9681-51B4BD72E9F6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圓角 70">
              <a:extLst>
                <a:ext uri="{FF2B5EF4-FFF2-40B4-BE49-F238E27FC236}">
                  <a16:creationId xmlns:a16="http://schemas.microsoft.com/office/drawing/2014/main" id="{A80C0230-78F5-464B-A6AD-1D8BF151CD39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C76540A5-DDDC-42B1-BB93-1CC78900B73A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圓角 72">
              <a:extLst>
                <a:ext uri="{FF2B5EF4-FFF2-40B4-BE49-F238E27FC236}">
                  <a16:creationId xmlns:a16="http://schemas.microsoft.com/office/drawing/2014/main" id="{0FF7BCAB-5D15-4B0D-8635-CA8994753554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241D7645-0A88-4B5C-8868-0605848C0C4B}"/>
              </a:ext>
            </a:extLst>
          </p:cNvPr>
          <p:cNvSpPr/>
          <p:nvPr/>
        </p:nvSpPr>
        <p:spPr>
          <a:xfrm>
            <a:off x="1137702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3DFC42A5-F947-44C1-BCFF-B116A80ADFEB}"/>
              </a:ext>
            </a:extLst>
          </p:cNvPr>
          <p:cNvSpPr/>
          <p:nvPr/>
        </p:nvSpPr>
        <p:spPr>
          <a:xfrm>
            <a:off x="1425734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E9CB2DBE-FF5D-4A8C-BDEB-14E39008071A}"/>
              </a:ext>
            </a:extLst>
          </p:cNvPr>
          <p:cNvSpPr/>
          <p:nvPr/>
        </p:nvSpPr>
        <p:spPr>
          <a:xfrm>
            <a:off x="1713766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F6B988C6-E495-4B35-82CE-76FC09085FD1}"/>
              </a:ext>
            </a:extLst>
          </p:cNvPr>
          <p:cNvSpPr/>
          <p:nvPr/>
        </p:nvSpPr>
        <p:spPr>
          <a:xfrm>
            <a:off x="2001798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9A8CA009-DDA9-4359-A725-A161617B30EA}"/>
              </a:ext>
            </a:extLst>
          </p:cNvPr>
          <p:cNvSpPr/>
          <p:nvPr/>
        </p:nvSpPr>
        <p:spPr>
          <a:xfrm>
            <a:off x="2289830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F272B97-ED19-4330-8A21-665C2134FA09}"/>
              </a:ext>
            </a:extLst>
          </p:cNvPr>
          <p:cNvSpPr/>
          <p:nvPr/>
        </p:nvSpPr>
        <p:spPr>
          <a:xfrm>
            <a:off x="2577862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4C30F9EC-3FC0-44D8-A641-D14F9FE28656}"/>
              </a:ext>
            </a:extLst>
          </p:cNvPr>
          <p:cNvSpPr/>
          <p:nvPr/>
        </p:nvSpPr>
        <p:spPr>
          <a:xfrm>
            <a:off x="2865894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E2EDD2D9-771D-48BA-9101-71106DA3360C}"/>
              </a:ext>
            </a:extLst>
          </p:cNvPr>
          <p:cNvSpPr/>
          <p:nvPr/>
        </p:nvSpPr>
        <p:spPr>
          <a:xfrm>
            <a:off x="3153926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59CCA22C-FFA5-4B58-9E89-F3692C3E6973}"/>
              </a:ext>
            </a:extLst>
          </p:cNvPr>
          <p:cNvSpPr/>
          <p:nvPr/>
        </p:nvSpPr>
        <p:spPr>
          <a:xfrm>
            <a:off x="3441958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2313FD27-35DC-496B-AD15-93781C9FD36D}"/>
              </a:ext>
            </a:extLst>
          </p:cNvPr>
          <p:cNvSpPr/>
          <p:nvPr/>
        </p:nvSpPr>
        <p:spPr>
          <a:xfrm>
            <a:off x="3729990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E057767D-913D-4C91-A0FB-22713DE2EE12}"/>
              </a:ext>
            </a:extLst>
          </p:cNvPr>
          <p:cNvSpPr/>
          <p:nvPr/>
        </p:nvSpPr>
        <p:spPr>
          <a:xfrm>
            <a:off x="1077124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2EA68861-08D3-4971-9285-EDCC1ADED820}"/>
              </a:ext>
            </a:extLst>
          </p:cNvPr>
          <p:cNvSpPr/>
          <p:nvPr/>
        </p:nvSpPr>
        <p:spPr>
          <a:xfrm>
            <a:off x="1372394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7ABD46E7-18D8-4B0C-8C69-3D6CE6926476}"/>
              </a:ext>
            </a:extLst>
          </p:cNvPr>
          <p:cNvSpPr/>
          <p:nvPr/>
        </p:nvSpPr>
        <p:spPr>
          <a:xfrm>
            <a:off x="1658660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0BA243AE-81B6-4017-A406-33C49108DFC0}"/>
              </a:ext>
            </a:extLst>
          </p:cNvPr>
          <p:cNvSpPr/>
          <p:nvPr/>
        </p:nvSpPr>
        <p:spPr>
          <a:xfrm>
            <a:off x="1952650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D2F5F6B1-0F5C-4AC6-9A84-3F6E78763408}"/>
              </a:ext>
            </a:extLst>
          </p:cNvPr>
          <p:cNvSpPr/>
          <p:nvPr/>
        </p:nvSpPr>
        <p:spPr>
          <a:xfrm>
            <a:off x="2234724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F762905E-13AD-4A2F-A0C3-CB4548E35155}"/>
              </a:ext>
            </a:extLst>
          </p:cNvPr>
          <p:cNvSpPr/>
          <p:nvPr/>
        </p:nvSpPr>
        <p:spPr>
          <a:xfrm>
            <a:off x="2522756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: 圓角 89">
            <a:extLst>
              <a:ext uri="{FF2B5EF4-FFF2-40B4-BE49-F238E27FC236}">
                <a16:creationId xmlns:a16="http://schemas.microsoft.com/office/drawing/2014/main" id="{D69EC0A3-7A2E-434F-AF7B-81DF0943CC44}"/>
              </a:ext>
            </a:extLst>
          </p:cNvPr>
          <p:cNvSpPr/>
          <p:nvPr/>
        </p:nvSpPr>
        <p:spPr>
          <a:xfrm>
            <a:off x="2814598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82450ED2-3A42-4EC3-95CF-3D5F6FF5F4A1}"/>
              </a:ext>
            </a:extLst>
          </p:cNvPr>
          <p:cNvSpPr/>
          <p:nvPr/>
        </p:nvSpPr>
        <p:spPr>
          <a:xfrm>
            <a:off x="3100348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BAF3E9FA-74D8-4B93-B073-B995F7EF9F2C}"/>
              </a:ext>
            </a:extLst>
          </p:cNvPr>
          <p:cNvSpPr/>
          <p:nvPr/>
        </p:nvSpPr>
        <p:spPr>
          <a:xfrm>
            <a:off x="3389908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05178592-CD58-4B3F-AC02-A3675014B32D}"/>
              </a:ext>
            </a:extLst>
          </p:cNvPr>
          <p:cNvSpPr/>
          <p:nvPr/>
        </p:nvSpPr>
        <p:spPr>
          <a:xfrm>
            <a:off x="3671848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41007999-A830-43C5-8A00-43E6AAFF1FF9}"/>
              </a:ext>
            </a:extLst>
          </p:cNvPr>
          <p:cNvGrpSpPr/>
          <p:nvPr/>
        </p:nvGrpSpPr>
        <p:grpSpPr>
          <a:xfrm>
            <a:off x="5098142" y="4005064"/>
            <a:ext cx="144016" cy="1584176"/>
            <a:chOff x="4655840" y="2708920"/>
            <a:chExt cx="144016" cy="1584176"/>
          </a:xfrm>
        </p:grpSpPr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ECBBAD33-3974-451C-815E-5EF81F7BAD8D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E1E8CB5F-1E1E-4B94-8952-79ABD51CAAA1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3DD09AE-8583-4A8A-BF1E-7D9D94CCE3CD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17EB8C4E-3DFC-4A65-844D-D32023961753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FAA578C0-5A53-4C99-90CD-E3340BA17220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9840CC72-2A21-4ECF-B0AF-9C71D5D10665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037A7E2A-4FE2-4206-AC8B-E898EE8EE55B}"/>
              </a:ext>
            </a:extLst>
          </p:cNvPr>
          <p:cNvGrpSpPr/>
          <p:nvPr/>
        </p:nvGrpSpPr>
        <p:grpSpPr>
          <a:xfrm>
            <a:off x="5386174" y="4005064"/>
            <a:ext cx="144016" cy="1584176"/>
            <a:chOff x="4655840" y="2708920"/>
            <a:chExt cx="144016" cy="1584176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1053CDB2-D807-45BD-88DA-DAFED5091F52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60CDBB7D-937C-473E-8301-11641E805979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1EF47699-2E7A-4601-8FF7-DAE99DC24B13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938F28C6-593A-41D3-8A26-B551D1F05E95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13BC6BD3-8A07-40DF-B9CA-6E83C1EDC958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id="{9DE4DE75-42A4-4FDB-B14B-E61FCEDC416C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81A89214-2E54-4504-A052-137771177975}"/>
              </a:ext>
            </a:extLst>
          </p:cNvPr>
          <p:cNvGrpSpPr/>
          <p:nvPr/>
        </p:nvGrpSpPr>
        <p:grpSpPr>
          <a:xfrm>
            <a:off x="5674206" y="4005064"/>
            <a:ext cx="144016" cy="1584176"/>
            <a:chOff x="4655840" y="2708920"/>
            <a:chExt cx="144016" cy="1584176"/>
          </a:xfrm>
        </p:grpSpPr>
        <p:sp>
          <p:nvSpPr>
            <p:cNvPr id="109" name="矩形: 圓角 108">
              <a:extLst>
                <a:ext uri="{FF2B5EF4-FFF2-40B4-BE49-F238E27FC236}">
                  <a16:creationId xmlns:a16="http://schemas.microsoft.com/office/drawing/2014/main" id="{DEC36E8A-C397-4E67-B8F8-BCF518CDDCD6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: 圓角 109">
              <a:extLst>
                <a:ext uri="{FF2B5EF4-FFF2-40B4-BE49-F238E27FC236}">
                  <a16:creationId xmlns:a16="http://schemas.microsoft.com/office/drawing/2014/main" id="{815C0272-3A98-460B-969D-CE06A41C8669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1" name="矩形: 圓角 110">
              <a:extLst>
                <a:ext uri="{FF2B5EF4-FFF2-40B4-BE49-F238E27FC236}">
                  <a16:creationId xmlns:a16="http://schemas.microsoft.com/office/drawing/2014/main" id="{8ABDCF67-2E9D-4F35-A29D-E4DCE71D7D15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: 圓角 111">
              <a:extLst>
                <a:ext uri="{FF2B5EF4-FFF2-40B4-BE49-F238E27FC236}">
                  <a16:creationId xmlns:a16="http://schemas.microsoft.com/office/drawing/2014/main" id="{F3B01E08-0247-4770-A94B-D5A9647C5786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AEC87A9D-421C-410F-A425-7348533FA7B6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D597E46D-9F7B-44C0-9EA6-78D852CF9C3F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B316E4CC-681C-4863-87AD-44F7B1D36A14}"/>
              </a:ext>
            </a:extLst>
          </p:cNvPr>
          <p:cNvGrpSpPr/>
          <p:nvPr/>
        </p:nvGrpSpPr>
        <p:grpSpPr>
          <a:xfrm>
            <a:off x="5962238" y="4005064"/>
            <a:ext cx="144016" cy="1584176"/>
            <a:chOff x="4655840" y="2708920"/>
            <a:chExt cx="144016" cy="1584176"/>
          </a:xfrm>
        </p:grpSpPr>
        <p:sp>
          <p:nvSpPr>
            <p:cNvPr id="116" name="矩形: 圓角 115">
              <a:extLst>
                <a:ext uri="{FF2B5EF4-FFF2-40B4-BE49-F238E27FC236}">
                  <a16:creationId xmlns:a16="http://schemas.microsoft.com/office/drawing/2014/main" id="{D3E33F14-3836-4493-9804-4B5F98EE331D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: 圓角 116">
              <a:extLst>
                <a:ext uri="{FF2B5EF4-FFF2-40B4-BE49-F238E27FC236}">
                  <a16:creationId xmlns:a16="http://schemas.microsoft.com/office/drawing/2014/main" id="{18A17973-962C-4046-A2A2-F31AD1D86977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: 圓角 117">
              <a:extLst>
                <a:ext uri="{FF2B5EF4-FFF2-40B4-BE49-F238E27FC236}">
                  <a16:creationId xmlns:a16="http://schemas.microsoft.com/office/drawing/2014/main" id="{44B32ACA-3954-46D9-BB02-1C52BA2087DA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矩形: 圓角 118">
              <a:extLst>
                <a:ext uri="{FF2B5EF4-FFF2-40B4-BE49-F238E27FC236}">
                  <a16:creationId xmlns:a16="http://schemas.microsoft.com/office/drawing/2014/main" id="{7F58925A-D962-4106-9E3A-32A79BE3D0F8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矩形: 圓角 119">
              <a:extLst>
                <a:ext uri="{FF2B5EF4-FFF2-40B4-BE49-F238E27FC236}">
                  <a16:creationId xmlns:a16="http://schemas.microsoft.com/office/drawing/2014/main" id="{D44A890F-2522-4638-8BD5-054D1331A4B2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6154DB9A-6D7F-4A91-8398-D5BC28F270BB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2758B9AE-5C18-4F8D-BD34-923613D361B0}"/>
              </a:ext>
            </a:extLst>
          </p:cNvPr>
          <p:cNvGrpSpPr/>
          <p:nvPr/>
        </p:nvGrpSpPr>
        <p:grpSpPr>
          <a:xfrm>
            <a:off x="6250270" y="4005064"/>
            <a:ext cx="144016" cy="1584176"/>
            <a:chOff x="4655840" y="2708920"/>
            <a:chExt cx="144016" cy="1584176"/>
          </a:xfrm>
        </p:grpSpPr>
        <p:sp>
          <p:nvSpPr>
            <p:cNvPr id="123" name="矩形: 圓角 122">
              <a:extLst>
                <a:ext uri="{FF2B5EF4-FFF2-40B4-BE49-F238E27FC236}">
                  <a16:creationId xmlns:a16="http://schemas.microsoft.com/office/drawing/2014/main" id="{2EDDE658-128C-40EF-8F5C-3D7CEA3CA343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: 圓角 123">
              <a:extLst>
                <a:ext uri="{FF2B5EF4-FFF2-40B4-BE49-F238E27FC236}">
                  <a16:creationId xmlns:a16="http://schemas.microsoft.com/office/drawing/2014/main" id="{99106061-596C-49C2-AC55-02C01503ADA8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: 圓角 124">
              <a:extLst>
                <a:ext uri="{FF2B5EF4-FFF2-40B4-BE49-F238E27FC236}">
                  <a16:creationId xmlns:a16="http://schemas.microsoft.com/office/drawing/2014/main" id="{72B6E268-CD61-4118-81AB-33165D615775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矩形: 圓角 125">
              <a:extLst>
                <a:ext uri="{FF2B5EF4-FFF2-40B4-BE49-F238E27FC236}">
                  <a16:creationId xmlns:a16="http://schemas.microsoft.com/office/drawing/2014/main" id="{C06094EF-7792-400B-8927-EA1370D09580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: 圓角 126">
              <a:extLst>
                <a:ext uri="{FF2B5EF4-FFF2-40B4-BE49-F238E27FC236}">
                  <a16:creationId xmlns:a16="http://schemas.microsoft.com/office/drawing/2014/main" id="{3527D10D-BA9E-48F5-847D-053EF81ADF23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: 圓角 127">
              <a:extLst>
                <a:ext uri="{FF2B5EF4-FFF2-40B4-BE49-F238E27FC236}">
                  <a16:creationId xmlns:a16="http://schemas.microsoft.com/office/drawing/2014/main" id="{01440256-BE23-4136-AD83-1868822E1192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6417F8CA-6676-4A58-9ADF-E66A4F247ABE}"/>
              </a:ext>
            </a:extLst>
          </p:cNvPr>
          <p:cNvGrpSpPr/>
          <p:nvPr/>
        </p:nvGrpSpPr>
        <p:grpSpPr>
          <a:xfrm>
            <a:off x="6538302" y="4005064"/>
            <a:ext cx="144016" cy="1584176"/>
            <a:chOff x="4655840" y="2708920"/>
            <a:chExt cx="144016" cy="1584176"/>
          </a:xfrm>
        </p:grpSpPr>
        <p:sp>
          <p:nvSpPr>
            <p:cNvPr id="130" name="矩形: 圓角 129">
              <a:extLst>
                <a:ext uri="{FF2B5EF4-FFF2-40B4-BE49-F238E27FC236}">
                  <a16:creationId xmlns:a16="http://schemas.microsoft.com/office/drawing/2014/main" id="{E7E26CEE-0DBF-493E-A0C2-31C37214808F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: 圓角 130">
              <a:extLst>
                <a:ext uri="{FF2B5EF4-FFF2-40B4-BE49-F238E27FC236}">
                  <a16:creationId xmlns:a16="http://schemas.microsoft.com/office/drawing/2014/main" id="{89AE3B67-E830-4929-8BE0-D6B97E9B2A76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: 圓角 131">
              <a:extLst>
                <a:ext uri="{FF2B5EF4-FFF2-40B4-BE49-F238E27FC236}">
                  <a16:creationId xmlns:a16="http://schemas.microsoft.com/office/drawing/2014/main" id="{A8296DD4-A165-4F7C-B4FF-D47D319066D3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" name="矩形: 圓角 132">
              <a:extLst>
                <a:ext uri="{FF2B5EF4-FFF2-40B4-BE49-F238E27FC236}">
                  <a16:creationId xmlns:a16="http://schemas.microsoft.com/office/drawing/2014/main" id="{D8DEED6B-F172-407F-9AC0-87FDDB2714AE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: 圓角 133">
              <a:extLst>
                <a:ext uri="{FF2B5EF4-FFF2-40B4-BE49-F238E27FC236}">
                  <a16:creationId xmlns:a16="http://schemas.microsoft.com/office/drawing/2014/main" id="{A2C8E831-EE53-4617-B8C7-6D30654C39D6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: 圓角 134">
              <a:extLst>
                <a:ext uri="{FF2B5EF4-FFF2-40B4-BE49-F238E27FC236}">
                  <a16:creationId xmlns:a16="http://schemas.microsoft.com/office/drawing/2014/main" id="{046F3F22-0AA2-4479-A7D0-7E4C660D20DA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22A7AF30-0F15-45D3-A055-A484B79E680D}"/>
              </a:ext>
            </a:extLst>
          </p:cNvPr>
          <p:cNvGrpSpPr/>
          <p:nvPr/>
        </p:nvGrpSpPr>
        <p:grpSpPr>
          <a:xfrm>
            <a:off x="6826334" y="4005064"/>
            <a:ext cx="144016" cy="1584176"/>
            <a:chOff x="4655840" y="2708920"/>
            <a:chExt cx="144016" cy="1584176"/>
          </a:xfrm>
        </p:grpSpPr>
        <p:sp>
          <p:nvSpPr>
            <p:cNvPr id="137" name="矩形: 圓角 136">
              <a:extLst>
                <a:ext uri="{FF2B5EF4-FFF2-40B4-BE49-F238E27FC236}">
                  <a16:creationId xmlns:a16="http://schemas.microsoft.com/office/drawing/2014/main" id="{6EC52B57-ED97-46C6-890A-A8B60EED7035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: 圓角 137">
              <a:extLst>
                <a:ext uri="{FF2B5EF4-FFF2-40B4-BE49-F238E27FC236}">
                  <a16:creationId xmlns:a16="http://schemas.microsoft.com/office/drawing/2014/main" id="{5FC75BB6-5661-46FF-B7F5-77FC0484DCD4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: 圓角 138">
              <a:extLst>
                <a:ext uri="{FF2B5EF4-FFF2-40B4-BE49-F238E27FC236}">
                  <a16:creationId xmlns:a16="http://schemas.microsoft.com/office/drawing/2014/main" id="{F9496191-E106-4B28-B401-218BB9CD660C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: 圓角 139">
              <a:extLst>
                <a:ext uri="{FF2B5EF4-FFF2-40B4-BE49-F238E27FC236}">
                  <a16:creationId xmlns:a16="http://schemas.microsoft.com/office/drawing/2014/main" id="{92D9A382-92DE-4DDA-A874-65ABE2911392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: 圓角 140">
              <a:extLst>
                <a:ext uri="{FF2B5EF4-FFF2-40B4-BE49-F238E27FC236}">
                  <a16:creationId xmlns:a16="http://schemas.microsoft.com/office/drawing/2014/main" id="{7E7F31D0-2D23-4C6E-8A56-639EB05E327A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67A69BF2-E619-43EB-B4AF-FBB8C5A8A0F0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3" name="群組 142">
            <a:extLst>
              <a:ext uri="{FF2B5EF4-FFF2-40B4-BE49-F238E27FC236}">
                <a16:creationId xmlns:a16="http://schemas.microsoft.com/office/drawing/2014/main" id="{0D94492C-7395-45BB-8050-D91C52272387}"/>
              </a:ext>
            </a:extLst>
          </p:cNvPr>
          <p:cNvGrpSpPr/>
          <p:nvPr/>
        </p:nvGrpSpPr>
        <p:grpSpPr>
          <a:xfrm>
            <a:off x="7114366" y="4005064"/>
            <a:ext cx="144016" cy="1584176"/>
            <a:chOff x="4655840" y="2708920"/>
            <a:chExt cx="144016" cy="1584176"/>
          </a:xfrm>
        </p:grpSpPr>
        <p:sp>
          <p:nvSpPr>
            <p:cNvPr id="144" name="矩形: 圓角 143">
              <a:extLst>
                <a:ext uri="{FF2B5EF4-FFF2-40B4-BE49-F238E27FC236}">
                  <a16:creationId xmlns:a16="http://schemas.microsoft.com/office/drawing/2014/main" id="{D42EF3AC-12B9-4053-A77B-3911E8968DEA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: 圓角 144">
              <a:extLst>
                <a:ext uri="{FF2B5EF4-FFF2-40B4-BE49-F238E27FC236}">
                  <a16:creationId xmlns:a16="http://schemas.microsoft.com/office/drawing/2014/main" id="{1C92F98A-8626-4527-A78D-5234D06B8867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: 圓角 145">
              <a:extLst>
                <a:ext uri="{FF2B5EF4-FFF2-40B4-BE49-F238E27FC236}">
                  <a16:creationId xmlns:a16="http://schemas.microsoft.com/office/drawing/2014/main" id="{B882E103-490F-4540-8C18-84186293870D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: 圓角 146">
              <a:extLst>
                <a:ext uri="{FF2B5EF4-FFF2-40B4-BE49-F238E27FC236}">
                  <a16:creationId xmlns:a16="http://schemas.microsoft.com/office/drawing/2014/main" id="{52A9FE98-8BA1-4A6C-95D9-156BF15B3EBB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: 圓角 147">
              <a:extLst>
                <a:ext uri="{FF2B5EF4-FFF2-40B4-BE49-F238E27FC236}">
                  <a16:creationId xmlns:a16="http://schemas.microsoft.com/office/drawing/2014/main" id="{38C3841F-267F-41B5-8E47-23E0A74E80BD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: 圓角 148">
              <a:extLst>
                <a:ext uri="{FF2B5EF4-FFF2-40B4-BE49-F238E27FC236}">
                  <a16:creationId xmlns:a16="http://schemas.microsoft.com/office/drawing/2014/main" id="{730432F3-7891-48F9-BD80-81B644B7BD75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7AA0B555-A93C-4348-974E-158748863660}"/>
              </a:ext>
            </a:extLst>
          </p:cNvPr>
          <p:cNvGrpSpPr/>
          <p:nvPr/>
        </p:nvGrpSpPr>
        <p:grpSpPr>
          <a:xfrm>
            <a:off x="7402398" y="4005064"/>
            <a:ext cx="144016" cy="1584176"/>
            <a:chOff x="4655840" y="2708920"/>
            <a:chExt cx="144016" cy="1584176"/>
          </a:xfrm>
        </p:grpSpPr>
        <p:sp>
          <p:nvSpPr>
            <p:cNvPr id="151" name="矩形: 圓角 150">
              <a:extLst>
                <a:ext uri="{FF2B5EF4-FFF2-40B4-BE49-F238E27FC236}">
                  <a16:creationId xmlns:a16="http://schemas.microsoft.com/office/drawing/2014/main" id="{2F04AF78-89BB-4220-90B3-7B6E47B6AF01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: 圓角 151">
              <a:extLst>
                <a:ext uri="{FF2B5EF4-FFF2-40B4-BE49-F238E27FC236}">
                  <a16:creationId xmlns:a16="http://schemas.microsoft.com/office/drawing/2014/main" id="{9D18DA4F-A1B4-43BC-B108-B0E552FF4846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: 圓角 152">
              <a:extLst>
                <a:ext uri="{FF2B5EF4-FFF2-40B4-BE49-F238E27FC236}">
                  <a16:creationId xmlns:a16="http://schemas.microsoft.com/office/drawing/2014/main" id="{2F546D4D-1C61-40DF-89DC-AD4267B2EAB0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: 圓角 153">
              <a:extLst>
                <a:ext uri="{FF2B5EF4-FFF2-40B4-BE49-F238E27FC236}">
                  <a16:creationId xmlns:a16="http://schemas.microsoft.com/office/drawing/2014/main" id="{287BE82A-7B48-43A4-B942-83DD1C54FEEE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: 圓角 154">
              <a:extLst>
                <a:ext uri="{FF2B5EF4-FFF2-40B4-BE49-F238E27FC236}">
                  <a16:creationId xmlns:a16="http://schemas.microsoft.com/office/drawing/2014/main" id="{125A2B7F-76AD-41B6-9B4F-00D1FB4BE959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949D4AAA-FE54-45F0-9AAD-8DA35BAD2760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0D6045B7-D178-43BB-81E6-184026A7220C}"/>
              </a:ext>
            </a:extLst>
          </p:cNvPr>
          <p:cNvGrpSpPr/>
          <p:nvPr/>
        </p:nvGrpSpPr>
        <p:grpSpPr>
          <a:xfrm>
            <a:off x="7690430" y="4005064"/>
            <a:ext cx="144016" cy="1584176"/>
            <a:chOff x="4655840" y="2708920"/>
            <a:chExt cx="144016" cy="1584176"/>
          </a:xfrm>
        </p:grpSpPr>
        <p:sp>
          <p:nvSpPr>
            <p:cNvPr id="158" name="矩形: 圓角 157">
              <a:extLst>
                <a:ext uri="{FF2B5EF4-FFF2-40B4-BE49-F238E27FC236}">
                  <a16:creationId xmlns:a16="http://schemas.microsoft.com/office/drawing/2014/main" id="{0533C402-EE8F-4EC7-92A2-142F150FB862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矩形: 圓角 158">
              <a:extLst>
                <a:ext uri="{FF2B5EF4-FFF2-40B4-BE49-F238E27FC236}">
                  <a16:creationId xmlns:a16="http://schemas.microsoft.com/office/drawing/2014/main" id="{995915CB-0B6D-46F3-A5EE-FE0B19CFBAE1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矩形: 圓角 159">
              <a:extLst>
                <a:ext uri="{FF2B5EF4-FFF2-40B4-BE49-F238E27FC236}">
                  <a16:creationId xmlns:a16="http://schemas.microsoft.com/office/drawing/2014/main" id="{C748540B-5A96-4EF8-9ECC-86957DB8597C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矩形: 圓角 160">
              <a:extLst>
                <a:ext uri="{FF2B5EF4-FFF2-40B4-BE49-F238E27FC236}">
                  <a16:creationId xmlns:a16="http://schemas.microsoft.com/office/drawing/2014/main" id="{85AAF58C-2BD2-4FC6-8CEA-B2FFD068F9FB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2" name="矩形: 圓角 161">
              <a:extLst>
                <a:ext uri="{FF2B5EF4-FFF2-40B4-BE49-F238E27FC236}">
                  <a16:creationId xmlns:a16="http://schemas.microsoft.com/office/drawing/2014/main" id="{C79EA251-A3C7-4755-AA40-317E88ED6B53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: 圓角 162">
              <a:extLst>
                <a:ext uri="{FF2B5EF4-FFF2-40B4-BE49-F238E27FC236}">
                  <a16:creationId xmlns:a16="http://schemas.microsoft.com/office/drawing/2014/main" id="{99A048EB-22CF-4102-BCD7-84F98252E17B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4" name="矩形: 圓角 163">
            <a:extLst>
              <a:ext uri="{FF2B5EF4-FFF2-40B4-BE49-F238E27FC236}">
                <a16:creationId xmlns:a16="http://schemas.microsoft.com/office/drawing/2014/main" id="{0ACC4DF9-5B4C-4569-852F-2E8F3C84B8C3}"/>
              </a:ext>
            </a:extLst>
          </p:cNvPr>
          <p:cNvSpPr/>
          <p:nvPr/>
        </p:nvSpPr>
        <p:spPr>
          <a:xfrm>
            <a:off x="5098142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5" name="矩形: 圓角 164">
            <a:extLst>
              <a:ext uri="{FF2B5EF4-FFF2-40B4-BE49-F238E27FC236}">
                <a16:creationId xmlns:a16="http://schemas.microsoft.com/office/drawing/2014/main" id="{84BC5DA6-31A1-4150-8585-24ABE3CEF18A}"/>
              </a:ext>
            </a:extLst>
          </p:cNvPr>
          <p:cNvSpPr/>
          <p:nvPr/>
        </p:nvSpPr>
        <p:spPr>
          <a:xfrm>
            <a:off x="5386174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6" name="矩形: 圓角 165">
            <a:extLst>
              <a:ext uri="{FF2B5EF4-FFF2-40B4-BE49-F238E27FC236}">
                <a16:creationId xmlns:a16="http://schemas.microsoft.com/office/drawing/2014/main" id="{85AFB98A-09F3-4418-8A2C-ED4E3802CB21}"/>
              </a:ext>
            </a:extLst>
          </p:cNvPr>
          <p:cNvSpPr/>
          <p:nvPr/>
        </p:nvSpPr>
        <p:spPr>
          <a:xfrm>
            <a:off x="5674206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7" name="矩形: 圓角 166">
            <a:extLst>
              <a:ext uri="{FF2B5EF4-FFF2-40B4-BE49-F238E27FC236}">
                <a16:creationId xmlns:a16="http://schemas.microsoft.com/office/drawing/2014/main" id="{7787ABFC-A4CF-419F-A18C-5298A0D428FB}"/>
              </a:ext>
            </a:extLst>
          </p:cNvPr>
          <p:cNvSpPr/>
          <p:nvPr/>
        </p:nvSpPr>
        <p:spPr>
          <a:xfrm>
            <a:off x="5962238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8" name="矩形: 圓角 167">
            <a:extLst>
              <a:ext uri="{FF2B5EF4-FFF2-40B4-BE49-F238E27FC236}">
                <a16:creationId xmlns:a16="http://schemas.microsoft.com/office/drawing/2014/main" id="{2E1CBE1A-7C8A-4986-A7B0-C4D67941F95E}"/>
              </a:ext>
            </a:extLst>
          </p:cNvPr>
          <p:cNvSpPr/>
          <p:nvPr/>
        </p:nvSpPr>
        <p:spPr>
          <a:xfrm>
            <a:off x="6250270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9" name="矩形: 圓角 168">
            <a:extLst>
              <a:ext uri="{FF2B5EF4-FFF2-40B4-BE49-F238E27FC236}">
                <a16:creationId xmlns:a16="http://schemas.microsoft.com/office/drawing/2014/main" id="{696DF38B-D144-47CC-97C4-435A87795D8A}"/>
              </a:ext>
            </a:extLst>
          </p:cNvPr>
          <p:cNvSpPr/>
          <p:nvPr/>
        </p:nvSpPr>
        <p:spPr>
          <a:xfrm>
            <a:off x="6538302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0" name="矩形: 圓角 169">
            <a:extLst>
              <a:ext uri="{FF2B5EF4-FFF2-40B4-BE49-F238E27FC236}">
                <a16:creationId xmlns:a16="http://schemas.microsoft.com/office/drawing/2014/main" id="{17B2D94F-0DCC-4E94-9ADA-C696EB67606B}"/>
              </a:ext>
            </a:extLst>
          </p:cNvPr>
          <p:cNvSpPr/>
          <p:nvPr/>
        </p:nvSpPr>
        <p:spPr>
          <a:xfrm>
            <a:off x="6826334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1" name="矩形: 圓角 170">
            <a:extLst>
              <a:ext uri="{FF2B5EF4-FFF2-40B4-BE49-F238E27FC236}">
                <a16:creationId xmlns:a16="http://schemas.microsoft.com/office/drawing/2014/main" id="{BEB7F77B-5D9B-40BE-BDDA-32435F6C9E97}"/>
              </a:ext>
            </a:extLst>
          </p:cNvPr>
          <p:cNvSpPr/>
          <p:nvPr/>
        </p:nvSpPr>
        <p:spPr>
          <a:xfrm>
            <a:off x="7114366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2" name="矩形: 圓角 171">
            <a:extLst>
              <a:ext uri="{FF2B5EF4-FFF2-40B4-BE49-F238E27FC236}">
                <a16:creationId xmlns:a16="http://schemas.microsoft.com/office/drawing/2014/main" id="{3460D979-AF02-4D77-894E-A6EBBC6607BA}"/>
              </a:ext>
            </a:extLst>
          </p:cNvPr>
          <p:cNvSpPr/>
          <p:nvPr/>
        </p:nvSpPr>
        <p:spPr>
          <a:xfrm>
            <a:off x="7402398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3" name="矩形: 圓角 172">
            <a:extLst>
              <a:ext uri="{FF2B5EF4-FFF2-40B4-BE49-F238E27FC236}">
                <a16:creationId xmlns:a16="http://schemas.microsoft.com/office/drawing/2014/main" id="{0D10B8DE-CF1F-42B4-9B9C-755E8FA8B7DB}"/>
              </a:ext>
            </a:extLst>
          </p:cNvPr>
          <p:cNvSpPr/>
          <p:nvPr/>
        </p:nvSpPr>
        <p:spPr>
          <a:xfrm>
            <a:off x="7690430" y="57332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4" name="矩形: 圓角 173">
            <a:extLst>
              <a:ext uri="{FF2B5EF4-FFF2-40B4-BE49-F238E27FC236}">
                <a16:creationId xmlns:a16="http://schemas.microsoft.com/office/drawing/2014/main" id="{A6FB9089-18CB-4BD9-AD52-3A92CC0915B4}"/>
              </a:ext>
            </a:extLst>
          </p:cNvPr>
          <p:cNvSpPr/>
          <p:nvPr/>
        </p:nvSpPr>
        <p:spPr>
          <a:xfrm>
            <a:off x="5037564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: 圓角 174">
            <a:extLst>
              <a:ext uri="{FF2B5EF4-FFF2-40B4-BE49-F238E27FC236}">
                <a16:creationId xmlns:a16="http://schemas.microsoft.com/office/drawing/2014/main" id="{D23ACC30-38D4-421A-B2DD-5EC2C5D21461}"/>
              </a:ext>
            </a:extLst>
          </p:cNvPr>
          <p:cNvSpPr/>
          <p:nvPr/>
        </p:nvSpPr>
        <p:spPr>
          <a:xfrm>
            <a:off x="5332834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: 圓角 175">
            <a:extLst>
              <a:ext uri="{FF2B5EF4-FFF2-40B4-BE49-F238E27FC236}">
                <a16:creationId xmlns:a16="http://schemas.microsoft.com/office/drawing/2014/main" id="{7D318B28-8BD5-4707-B3DA-4B152724F9A2}"/>
              </a:ext>
            </a:extLst>
          </p:cNvPr>
          <p:cNvSpPr/>
          <p:nvPr/>
        </p:nvSpPr>
        <p:spPr>
          <a:xfrm>
            <a:off x="5619100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: 圓角 176">
            <a:extLst>
              <a:ext uri="{FF2B5EF4-FFF2-40B4-BE49-F238E27FC236}">
                <a16:creationId xmlns:a16="http://schemas.microsoft.com/office/drawing/2014/main" id="{DAC820B4-3E30-434C-A389-7E3F56107485}"/>
              </a:ext>
            </a:extLst>
          </p:cNvPr>
          <p:cNvSpPr/>
          <p:nvPr/>
        </p:nvSpPr>
        <p:spPr>
          <a:xfrm>
            <a:off x="5913090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矩形: 圓角 177">
            <a:extLst>
              <a:ext uri="{FF2B5EF4-FFF2-40B4-BE49-F238E27FC236}">
                <a16:creationId xmlns:a16="http://schemas.microsoft.com/office/drawing/2014/main" id="{09A32E3C-A5F4-4EAE-8D7C-4572133B58E2}"/>
              </a:ext>
            </a:extLst>
          </p:cNvPr>
          <p:cNvSpPr/>
          <p:nvPr/>
        </p:nvSpPr>
        <p:spPr>
          <a:xfrm>
            <a:off x="6195164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矩形: 圓角 178">
            <a:extLst>
              <a:ext uri="{FF2B5EF4-FFF2-40B4-BE49-F238E27FC236}">
                <a16:creationId xmlns:a16="http://schemas.microsoft.com/office/drawing/2014/main" id="{D7023F11-807F-46F7-BC9A-E9B187CCDF03}"/>
              </a:ext>
            </a:extLst>
          </p:cNvPr>
          <p:cNvSpPr/>
          <p:nvPr/>
        </p:nvSpPr>
        <p:spPr>
          <a:xfrm>
            <a:off x="6483196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矩形: 圓角 179">
            <a:extLst>
              <a:ext uri="{FF2B5EF4-FFF2-40B4-BE49-F238E27FC236}">
                <a16:creationId xmlns:a16="http://schemas.microsoft.com/office/drawing/2014/main" id="{1F215813-8204-4790-A29E-544BFF66180D}"/>
              </a:ext>
            </a:extLst>
          </p:cNvPr>
          <p:cNvSpPr/>
          <p:nvPr/>
        </p:nvSpPr>
        <p:spPr>
          <a:xfrm>
            <a:off x="6775038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矩形: 圓角 180">
            <a:extLst>
              <a:ext uri="{FF2B5EF4-FFF2-40B4-BE49-F238E27FC236}">
                <a16:creationId xmlns:a16="http://schemas.microsoft.com/office/drawing/2014/main" id="{467A970B-3195-41DC-A043-831609C12B5B}"/>
              </a:ext>
            </a:extLst>
          </p:cNvPr>
          <p:cNvSpPr/>
          <p:nvPr/>
        </p:nvSpPr>
        <p:spPr>
          <a:xfrm>
            <a:off x="7060788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矩形: 圓角 181">
            <a:extLst>
              <a:ext uri="{FF2B5EF4-FFF2-40B4-BE49-F238E27FC236}">
                <a16:creationId xmlns:a16="http://schemas.microsoft.com/office/drawing/2014/main" id="{5F287A7B-7868-457A-94BB-45154EEF569B}"/>
              </a:ext>
            </a:extLst>
          </p:cNvPr>
          <p:cNvSpPr/>
          <p:nvPr/>
        </p:nvSpPr>
        <p:spPr>
          <a:xfrm>
            <a:off x="7350348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F6CE53E8-1643-4784-97EE-8D70E2C55778}"/>
              </a:ext>
            </a:extLst>
          </p:cNvPr>
          <p:cNvSpPr/>
          <p:nvPr/>
        </p:nvSpPr>
        <p:spPr>
          <a:xfrm>
            <a:off x="7632288" y="39330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矩形: 圓角 190">
            <a:extLst>
              <a:ext uri="{FF2B5EF4-FFF2-40B4-BE49-F238E27FC236}">
                <a16:creationId xmlns:a16="http://schemas.microsoft.com/office/drawing/2014/main" id="{222DFDB4-B96C-492C-9C66-4F99725E0523}"/>
              </a:ext>
            </a:extLst>
          </p:cNvPr>
          <p:cNvSpPr/>
          <p:nvPr/>
        </p:nvSpPr>
        <p:spPr>
          <a:xfrm>
            <a:off x="7701860" y="4293096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ECC532AF-6408-4259-A61D-035A84EFF19F}"/>
              </a:ext>
            </a:extLst>
          </p:cNvPr>
          <p:cNvSpPr/>
          <p:nvPr/>
        </p:nvSpPr>
        <p:spPr>
          <a:xfrm>
            <a:off x="7701860" y="4581128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3" name="矩形: 圓角 192">
            <a:extLst>
              <a:ext uri="{FF2B5EF4-FFF2-40B4-BE49-F238E27FC236}">
                <a16:creationId xmlns:a16="http://schemas.microsoft.com/office/drawing/2014/main" id="{D19CE040-4265-452B-BC50-71BE3A9213E4}"/>
              </a:ext>
            </a:extLst>
          </p:cNvPr>
          <p:cNvSpPr/>
          <p:nvPr/>
        </p:nvSpPr>
        <p:spPr>
          <a:xfrm>
            <a:off x="7701860" y="4005064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4" name="矩形: 圓角 193">
            <a:extLst>
              <a:ext uri="{FF2B5EF4-FFF2-40B4-BE49-F238E27FC236}">
                <a16:creationId xmlns:a16="http://schemas.microsoft.com/office/drawing/2014/main" id="{83C952B3-1676-4B0C-B529-A83ED0AE4493}"/>
              </a:ext>
            </a:extLst>
          </p:cNvPr>
          <p:cNvSpPr/>
          <p:nvPr/>
        </p:nvSpPr>
        <p:spPr>
          <a:xfrm>
            <a:off x="7413828" y="4293096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5" name="矩形: 圓角 194">
            <a:extLst>
              <a:ext uri="{FF2B5EF4-FFF2-40B4-BE49-F238E27FC236}">
                <a16:creationId xmlns:a16="http://schemas.microsoft.com/office/drawing/2014/main" id="{30F07A5F-E0CB-4B9D-974D-B3D94BBBB55A}"/>
              </a:ext>
            </a:extLst>
          </p:cNvPr>
          <p:cNvSpPr/>
          <p:nvPr/>
        </p:nvSpPr>
        <p:spPr>
          <a:xfrm>
            <a:off x="7413828" y="4581128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6" name="矩形: 圓角 195">
            <a:extLst>
              <a:ext uri="{FF2B5EF4-FFF2-40B4-BE49-F238E27FC236}">
                <a16:creationId xmlns:a16="http://schemas.microsoft.com/office/drawing/2014/main" id="{86C53774-57ED-4905-9245-3D6F967AA3FC}"/>
              </a:ext>
            </a:extLst>
          </p:cNvPr>
          <p:cNvSpPr/>
          <p:nvPr/>
        </p:nvSpPr>
        <p:spPr>
          <a:xfrm>
            <a:off x="7413828" y="4869160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7" name="矩形: 圓角 196">
            <a:extLst>
              <a:ext uri="{FF2B5EF4-FFF2-40B4-BE49-F238E27FC236}">
                <a16:creationId xmlns:a16="http://schemas.microsoft.com/office/drawing/2014/main" id="{286B86FE-E4DC-49AF-96C8-D2B67912B78F}"/>
              </a:ext>
            </a:extLst>
          </p:cNvPr>
          <p:cNvSpPr/>
          <p:nvPr/>
        </p:nvSpPr>
        <p:spPr>
          <a:xfrm>
            <a:off x="7413828" y="515719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8" name="矩形: 圓角 197">
            <a:extLst>
              <a:ext uri="{FF2B5EF4-FFF2-40B4-BE49-F238E27FC236}">
                <a16:creationId xmlns:a16="http://schemas.microsoft.com/office/drawing/2014/main" id="{92E9CAB7-AA87-4E91-83B3-5BCBEB6A5012}"/>
              </a:ext>
            </a:extLst>
          </p:cNvPr>
          <p:cNvSpPr/>
          <p:nvPr/>
        </p:nvSpPr>
        <p:spPr>
          <a:xfrm>
            <a:off x="7701860" y="5445224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9" name="矩形: 圓角 198">
            <a:extLst>
              <a:ext uri="{FF2B5EF4-FFF2-40B4-BE49-F238E27FC236}">
                <a16:creationId xmlns:a16="http://schemas.microsoft.com/office/drawing/2014/main" id="{87E61B4F-42A8-467E-9FD8-446E5CDAAACC}"/>
              </a:ext>
            </a:extLst>
          </p:cNvPr>
          <p:cNvSpPr/>
          <p:nvPr/>
        </p:nvSpPr>
        <p:spPr>
          <a:xfrm>
            <a:off x="1725196" y="4005064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0" name="矩形: 圓角 199">
            <a:extLst>
              <a:ext uri="{FF2B5EF4-FFF2-40B4-BE49-F238E27FC236}">
                <a16:creationId xmlns:a16="http://schemas.microsoft.com/office/drawing/2014/main" id="{529224AC-FBE3-41CF-989D-F0CEB39B4476}"/>
              </a:ext>
            </a:extLst>
          </p:cNvPr>
          <p:cNvSpPr/>
          <p:nvPr/>
        </p:nvSpPr>
        <p:spPr>
          <a:xfrm>
            <a:off x="1979712" y="4293096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1" name="矩形: 圓角 200">
            <a:extLst>
              <a:ext uri="{FF2B5EF4-FFF2-40B4-BE49-F238E27FC236}">
                <a16:creationId xmlns:a16="http://schemas.microsoft.com/office/drawing/2014/main" id="{1B453617-5D30-4B65-BA9B-6739D54A171D}"/>
              </a:ext>
            </a:extLst>
          </p:cNvPr>
          <p:cNvSpPr/>
          <p:nvPr/>
        </p:nvSpPr>
        <p:spPr>
          <a:xfrm>
            <a:off x="2301260" y="4005064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2" name="矩形: 圓角 201">
            <a:extLst>
              <a:ext uri="{FF2B5EF4-FFF2-40B4-BE49-F238E27FC236}">
                <a16:creationId xmlns:a16="http://schemas.microsoft.com/office/drawing/2014/main" id="{07C0CAA5-FC04-4C77-B53F-CA8A9A2E7A96}"/>
              </a:ext>
            </a:extLst>
          </p:cNvPr>
          <p:cNvSpPr/>
          <p:nvPr/>
        </p:nvSpPr>
        <p:spPr>
          <a:xfrm>
            <a:off x="2877324" y="4005064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3" name="矩形: 圓角 202">
            <a:extLst>
              <a:ext uri="{FF2B5EF4-FFF2-40B4-BE49-F238E27FC236}">
                <a16:creationId xmlns:a16="http://schemas.microsoft.com/office/drawing/2014/main" id="{CA6A98EA-90E6-41DA-BBC3-AA4D71C9B701}"/>
              </a:ext>
            </a:extLst>
          </p:cNvPr>
          <p:cNvSpPr/>
          <p:nvPr/>
        </p:nvSpPr>
        <p:spPr>
          <a:xfrm>
            <a:off x="3165356" y="4005064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4" name="矩形: 圓角 203">
            <a:extLst>
              <a:ext uri="{FF2B5EF4-FFF2-40B4-BE49-F238E27FC236}">
                <a16:creationId xmlns:a16="http://schemas.microsoft.com/office/drawing/2014/main" id="{7EC21CA2-A65F-4F25-A757-A0DBD0A23856}"/>
              </a:ext>
            </a:extLst>
          </p:cNvPr>
          <p:cNvSpPr/>
          <p:nvPr/>
        </p:nvSpPr>
        <p:spPr>
          <a:xfrm>
            <a:off x="3453388" y="4005064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5" name="矩形: 圓角 204">
            <a:extLst>
              <a:ext uri="{FF2B5EF4-FFF2-40B4-BE49-F238E27FC236}">
                <a16:creationId xmlns:a16="http://schemas.microsoft.com/office/drawing/2014/main" id="{95F89197-7C77-4269-93A0-1F4BE65558BB}"/>
              </a:ext>
            </a:extLst>
          </p:cNvPr>
          <p:cNvSpPr/>
          <p:nvPr/>
        </p:nvSpPr>
        <p:spPr>
          <a:xfrm>
            <a:off x="3741420" y="4005064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6" name="矩形: 圓角 205">
            <a:extLst>
              <a:ext uri="{FF2B5EF4-FFF2-40B4-BE49-F238E27FC236}">
                <a16:creationId xmlns:a16="http://schemas.microsoft.com/office/drawing/2014/main" id="{EB055A81-53B7-425D-89D3-D05ABA176EEE}"/>
              </a:ext>
            </a:extLst>
          </p:cNvPr>
          <p:cNvSpPr/>
          <p:nvPr/>
        </p:nvSpPr>
        <p:spPr>
          <a:xfrm>
            <a:off x="3453388" y="4293096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7" name="矩形: 圓角 206">
            <a:extLst>
              <a:ext uri="{FF2B5EF4-FFF2-40B4-BE49-F238E27FC236}">
                <a16:creationId xmlns:a16="http://schemas.microsoft.com/office/drawing/2014/main" id="{320AA9FE-B4F1-40E9-AD7B-F3A4A3377263}"/>
              </a:ext>
            </a:extLst>
          </p:cNvPr>
          <p:cNvSpPr/>
          <p:nvPr/>
        </p:nvSpPr>
        <p:spPr>
          <a:xfrm>
            <a:off x="3165356" y="4293096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8" name="矩形: 圓角 207">
            <a:extLst>
              <a:ext uri="{FF2B5EF4-FFF2-40B4-BE49-F238E27FC236}">
                <a16:creationId xmlns:a16="http://schemas.microsoft.com/office/drawing/2014/main" id="{875153CA-074E-4069-863B-4F9CC7094597}"/>
              </a:ext>
            </a:extLst>
          </p:cNvPr>
          <p:cNvSpPr/>
          <p:nvPr/>
        </p:nvSpPr>
        <p:spPr>
          <a:xfrm>
            <a:off x="2877324" y="4293096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9" name="矩形: 圓角 208">
            <a:extLst>
              <a:ext uri="{FF2B5EF4-FFF2-40B4-BE49-F238E27FC236}">
                <a16:creationId xmlns:a16="http://schemas.microsoft.com/office/drawing/2014/main" id="{497E958D-E83E-4FE3-8FC6-1F746FBE216B}"/>
              </a:ext>
            </a:extLst>
          </p:cNvPr>
          <p:cNvSpPr/>
          <p:nvPr/>
        </p:nvSpPr>
        <p:spPr>
          <a:xfrm>
            <a:off x="2579865" y="4005064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0" name="矩形: 圓角 209">
            <a:extLst>
              <a:ext uri="{FF2B5EF4-FFF2-40B4-BE49-F238E27FC236}">
                <a16:creationId xmlns:a16="http://schemas.microsoft.com/office/drawing/2014/main" id="{B5EAA2BE-2148-4F56-8CAE-D81F5FBE8A1D}"/>
              </a:ext>
            </a:extLst>
          </p:cNvPr>
          <p:cNvSpPr/>
          <p:nvPr/>
        </p:nvSpPr>
        <p:spPr>
          <a:xfrm>
            <a:off x="2301260" y="4293096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1" name="矩形: 圓角 210">
            <a:extLst>
              <a:ext uri="{FF2B5EF4-FFF2-40B4-BE49-F238E27FC236}">
                <a16:creationId xmlns:a16="http://schemas.microsoft.com/office/drawing/2014/main" id="{C39CCC2A-F549-4C71-81DD-1A678C245E31}"/>
              </a:ext>
            </a:extLst>
          </p:cNvPr>
          <p:cNvSpPr/>
          <p:nvPr/>
        </p:nvSpPr>
        <p:spPr>
          <a:xfrm>
            <a:off x="1437164" y="4293096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2" name="矩形: 圓角 211">
            <a:extLst>
              <a:ext uri="{FF2B5EF4-FFF2-40B4-BE49-F238E27FC236}">
                <a16:creationId xmlns:a16="http://schemas.microsoft.com/office/drawing/2014/main" id="{EC832ABB-94EF-48CC-BF6B-4DA9656D0CBE}"/>
              </a:ext>
            </a:extLst>
          </p:cNvPr>
          <p:cNvSpPr/>
          <p:nvPr/>
        </p:nvSpPr>
        <p:spPr>
          <a:xfrm>
            <a:off x="1149132" y="4293096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3" name="矩形: 圓角 212">
            <a:extLst>
              <a:ext uri="{FF2B5EF4-FFF2-40B4-BE49-F238E27FC236}">
                <a16:creationId xmlns:a16="http://schemas.microsoft.com/office/drawing/2014/main" id="{ECE7982F-18C5-4B13-BC13-5969067047AD}"/>
              </a:ext>
            </a:extLst>
          </p:cNvPr>
          <p:cNvSpPr/>
          <p:nvPr/>
        </p:nvSpPr>
        <p:spPr>
          <a:xfrm>
            <a:off x="7413828" y="4005064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4" name="矩形: 圓角 213">
            <a:extLst>
              <a:ext uri="{FF2B5EF4-FFF2-40B4-BE49-F238E27FC236}">
                <a16:creationId xmlns:a16="http://schemas.microsoft.com/office/drawing/2014/main" id="{CCA6A0F5-A2F8-4495-85CD-20FDADA27BBB}"/>
              </a:ext>
            </a:extLst>
          </p:cNvPr>
          <p:cNvSpPr/>
          <p:nvPr/>
        </p:nvSpPr>
        <p:spPr>
          <a:xfrm>
            <a:off x="2565203" y="515719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5" name="矩形: 圓角 214">
            <a:extLst>
              <a:ext uri="{FF2B5EF4-FFF2-40B4-BE49-F238E27FC236}">
                <a16:creationId xmlns:a16="http://schemas.microsoft.com/office/drawing/2014/main" id="{A19EC7CB-FF3D-47F1-B06A-B4D46BF80CC1}"/>
              </a:ext>
            </a:extLst>
          </p:cNvPr>
          <p:cNvSpPr/>
          <p:nvPr/>
        </p:nvSpPr>
        <p:spPr>
          <a:xfrm>
            <a:off x="1691680" y="4869160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6" name="Rectangle 17">
            <a:extLst>
              <a:ext uri="{FF2B5EF4-FFF2-40B4-BE49-F238E27FC236}">
                <a16:creationId xmlns:a16="http://schemas.microsoft.com/office/drawing/2014/main" id="{056A9173-381D-4ECE-B131-D72E2681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6165304"/>
            <a:ext cx="2357056" cy="2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16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 data ratio = 21/60</a:t>
            </a:r>
          </a:p>
        </p:txBody>
      </p:sp>
      <p:sp>
        <p:nvSpPr>
          <p:cNvPr id="217" name="Rectangle 17">
            <a:extLst>
              <a:ext uri="{FF2B5EF4-FFF2-40B4-BE49-F238E27FC236}">
                <a16:creationId xmlns:a16="http://schemas.microsoft.com/office/drawing/2014/main" id="{1C31B5BB-F8C7-469A-B157-F96294815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280" y="6165304"/>
            <a:ext cx="2357056" cy="2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1600" b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 data ratio = 14/60</a:t>
            </a:r>
          </a:p>
        </p:txBody>
      </p:sp>
    </p:spTree>
    <p:extLst>
      <p:ext uri="{BB962C8B-B14F-4D97-AF65-F5344CB8AC3E}">
        <p14:creationId xmlns:p14="http://schemas.microsoft.com/office/powerpoint/2010/main" val="418641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kumimoji="1" lang="en-US" altLang="zh-TW" dirty="0"/>
              <a:t>Summary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Missing data imputation is an important first task in handling real-world data.</a:t>
            </a:r>
          </a:p>
          <a:p>
            <a:r>
              <a:rPr kumimoji="1" lang="en-US" altLang="zh-TW" dirty="0"/>
              <a:t>We can use machine learning (classification or regression) for imputing missing data for the final machine learning task. </a:t>
            </a:r>
          </a:p>
          <a:p>
            <a:r>
              <a:rPr kumimoji="1" lang="en-US" altLang="zh-TW" dirty="0"/>
              <a:t>Evaluation of test input with missing data is not very straightforward.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9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5C0742F-FE7A-4ED7-B9AC-A56D2BCC6F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To create PDF</a:t>
            </a:r>
          </a:p>
          <a:p>
            <a:pPr lvl="1"/>
            <a:r>
              <a:rPr lang="en-US" altLang="zh-TW" dirty="0"/>
              <a:t>Data </a:t>
            </a:r>
            <a:r>
              <a:rPr lang="en-US" altLang="zh-TW" dirty="0">
                <a:sym typeface="Wingdings" panose="05000000000000000000" pitchFamily="2" charset="2"/>
              </a:rPr>
              <a:t> Histogram  PDF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D8796C9-BA46-4399-8DEA-1655DA87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Histogram to PDF</a:t>
            </a:r>
            <a:endParaRPr lang="zh-TW" altLang="en-US" dirty="0"/>
          </a:p>
        </p:txBody>
      </p:sp>
      <p:pic>
        <p:nvPicPr>
          <p:cNvPr id="4" name="Picture 21" descr="http://localhost/jang/books/dcpr/example/output/mle4gaussian01.png">
            <a:extLst>
              <a:ext uri="{FF2B5EF4-FFF2-40B4-BE49-F238E27FC236}">
                <a16:creationId xmlns:a16="http://schemas.microsoft.com/office/drawing/2014/main" id="{22A90FE8-15EF-46C3-8C4F-F83E8C07C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12346"/>
            <a:ext cx="3376612" cy="159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F28A345-CEE4-44DE-B3A0-557B8C650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0" y="3110225"/>
            <a:ext cx="4477652" cy="183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0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2281FF6-14F6-43AC-873F-8F2407B2DC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Representative numbers of distributions</a:t>
            </a:r>
          </a:p>
          <a:p>
            <a:pPr lvl="1"/>
            <a:r>
              <a:rPr lang="en-US" altLang="zh-TW" dirty="0"/>
              <a:t>Mean: Average of samples</a:t>
            </a:r>
          </a:p>
          <a:p>
            <a:pPr lvl="1"/>
            <a:r>
              <a:rPr lang="en-US" altLang="zh-TW" dirty="0"/>
              <a:t>Median: Middle number of sample after sorting</a:t>
            </a:r>
          </a:p>
          <a:p>
            <a:pPr lvl="1"/>
            <a:r>
              <a:rPr lang="en-US" altLang="zh-TW" dirty="0"/>
              <a:t>Median: Most-appearing number of samples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9A48D81-B27B-45FD-BB9E-7BA6BA41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Mean, Median, Mode</a:t>
            </a:r>
            <a:endParaRPr lang="zh-TW" altLang="en-US" dirty="0"/>
          </a:p>
        </p:txBody>
      </p:sp>
      <p:pic>
        <p:nvPicPr>
          <p:cNvPr id="1026" name="Picture 2" descr="Empirical relation between mean, median, and mode">
            <a:extLst>
              <a:ext uri="{FF2B5EF4-FFF2-40B4-BE49-F238E27FC236}">
                <a16:creationId xmlns:a16="http://schemas.microsoft.com/office/drawing/2014/main" id="{87833B87-6479-4463-8D6B-DE4078609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6782147" cy="33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9213C8A-F53C-401F-B763-B99941BB6A27}"/>
              </a:ext>
            </a:extLst>
          </p:cNvPr>
          <p:cNvSpPr txBox="1"/>
          <p:nvPr/>
        </p:nvSpPr>
        <p:spPr>
          <a:xfrm>
            <a:off x="1547664" y="6093296"/>
            <a:ext cx="1170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70C0"/>
                </a:solidFill>
              </a:rPr>
              <a:t>(Left Skewed)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C75350-B707-4A6F-81C1-57F20D9BAC96}"/>
              </a:ext>
            </a:extLst>
          </p:cNvPr>
          <p:cNvSpPr txBox="1"/>
          <p:nvPr/>
        </p:nvSpPr>
        <p:spPr>
          <a:xfrm>
            <a:off x="5966718" y="6102588"/>
            <a:ext cx="1269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70C0"/>
                </a:solidFill>
              </a:rPr>
              <a:t>(Right Skewed)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圓角矩形圖說文字 31">
            <a:extLst>
              <a:ext uri="{FF2B5EF4-FFF2-40B4-BE49-F238E27FC236}">
                <a16:creationId xmlns:a16="http://schemas.microsoft.com/office/drawing/2014/main" id="{25D5B051-5B30-41A9-A212-A974B2A8FE6C}"/>
              </a:ext>
            </a:extLst>
          </p:cNvPr>
          <p:cNvSpPr/>
          <p:nvPr/>
        </p:nvSpPr>
        <p:spPr>
          <a:xfrm>
            <a:off x="2661281" y="6602611"/>
            <a:ext cx="3448380" cy="238363"/>
          </a:xfrm>
          <a:prstGeom prst="wedgeRoundRectCallout">
            <a:avLst>
              <a:gd name="adj1" fmla="val -17998"/>
              <a:gd name="adj2" fmla="val 18990"/>
              <a:gd name="adj3" fmla="val 16667"/>
            </a:avLst>
          </a:prstGeom>
          <a:solidFill>
            <a:srgbClr val="FFFFCC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800" dirty="0">
                <a:solidFill>
                  <a:schemeClr val="tx1"/>
                </a:solidFill>
                <a:hlinkClick r:id="rId3"/>
              </a:rPr>
              <a:t>https://www.cuemath.com/data/relation-between-mean-median-and-mode</a:t>
            </a:r>
            <a:r>
              <a:rPr lang="en-US" altLang="zh-TW" sz="800" dirty="0">
                <a:solidFill>
                  <a:schemeClr val="tx1"/>
                </a:solidFill>
              </a:rPr>
              <a:t> 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32B4B5-B6AD-4B8D-A7D4-EF3B5DF15EC8}"/>
              </a:ext>
            </a:extLst>
          </p:cNvPr>
          <p:cNvSpPr/>
          <p:nvPr/>
        </p:nvSpPr>
        <p:spPr>
          <a:xfrm>
            <a:off x="6429995" y="2780928"/>
            <a:ext cx="1323751" cy="436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圖說文字 31">
            <a:extLst>
              <a:ext uri="{FF2B5EF4-FFF2-40B4-BE49-F238E27FC236}">
                <a16:creationId xmlns:a16="http://schemas.microsoft.com/office/drawing/2014/main" id="{C7321D17-B732-4F67-8076-69E2B4366B0B}"/>
              </a:ext>
            </a:extLst>
          </p:cNvPr>
          <p:cNvSpPr/>
          <p:nvPr/>
        </p:nvSpPr>
        <p:spPr>
          <a:xfrm>
            <a:off x="7091870" y="1907189"/>
            <a:ext cx="596920" cy="340519"/>
          </a:xfrm>
          <a:prstGeom prst="wedgeRoundRectCallout">
            <a:avLst>
              <a:gd name="adj1" fmla="val -18732"/>
              <a:gd name="adj2" fmla="val -1429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rgbClr val="FF0000"/>
                </a:solidFill>
              </a:rPr>
              <a:t>Quiz!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3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ECE162F-16CA-42F2-8E44-A05D899EF8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Definitions</a:t>
            </a:r>
          </a:p>
          <a:p>
            <a:pPr lvl="1"/>
            <a:r>
              <a:rPr lang="en-US" altLang="zh-TW" dirty="0"/>
              <a:t>Mode</a:t>
            </a:r>
          </a:p>
          <a:p>
            <a:pPr lvl="1"/>
            <a:r>
              <a:rPr lang="en-US" altLang="zh-TW" dirty="0"/>
              <a:t>Median</a:t>
            </a:r>
          </a:p>
          <a:p>
            <a:pPr lvl="1"/>
            <a:r>
              <a:rPr lang="en-US" altLang="zh-TW" dirty="0"/>
              <a:t>Mean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93EE604-E30E-4BB7-A36E-608E22BA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Definitions of Mean, Median, and Mode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2037CB-15DC-48E1-B894-477CDE00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933056"/>
            <a:ext cx="2848212" cy="2304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200F8C6-41DA-454A-80CC-9C9D10E3C266}"/>
                  </a:ext>
                </a:extLst>
              </p:cNvPr>
              <p:cNvSpPr txBox="1"/>
              <p:nvPr/>
            </p:nvSpPr>
            <p:spPr>
              <a:xfrm>
                <a:off x="3491880" y="1916832"/>
                <a:ext cx="2217402" cy="3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𝑚𝑜𝑑𝑒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200F8C6-41DA-454A-80CC-9C9D10E3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916832"/>
                <a:ext cx="2217402" cy="362407"/>
              </a:xfrm>
              <a:prstGeom prst="rect">
                <a:avLst/>
              </a:prstGeom>
              <a:blipFill>
                <a:blip r:embed="rId3"/>
                <a:stretch>
                  <a:fillRect l="-1099" r="-3297" b="-1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FACEBE4-66CF-4658-9284-D2038B105005}"/>
                  </a:ext>
                </a:extLst>
              </p:cNvPr>
              <p:cNvSpPr txBox="1"/>
              <p:nvPr/>
            </p:nvSpPr>
            <p:spPr>
              <a:xfrm>
                <a:off x="3469122" y="2380693"/>
                <a:ext cx="4487254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𝑚𝑒𝑑𝑖𝑎𝑛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15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p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altLang="zh-TW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FACEBE4-66CF-4658-9284-D2038B105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122" y="2380693"/>
                <a:ext cx="4487254" cy="616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8EE74AE-9A43-4F7D-8513-4A1272B28A39}"/>
                  </a:ext>
                </a:extLst>
              </p:cNvPr>
              <p:cNvSpPr txBox="1"/>
              <p:nvPr/>
            </p:nvSpPr>
            <p:spPr>
              <a:xfrm>
                <a:off x="3526283" y="3119242"/>
                <a:ext cx="2197845" cy="741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8EE74AE-9A43-4F7D-8513-4A1272B28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283" y="3119242"/>
                <a:ext cx="2197845" cy="7418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031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A036C44-D1C7-4B3B-A327-EA8C80AC53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Compute the mean, median, and mode of the following PDF-like histogram.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EC51162-6A0B-444D-A711-85AE7EEB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pic>
        <p:nvPicPr>
          <p:cNvPr id="1026" name="Picture 2" descr="http://localhost/jang/books/dcpr/quiz/image/meanMedianMode4pdf02.png">
            <a:extLst>
              <a:ext uri="{FF2B5EF4-FFF2-40B4-BE49-F238E27FC236}">
                <a16:creationId xmlns:a16="http://schemas.microsoft.com/office/drawing/2014/main" id="{B9FE0A99-FAD3-4061-8097-14AC44421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48880"/>
            <a:ext cx="3096344" cy="166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654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5767844-E5D5-40AD-BD27-93AC899D61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Steps</a:t>
            </a:r>
          </a:p>
          <a:p>
            <a:pPr lvl="1"/>
            <a:r>
              <a:rPr lang="en-US" altLang="zh-TW" dirty="0"/>
              <a:t>Determine neighborhood</a:t>
            </a:r>
          </a:p>
          <a:p>
            <a:pPr lvl="1"/>
            <a:r>
              <a:rPr lang="en-US" altLang="zh-TW" dirty="0"/>
              <a:t>Derive the value</a:t>
            </a:r>
          </a:p>
          <a:p>
            <a:r>
              <a:rPr lang="en-US" altLang="zh-TW" dirty="0"/>
              <a:t>Neighborhood identification</a:t>
            </a:r>
          </a:p>
          <a:p>
            <a:pPr lvl="1"/>
            <a:r>
              <a:rPr lang="en-US" altLang="zh-TW" dirty="0"/>
              <a:t>1D input</a:t>
            </a:r>
          </a:p>
          <a:p>
            <a:pPr lvl="1"/>
            <a:r>
              <a:rPr lang="en-US" altLang="zh-TW" dirty="0"/>
              <a:t>2D input</a:t>
            </a:r>
          </a:p>
          <a:p>
            <a:pPr lvl="1"/>
            <a:r>
              <a:rPr lang="en-US" altLang="zh-TW" dirty="0"/>
              <a:t>K-nearest neighbor</a:t>
            </a:r>
          </a:p>
          <a:p>
            <a:pPr lvl="1"/>
            <a:r>
              <a:rPr lang="en-US" altLang="zh-TW" dirty="0"/>
              <a:t>All</a:t>
            </a:r>
          </a:p>
          <a:p>
            <a:r>
              <a:rPr lang="en-US" altLang="zh-TW" dirty="0"/>
              <a:t>Value determination</a:t>
            </a:r>
          </a:p>
          <a:p>
            <a:pPr lvl="1"/>
            <a:r>
              <a:rPr lang="en-US" altLang="zh-TW" dirty="0"/>
              <a:t>Nearest</a:t>
            </a:r>
          </a:p>
          <a:p>
            <a:pPr lvl="1"/>
            <a:r>
              <a:rPr lang="en-US" altLang="zh-TW" dirty="0"/>
              <a:t>Interpolation</a:t>
            </a:r>
          </a:p>
          <a:p>
            <a:pPr lvl="1"/>
            <a:r>
              <a:rPr lang="en-US" altLang="zh-TW" dirty="0"/>
              <a:t>Model-based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AFA2575-D987-4A72-9099-0860E714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Missing Value Imputation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570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AFA2575-D987-4A72-9099-0860E714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Missing Value Imputation: Example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2E406E-78DB-4B4E-ACB1-216C6F60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06768"/>
            <a:ext cx="5472608" cy="244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en-US" altLang="zh-TW" sz="800" dirty="0"/>
          </a:p>
          <a:p>
            <a:r>
              <a:rPr lang="en-US" altLang="zh-TW" dirty="0"/>
              <a:t>Imputation methods</a:t>
            </a:r>
          </a:p>
          <a:p>
            <a:pPr lvl="1"/>
            <a:r>
              <a:rPr lang="en-US" altLang="zh-TW" dirty="0"/>
              <a:t>Simple method</a:t>
            </a:r>
          </a:p>
          <a:p>
            <a:pPr lvl="1"/>
            <a:r>
              <a:rPr lang="en-US" altLang="zh-TW" dirty="0"/>
              <a:t>MICE method</a:t>
            </a:r>
          </a:p>
          <a:p>
            <a:r>
              <a:rPr lang="en-US" altLang="zh-TW" dirty="0"/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Format of structured dataset</a:t>
            </a:r>
          </a:p>
          <a:p>
            <a:pPr lvl="1"/>
            <a:r>
              <a:rPr lang="en-US" altLang="zh-TW" dirty="0"/>
              <a:t>Feature matrix: </a:t>
            </a:r>
            <a:r>
              <a:rPr lang="en-US" altLang="zh-TW" dirty="0" err="1"/>
              <a:t>dxn</a:t>
            </a:r>
            <a:endParaRPr lang="en-US" altLang="zh-TW" dirty="0"/>
          </a:p>
          <a:p>
            <a:pPr lvl="2"/>
            <a:r>
              <a:rPr lang="en-US" altLang="zh-TW" dirty="0"/>
              <a:t>d: feature dimension</a:t>
            </a:r>
          </a:p>
          <a:p>
            <a:pPr lvl="2"/>
            <a:r>
              <a:rPr lang="en-US" altLang="zh-TW" dirty="0"/>
              <a:t>n: data count</a:t>
            </a:r>
          </a:p>
          <a:p>
            <a:pPr lvl="1"/>
            <a:r>
              <a:rPr lang="en-US" altLang="zh-TW" dirty="0"/>
              <a:t>Class label: 1xn</a:t>
            </a:r>
          </a:p>
          <a:p>
            <a:pPr lvl="2"/>
            <a:r>
              <a:rPr lang="en-US" altLang="zh-TW" dirty="0"/>
              <a:t>c: no. of classes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65278" cy="1143000"/>
          </a:xfrm>
        </p:spPr>
        <p:txBody>
          <a:bodyPr/>
          <a:lstStyle/>
          <a:p>
            <a:r>
              <a:rPr lang="en-US" altLang="zh-TW" dirty="0"/>
              <a:t>Format of Structured Dataset</a:t>
            </a:r>
            <a:r>
              <a:rPr lang="zh-TW" altLang="en-US" dirty="0"/>
              <a:t> </a:t>
            </a:r>
            <a:r>
              <a:rPr lang="en-US" altLang="zh-TW" dirty="0"/>
              <a:t>for Classification</a:t>
            </a:r>
            <a:endParaRPr lang="zh-TW" altLang="en-US" dirty="0"/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94F2333A-3A39-4403-8EE7-26A656E81D23}"/>
              </a:ext>
            </a:extLst>
          </p:cNvPr>
          <p:cNvGrpSpPr/>
          <p:nvPr/>
        </p:nvGrpSpPr>
        <p:grpSpPr>
          <a:xfrm>
            <a:off x="5386174" y="3695348"/>
            <a:ext cx="144016" cy="1584176"/>
            <a:chOff x="4655840" y="2708920"/>
            <a:chExt cx="144016" cy="1584176"/>
          </a:xfrm>
        </p:grpSpPr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3162F20A-C61D-4480-A82C-AA8CA51E9F17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35A44638-FF57-46A2-AD01-1E62092C07C8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B1D53F2E-435D-4AA5-822A-7A029689A19C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id="{E2EFEDD5-2DC1-4F6B-861D-762CBEDF8574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: 圓角 107">
              <a:extLst>
                <a:ext uri="{FF2B5EF4-FFF2-40B4-BE49-F238E27FC236}">
                  <a16:creationId xmlns:a16="http://schemas.microsoft.com/office/drawing/2014/main" id="{9F9552D3-5F5F-4D84-ABF1-45671C6BA12B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: 圓角 108">
              <a:extLst>
                <a:ext uri="{FF2B5EF4-FFF2-40B4-BE49-F238E27FC236}">
                  <a16:creationId xmlns:a16="http://schemas.microsoft.com/office/drawing/2014/main" id="{72E89619-C435-4AE4-8D87-DBAE5BECA0E2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03DD0D14-38EB-4FB9-BA96-517BB8BE8A2B}"/>
              </a:ext>
            </a:extLst>
          </p:cNvPr>
          <p:cNvGrpSpPr/>
          <p:nvPr/>
        </p:nvGrpSpPr>
        <p:grpSpPr>
          <a:xfrm>
            <a:off x="5674206" y="3695348"/>
            <a:ext cx="144016" cy="1584176"/>
            <a:chOff x="4655840" y="2708920"/>
            <a:chExt cx="144016" cy="1584176"/>
          </a:xfrm>
        </p:grpSpPr>
        <p:sp>
          <p:nvSpPr>
            <p:cNvPr id="111" name="矩形: 圓角 110">
              <a:extLst>
                <a:ext uri="{FF2B5EF4-FFF2-40B4-BE49-F238E27FC236}">
                  <a16:creationId xmlns:a16="http://schemas.microsoft.com/office/drawing/2014/main" id="{7A148F76-9587-4AF2-9F78-3AC8A5C50C4A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: 圓角 111">
              <a:extLst>
                <a:ext uri="{FF2B5EF4-FFF2-40B4-BE49-F238E27FC236}">
                  <a16:creationId xmlns:a16="http://schemas.microsoft.com/office/drawing/2014/main" id="{A6B9872D-8F89-4738-BCFC-8BB3E86CEC2E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8050EBA1-E6B4-4A4F-8A06-3A5BE793A46E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60F1DFB8-5243-4C6D-91E2-47EFE337E9E3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: 圓角 114">
              <a:extLst>
                <a:ext uri="{FF2B5EF4-FFF2-40B4-BE49-F238E27FC236}">
                  <a16:creationId xmlns:a16="http://schemas.microsoft.com/office/drawing/2014/main" id="{339EC8B8-099C-4158-9289-B5C330F2A164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: 圓角 115">
              <a:extLst>
                <a:ext uri="{FF2B5EF4-FFF2-40B4-BE49-F238E27FC236}">
                  <a16:creationId xmlns:a16="http://schemas.microsoft.com/office/drawing/2014/main" id="{ADE37528-815A-492F-8739-705443E7D874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5646C9E6-D095-497D-A1C1-77219E0E6FEF}"/>
              </a:ext>
            </a:extLst>
          </p:cNvPr>
          <p:cNvGrpSpPr/>
          <p:nvPr/>
        </p:nvGrpSpPr>
        <p:grpSpPr>
          <a:xfrm>
            <a:off x="5962238" y="3695348"/>
            <a:ext cx="144016" cy="1584176"/>
            <a:chOff x="4655840" y="2708920"/>
            <a:chExt cx="144016" cy="1584176"/>
          </a:xfrm>
        </p:grpSpPr>
        <p:sp>
          <p:nvSpPr>
            <p:cNvPr id="118" name="矩形: 圓角 117">
              <a:extLst>
                <a:ext uri="{FF2B5EF4-FFF2-40B4-BE49-F238E27FC236}">
                  <a16:creationId xmlns:a16="http://schemas.microsoft.com/office/drawing/2014/main" id="{D7F7F6FC-0B88-46BD-BD42-0211148C3304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矩形: 圓角 118">
              <a:extLst>
                <a:ext uri="{FF2B5EF4-FFF2-40B4-BE49-F238E27FC236}">
                  <a16:creationId xmlns:a16="http://schemas.microsoft.com/office/drawing/2014/main" id="{5EC6B059-00A0-4630-88E9-023B1C6C301C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矩形: 圓角 119">
              <a:extLst>
                <a:ext uri="{FF2B5EF4-FFF2-40B4-BE49-F238E27FC236}">
                  <a16:creationId xmlns:a16="http://schemas.microsoft.com/office/drawing/2014/main" id="{E24E68C8-80F8-4E3E-ADDA-81426022F56D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29C83EA3-8E14-475D-9AAA-B7450CF74EDD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矩形: 圓角 121">
              <a:extLst>
                <a:ext uri="{FF2B5EF4-FFF2-40B4-BE49-F238E27FC236}">
                  <a16:creationId xmlns:a16="http://schemas.microsoft.com/office/drawing/2014/main" id="{15E502F6-32C3-454C-8E55-6F67D0541E4A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: 圓角 122">
              <a:extLst>
                <a:ext uri="{FF2B5EF4-FFF2-40B4-BE49-F238E27FC236}">
                  <a16:creationId xmlns:a16="http://schemas.microsoft.com/office/drawing/2014/main" id="{DF493D56-5427-4FE9-92B6-2ED8F983BEAC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E56CF97E-6E3C-4DF4-B5E6-21ED24B1253C}"/>
              </a:ext>
            </a:extLst>
          </p:cNvPr>
          <p:cNvGrpSpPr/>
          <p:nvPr/>
        </p:nvGrpSpPr>
        <p:grpSpPr>
          <a:xfrm>
            <a:off x="6250270" y="3695348"/>
            <a:ext cx="144016" cy="1584176"/>
            <a:chOff x="4655840" y="2708920"/>
            <a:chExt cx="144016" cy="1584176"/>
          </a:xfrm>
        </p:grpSpPr>
        <p:sp>
          <p:nvSpPr>
            <p:cNvPr id="125" name="矩形: 圓角 124">
              <a:extLst>
                <a:ext uri="{FF2B5EF4-FFF2-40B4-BE49-F238E27FC236}">
                  <a16:creationId xmlns:a16="http://schemas.microsoft.com/office/drawing/2014/main" id="{4C8F37B7-3053-42C5-A5CE-B29FFB26C32E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矩形: 圓角 125">
              <a:extLst>
                <a:ext uri="{FF2B5EF4-FFF2-40B4-BE49-F238E27FC236}">
                  <a16:creationId xmlns:a16="http://schemas.microsoft.com/office/drawing/2014/main" id="{38712887-486C-4F8A-9AE9-3CB82645DB50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: 圓角 126">
              <a:extLst>
                <a:ext uri="{FF2B5EF4-FFF2-40B4-BE49-F238E27FC236}">
                  <a16:creationId xmlns:a16="http://schemas.microsoft.com/office/drawing/2014/main" id="{4FB427D1-44D0-4B89-974D-CB8D593D4FBA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: 圓角 127">
              <a:extLst>
                <a:ext uri="{FF2B5EF4-FFF2-40B4-BE49-F238E27FC236}">
                  <a16:creationId xmlns:a16="http://schemas.microsoft.com/office/drawing/2014/main" id="{BC492B31-313B-4382-BCF5-D405EEB6484C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: 圓角 128">
              <a:extLst>
                <a:ext uri="{FF2B5EF4-FFF2-40B4-BE49-F238E27FC236}">
                  <a16:creationId xmlns:a16="http://schemas.microsoft.com/office/drawing/2014/main" id="{2643E025-31B5-41DA-B9AF-CEBCF247F850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: 圓角 129">
              <a:extLst>
                <a:ext uri="{FF2B5EF4-FFF2-40B4-BE49-F238E27FC236}">
                  <a16:creationId xmlns:a16="http://schemas.microsoft.com/office/drawing/2014/main" id="{1BE35929-C5AE-4046-AEBB-26DDAFA5A660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AD4F045D-DB3F-4CEE-8C0F-192A4EFD9CDB}"/>
              </a:ext>
            </a:extLst>
          </p:cNvPr>
          <p:cNvGrpSpPr/>
          <p:nvPr/>
        </p:nvGrpSpPr>
        <p:grpSpPr>
          <a:xfrm>
            <a:off x="6538302" y="3695348"/>
            <a:ext cx="144016" cy="1584176"/>
            <a:chOff x="4655840" y="2708920"/>
            <a:chExt cx="144016" cy="1584176"/>
          </a:xfrm>
        </p:grpSpPr>
        <p:sp>
          <p:nvSpPr>
            <p:cNvPr id="132" name="矩形: 圓角 131">
              <a:extLst>
                <a:ext uri="{FF2B5EF4-FFF2-40B4-BE49-F238E27FC236}">
                  <a16:creationId xmlns:a16="http://schemas.microsoft.com/office/drawing/2014/main" id="{6ADC5E1B-EBA0-48B2-AD28-95DFCDF2D71B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: 圓角 132">
              <a:extLst>
                <a:ext uri="{FF2B5EF4-FFF2-40B4-BE49-F238E27FC236}">
                  <a16:creationId xmlns:a16="http://schemas.microsoft.com/office/drawing/2014/main" id="{4FD6C3D0-CFA7-465B-AB68-CD9B8F291F29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: 圓角 133">
              <a:extLst>
                <a:ext uri="{FF2B5EF4-FFF2-40B4-BE49-F238E27FC236}">
                  <a16:creationId xmlns:a16="http://schemas.microsoft.com/office/drawing/2014/main" id="{BD7B814D-4CFF-4711-8FC1-3612782AC09B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: 圓角 134">
              <a:extLst>
                <a:ext uri="{FF2B5EF4-FFF2-40B4-BE49-F238E27FC236}">
                  <a16:creationId xmlns:a16="http://schemas.microsoft.com/office/drawing/2014/main" id="{9275E4CA-C7D8-4C6C-8723-31B05D2F966A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: 圓角 135">
              <a:extLst>
                <a:ext uri="{FF2B5EF4-FFF2-40B4-BE49-F238E27FC236}">
                  <a16:creationId xmlns:a16="http://schemas.microsoft.com/office/drawing/2014/main" id="{31F20921-A683-46BD-9FA0-2078C3B8F84A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: 圓角 136">
              <a:extLst>
                <a:ext uri="{FF2B5EF4-FFF2-40B4-BE49-F238E27FC236}">
                  <a16:creationId xmlns:a16="http://schemas.microsoft.com/office/drawing/2014/main" id="{F3094F5F-07E9-4DF4-A01D-072DF43E99EE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84FDBF39-3B9D-4CF5-B74F-66AB09722BBE}"/>
              </a:ext>
            </a:extLst>
          </p:cNvPr>
          <p:cNvGrpSpPr/>
          <p:nvPr/>
        </p:nvGrpSpPr>
        <p:grpSpPr>
          <a:xfrm>
            <a:off x="6826334" y="3695348"/>
            <a:ext cx="144016" cy="1584176"/>
            <a:chOff x="4655840" y="2708920"/>
            <a:chExt cx="144016" cy="1584176"/>
          </a:xfrm>
        </p:grpSpPr>
        <p:sp>
          <p:nvSpPr>
            <p:cNvPr id="139" name="矩形: 圓角 138">
              <a:extLst>
                <a:ext uri="{FF2B5EF4-FFF2-40B4-BE49-F238E27FC236}">
                  <a16:creationId xmlns:a16="http://schemas.microsoft.com/office/drawing/2014/main" id="{FA29398B-E070-4FA4-B2B1-5B17FB231887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: 圓角 139">
              <a:extLst>
                <a:ext uri="{FF2B5EF4-FFF2-40B4-BE49-F238E27FC236}">
                  <a16:creationId xmlns:a16="http://schemas.microsoft.com/office/drawing/2014/main" id="{E198489A-CCCD-4155-8502-13F398BBB9EC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: 圓角 140">
              <a:extLst>
                <a:ext uri="{FF2B5EF4-FFF2-40B4-BE49-F238E27FC236}">
                  <a16:creationId xmlns:a16="http://schemas.microsoft.com/office/drawing/2014/main" id="{874FD99A-ED7F-45E0-AF65-8C033ABEBC7E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1F33F200-19D6-4515-8209-C70D9F4A5813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: 圓角 142">
              <a:extLst>
                <a:ext uri="{FF2B5EF4-FFF2-40B4-BE49-F238E27FC236}">
                  <a16:creationId xmlns:a16="http://schemas.microsoft.com/office/drawing/2014/main" id="{D524FD0D-B0BD-425A-96C3-0A2FFC8E4C85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: 圓角 143">
              <a:extLst>
                <a:ext uri="{FF2B5EF4-FFF2-40B4-BE49-F238E27FC236}">
                  <a16:creationId xmlns:a16="http://schemas.microsoft.com/office/drawing/2014/main" id="{675ACCBA-3E27-42D4-AA02-FF8C26A4A725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CFFA88E1-31C1-4C0A-8FD0-7A2B4B7FA7A3}"/>
              </a:ext>
            </a:extLst>
          </p:cNvPr>
          <p:cNvGrpSpPr/>
          <p:nvPr/>
        </p:nvGrpSpPr>
        <p:grpSpPr>
          <a:xfrm>
            <a:off x="7114366" y="3695348"/>
            <a:ext cx="144016" cy="1584176"/>
            <a:chOff x="4655840" y="2708920"/>
            <a:chExt cx="144016" cy="1584176"/>
          </a:xfrm>
        </p:grpSpPr>
        <p:sp>
          <p:nvSpPr>
            <p:cNvPr id="146" name="矩形: 圓角 145">
              <a:extLst>
                <a:ext uri="{FF2B5EF4-FFF2-40B4-BE49-F238E27FC236}">
                  <a16:creationId xmlns:a16="http://schemas.microsoft.com/office/drawing/2014/main" id="{C7818F00-0A12-4ECC-ADA0-BDAF7B242DA8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: 圓角 146">
              <a:extLst>
                <a:ext uri="{FF2B5EF4-FFF2-40B4-BE49-F238E27FC236}">
                  <a16:creationId xmlns:a16="http://schemas.microsoft.com/office/drawing/2014/main" id="{876862B9-89BE-4062-9367-2D5D3B97DF26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: 圓角 147">
              <a:extLst>
                <a:ext uri="{FF2B5EF4-FFF2-40B4-BE49-F238E27FC236}">
                  <a16:creationId xmlns:a16="http://schemas.microsoft.com/office/drawing/2014/main" id="{3A758383-3F27-471B-8408-9F1F5ADFE9A9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: 圓角 148">
              <a:extLst>
                <a:ext uri="{FF2B5EF4-FFF2-40B4-BE49-F238E27FC236}">
                  <a16:creationId xmlns:a16="http://schemas.microsoft.com/office/drawing/2014/main" id="{4998A0C0-F4ED-461E-9F4D-6C58A71378FB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: 圓角 149">
              <a:extLst>
                <a:ext uri="{FF2B5EF4-FFF2-40B4-BE49-F238E27FC236}">
                  <a16:creationId xmlns:a16="http://schemas.microsoft.com/office/drawing/2014/main" id="{1565C9F2-E167-4112-97C6-47162AB72BA5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: 圓角 150">
              <a:extLst>
                <a:ext uri="{FF2B5EF4-FFF2-40B4-BE49-F238E27FC236}">
                  <a16:creationId xmlns:a16="http://schemas.microsoft.com/office/drawing/2014/main" id="{FFD53BCE-D1B2-43CC-AC14-2E4A779A19AD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CCB31DC9-994D-44FF-BFA6-A94EF1C6AA45}"/>
              </a:ext>
            </a:extLst>
          </p:cNvPr>
          <p:cNvGrpSpPr/>
          <p:nvPr/>
        </p:nvGrpSpPr>
        <p:grpSpPr>
          <a:xfrm>
            <a:off x="7402398" y="3695348"/>
            <a:ext cx="144016" cy="1584176"/>
            <a:chOff x="4655840" y="2708920"/>
            <a:chExt cx="144016" cy="1584176"/>
          </a:xfrm>
        </p:grpSpPr>
        <p:sp>
          <p:nvSpPr>
            <p:cNvPr id="153" name="矩形: 圓角 152">
              <a:extLst>
                <a:ext uri="{FF2B5EF4-FFF2-40B4-BE49-F238E27FC236}">
                  <a16:creationId xmlns:a16="http://schemas.microsoft.com/office/drawing/2014/main" id="{0F1ADAEC-7EDB-4E46-97BC-441906E605BB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: 圓角 153">
              <a:extLst>
                <a:ext uri="{FF2B5EF4-FFF2-40B4-BE49-F238E27FC236}">
                  <a16:creationId xmlns:a16="http://schemas.microsoft.com/office/drawing/2014/main" id="{7AB3ED78-4D13-4D23-86C3-D67C49BAFBE4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: 圓角 154">
              <a:extLst>
                <a:ext uri="{FF2B5EF4-FFF2-40B4-BE49-F238E27FC236}">
                  <a16:creationId xmlns:a16="http://schemas.microsoft.com/office/drawing/2014/main" id="{831F09CE-1AD8-4EA3-BC77-2767112B1366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22B022B7-7EB7-4337-A022-D81035DB9449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矩形: 圓角 156">
              <a:extLst>
                <a:ext uri="{FF2B5EF4-FFF2-40B4-BE49-F238E27FC236}">
                  <a16:creationId xmlns:a16="http://schemas.microsoft.com/office/drawing/2014/main" id="{EF021B5C-7E87-4E46-8B1E-C6FB010FC248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矩形: 圓角 157">
              <a:extLst>
                <a:ext uri="{FF2B5EF4-FFF2-40B4-BE49-F238E27FC236}">
                  <a16:creationId xmlns:a16="http://schemas.microsoft.com/office/drawing/2014/main" id="{4E19C164-D9D9-4C1E-A98F-29166D201769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069B8F48-1AF8-4529-9B57-E9F8E49F2413}"/>
              </a:ext>
            </a:extLst>
          </p:cNvPr>
          <p:cNvGrpSpPr/>
          <p:nvPr/>
        </p:nvGrpSpPr>
        <p:grpSpPr>
          <a:xfrm>
            <a:off x="7690430" y="3695348"/>
            <a:ext cx="144016" cy="1584176"/>
            <a:chOff x="4655840" y="2708920"/>
            <a:chExt cx="144016" cy="1584176"/>
          </a:xfrm>
        </p:grpSpPr>
        <p:sp>
          <p:nvSpPr>
            <p:cNvPr id="160" name="矩形: 圓角 159">
              <a:extLst>
                <a:ext uri="{FF2B5EF4-FFF2-40B4-BE49-F238E27FC236}">
                  <a16:creationId xmlns:a16="http://schemas.microsoft.com/office/drawing/2014/main" id="{16C01F93-A94F-4BCE-8129-F34A0A893578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矩形: 圓角 160">
              <a:extLst>
                <a:ext uri="{FF2B5EF4-FFF2-40B4-BE49-F238E27FC236}">
                  <a16:creationId xmlns:a16="http://schemas.microsoft.com/office/drawing/2014/main" id="{5ECE8FB4-6128-4FB9-998E-4C2591D07456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矩形: 圓角 161">
              <a:extLst>
                <a:ext uri="{FF2B5EF4-FFF2-40B4-BE49-F238E27FC236}">
                  <a16:creationId xmlns:a16="http://schemas.microsoft.com/office/drawing/2014/main" id="{7B13710C-E6B4-45AB-9C9F-C2246A97BD85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: 圓角 162">
              <a:extLst>
                <a:ext uri="{FF2B5EF4-FFF2-40B4-BE49-F238E27FC236}">
                  <a16:creationId xmlns:a16="http://schemas.microsoft.com/office/drawing/2014/main" id="{1ED4CAFA-0B1A-4065-AF2A-070335600DF1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矩形: 圓角 163">
              <a:extLst>
                <a:ext uri="{FF2B5EF4-FFF2-40B4-BE49-F238E27FC236}">
                  <a16:creationId xmlns:a16="http://schemas.microsoft.com/office/drawing/2014/main" id="{8038CCDB-552A-4A1B-A042-B6EEE7C56BFC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: 圓角 164">
              <a:extLst>
                <a:ext uri="{FF2B5EF4-FFF2-40B4-BE49-F238E27FC236}">
                  <a16:creationId xmlns:a16="http://schemas.microsoft.com/office/drawing/2014/main" id="{3DAD5C97-F895-46C1-94DA-C15A3317F390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D47C7642-2435-4078-A3D6-BC5D6459DB8E}"/>
              </a:ext>
            </a:extLst>
          </p:cNvPr>
          <p:cNvGrpSpPr/>
          <p:nvPr/>
        </p:nvGrpSpPr>
        <p:grpSpPr>
          <a:xfrm>
            <a:off x="7978462" y="3695348"/>
            <a:ext cx="144016" cy="1584176"/>
            <a:chOff x="4655840" y="2708920"/>
            <a:chExt cx="144016" cy="1584176"/>
          </a:xfrm>
        </p:grpSpPr>
        <p:sp>
          <p:nvSpPr>
            <p:cNvPr id="167" name="矩形: 圓角 166">
              <a:extLst>
                <a:ext uri="{FF2B5EF4-FFF2-40B4-BE49-F238E27FC236}">
                  <a16:creationId xmlns:a16="http://schemas.microsoft.com/office/drawing/2014/main" id="{8851A6F6-0FE3-4D79-9320-0A6AE7E7CC86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矩形: 圓角 167">
              <a:extLst>
                <a:ext uri="{FF2B5EF4-FFF2-40B4-BE49-F238E27FC236}">
                  <a16:creationId xmlns:a16="http://schemas.microsoft.com/office/drawing/2014/main" id="{FD692EC6-2BAC-448E-A2FF-F8C55A4E5D46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矩形: 圓角 168">
              <a:extLst>
                <a:ext uri="{FF2B5EF4-FFF2-40B4-BE49-F238E27FC236}">
                  <a16:creationId xmlns:a16="http://schemas.microsoft.com/office/drawing/2014/main" id="{83AF50E2-B14C-445F-8C59-97EBC38F181E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矩形: 圓角 169">
              <a:extLst>
                <a:ext uri="{FF2B5EF4-FFF2-40B4-BE49-F238E27FC236}">
                  <a16:creationId xmlns:a16="http://schemas.microsoft.com/office/drawing/2014/main" id="{D3C2DE9A-4A01-453F-9608-D429C4F4C4ED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矩形: 圓角 170">
              <a:extLst>
                <a:ext uri="{FF2B5EF4-FFF2-40B4-BE49-F238E27FC236}">
                  <a16:creationId xmlns:a16="http://schemas.microsoft.com/office/drawing/2014/main" id="{C2B0A5A0-0F20-4D03-B347-933D97CCB73D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矩形: 圓角 171">
              <a:extLst>
                <a:ext uri="{FF2B5EF4-FFF2-40B4-BE49-F238E27FC236}">
                  <a16:creationId xmlns:a16="http://schemas.microsoft.com/office/drawing/2014/main" id="{7297525D-8FE9-45A9-A540-6ECB90B4FB7F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3" name="矩形: 圓角 172">
            <a:extLst>
              <a:ext uri="{FF2B5EF4-FFF2-40B4-BE49-F238E27FC236}">
                <a16:creationId xmlns:a16="http://schemas.microsoft.com/office/drawing/2014/main" id="{4A906810-C485-4E07-8DF3-81D3EB12D6F2}"/>
              </a:ext>
            </a:extLst>
          </p:cNvPr>
          <p:cNvSpPr/>
          <p:nvPr/>
        </p:nvSpPr>
        <p:spPr>
          <a:xfrm>
            <a:off x="5386174" y="542354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4" name="矩形: 圓角 173">
            <a:extLst>
              <a:ext uri="{FF2B5EF4-FFF2-40B4-BE49-F238E27FC236}">
                <a16:creationId xmlns:a16="http://schemas.microsoft.com/office/drawing/2014/main" id="{2C76F3A3-4B55-4D6B-A3B8-01DE18D4A78F}"/>
              </a:ext>
            </a:extLst>
          </p:cNvPr>
          <p:cNvSpPr/>
          <p:nvPr/>
        </p:nvSpPr>
        <p:spPr>
          <a:xfrm>
            <a:off x="5674206" y="542354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5" name="矩形: 圓角 174">
            <a:extLst>
              <a:ext uri="{FF2B5EF4-FFF2-40B4-BE49-F238E27FC236}">
                <a16:creationId xmlns:a16="http://schemas.microsoft.com/office/drawing/2014/main" id="{F35318E0-0CBD-4519-B069-5B9C998B2F5A}"/>
              </a:ext>
            </a:extLst>
          </p:cNvPr>
          <p:cNvSpPr/>
          <p:nvPr/>
        </p:nvSpPr>
        <p:spPr>
          <a:xfrm>
            <a:off x="5962238" y="542354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6" name="矩形: 圓角 175">
            <a:extLst>
              <a:ext uri="{FF2B5EF4-FFF2-40B4-BE49-F238E27FC236}">
                <a16:creationId xmlns:a16="http://schemas.microsoft.com/office/drawing/2014/main" id="{7865C3B1-B2BA-4F64-9A88-C78EAD93D715}"/>
              </a:ext>
            </a:extLst>
          </p:cNvPr>
          <p:cNvSpPr/>
          <p:nvPr/>
        </p:nvSpPr>
        <p:spPr>
          <a:xfrm>
            <a:off x="6250270" y="542354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7" name="矩形: 圓角 176">
            <a:extLst>
              <a:ext uri="{FF2B5EF4-FFF2-40B4-BE49-F238E27FC236}">
                <a16:creationId xmlns:a16="http://schemas.microsoft.com/office/drawing/2014/main" id="{AE98A096-E4A0-4CC8-8A08-5DF9F264193F}"/>
              </a:ext>
            </a:extLst>
          </p:cNvPr>
          <p:cNvSpPr/>
          <p:nvPr/>
        </p:nvSpPr>
        <p:spPr>
          <a:xfrm>
            <a:off x="6538302" y="542354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8" name="矩形: 圓角 177">
            <a:extLst>
              <a:ext uri="{FF2B5EF4-FFF2-40B4-BE49-F238E27FC236}">
                <a16:creationId xmlns:a16="http://schemas.microsoft.com/office/drawing/2014/main" id="{58B46DD1-7E92-40DE-B7A3-E28DB6C9303D}"/>
              </a:ext>
            </a:extLst>
          </p:cNvPr>
          <p:cNvSpPr/>
          <p:nvPr/>
        </p:nvSpPr>
        <p:spPr>
          <a:xfrm>
            <a:off x="6826334" y="542354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9" name="矩形: 圓角 178">
            <a:extLst>
              <a:ext uri="{FF2B5EF4-FFF2-40B4-BE49-F238E27FC236}">
                <a16:creationId xmlns:a16="http://schemas.microsoft.com/office/drawing/2014/main" id="{F4108AA7-6AFF-4402-B8F3-05DD41410625}"/>
              </a:ext>
            </a:extLst>
          </p:cNvPr>
          <p:cNvSpPr/>
          <p:nvPr/>
        </p:nvSpPr>
        <p:spPr>
          <a:xfrm>
            <a:off x="7114366" y="542354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0" name="矩形: 圓角 179">
            <a:extLst>
              <a:ext uri="{FF2B5EF4-FFF2-40B4-BE49-F238E27FC236}">
                <a16:creationId xmlns:a16="http://schemas.microsoft.com/office/drawing/2014/main" id="{1BCCF7CE-E6C3-4426-8A0B-CAC4CDA6C489}"/>
              </a:ext>
            </a:extLst>
          </p:cNvPr>
          <p:cNvSpPr/>
          <p:nvPr/>
        </p:nvSpPr>
        <p:spPr>
          <a:xfrm>
            <a:off x="7402398" y="542354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1" name="矩形: 圓角 180">
            <a:extLst>
              <a:ext uri="{FF2B5EF4-FFF2-40B4-BE49-F238E27FC236}">
                <a16:creationId xmlns:a16="http://schemas.microsoft.com/office/drawing/2014/main" id="{2E01452C-C467-4EB6-AC5A-A176E532627D}"/>
              </a:ext>
            </a:extLst>
          </p:cNvPr>
          <p:cNvSpPr/>
          <p:nvPr/>
        </p:nvSpPr>
        <p:spPr>
          <a:xfrm>
            <a:off x="7690430" y="542354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2" name="矩形: 圓角 181">
            <a:extLst>
              <a:ext uri="{FF2B5EF4-FFF2-40B4-BE49-F238E27FC236}">
                <a16:creationId xmlns:a16="http://schemas.microsoft.com/office/drawing/2014/main" id="{011CF539-BAF1-4355-83BD-C072478F9C07}"/>
              </a:ext>
            </a:extLst>
          </p:cNvPr>
          <p:cNvSpPr/>
          <p:nvPr/>
        </p:nvSpPr>
        <p:spPr>
          <a:xfrm>
            <a:off x="7978462" y="542354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3" name="左大括弧 182">
            <a:extLst>
              <a:ext uri="{FF2B5EF4-FFF2-40B4-BE49-F238E27FC236}">
                <a16:creationId xmlns:a16="http://schemas.microsoft.com/office/drawing/2014/main" id="{F4C6E986-9354-4C84-8538-D8B81DB8F9DD}"/>
              </a:ext>
            </a:extLst>
          </p:cNvPr>
          <p:cNvSpPr/>
          <p:nvPr/>
        </p:nvSpPr>
        <p:spPr>
          <a:xfrm>
            <a:off x="4971162" y="3623340"/>
            <a:ext cx="274240" cy="16561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左大括弧 183">
            <a:extLst>
              <a:ext uri="{FF2B5EF4-FFF2-40B4-BE49-F238E27FC236}">
                <a16:creationId xmlns:a16="http://schemas.microsoft.com/office/drawing/2014/main" id="{46274FB6-4CA2-4D05-B79F-DAC805DC8DAC}"/>
              </a:ext>
            </a:extLst>
          </p:cNvPr>
          <p:cNvSpPr/>
          <p:nvPr/>
        </p:nvSpPr>
        <p:spPr>
          <a:xfrm>
            <a:off x="4971162" y="5351532"/>
            <a:ext cx="274240" cy="2880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文字方塊 184">
            <a:extLst>
              <a:ext uri="{FF2B5EF4-FFF2-40B4-BE49-F238E27FC236}">
                <a16:creationId xmlns:a16="http://schemas.microsoft.com/office/drawing/2014/main" id="{7DE89F5D-F18F-45BF-97AC-468EA6193E21}"/>
              </a:ext>
            </a:extLst>
          </p:cNvPr>
          <p:cNvSpPr txBox="1"/>
          <p:nvPr/>
        </p:nvSpPr>
        <p:spPr>
          <a:xfrm>
            <a:off x="2843808" y="4283804"/>
            <a:ext cx="20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Feature matrix (</a:t>
            </a:r>
            <a:r>
              <a:rPr lang="en-US" altLang="zh-TW" dirty="0" err="1"/>
              <a:t>dxn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21E5514E-14BC-4067-AAB7-B01B74D39B26}"/>
              </a:ext>
            </a:extLst>
          </p:cNvPr>
          <p:cNvSpPr txBox="1"/>
          <p:nvPr/>
        </p:nvSpPr>
        <p:spPr>
          <a:xfrm>
            <a:off x="3131840" y="5219908"/>
            <a:ext cx="184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Class label (1xn)</a:t>
            </a:r>
          </a:p>
          <a:p>
            <a:pPr algn="ctr"/>
            <a:r>
              <a:rPr lang="en-US" altLang="zh-TW" dirty="0"/>
              <a:t>with values in 1~c</a:t>
            </a:r>
            <a:endParaRPr lang="zh-TW" altLang="en-US" dirty="0"/>
          </a:p>
        </p:txBody>
      </p:sp>
      <p:sp>
        <p:nvSpPr>
          <p:cNvPr id="187" name="左大括弧 186">
            <a:extLst>
              <a:ext uri="{FF2B5EF4-FFF2-40B4-BE49-F238E27FC236}">
                <a16:creationId xmlns:a16="http://schemas.microsoft.com/office/drawing/2014/main" id="{01EE754E-61BA-4C9A-AE67-E68567620032}"/>
              </a:ext>
            </a:extLst>
          </p:cNvPr>
          <p:cNvSpPr/>
          <p:nvPr/>
        </p:nvSpPr>
        <p:spPr>
          <a:xfrm rot="5400000">
            <a:off x="6653210" y="2082064"/>
            <a:ext cx="202232" cy="27363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786CD7B2-FD5B-4FE3-B3B2-02B34CBC4719}"/>
              </a:ext>
            </a:extLst>
          </p:cNvPr>
          <p:cNvSpPr txBox="1"/>
          <p:nvPr/>
        </p:nvSpPr>
        <p:spPr>
          <a:xfrm>
            <a:off x="6178262" y="303798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 I/O pairs</a:t>
            </a:r>
            <a:endParaRPr lang="zh-TW" altLang="en-US" dirty="0"/>
          </a:p>
        </p:txBody>
      </p:sp>
      <p:sp>
        <p:nvSpPr>
          <p:cNvPr id="189" name="矩形: 圓角 188">
            <a:extLst>
              <a:ext uri="{FF2B5EF4-FFF2-40B4-BE49-F238E27FC236}">
                <a16:creationId xmlns:a16="http://schemas.microsoft.com/office/drawing/2014/main" id="{2FABB0E6-47ED-4061-99DB-901D448ECEC7}"/>
              </a:ext>
            </a:extLst>
          </p:cNvPr>
          <p:cNvSpPr/>
          <p:nvPr/>
        </p:nvSpPr>
        <p:spPr>
          <a:xfrm>
            <a:off x="5325596" y="362334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: 圓角 189">
            <a:extLst>
              <a:ext uri="{FF2B5EF4-FFF2-40B4-BE49-F238E27FC236}">
                <a16:creationId xmlns:a16="http://schemas.microsoft.com/office/drawing/2014/main" id="{16784D19-C813-4B7F-BBF2-2EF3498DE0BC}"/>
              </a:ext>
            </a:extLst>
          </p:cNvPr>
          <p:cNvSpPr/>
          <p:nvPr/>
        </p:nvSpPr>
        <p:spPr>
          <a:xfrm>
            <a:off x="5620866" y="362334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矩形: 圓角 190">
            <a:extLst>
              <a:ext uri="{FF2B5EF4-FFF2-40B4-BE49-F238E27FC236}">
                <a16:creationId xmlns:a16="http://schemas.microsoft.com/office/drawing/2014/main" id="{33D4BA77-CFE6-4059-93BC-E77BA4320FE7}"/>
              </a:ext>
            </a:extLst>
          </p:cNvPr>
          <p:cNvSpPr/>
          <p:nvPr/>
        </p:nvSpPr>
        <p:spPr>
          <a:xfrm>
            <a:off x="5907132" y="362334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879C0C45-2365-4FFA-915A-75D73167EE2C}"/>
              </a:ext>
            </a:extLst>
          </p:cNvPr>
          <p:cNvSpPr/>
          <p:nvPr/>
        </p:nvSpPr>
        <p:spPr>
          <a:xfrm>
            <a:off x="6201122" y="362334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矩形: 圓角 192">
            <a:extLst>
              <a:ext uri="{FF2B5EF4-FFF2-40B4-BE49-F238E27FC236}">
                <a16:creationId xmlns:a16="http://schemas.microsoft.com/office/drawing/2014/main" id="{F6E01FFA-9B40-40F0-99F9-40AFE57D42A8}"/>
              </a:ext>
            </a:extLst>
          </p:cNvPr>
          <p:cNvSpPr/>
          <p:nvPr/>
        </p:nvSpPr>
        <p:spPr>
          <a:xfrm>
            <a:off x="6483196" y="362334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矩形: 圓角 193">
            <a:extLst>
              <a:ext uri="{FF2B5EF4-FFF2-40B4-BE49-F238E27FC236}">
                <a16:creationId xmlns:a16="http://schemas.microsoft.com/office/drawing/2014/main" id="{E645EB25-E370-48F5-B696-8808DEC48C65}"/>
              </a:ext>
            </a:extLst>
          </p:cNvPr>
          <p:cNvSpPr/>
          <p:nvPr/>
        </p:nvSpPr>
        <p:spPr>
          <a:xfrm>
            <a:off x="6771228" y="362334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矩形: 圓角 194">
            <a:extLst>
              <a:ext uri="{FF2B5EF4-FFF2-40B4-BE49-F238E27FC236}">
                <a16:creationId xmlns:a16="http://schemas.microsoft.com/office/drawing/2014/main" id="{E622D6AB-F059-40C1-BC92-0588DFE45845}"/>
              </a:ext>
            </a:extLst>
          </p:cNvPr>
          <p:cNvSpPr/>
          <p:nvPr/>
        </p:nvSpPr>
        <p:spPr>
          <a:xfrm>
            <a:off x="7063070" y="362334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矩形: 圓角 195">
            <a:extLst>
              <a:ext uri="{FF2B5EF4-FFF2-40B4-BE49-F238E27FC236}">
                <a16:creationId xmlns:a16="http://schemas.microsoft.com/office/drawing/2014/main" id="{ECB082B6-B4A5-4FB7-A7E4-C6F3070E313D}"/>
              </a:ext>
            </a:extLst>
          </p:cNvPr>
          <p:cNvSpPr/>
          <p:nvPr/>
        </p:nvSpPr>
        <p:spPr>
          <a:xfrm>
            <a:off x="7348820" y="362334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矩形: 圓角 196">
            <a:extLst>
              <a:ext uri="{FF2B5EF4-FFF2-40B4-BE49-F238E27FC236}">
                <a16:creationId xmlns:a16="http://schemas.microsoft.com/office/drawing/2014/main" id="{04A77C45-7007-4FEA-B7AA-F502F0D10F2B}"/>
              </a:ext>
            </a:extLst>
          </p:cNvPr>
          <p:cNvSpPr/>
          <p:nvPr/>
        </p:nvSpPr>
        <p:spPr>
          <a:xfrm>
            <a:off x="7638380" y="362334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矩形: 圓角 197">
            <a:extLst>
              <a:ext uri="{FF2B5EF4-FFF2-40B4-BE49-F238E27FC236}">
                <a16:creationId xmlns:a16="http://schemas.microsoft.com/office/drawing/2014/main" id="{52F39E72-C884-4F17-ABEF-BCC6D2AAE397}"/>
              </a:ext>
            </a:extLst>
          </p:cNvPr>
          <p:cNvSpPr/>
          <p:nvPr/>
        </p:nvSpPr>
        <p:spPr>
          <a:xfrm>
            <a:off x="7920320" y="362334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29DE2764-A9C3-47AE-A82E-93F3C38795EF}"/>
              </a:ext>
            </a:extLst>
          </p:cNvPr>
          <p:cNvSpPr txBox="1"/>
          <p:nvPr/>
        </p:nvSpPr>
        <p:spPr>
          <a:xfrm>
            <a:off x="5485257" y="5855588"/>
            <a:ext cx="2234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d = 6, n = 10, c=3</a:t>
            </a:r>
          </a:p>
          <a:p>
            <a:pPr algn="ctr"/>
            <a:r>
              <a:rPr lang="en-US" altLang="zh-TW" dirty="0"/>
              <a:t>Class size ratio = 3:5:2</a:t>
            </a:r>
            <a:endParaRPr lang="zh-TW" altLang="en-US" dirty="0"/>
          </a:p>
        </p:txBody>
      </p:sp>
      <p:sp>
        <p:nvSpPr>
          <p:cNvPr id="200" name="圓角矩形圖說文字 31">
            <a:extLst>
              <a:ext uri="{FF2B5EF4-FFF2-40B4-BE49-F238E27FC236}">
                <a16:creationId xmlns:a16="http://schemas.microsoft.com/office/drawing/2014/main" id="{C8E2D5D0-618A-4A99-BA5F-CBA7E88D355B}"/>
              </a:ext>
            </a:extLst>
          </p:cNvPr>
          <p:cNvSpPr/>
          <p:nvPr/>
        </p:nvSpPr>
        <p:spPr>
          <a:xfrm>
            <a:off x="7380312" y="2588329"/>
            <a:ext cx="1730742" cy="408623"/>
          </a:xfrm>
          <a:prstGeom prst="wedgeRoundRectCallout">
            <a:avLst>
              <a:gd name="adj1" fmla="val -27445"/>
              <a:gd name="adj2" fmla="val 18941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Column-major!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8EC3428E-068D-41FA-8AA5-3B514BAFD7A3}"/>
              </a:ext>
            </a:extLst>
          </p:cNvPr>
          <p:cNvSpPr txBox="1"/>
          <p:nvPr/>
        </p:nvSpPr>
        <p:spPr>
          <a:xfrm>
            <a:off x="3723950" y="3851756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Features</a:t>
            </a:r>
            <a:endParaRPr lang="zh-TW" altLang="en-US" dirty="0"/>
          </a:p>
        </p:txBody>
      </p: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615ACB68-99A8-40B0-A5B7-18ED18AB68CD}"/>
              </a:ext>
            </a:extLst>
          </p:cNvPr>
          <p:cNvCxnSpPr/>
          <p:nvPr/>
        </p:nvCxnSpPr>
        <p:spPr>
          <a:xfrm>
            <a:off x="4723562" y="4055388"/>
            <a:ext cx="52184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E68AF762-F953-48B0-850E-A7878B96E8B4}"/>
              </a:ext>
            </a:extLst>
          </p:cNvPr>
          <p:cNvCxnSpPr>
            <a:cxnSpLocks/>
          </p:cNvCxnSpPr>
          <p:nvPr/>
        </p:nvCxnSpPr>
        <p:spPr>
          <a:xfrm>
            <a:off x="6033172" y="2901519"/>
            <a:ext cx="0" cy="64013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字方塊 206">
            <a:extLst>
              <a:ext uri="{FF2B5EF4-FFF2-40B4-BE49-F238E27FC236}">
                <a16:creationId xmlns:a16="http://schemas.microsoft.com/office/drawing/2014/main" id="{90180E57-ACF5-492C-96A1-D2E664492EDC}"/>
              </a:ext>
            </a:extLst>
          </p:cNvPr>
          <p:cNvSpPr txBox="1"/>
          <p:nvPr/>
        </p:nvSpPr>
        <p:spPr>
          <a:xfrm>
            <a:off x="5700464" y="255561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I/O pair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15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Outlier detection</a:t>
            </a:r>
          </a:p>
          <a:p>
            <a:pPr lvl="1"/>
            <a:r>
              <a:rPr lang="en-US" altLang="zh-TW" dirty="0"/>
              <a:t>Via domain knowhow</a:t>
            </a:r>
          </a:p>
          <a:p>
            <a:pPr lvl="2"/>
            <a:r>
              <a:rPr lang="en-US" altLang="zh-TW" dirty="0"/>
              <a:t>Body temperature 364 degrees</a:t>
            </a:r>
          </a:p>
          <a:p>
            <a:pPr lvl="1"/>
            <a:r>
              <a:rPr lang="en-US" altLang="zh-TW" dirty="0"/>
              <a:t>Via box plot</a:t>
            </a:r>
          </a:p>
          <a:p>
            <a:pPr lvl="1"/>
            <a:r>
              <a:rPr lang="en-US" altLang="zh-TW" dirty="0"/>
              <a:t>Via multiple ML models </a:t>
            </a:r>
            <a:r>
              <a:rPr lang="en-US" altLang="zh-TW"/>
              <a:t>for leave-one-out CV</a:t>
            </a:r>
            <a:endParaRPr lang="en-US" altLang="zh-TW" dirty="0"/>
          </a:p>
          <a:p>
            <a:r>
              <a:rPr lang="en-US" altLang="zh-TW" dirty="0"/>
              <a:t>Other types of anomaly</a:t>
            </a:r>
          </a:p>
          <a:p>
            <a:pPr lvl="1"/>
            <a:r>
              <a:rPr lang="en-US" altLang="zh-TW" dirty="0"/>
              <a:t>Two different-class I/O pairs with the same feature vectors</a:t>
            </a:r>
          </a:p>
          <a:p>
            <a:pPr lvl="1"/>
            <a:r>
              <a:rPr lang="en-US" altLang="zh-TW" dirty="0"/>
              <a:t>A feature with the same value…</a:t>
            </a:r>
          </a:p>
          <a:p>
            <a:pPr lvl="2"/>
            <a:r>
              <a:rPr lang="en-US" altLang="zh-TW" dirty="0"/>
              <a:t>Across a dataset </a:t>
            </a:r>
            <a:r>
              <a:rPr lang="en-US" altLang="zh-TW" dirty="0">
                <a:sym typeface="Wingdings" panose="05000000000000000000" pitchFamily="2" charset="2"/>
              </a:rPr>
              <a:t> We can delete the feature since it has not discriminant power.</a:t>
            </a:r>
            <a:endParaRPr lang="en-US" altLang="zh-TW" dirty="0"/>
          </a:p>
          <a:p>
            <a:pPr lvl="2"/>
            <a:r>
              <a:rPr lang="en-US" altLang="zh-TW" dirty="0"/>
              <a:t>Across a class </a:t>
            </a:r>
            <a:r>
              <a:rPr lang="en-US" altLang="zh-TW" dirty="0">
                <a:sym typeface="Wingdings" panose="05000000000000000000" pitchFamily="2" charset="2"/>
              </a:rPr>
              <a:t> It will causes a error in naïve Bayes classifiers.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Anomaly in a Dataset</a:t>
            </a:r>
            <a:endParaRPr lang="zh-TW" altLang="en-US" dirty="0"/>
          </a:p>
        </p:txBody>
      </p:sp>
      <p:sp>
        <p:nvSpPr>
          <p:cNvPr id="7" name="圓角矩形圖說文字 31">
            <a:extLst>
              <a:ext uri="{FF2B5EF4-FFF2-40B4-BE49-F238E27FC236}">
                <a16:creationId xmlns:a16="http://schemas.microsoft.com/office/drawing/2014/main" id="{548031C5-6929-4DD6-9A82-EA896C2F5E97}"/>
              </a:ext>
            </a:extLst>
          </p:cNvPr>
          <p:cNvSpPr/>
          <p:nvPr/>
        </p:nvSpPr>
        <p:spPr>
          <a:xfrm>
            <a:off x="6372200" y="6188729"/>
            <a:ext cx="753746" cy="408623"/>
          </a:xfrm>
          <a:prstGeom prst="wedgeRoundRectCallout">
            <a:avLst>
              <a:gd name="adj1" fmla="val -36993"/>
              <a:gd name="adj2" fmla="val -11524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Why?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3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Simple Imputation for Missing Data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Simple imputation</a:t>
            </a:r>
          </a:p>
          <a:p>
            <a:pPr lvl="1"/>
            <a:r>
              <a:rPr lang="en-US" altLang="zh-TW" dirty="0"/>
              <a:t>Categorical feature: Use “mode” of the feature.</a:t>
            </a:r>
          </a:p>
          <a:p>
            <a:pPr lvl="1"/>
            <a:r>
              <a:rPr lang="en-US" altLang="zh-TW" dirty="0"/>
              <a:t>Numerical feature: Use “mean” or “median” of the feature.</a:t>
            </a:r>
          </a:p>
          <a:p>
            <a:pPr lvl="2"/>
            <a:r>
              <a:rPr lang="en-US" altLang="zh-TW" dirty="0"/>
              <a:t>Mean: Easily affected by extreme values (“income” for example)</a:t>
            </a:r>
          </a:p>
          <a:p>
            <a:r>
              <a:rPr lang="en-US" altLang="zh-TW" dirty="0"/>
              <a:t>Pros and cons of simple imputation</a:t>
            </a:r>
          </a:p>
          <a:p>
            <a:pPr lvl="1"/>
            <a:r>
              <a:rPr lang="en-US" altLang="zh-TW" dirty="0"/>
              <a:t>Pros: Quick and easy</a:t>
            </a:r>
          </a:p>
          <a:p>
            <a:pPr lvl="1"/>
            <a:r>
              <a:rPr lang="en-US" altLang="zh-TW" dirty="0"/>
              <a:t>Cons: Do not consider the correlation between features</a:t>
            </a:r>
          </a:p>
          <a:p>
            <a:pPr lvl="2"/>
            <a:r>
              <a:rPr lang="en-US" altLang="zh-TW" dirty="0"/>
              <a:t>Example: “income” of a 20-years-old man</a:t>
            </a:r>
          </a:p>
          <a:p>
            <a:r>
              <a:rPr lang="en-US" altLang="zh-TW" dirty="0"/>
              <a:t>Extended simple imputation</a:t>
            </a:r>
          </a:p>
          <a:p>
            <a:pPr lvl="1"/>
            <a:r>
              <a:rPr lang="en-US" altLang="zh-TW" dirty="0"/>
              <a:t>Impute features based on “similar group”</a:t>
            </a:r>
          </a:p>
          <a:p>
            <a:pPr lvl="2"/>
            <a:r>
              <a:rPr lang="en-US" altLang="zh-TW" dirty="0"/>
              <a:t>Impute “income” based on “similar-age group”</a:t>
            </a:r>
          </a:p>
          <a:p>
            <a:pPr lvl="2"/>
            <a:r>
              <a:rPr lang="en-US" altLang="zh-TW" dirty="0"/>
              <a:t>Impute “height” based on “same-gender </a:t>
            </a:r>
          </a:p>
          <a:p>
            <a:pPr marL="731520" lvl="2" indent="0">
              <a:buNone/>
            </a:pPr>
            <a:r>
              <a:rPr lang="en-US" altLang="zh-TW" dirty="0"/>
              <a:t>    </a:t>
            </a:r>
            <a:r>
              <a:rPr lang="en-US" altLang="zh-TW"/>
              <a:t>and similar-age group</a:t>
            </a:r>
            <a:r>
              <a:rPr lang="en-US" altLang="zh-TW" dirty="0"/>
              <a:t>”</a:t>
            </a:r>
          </a:p>
          <a:p>
            <a:pPr lvl="1"/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97D2588-BE28-46ED-A758-71B4B9139757}"/>
              </a:ext>
            </a:extLst>
          </p:cNvPr>
          <p:cNvGrpSpPr/>
          <p:nvPr/>
        </p:nvGrpSpPr>
        <p:grpSpPr>
          <a:xfrm>
            <a:off x="6459448" y="4725144"/>
            <a:ext cx="144016" cy="1584176"/>
            <a:chOff x="4655840" y="2708920"/>
            <a:chExt cx="144016" cy="1584176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3E0661C4-68A4-4C6B-AAA7-6E5F909A78E0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35D1AC29-ED85-40E6-B6B6-DB308B692D7E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2933A18-D93B-4277-8164-DFC78A587F2A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5DB42A2B-280A-41C3-9D31-C981A3CBAF96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ED5529F-09D8-4091-B112-DEC785A87D14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9EB9FEB0-4267-47AF-ADE3-BE8D861926EA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5097BB7-FB6C-41FC-B7C4-26AC92767F66}"/>
              </a:ext>
            </a:extLst>
          </p:cNvPr>
          <p:cNvGrpSpPr/>
          <p:nvPr/>
        </p:nvGrpSpPr>
        <p:grpSpPr>
          <a:xfrm>
            <a:off x="6747480" y="4725144"/>
            <a:ext cx="144016" cy="1584176"/>
            <a:chOff x="4655840" y="2708920"/>
            <a:chExt cx="144016" cy="1584176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4DE5660-4233-460D-A7B4-4D57BC38E106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EE69BFAA-2BD3-4CCE-A431-A92609E6AEBF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6478F98A-51C0-4EDC-9705-D8922AE22B25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330DCC8C-4987-46AE-B6F9-3ADA92172512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565E3A85-2988-4866-9F26-961FBA122336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6889E36-C6A8-4E6D-86CD-79C4517CEC64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0C83177-29E5-4D9F-9850-28A7A2716553}"/>
              </a:ext>
            </a:extLst>
          </p:cNvPr>
          <p:cNvGrpSpPr/>
          <p:nvPr/>
        </p:nvGrpSpPr>
        <p:grpSpPr>
          <a:xfrm>
            <a:off x="7035512" y="4725144"/>
            <a:ext cx="144016" cy="1584176"/>
            <a:chOff x="4655840" y="2708920"/>
            <a:chExt cx="144016" cy="1584176"/>
          </a:xfrm>
        </p:grpSpPr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9416E18D-F738-4B11-A4BD-960747734D99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76ECAE61-CC03-457B-9A98-CE1579AE30B7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8511EF6B-95AB-48F1-AA7D-37FC5DE2A65A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D0D1F39A-5D35-4BF4-B333-E64E9665FD2D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86F090A-7DA5-469B-969A-AFC8F6D51CBC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B58A06C0-A6C9-4544-BEBD-EEB712EDA279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91D5116C-53B4-466E-8151-2EB5240A3FAD}"/>
              </a:ext>
            </a:extLst>
          </p:cNvPr>
          <p:cNvGrpSpPr/>
          <p:nvPr/>
        </p:nvGrpSpPr>
        <p:grpSpPr>
          <a:xfrm>
            <a:off x="7323544" y="4725144"/>
            <a:ext cx="144016" cy="1584176"/>
            <a:chOff x="4655840" y="2708920"/>
            <a:chExt cx="144016" cy="1584176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30716989-D10F-40EC-9061-01CACFA1A30E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D8F5425-3880-4095-95B4-7F2AE8AE8716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F2DC6202-8C6E-4D1D-AF15-318CD76F94C5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DDD0A0D8-4B25-48B4-969C-6C34D11CE1A4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0D983F30-391D-4052-BC11-EBFF606CA6E2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973A1A7-891B-48E0-AAE0-401FAAF720E0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4148EDE7-CB60-4F38-AF92-FB8450106F0D}"/>
              </a:ext>
            </a:extLst>
          </p:cNvPr>
          <p:cNvGrpSpPr/>
          <p:nvPr/>
        </p:nvGrpSpPr>
        <p:grpSpPr>
          <a:xfrm>
            <a:off x="7611576" y="4725144"/>
            <a:ext cx="144016" cy="1584176"/>
            <a:chOff x="4655840" y="2708920"/>
            <a:chExt cx="144016" cy="1584176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19F8AF00-EE78-42D0-A831-4C5D75CD81C5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10DED3B5-349F-43C0-869A-07E1135B99DE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60C64767-83F9-42E0-A3D2-34481FE9293A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E4030597-F586-44A5-9E88-5B8ACC80CE45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008882B1-BBBA-4926-96B0-6421166B2AFD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AA0FA45F-74AA-461B-B772-5472E0778732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CC05565-981F-4128-861E-F5AEA3B90632}"/>
              </a:ext>
            </a:extLst>
          </p:cNvPr>
          <p:cNvGrpSpPr/>
          <p:nvPr/>
        </p:nvGrpSpPr>
        <p:grpSpPr>
          <a:xfrm>
            <a:off x="7899608" y="4725144"/>
            <a:ext cx="144016" cy="1584176"/>
            <a:chOff x="4655840" y="2708920"/>
            <a:chExt cx="144016" cy="1584176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A9F6205F-572E-4898-BD5A-4CFE97FF3F2C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72B3C0B0-050E-4F7C-9F6E-E7E18EAAC90D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B776BA6A-1BDF-4639-981C-C82B79098973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E387FD9C-2366-4C0F-BD29-D058379870E6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132BDEB4-1F3D-40EF-ABA4-86EEE9D44681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6F667572-081A-4CD2-A34F-9C5598C35ABC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40408C77-85CC-4D5C-ACE2-506459A4D2E0}"/>
              </a:ext>
            </a:extLst>
          </p:cNvPr>
          <p:cNvGrpSpPr/>
          <p:nvPr/>
        </p:nvGrpSpPr>
        <p:grpSpPr>
          <a:xfrm>
            <a:off x="8187640" y="4725144"/>
            <a:ext cx="144016" cy="1584176"/>
            <a:chOff x="4655840" y="2708920"/>
            <a:chExt cx="144016" cy="1584176"/>
          </a:xfrm>
        </p:grpSpPr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4D334504-D66A-412F-B841-94698823AFB0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7E0B0CD2-6B42-48F5-BF74-6F64C467E76E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784BF516-9655-4DB0-B87F-C4495E06CB91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DC3D617F-8048-4FE9-98B9-CFEE90C5FD7A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AC2E22DE-A855-4F05-BFC4-129614F3F0C4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6B18A32E-7414-4E65-97E0-9C09BBCE7C55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D7B93763-EE5E-41F4-9238-73EE433E2E0A}"/>
              </a:ext>
            </a:extLst>
          </p:cNvPr>
          <p:cNvSpPr/>
          <p:nvPr/>
        </p:nvSpPr>
        <p:spPr>
          <a:xfrm>
            <a:off x="6459448" y="645333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C253CD1D-5B18-4BA3-AFB1-1E26FAD3E4FC}"/>
              </a:ext>
            </a:extLst>
          </p:cNvPr>
          <p:cNvSpPr/>
          <p:nvPr/>
        </p:nvSpPr>
        <p:spPr>
          <a:xfrm>
            <a:off x="6747480" y="645333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0527AEC0-F030-4AA1-BA3C-CD129B589650}"/>
              </a:ext>
            </a:extLst>
          </p:cNvPr>
          <p:cNvSpPr/>
          <p:nvPr/>
        </p:nvSpPr>
        <p:spPr>
          <a:xfrm>
            <a:off x="7035512" y="645333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46B323D1-EFFE-49BA-9645-E92E9AB416A8}"/>
              </a:ext>
            </a:extLst>
          </p:cNvPr>
          <p:cNvSpPr/>
          <p:nvPr/>
        </p:nvSpPr>
        <p:spPr>
          <a:xfrm>
            <a:off x="7323544" y="645333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A7F2800F-190A-49F3-80C6-66A42C5FDF6F}"/>
              </a:ext>
            </a:extLst>
          </p:cNvPr>
          <p:cNvSpPr/>
          <p:nvPr/>
        </p:nvSpPr>
        <p:spPr>
          <a:xfrm>
            <a:off x="7611576" y="645333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26E3CDA4-7EDD-47FF-B1CB-255AF8DFC3BF}"/>
              </a:ext>
            </a:extLst>
          </p:cNvPr>
          <p:cNvSpPr/>
          <p:nvPr/>
        </p:nvSpPr>
        <p:spPr>
          <a:xfrm>
            <a:off x="7899608" y="645333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3C8C00FA-E8EB-4B4C-84B2-1DD15BE11FBA}"/>
              </a:ext>
            </a:extLst>
          </p:cNvPr>
          <p:cNvSpPr/>
          <p:nvPr/>
        </p:nvSpPr>
        <p:spPr>
          <a:xfrm>
            <a:off x="8187640" y="645333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73CA1D7F-3A33-45B5-9F1E-784B165B1604}"/>
              </a:ext>
            </a:extLst>
          </p:cNvPr>
          <p:cNvSpPr/>
          <p:nvPr/>
        </p:nvSpPr>
        <p:spPr>
          <a:xfrm>
            <a:off x="6398870" y="465313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191470F3-B777-4B2F-A68B-573F000CA6E2}"/>
              </a:ext>
            </a:extLst>
          </p:cNvPr>
          <p:cNvSpPr/>
          <p:nvPr/>
        </p:nvSpPr>
        <p:spPr>
          <a:xfrm>
            <a:off x="6694140" y="465313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09D68A7D-4AC4-482B-9800-F092373590C8}"/>
              </a:ext>
            </a:extLst>
          </p:cNvPr>
          <p:cNvSpPr/>
          <p:nvPr/>
        </p:nvSpPr>
        <p:spPr>
          <a:xfrm>
            <a:off x="6980406" y="465313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49F54549-6DA3-498C-8340-C526FB487EAB}"/>
              </a:ext>
            </a:extLst>
          </p:cNvPr>
          <p:cNvSpPr/>
          <p:nvPr/>
        </p:nvSpPr>
        <p:spPr>
          <a:xfrm>
            <a:off x="7274396" y="465313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B3909316-F72A-48C3-8B3E-E83F70FE09CD}"/>
              </a:ext>
            </a:extLst>
          </p:cNvPr>
          <p:cNvSpPr/>
          <p:nvPr/>
        </p:nvSpPr>
        <p:spPr>
          <a:xfrm>
            <a:off x="7556470" y="465313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: 圓角 89">
            <a:extLst>
              <a:ext uri="{FF2B5EF4-FFF2-40B4-BE49-F238E27FC236}">
                <a16:creationId xmlns:a16="http://schemas.microsoft.com/office/drawing/2014/main" id="{7EF579A0-8334-4C6E-823F-131C811E86DD}"/>
              </a:ext>
            </a:extLst>
          </p:cNvPr>
          <p:cNvSpPr/>
          <p:nvPr/>
        </p:nvSpPr>
        <p:spPr>
          <a:xfrm>
            <a:off x="7844502" y="465313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321993C7-2AC1-4840-BB7A-55A3740F51E5}"/>
              </a:ext>
            </a:extLst>
          </p:cNvPr>
          <p:cNvSpPr/>
          <p:nvPr/>
        </p:nvSpPr>
        <p:spPr>
          <a:xfrm>
            <a:off x="8136344" y="465313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圓角矩形圖說文字 31">
            <a:extLst>
              <a:ext uri="{FF2B5EF4-FFF2-40B4-BE49-F238E27FC236}">
                <a16:creationId xmlns:a16="http://schemas.microsoft.com/office/drawing/2014/main" id="{BECF146D-732A-4ECF-921C-6CC72E84620A}"/>
              </a:ext>
            </a:extLst>
          </p:cNvPr>
          <p:cNvSpPr/>
          <p:nvPr/>
        </p:nvSpPr>
        <p:spPr>
          <a:xfrm>
            <a:off x="5436096" y="3405632"/>
            <a:ext cx="596920" cy="340519"/>
          </a:xfrm>
          <a:prstGeom prst="wedgeRoundRectCallout">
            <a:avLst>
              <a:gd name="adj1" fmla="val -71485"/>
              <a:gd name="adj2" fmla="val -92125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rgbClr val="FF0000"/>
                </a:solidFill>
              </a:rPr>
              <a:t>Quiz!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MICE Imputation for Missing Data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775778" cy="4759464"/>
          </a:xfrm>
        </p:spPr>
        <p:txBody>
          <a:bodyPr/>
          <a:lstStyle/>
          <a:p>
            <a:r>
              <a:rPr lang="en-US" altLang="zh-TW" dirty="0"/>
              <a:t>MICE: Multiple imputation by chained equations</a:t>
            </a:r>
          </a:p>
          <a:p>
            <a:pPr lvl="1"/>
            <a:r>
              <a:rPr lang="en-US" altLang="zh-TW" dirty="0"/>
              <a:t>Use simple imputation at the beginning</a:t>
            </a:r>
          </a:p>
          <a:p>
            <a:pPr lvl="1"/>
            <a:r>
              <a:rPr lang="en-US" altLang="zh-TW" dirty="0"/>
              <a:t>For each of the missing value, perform imputation one by one</a:t>
            </a:r>
          </a:p>
          <a:p>
            <a:pPr lvl="2"/>
            <a:r>
              <a:rPr lang="en-US" altLang="zh-TW" dirty="0"/>
              <a:t>Categorical feature: Use “classification”</a:t>
            </a:r>
          </a:p>
          <a:p>
            <a:pPr lvl="2"/>
            <a:r>
              <a:rPr lang="en-US" altLang="zh-TW" dirty="0"/>
              <a:t>Numerical feature: Use “regression”</a:t>
            </a:r>
          </a:p>
          <a:p>
            <a:pPr lvl="1"/>
            <a:r>
              <a:rPr lang="en-US" altLang="zh-TW" dirty="0"/>
              <a:t>Repeat the above process until convergence.</a:t>
            </a:r>
          </a:p>
          <a:p>
            <a:r>
              <a:rPr lang="en-US" altLang="zh-TW" dirty="0"/>
              <a:t>Characteristics</a:t>
            </a:r>
          </a:p>
          <a:p>
            <a:pPr lvl="1"/>
            <a:r>
              <a:rPr lang="en-US" altLang="zh-TW" dirty="0"/>
              <a:t>Iterative in nature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 Slow!</a:t>
            </a:r>
          </a:p>
          <a:p>
            <a:pPr lvl="1"/>
            <a:r>
              <a:rPr lang="en-US" altLang="zh-TW" dirty="0"/>
              <a:t>Wide selection of classifiers/regressors</a:t>
            </a:r>
          </a:p>
          <a:p>
            <a:pPr lvl="1"/>
            <a:r>
              <a:rPr lang="en-US" altLang="zh-TW" dirty="0"/>
              <a:t>For training set only, since we need to</a:t>
            </a:r>
          </a:p>
          <a:p>
            <a:pPr lvl="2"/>
            <a:r>
              <a:rPr lang="en-US" altLang="zh-TW" dirty="0"/>
              <a:t>Use the </a:t>
            </a:r>
            <a:r>
              <a:rPr lang="en-US" altLang="zh-TW"/>
              <a:t>whole dataset</a:t>
            </a:r>
            <a:endParaRPr lang="en-US" altLang="zh-TW" dirty="0"/>
          </a:p>
          <a:p>
            <a:pPr lvl="2"/>
            <a:r>
              <a:rPr lang="en-US" altLang="zh-TW" dirty="0"/>
              <a:t>Use the labels as a feature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610A351-FCF5-47E9-904A-F955BA63C95D}"/>
              </a:ext>
            </a:extLst>
          </p:cNvPr>
          <p:cNvGrpSpPr/>
          <p:nvPr/>
        </p:nvGrpSpPr>
        <p:grpSpPr>
          <a:xfrm>
            <a:off x="5746214" y="4581128"/>
            <a:ext cx="144016" cy="1584176"/>
            <a:chOff x="4655840" y="2708920"/>
            <a:chExt cx="144016" cy="1584176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9F4D8B28-88E2-4F73-9D16-38CCB7C1FD08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3986C21-0500-4950-8C4B-E6AC806FD131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A4454C5-3079-43C6-AF5E-CC8B6EC061E6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0F542385-1733-44A9-BD5F-E4A02AFA9792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BF8666E4-7839-469F-8CF8-C8133CCBE504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4B53BC3E-9765-4182-A12E-B75BC196E788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A31C885-0876-48B2-BF61-68AAAB22CEA0}"/>
              </a:ext>
            </a:extLst>
          </p:cNvPr>
          <p:cNvGrpSpPr/>
          <p:nvPr/>
        </p:nvGrpSpPr>
        <p:grpSpPr>
          <a:xfrm>
            <a:off x="6034246" y="4581128"/>
            <a:ext cx="144016" cy="1584176"/>
            <a:chOff x="4655840" y="2708920"/>
            <a:chExt cx="144016" cy="1584176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03EE4F94-6D6C-4148-AA43-F2ECDA2F259C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8AD0DFB-0C4C-4DE7-BC80-0D834CFD5698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A271EB0-2340-49C1-BCF5-C7B6B7B94452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5B5CC80-4580-497C-8436-836EDDCAE3CD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52E98AA6-8E21-4756-8934-F71AE5DED7F3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3F62748B-0A38-4F22-B716-72C5B39C90C0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199B1E2-CF5D-4FD3-B033-9102FA2AD3F2}"/>
              </a:ext>
            </a:extLst>
          </p:cNvPr>
          <p:cNvGrpSpPr/>
          <p:nvPr/>
        </p:nvGrpSpPr>
        <p:grpSpPr>
          <a:xfrm>
            <a:off x="6322278" y="4581128"/>
            <a:ext cx="144016" cy="1584176"/>
            <a:chOff x="4655840" y="2708920"/>
            <a:chExt cx="144016" cy="1584176"/>
          </a:xfrm>
        </p:grpSpPr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8CE922AA-C110-4562-BD1E-3E8A2174E8A5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73A2C1C-782F-43EF-B8A4-3DA37D3C7BEA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D5C69FB7-CC94-47DD-A641-5F059684365C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0C7DAAB4-410E-49EC-BF4A-58A9D54186FA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4FD0ED3A-592D-44A1-84DE-ECDADFA8CD60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38F30E17-B575-44FF-AEE4-F172D18C4D23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6660A301-6221-41BF-B6BB-F0645908E694}"/>
              </a:ext>
            </a:extLst>
          </p:cNvPr>
          <p:cNvGrpSpPr/>
          <p:nvPr/>
        </p:nvGrpSpPr>
        <p:grpSpPr>
          <a:xfrm>
            <a:off x="6610310" y="4581128"/>
            <a:ext cx="144016" cy="1584176"/>
            <a:chOff x="4655840" y="2708920"/>
            <a:chExt cx="144016" cy="1584176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27D67E9C-00C6-4E19-A4A3-C5DC9683E104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9A208C70-371E-4BD6-A1FD-82DC14AA8A97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8915026B-CC85-46F3-9F5C-4CEA0F481881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B10B97D-237B-4397-B6E4-624D0BAE3F9A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4AFF1E44-ADAE-4478-801A-EA020598B10E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8394DD7C-D70E-4170-8C73-DA01C68312DD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0F46573D-336B-44D7-83C3-FCD52BDDBA9F}"/>
              </a:ext>
            </a:extLst>
          </p:cNvPr>
          <p:cNvGrpSpPr/>
          <p:nvPr/>
        </p:nvGrpSpPr>
        <p:grpSpPr>
          <a:xfrm>
            <a:off x="6898342" y="4581128"/>
            <a:ext cx="144016" cy="1584176"/>
            <a:chOff x="4655840" y="2708920"/>
            <a:chExt cx="144016" cy="1584176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47EFB7F7-5F70-442D-97AE-BD05D9049A44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3B6C6A9D-48F0-4745-9D29-5E76CA35E195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1E325CB3-D3DE-4845-83FD-4256D8AC5D6E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81F0B616-7E11-446A-9AAC-F69927FE4AA1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5D14E672-1E47-41AB-856C-C49E3066CA69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FF317944-B44D-4E12-BD21-33327BE10F9F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9036C2B4-230D-4F25-B09B-F165994D0919}"/>
              </a:ext>
            </a:extLst>
          </p:cNvPr>
          <p:cNvGrpSpPr/>
          <p:nvPr/>
        </p:nvGrpSpPr>
        <p:grpSpPr>
          <a:xfrm>
            <a:off x="7186374" y="4581128"/>
            <a:ext cx="144016" cy="1584176"/>
            <a:chOff x="4655840" y="2708920"/>
            <a:chExt cx="144016" cy="1584176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36C29105-6B16-4FF9-B463-0523739C3727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96C9EF60-3027-4FC3-94CB-E2B5D6A59F1D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6CC118EB-CF7E-45FE-8BE9-EAD1CB76F856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BC421E88-7E5C-4AE4-9C9F-BDABA1DC6406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D0EBF3CF-0FC0-4358-910B-42453E152B61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B97F1DE4-E943-4941-B652-AEF06E91AEC6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C6F878A-6261-4A5F-8736-C6DD9DCFFC32}"/>
              </a:ext>
            </a:extLst>
          </p:cNvPr>
          <p:cNvGrpSpPr/>
          <p:nvPr/>
        </p:nvGrpSpPr>
        <p:grpSpPr>
          <a:xfrm>
            <a:off x="7474406" y="4581128"/>
            <a:ext cx="144016" cy="1584176"/>
            <a:chOff x="4655840" y="2708920"/>
            <a:chExt cx="144016" cy="1584176"/>
          </a:xfrm>
        </p:grpSpPr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131D1033-3466-4E47-A5A1-5F0C1C0CB184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4333C42A-7DEA-4FD3-A86D-778848345EEA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785DC4C5-EA15-44A8-9221-903194AA5E44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B1282F87-4CB8-4BBE-8672-9AE9B9C27942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97D7F434-8DC5-4C80-83BB-39669D521B25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469F6ADA-C2B2-4D64-BFE0-D91966CEFAD3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E3BEFA0E-DA90-4DFC-A391-73EBE27F36DB}"/>
              </a:ext>
            </a:extLst>
          </p:cNvPr>
          <p:cNvGrpSpPr/>
          <p:nvPr/>
        </p:nvGrpSpPr>
        <p:grpSpPr>
          <a:xfrm>
            <a:off x="7762438" y="4581128"/>
            <a:ext cx="144016" cy="1584176"/>
            <a:chOff x="4655840" y="2708920"/>
            <a:chExt cx="144016" cy="1584176"/>
          </a:xfrm>
        </p:grpSpPr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59F02F23-F268-4ABE-937D-DA26FE0E945F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EC2394CD-E366-48A9-8A2A-8399EE3CCBD4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8BC28569-EC0B-45BB-9C13-86EB2443077B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98001D33-410C-4AC4-ACEB-AF6DF5D42416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7E3C5C8D-106A-4D8B-9723-717CB96D01A1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BB7DB949-E8CA-42FF-805C-49AE0EEB5EED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B9F74582-A5F7-4E77-A3E8-F3BEE71F2E48}"/>
              </a:ext>
            </a:extLst>
          </p:cNvPr>
          <p:cNvGrpSpPr/>
          <p:nvPr/>
        </p:nvGrpSpPr>
        <p:grpSpPr>
          <a:xfrm>
            <a:off x="8050470" y="4581128"/>
            <a:ext cx="144016" cy="1584176"/>
            <a:chOff x="4655840" y="2708920"/>
            <a:chExt cx="144016" cy="158417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FAA7627A-97E0-439B-82D4-809F619F6391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4300C273-791D-4DB0-8A44-E40AB8D38F85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FFE4D79E-18C7-41C2-8AAF-FE0F42BBD0F4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612D5B57-DD95-4A64-A2E6-D65CBA819BC9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FD33E403-1D58-4C1C-8E02-47FC67221AF4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EB2B7B66-7465-4208-9885-FB2CFD19A084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1D6D5C89-4902-4E92-A697-5FB32AE19D4F}"/>
              </a:ext>
            </a:extLst>
          </p:cNvPr>
          <p:cNvGrpSpPr/>
          <p:nvPr/>
        </p:nvGrpSpPr>
        <p:grpSpPr>
          <a:xfrm>
            <a:off x="8338502" y="4581128"/>
            <a:ext cx="144016" cy="1584176"/>
            <a:chOff x="4655840" y="2708920"/>
            <a:chExt cx="144016" cy="1584176"/>
          </a:xfrm>
        </p:grpSpPr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0644EE35-DBCB-4D9D-B193-A5C07D141496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155111FC-CA03-42B5-B59A-974E077B8A0E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圓角 70">
              <a:extLst>
                <a:ext uri="{FF2B5EF4-FFF2-40B4-BE49-F238E27FC236}">
                  <a16:creationId xmlns:a16="http://schemas.microsoft.com/office/drawing/2014/main" id="{46D1448A-2F30-46AF-A9EE-3BA1EEAB947B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0C76C4BE-6ABE-488F-9175-F51631694195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3" name="矩形: 圓角 72">
              <a:extLst>
                <a:ext uri="{FF2B5EF4-FFF2-40B4-BE49-F238E27FC236}">
                  <a16:creationId xmlns:a16="http://schemas.microsoft.com/office/drawing/2014/main" id="{AC75E375-2F0C-4F16-AF21-102AFB966DD4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ABCC3C21-EFE3-45FC-B068-45020110410A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A3EFC511-35A1-4984-9D41-B10952CB583A}"/>
              </a:ext>
            </a:extLst>
          </p:cNvPr>
          <p:cNvSpPr/>
          <p:nvPr/>
        </p:nvSpPr>
        <p:spPr>
          <a:xfrm>
            <a:off x="5746214" y="630932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79FB9D6A-AD4B-4117-8886-BB0A6B34C058}"/>
              </a:ext>
            </a:extLst>
          </p:cNvPr>
          <p:cNvSpPr/>
          <p:nvPr/>
        </p:nvSpPr>
        <p:spPr>
          <a:xfrm>
            <a:off x="6034246" y="630932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218D2A92-9F66-4B78-85E6-D9ADABE49697}"/>
              </a:ext>
            </a:extLst>
          </p:cNvPr>
          <p:cNvSpPr/>
          <p:nvPr/>
        </p:nvSpPr>
        <p:spPr>
          <a:xfrm>
            <a:off x="6322278" y="630932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30464E98-7071-4863-9674-DFDD9B3324BB}"/>
              </a:ext>
            </a:extLst>
          </p:cNvPr>
          <p:cNvSpPr/>
          <p:nvPr/>
        </p:nvSpPr>
        <p:spPr>
          <a:xfrm>
            <a:off x="6610310" y="630932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A6A97CD3-A292-4B6D-A745-A84BF34B0B5C}"/>
              </a:ext>
            </a:extLst>
          </p:cNvPr>
          <p:cNvSpPr/>
          <p:nvPr/>
        </p:nvSpPr>
        <p:spPr>
          <a:xfrm>
            <a:off x="6898342" y="630932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D6EA1D69-91DE-432B-B01F-B3F58C5346D8}"/>
              </a:ext>
            </a:extLst>
          </p:cNvPr>
          <p:cNvSpPr/>
          <p:nvPr/>
        </p:nvSpPr>
        <p:spPr>
          <a:xfrm>
            <a:off x="7186374" y="630932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077EB276-61BC-4F0F-B53E-98B7C36CA91F}"/>
              </a:ext>
            </a:extLst>
          </p:cNvPr>
          <p:cNvSpPr/>
          <p:nvPr/>
        </p:nvSpPr>
        <p:spPr>
          <a:xfrm>
            <a:off x="7474406" y="630932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2D3058A7-F9E3-4D1B-AEED-791A62E52478}"/>
              </a:ext>
            </a:extLst>
          </p:cNvPr>
          <p:cNvSpPr/>
          <p:nvPr/>
        </p:nvSpPr>
        <p:spPr>
          <a:xfrm>
            <a:off x="7762438" y="630932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5543E7E8-6E21-471A-A792-CBC29F6BE658}"/>
              </a:ext>
            </a:extLst>
          </p:cNvPr>
          <p:cNvSpPr/>
          <p:nvPr/>
        </p:nvSpPr>
        <p:spPr>
          <a:xfrm>
            <a:off x="8050470" y="630932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C07E3A51-8054-46CD-9BD1-3D633CCA6EB2}"/>
              </a:ext>
            </a:extLst>
          </p:cNvPr>
          <p:cNvSpPr/>
          <p:nvPr/>
        </p:nvSpPr>
        <p:spPr>
          <a:xfrm>
            <a:off x="8338502" y="630932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CC34D949-ABCC-46AD-80F5-D187C34BA4C6}"/>
              </a:ext>
            </a:extLst>
          </p:cNvPr>
          <p:cNvSpPr/>
          <p:nvPr/>
        </p:nvSpPr>
        <p:spPr>
          <a:xfrm>
            <a:off x="5685636" y="450912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D690968F-DEE5-47E5-AFF4-B50F0756198B}"/>
              </a:ext>
            </a:extLst>
          </p:cNvPr>
          <p:cNvSpPr/>
          <p:nvPr/>
        </p:nvSpPr>
        <p:spPr>
          <a:xfrm>
            <a:off x="5980906" y="450912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899A7D5F-B3D2-4E2F-89CB-2B210514D8DB}"/>
              </a:ext>
            </a:extLst>
          </p:cNvPr>
          <p:cNvSpPr/>
          <p:nvPr/>
        </p:nvSpPr>
        <p:spPr>
          <a:xfrm>
            <a:off x="6267172" y="450912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70BED42C-0E5B-4AED-A966-8E3C4ABF0E9E}"/>
              </a:ext>
            </a:extLst>
          </p:cNvPr>
          <p:cNvSpPr/>
          <p:nvPr/>
        </p:nvSpPr>
        <p:spPr>
          <a:xfrm>
            <a:off x="6561162" y="450912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71816FBD-93FC-48E1-AE75-7206E954D470}"/>
              </a:ext>
            </a:extLst>
          </p:cNvPr>
          <p:cNvSpPr/>
          <p:nvPr/>
        </p:nvSpPr>
        <p:spPr>
          <a:xfrm>
            <a:off x="6843236" y="450912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: 圓角 89">
            <a:extLst>
              <a:ext uri="{FF2B5EF4-FFF2-40B4-BE49-F238E27FC236}">
                <a16:creationId xmlns:a16="http://schemas.microsoft.com/office/drawing/2014/main" id="{F14E49AC-8861-4B92-944D-E494656759F5}"/>
              </a:ext>
            </a:extLst>
          </p:cNvPr>
          <p:cNvSpPr/>
          <p:nvPr/>
        </p:nvSpPr>
        <p:spPr>
          <a:xfrm>
            <a:off x="7131268" y="450912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A80E22A6-DB67-40D5-A28B-D628B4DEEC17}"/>
              </a:ext>
            </a:extLst>
          </p:cNvPr>
          <p:cNvSpPr/>
          <p:nvPr/>
        </p:nvSpPr>
        <p:spPr>
          <a:xfrm>
            <a:off x="7423110" y="450912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92B5EACE-BFDA-4528-AAE2-B6DBFA890883}"/>
              </a:ext>
            </a:extLst>
          </p:cNvPr>
          <p:cNvSpPr/>
          <p:nvPr/>
        </p:nvSpPr>
        <p:spPr>
          <a:xfrm>
            <a:off x="7708860" y="450912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A2EB7148-7B61-422D-9E71-782BC7227E20}"/>
              </a:ext>
            </a:extLst>
          </p:cNvPr>
          <p:cNvSpPr/>
          <p:nvPr/>
        </p:nvSpPr>
        <p:spPr>
          <a:xfrm>
            <a:off x="7998420" y="450912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: 圓角 93">
            <a:extLst>
              <a:ext uri="{FF2B5EF4-FFF2-40B4-BE49-F238E27FC236}">
                <a16:creationId xmlns:a16="http://schemas.microsoft.com/office/drawing/2014/main" id="{13D69A72-6F9D-4FB4-983A-2C4993626035}"/>
              </a:ext>
            </a:extLst>
          </p:cNvPr>
          <p:cNvSpPr/>
          <p:nvPr/>
        </p:nvSpPr>
        <p:spPr>
          <a:xfrm>
            <a:off x="8280360" y="450912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9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Missing Data Handling on Test/Validation Sets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8147248" cy="4759464"/>
          </a:xfrm>
        </p:spPr>
        <p:txBody>
          <a:bodyPr/>
          <a:lstStyle/>
          <a:p>
            <a:r>
              <a:rPr lang="en-US" altLang="zh-TW" dirty="0"/>
              <a:t>Imputation for test/validation sets</a:t>
            </a:r>
          </a:p>
          <a:p>
            <a:pPr lvl="1"/>
            <a:r>
              <a:rPr lang="en-US" altLang="zh-TW" dirty="0"/>
              <a:t>Duplicate the test input by adding each class labels </a:t>
            </a:r>
            <a:r>
              <a:rPr lang="en-US" altLang="zh-TW" dirty="0">
                <a:sym typeface="Wingdings" panose="05000000000000000000" pitchFamily="2" charset="2"/>
              </a:rPr>
              <a:t> c test inputs</a:t>
            </a:r>
            <a:endParaRPr lang="en-US" altLang="zh-TW" dirty="0"/>
          </a:p>
          <a:p>
            <a:pPr lvl="1"/>
            <a:r>
              <a:rPr lang="en-US" altLang="zh-TW" dirty="0"/>
              <a:t>Perform regular classification based on the imputed training set and the imputed c test inputs</a:t>
            </a:r>
          </a:p>
          <a:p>
            <a:pPr lvl="1"/>
            <a:r>
              <a:rPr lang="en-US" altLang="zh-TW" dirty="0"/>
              <a:t>Assign the class based on max. likelihood of these c inputs.</a:t>
            </a:r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F7B4AEA-AA1E-4754-BDB0-845012232FD0}"/>
              </a:ext>
            </a:extLst>
          </p:cNvPr>
          <p:cNvGrpSpPr/>
          <p:nvPr/>
        </p:nvGrpSpPr>
        <p:grpSpPr>
          <a:xfrm>
            <a:off x="600130" y="4266449"/>
            <a:ext cx="144016" cy="1584176"/>
            <a:chOff x="4655840" y="2708920"/>
            <a:chExt cx="144016" cy="1584176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3BAE856-B3E5-4373-B95B-9597D0F365AD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74EB999D-FA8E-46C5-BB94-C04C51C81A82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A93DE08-B0B7-4308-981F-18D3F4B3523D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7341289A-C9A9-482B-AEB3-6563E87AE7D8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1C1C5FB-B982-4F0C-8833-D01F71CAB2FA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7C672E4C-A7DE-48A1-AF61-5C265E7CB2CA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F6CBA35-7D45-4EF8-9E45-00BF0CE05544}"/>
              </a:ext>
            </a:extLst>
          </p:cNvPr>
          <p:cNvSpPr/>
          <p:nvPr/>
        </p:nvSpPr>
        <p:spPr>
          <a:xfrm>
            <a:off x="600130" y="5994641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EA2599C-A1B9-4F55-BCAC-16305F72382A}"/>
              </a:ext>
            </a:extLst>
          </p:cNvPr>
          <p:cNvSpPr/>
          <p:nvPr/>
        </p:nvSpPr>
        <p:spPr>
          <a:xfrm>
            <a:off x="539552" y="4194441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86DC66E-DD11-4CBF-AFB9-2F77ABAFBE3F}"/>
              </a:ext>
            </a:extLst>
          </p:cNvPr>
          <p:cNvGrpSpPr/>
          <p:nvPr/>
        </p:nvGrpSpPr>
        <p:grpSpPr>
          <a:xfrm>
            <a:off x="1938614" y="4264843"/>
            <a:ext cx="144016" cy="1584176"/>
            <a:chOff x="4655840" y="2708920"/>
            <a:chExt cx="144016" cy="1584176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022F5BB-23A2-4CEB-BCB1-339B31A5B240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A0842A7-EBC2-4B4F-99C0-147727C8642B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8D9A5D2E-4761-4E63-9CC5-B176F9EFC1C4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58585CFD-CEB1-4D0A-ACF1-6C0268B36944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E74081E0-14DB-4A0B-9CA3-0726B0B3B0C7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E7F59B6E-F9DC-4FDF-8CC7-25B89651547B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EA08FD25-5006-45FF-AE7B-00AA536A1F6A}"/>
              </a:ext>
            </a:extLst>
          </p:cNvPr>
          <p:cNvSpPr/>
          <p:nvPr/>
        </p:nvSpPr>
        <p:spPr>
          <a:xfrm>
            <a:off x="1938614" y="5993035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9A2E89BF-EB62-449E-A6A3-F353C642DDC0}"/>
              </a:ext>
            </a:extLst>
          </p:cNvPr>
          <p:cNvSpPr/>
          <p:nvPr/>
        </p:nvSpPr>
        <p:spPr>
          <a:xfrm>
            <a:off x="1878036" y="4192835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7022D49B-1BDF-42AE-A0D3-F52BBFF8B013}"/>
              </a:ext>
            </a:extLst>
          </p:cNvPr>
          <p:cNvSpPr/>
          <p:nvPr/>
        </p:nvSpPr>
        <p:spPr>
          <a:xfrm>
            <a:off x="917393" y="4976896"/>
            <a:ext cx="800373" cy="460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0633A02-E1F1-4B14-8056-628C16F33136}"/>
              </a:ext>
            </a:extLst>
          </p:cNvPr>
          <p:cNvGrpSpPr/>
          <p:nvPr/>
        </p:nvGrpSpPr>
        <p:grpSpPr>
          <a:xfrm>
            <a:off x="2273893" y="4272868"/>
            <a:ext cx="144016" cy="1584176"/>
            <a:chOff x="4655840" y="2708920"/>
            <a:chExt cx="144016" cy="1584176"/>
          </a:xfrm>
        </p:grpSpPr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9691119-CC7A-4202-8983-A7DAAF93DECF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599C7A41-EF5E-479B-AEA6-7B11F5D7C0AC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B2847387-EFD9-479B-B54A-2278FEB35094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7C673394-31DA-447D-80B0-46F62CA63156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F3518E46-84FE-4C87-ACCB-2439CBF0528F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732375E0-042E-4E67-B3E9-C19F60A35E8E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A0AC032B-09FA-4C8F-B3B1-A349095CB714}"/>
              </a:ext>
            </a:extLst>
          </p:cNvPr>
          <p:cNvSpPr/>
          <p:nvPr/>
        </p:nvSpPr>
        <p:spPr>
          <a:xfrm>
            <a:off x="2273893" y="6001060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CA3B0E1-7FE1-428B-ADB2-95445A98F2EB}"/>
              </a:ext>
            </a:extLst>
          </p:cNvPr>
          <p:cNvSpPr/>
          <p:nvPr/>
        </p:nvSpPr>
        <p:spPr>
          <a:xfrm>
            <a:off x="2213315" y="4200860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5BCA782-2465-4DD7-B9EC-F49BD486D035}"/>
              </a:ext>
            </a:extLst>
          </p:cNvPr>
          <p:cNvGrpSpPr/>
          <p:nvPr/>
        </p:nvGrpSpPr>
        <p:grpSpPr>
          <a:xfrm>
            <a:off x="2580298" y="4280893"/>
            <a:ext cx="144016" cy="1584176"/>
            <a:chOff x="4655840" y="2708920"/>
            <a:chExt cx="144016" cy="1584176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9ED9768C-DB5A-48C8-8CCA-8A95EE7A307F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D7C9FD05-8416-41E6-8EC9-8F8B7DC78076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D8D6879D-5711-4EF6-8B97-C9543F28C5D2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847207A3-FC76-4669-A71A-8647B11F6C5F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292BA0C3-2F63-47C9-AD78-957446CAE618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D02E580B-7C68-4B6D-86DB-31323256E6AB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E2A90F8D-85B1-4103-8458-D9E7EE22413E}"/>
              </a:ext>
            </a:extLst>
          </p:cNvPr>
          <p:cNvSpPr/>
          <p:nvPr/>
        </p:nvSpPr>
        <p:spPr>
          <a:xfrm>
            <a:off x="2580298" y="6009085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1FF641B0-4725-46E2-969B-F42DB2B2379B}"/>
              </a:ext>
            </a:extLst>
          </p:cNvPr>
          <p:cNvSpPr/>
          <p:nvPr/>
        </p:nvSpPr>
        <p:spPr>
          <a:xfrm>
            <a:off x="2519720" y="4208885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759511B-04F3-4B9B-8CB1-1808824E2C4E}"/>
              </a:ext>
            </a:extLst>
          </p:cNvPr>
          <p:cNvGrpSpPr/>
          <p:nvPr/>
        </p:nvGrpSpPr>
        <p:grpSpPr>
          <a:xfrm>
            <a:off x="3912498" y="4272864"/>
            <a:ext cx="144016" cy="1584176"/>
            <a:chOff x="4655840" y="2708920"/>
            <a:chExt cx="144016" cy="1584176"/>
          </a:xfrm>
        </p:grpSpPr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65140552-4677-415B-9F41-217A8975E949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D28D487D-D500-4CAF-9E65-4B8800A1AA63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B2B9DC03-8191-4CEC-A70A-CB1D0F29A782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7B657B5D-66BF-416D-BFD4-AD1511745B4D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BCDAE010-4477-4154-82D4-823521F5C6D2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3E099F9B-BDB2-4629-B361-A36B4A1152E4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453B3C0B-7CE1-427C-ADC2-DC07D565ACC9}"/>
              </a:ext>
            </a:extLst>
          </p:cNvPr>
          <p:cNvSpPr/>
          <p:nvPr/>
        </p:nvSpPr>
        <p:spPr>
          <a:xfrm>
            <a:off x="3912498" y="600105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12788373-FBCF-452D-90F4-7D2E316B08E1}"/>
              </a:ext>
            </a:extLst>
          </p:cNvPr>
          <p:cNvSpPr/>
          <p:nvPr/>
        </p:nvSpPr>
        <p:spPr>
          <a:xfrm>
            <a:off x="3851920" y="420085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7BDFE4CD-177C-4319-80D9-D3B215531A07}"/>
              </a:ext>
            </a:extLst>
          </p:cNvPr>
          <p:cNvGrpSpPr/>
          <p:nvPr/>
        </p:nvGrpSpPr>
        <p:grpSpPr>
          <a:xfrm>
            <a:off x="4247777" y="4280889"/>
            <a:ext cx="144016" cy="1584176"/>
            <a:chOff x="4655840" y="2708920"/>
            <a:chExt cx="144016" cy="1584176"/>
          </a:xfrm>
        </p:grpSpPr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F19199EC-C997-46D6-95F0-F43E2C313051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E301F548-6EDA-4BB6-B8EF-89E60CD9DB39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982CD065-D5EE-4B2A-A8A0-90FF16F888DC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7ADC7B82-A629-4965-A56F-CEC090C7CF5D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8785F459-03F0-4D7F-8EE6-0A3026F01E02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4C69346F-BFDA-4AB2-9E6B-156674445BE2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32147FE0-829D-40B0-B82C-AB6E692829AF}"/>
              </a:ext>
            </a:extLst>
          </p:cNvPr>
          <p:cNvSpPr/>
          <p:nvPr/>
        </p:nvSpPr>
        <p:spPr>
          <a:xfrm>
            <a:off x="4247777" y="6009081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F958BF96-90A5-455A-8C28-D4B208C5B8F0}"/>
              </a:ext>
            </a:extLst>
          </p:cNvPr>
          <p:cNvSpPr/>
          <p:nvPr/>
        </p:nvSpPr>
        <p:spPr>
          <a:xfrm>
            <a:off x="4187199" y="4208881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C4E64566-F82F-4B60-AD94-9190D1E32A8E}"/>
              </a:ext>
            </a:extLst>
          </p:cNvPr>
          <p:cNvGrpSpPr/>
          <p:nvPr/>
        </p:nvGrpSpPr>
        <p:grpSpPr>
          <a:xfrm>
            <a:off x="4554182" y="4288914"/>
            <a:ext cx="144016" cy="1584176"/>
            <a:chOff x="4655840" y="2708920"/>
            <a:chExt cx="144016" cy="158417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05D697F-6611-4568-B015-3998F8E3C09F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1169885E-3D4E-4188-93D9-B3B66C67904C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33B8B455-1E1B-4325-A37A-DBEC6EAB2941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AAC229CD-3C40-4301-89CE-AFD9E456AEAB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D6E3BA95-9926-4E18-9269-165C44BC558E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EA9CB0CC-D822-4F6A-963A-F8EF5AAFC32D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D62B130A-DAA7-4647-9B40-69163C72BEED}"/>
              </a:ext>
            </a:extLst>
          </p:cNvPr>
          <p:cNvSpPr/>
          <p:nvPr/>
        </p:nvSpPr>
        <p:spPr>
          <a:xfrm>
            <a:off x="4554182" y="601710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D7477954-332A-4DE8-ACCA-3B29B339D906}"/>
              </a:ext>
            </a:extLst>
          </p:cNvPr>
          <p:cNvSpPr/>
          <p:nvPr/>
        </p:nvSpPr>
        <p:spPr>
          <a:xfrm>
            <a:off x="4493604" y="421690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A98A4074-439D-40D6-BDE5-FC1A9A480F9A}"/>
              </a:ext>
            </a:extLst>
          </p:cNvPr>
          <p:cNvGrpSpPr/>
          <p:nvPr/>
        </p:nvGrpSpPr>
        <p:grpSpPr>
          <a:xfrm>
            <a:off x="5917671" y="4316404"/>
            <a:ext cx="144016" cy="1584176"/>
            <a:chOff x="4655840" y="2708920"/>
            <a:chExt cx="144016" cy="1584176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E2C4CBCB-B8D2-41E3-91E6-8E5739128CF3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3" name="矩形: 圓角 72">
              <a:extLst>
                <a:ext uri="{FF2B5EF4-FFF2-40B4-BE49-F238E27FC236}">
                  <a16:creationId xmlns:a16="http://schemas.microsoft.com/office/drawing/2014/main" id="{ED8F725C-D8DC-445F-9AC2-17F7D3AF83F5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C2C6DC3A-FFC0-4EF6-9E0A-3B99818F77E4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: 圓角 74">
              <a:extLst>
                <a:ext uri="{FF2B5EF4-FFF2-40B4-BE49-F238E27FC236}">
                  <a16:creationId xmlns:a16="http://schemas.microsoft.com/office/drawing/2014/main" id="{106638D7-BE8D-49C5-B015-0E4CAC13E447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6" name="矩形: 圓角 75">
              <a:extLst>
                <a:ext uri="{FF2B5EF4-FFF2-40B4-BE49-F238E27FC236}">
                  <a16:creationId xmlns:a16="http://schemas.microsoft.com/office/drawing/2014/main" id="{68F1D520-9E84-49E6-9F49-3FEBAA5883ED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: 圓角 76">
              <a:extLst>
                <a:ext uri="{FF2B5EF4-FFF2-40B4-BE49-F238E27FC236}">
                  <a16:creationId xmlns:a16="http://schemas.microsoft.com/office/drawing/2014/main" id="{461D555B-4826-46BD-9FC8-E38F4917456E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76431559-F024-4D7B-86E1-DAE9A56B9002}"/>
              </a:ext>
            </a:extLst>
          </p:cNvPr>
          <p:cNvSpPr/>
          <p:nvPr/>
        </p:nvSpPr>
        <p:spPr>
          <a:xfrm>
            <a:off x="5917671" y="604459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E076B97A-A9FE-4587-A2B4-D2D7C237D1B3}"/>
              </a:ext>
            </a:extLst>
          </p:cNvPr>
          <p:cNvSpPr/>
          <p:nvPr/>
        </p:nvSpPr>
        <p:spPr>
          <a:xfrm>
            <a:off x="5857093" y="424439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E115E0EE-7115-4C0F-B249-8D7FF4BA59E0}"/>
              </a:ext>
            </a:extLst>
          </p:cNvPr>
          <p:cNvGrpSpPr/>
          <p:nvPr/>
        </p:nvGrpSpPr>
        <p:grpSpPr>
          <a:xfrm>
            <a:off x="6252950" y="4324429"/>
            <a:ext cx="144016" cy="1584176"/>
            <a:chOff x="4655840" y="2708920"/>
            <a:chExt cx="144016" cy="1584176"/>
          </a:xfrm>
        </p:grpSpPr>
        <p:sp>
          <p:nvSpPr>
            <p:cNvPr id="81" name="矩形: 圓角 80">
              <a:extLst>
                <a:ext uri="{FF2B5EF4-FFF2-40B4-BE49-F238E27FC236}">
                  <a16:creationId xmlns:a16="http://schemas.microsoft.com/office/drawing/2014/main" id="{A9BFE1F1-0F49-416F-BDC5-F55C9A3936BC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B6BE0309-2688-41FA-A7FD-86BAB9BC8D5C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4D6BAB3C-E625-4549-93D3-D34F7302C324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A9D3650D-A699-401E-B149-D09A8A3A70AB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6DB5D5C9-0A1A-40B3-89AA-978A4BB313DE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: 圓角 85">
              <a:extLst>
                <a:ext uri="{FF2B5EF4-FFF2-40B4-BE49-F238E27FC236}">
                  <a16:creationId xmlns:a16="http://schemas.microsoft.com/office/drawing/2014/main" id="{25A32A6A-ED88-4044-A35B-3AFD4B662477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9311A310-778A-45E3-8D5F-2EBBBA30A9D4}"/>
              </a:ext>
            </a:extLst>
          </p:cNvPr>
          <p:cNvSpPr/>
          <p:nvPr/>
        </p:nvSpPr>
        <p:spPr>
          <a:xfrm>
            <a:off x="6252950" y="6052621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8B1808EE-0605-4BC8-82D0-7CB648E702C4}"/>
              </a:ext>
            </a:extLst>
          </p:cNvPr>
          <p:cNvSpPr/>
          <p:nvPr/>
        </p:nvSpPr>
        <p:spPr>
          <a:xfrm>
            <a:off x="6192372" y="4252421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F1931A63-38E2-47F1-B177-232B0A7BA388}"/>
              </a:ext>
            </a:extLst>
          </p:cNvPr>
          <p:cNvGrpSpPr/>
          <p:nvPr/>
        </p:nvGrpSpPr>
        <p:grpSpPr>
          <a:xfrm>
            <a:off x="6559355" y="4332454"/>
            <a:ext cx="144016" cy="1584176"/>
            <a:chOff x="4655840" y="2708920"/>
            <a:chExt cx="144016" cy="1584176"/>
          </a:xfrm>
        </p:grpSpPr>
        <p:sp>
          <p:nvSpPr>
            <p:cNvPr id="90" name="矩形: 圓角 89">
              <a:extLst>
                <a:ext uri="{FF2B5EF4-FFF2-40B4-BE49-F238E27FC236}">
                  <a16:creationId xmlns:a16="http://schemas.microsoft.com/office/drawing/2014/main" id="{86FC5208-AAD6-4AE2-829C-D5BC62A70592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8C12A5D5-03C3-4E78-B092-C9F55475358C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A97D8D94-46BC-4AB4-833C-81FEAC5BD8CA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33DB0676-19F0-47CF-AC18-F145DFB9F619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9ADD5768-9808-4CC9-9817-282D8C3A0579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C4A24920-13BF-42E5-A760-55C6F0EF46EB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EA96976E-FBFF-4F22-BE0B-067DCBAE1ED9}"/>
              </a:ext>
            </a:extLst>
          </p:cNvPr>
          <p:cNvSpPr/>
          <p:nvPr/>
        </p:nvSpPr>
        <p:spPr>
          <a:xfrm>
            <a:off x="6559355" y="6060646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9FECCC01-551F-4FBE-80F4-97B5F7B96EE5}"/>
              </a:ext>
            </a:extLst>
          </p:cNvPr>
          <p:cNvSpPr/>
          <p:nvPr/>
        </p:nvSpPr>
        <p:spPr>
          <a:xfrm>
            <a:off x="6498777" y="4260446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D3FA686-E13A-41FF-ABAB-916DD5AC4CC8}"/>
              </a:ext>
            </a:extLst>
          </p:cNvPr>
          <p:cNvSpPr txBox="1"/>
          <p:nvPr/>
        </p:nvSpPr>
        <p:spPr>
          <a:xfrm>
            <a:off x="798554" y="45859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Duplicate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305D6134-C93A-486E-8E85-4B4C00176271}"/>
              </a:ext>
            </a:extLst>
          </p:cNvPr>
          <p:cNvSpPr txBox="1"/>
          <p:nvPr/>
        </p:nvSpPr>
        <p:spPr>
          <a:xfrm>
            <a:off x="2915816" y="458591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Impute</a:t>
            </a:r>
            <a:endParaRPr lang="zh-TW" altLang="en-US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F416127C-3A32-489C-A327-7F535514917E}"/>
              </a:ext>
            </a:extLst>
          </p:cNvPr>
          <p:cNvSpPr txBox="1"/>
          <p:nvPr/>
        </p:nvSpPr>
        <p:spPr>
          <a:xfrm>
            <a:off x="4860032" y="459679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Classify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EE2BCA44-56A8-4BC9-BC0B-DEB5D8DA1B79}"/>
              </a:ext>
            </a:extLst>
          </p:cNvPr>
          <p:cNvSpPr txBox="1"/>
          <p:nvPr/>
        </p:nvSpPr>
        <p:spPr>
          <a:xfrm>
            <a:off x="5810482" y="633850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</a:t>
            </a:r>
            <a:r>
              <a:rPr lang="en-US" altLang="zh-TW" baseline="-25000" dirty="0"/>
              <a:t>1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8AA97C36-A52D-45CC-BFD1-3D5D50E79A36}"/>
              </a:ext>
            </a:extLst>
          </p:cNvPr>
          <p:cNvSpPr txBox="1"/>
          <p:nvPr/>
        </p:nvSpPr>
        <p:spPr>
          <a:xfrm>
            <a:off x="6137052" y="634938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6177D4A3-652B-4603-9238-5FD1B15C2F60}"/>
              </a:ext>
            </a:extLst>
          </p:cNvPr>
          <p:cNvSpPr txBox="1"/>
          <p:nvPr/>
        </p:nvSpPr>
        <p:spPr>
          <a:xfrm>
            <a:off x="6452742" y="634938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</a:t>
            </a:r>
            <a:r>
              <a:rPr lang="en-US" altLang="zh-TW" baseline="-25000" dirty="0"/>
              <a:t>3</a:t>
            </a:r>
            <a:endParaRPr lang="zh-TW" altLang="en-US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30BE2C1D-0B8D-4541-8080-C34701D4EC19}"/>
              </a:ext>
            </a:extLst>
          </p:cNvPr>
          <p:cNvSpPr txBox="1"/>
          <p:nvPr/>
        </p:nvSpPr>
        <p:spPr>
          <a:xfrm>
            <a:off x="6876256" y="5147900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Class = </a:t>
            </a:r>
            <a:r>
              <a:rPr lang="en-US" altLang="zh-TW" dirty="0" err="1"/>
              <a:t>arg</a:t>
            </a:r>
            <a:r>
              <a:rPr lang="en-US" altLang="zh-TW" dirty="0"/>
              <a:t> max {P</a:t>
            </a:r>
            <a:r>
              <a:rPr lang="en-US" altLang="zh-TW" baseline="-25000" dirty="0"/>
              <a:t>i</a:t>
            </a:r>
            <a:r>
              <a:rPr lang="en-US" altLang="zh-TW" dirty="0"/>
              <a:t> }</a:t>
            </a:r>
            <a:endParaRPr lang="zh-TW" altLang="en-US" dirty="0"/>
          </a:p>
        </p:txBody>
      </p:sp>
      <p:sp>
        <p:nvSpPr>
          <p:cNvPr id="105" name="箭號: 向右 104">
            <a:extLst>
              <a:ext uri="{FF2B5EF4-FFF2-40B4-BE49-F238E27FC236}">
                <a16:creationId xmlns:a16="http://schemas.microsoft.com/office/drawing/2014/main" id="{3F62878A-0BF6-4EC3-9895-D1F150323A56}"/>
              </a:ext>
            </a:extLst>
          </p:cNvPr>
          <p:cNvSpPr/>
          <p:nvPr/>
        </p:nvSpPr>
        <p:spPr>
          <a:xfrm>
            <a:off x="2907531" y="4984293"/>
            <a:ext cx="800373" cy="460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箭號: 向右 105">
            <a:extLst>
              <a:ext uri="{FF2B5EF4-FFF2-40B4-BE49-F238E27FC236}">
                <a16:creationId xmlns:a16="http://schemas.microsoft.com/office/drawing/2014/main" id="{CCAB289E-6FAB-4515-8BB4-47B04E8295D0}"/>
              </a:ext>
            </a:extLst>
          </p:cNvPr>
          <p:cNvSpPr/>
          <p:nvPr/>
        </p:nvSpPr>
        <p:spPr>
          <a:xfrm>
            <a:off x="4923755" y="4984293"/>
            <a:ext cx="800373" cy="460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3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A7303C1-811F-4B2E-8631-CB98CECD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Visualization on Test Input Imputing</a:t>
            </a:r>
            <a:endParaRPr lang="zh-TW" altLang="en-US" dirty="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58CA9599-9128-4827-9DD8-02464AC174F7}"/>
              </a:ext>
            </a:extLst>
          </p:cNvPr>
          <p:cNvGrpSpPr>
            <a:grpSpLocks/>
          </p:cNvGrpSpPr>
          <p:nvPr/>
        </p:nvGrpSpPr>
        <p:grpSpPr bwMode="auto">
          <a:xfrm>
            <a:off x="3196456" y="3866654"/>
            <a:ext cx="63500" cy="63500"/>
            <a:chOff x="1304" y="3032"/>
            <a:chExt cx="40" cy="40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18C7FF19-2F5E-4E4F-8802-E7FBF343E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303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E1A41045-550E-402F-8333-96C63560F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4" y="303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27123838-5A28-4ADF-B32E-A0014306D4A1}"/>
              </a:ext>
            </a:extLst>
          </p:cNvPr>
          <p:cNvGrpSpPr>
            <a:grpSpLocks/>
          </p:cNvGrpSpPr>
          <p:nvPr/>
        </p:nvGrpSpPr>
        <p:grpSpPr bwMode="auto">
          <a:xfrm>
            <a:off x="3501256" y="3638054"/>
            <a:ext cx="63500" cy="63500"/>
            <a:chOff x="1496" y="2888"/>
            <a:chExt cx="40" cy="40"/>
          </a:xfrm>
        </p:grpSpPr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ABB4B977-067E-4480-AD07-345A7D1EE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2888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2BC6D955-4122-40EF-9FB6-27B264497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6" y="2888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25873D23-5070-4182-8BD3-E88EB0103D98}"/>
              </a:ext>
            </a:extLst>
          </p:cNvPr>
          <p:cNvGrpSpPr>
            <a:grpSpLocks/>
          </p:cNvGrpSpPr>
          <p:nvPr/>
        </p:nvGrpSpPr>
        <p:grpSpPr bwMode="auto">
          <a:xfrm>
            <a:off x="3131840" y="4517628"/>
            <a:ext cx="63500" cy="63500"/>
            <a:chOff x="1688" y="3416"/>
            <a:chExt cx="40" cy="40"/>
          </a:xfrm>
        </p:grpSpPr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BC9C3245-2D1E-4341-8E80-71F54387C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" y="341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8E2B1B12-2FCA-4073-86C9-4EADA4973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8" y="341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92C711A7-BF33-4EAC-8FA0-DE6D5C833423}"/>
              </a:ext>
            </a:extLst>
          </p:cNvPr>
          <p:cNvGrpSpPr>
            <a:grpSpLocks/>
          </p:cNvGrpSpPr>
          <p:nvPr/>
        </p:nvGrpSpPr>
        <p:grpSpPr bwMode="auto">
          <a:xfrm>
            <a:off x="2339752" y="4704854"/>
            <a:ext cx="63500" cy="63500"/>
            <a:chOff x="1496" y="3560"/>
            <a:chExt cx="40" cy="40"/>
          </a:xfrm>
        </p:grpSpPr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7E122372-414F-42C7-8077-CE8CDE75C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356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2DA20969-5E99-4334-9608-1E3ADC8FD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6" y="356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" name="Line 16">
            <a:extLst>
              <a:ext uri="{FF2B5EF4-FFF2-40B4-BE49-F238E27FC236}">
                <a16:creationId xmlns:a16="http://schemas.microsoft.com/office/drawing/2014/main" id="{50FC28F9-83E6-46FA-8636-3B30D79EBF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9760" y="2564904"/>
            <a:ext cx="0" cy="2578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28E624FF-C131-42DF-92E7-AAA697BEC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406" y="5258892"/>
            <a:ext cx="373499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1F07DE5D-F996-4E51-AED5-8E35FCEC4C6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522017" y="2662559"/>
            <a:ext cx="373499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9513504C-4A82-4088-99C0-F061158A4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296" y="3409454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A32768F7-5FAD-4EBC-95C0-7090D2575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4674344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23A83425-5551-4072-BF30-F97255385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2799854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22" name="Oval 22">
            <a:extLst>
              <a:ext uri="{FF2B5EF4-FFF2-40B4-BE49-F238E27FC236}">
                <a16:creationId xmlns:a16="http://schemas.microsoft.com/office/drawing/2014/main" id="{088DDADD-6B5B-495B-B0A1-6AF464F46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3522216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C17B39EB-F297-4D52-A601-0556BABA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232" y="3090168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3F124803-E889-4B0E-AC55-34D553369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656" y="4476254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grpSp>
        <p:nvGrpSpPr>
          <p:cNvPr id="25" name="Group 27">
            <a:extLst>
              <a:ext uri="{FF2B5EF4-FFF2-40B4-BE49-F238E27FC236}">
                <a16:creationId xmlns:a16="http://schemas.microsoft.com/office/drawing/2014/main" id="{25FE7A13-2DCE-4BE4-8476-AA1BE0372C43}"/>
              </a:ext>
            </a:extLst>
          </p:cNvPr>
          <p:cNvGrpSpPr>
            <a:grpSpLocks/>
          </p:cNvGrpSpPr>
          <p:nvPr/>
        </p:nvGrpSpPr>
        <p:grpSpPr bwMode="auto">
          <a:xfrm>
            <a:off x="3348856" y="3104654"/>
            <a:ext cx="63500" cy="63500"/>
            <a:chOff x="1400" y="2552"/>
            <a:chExt cx="40" cy="40"/>
          </a:xfrm>
        </p:grpSpPr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CFE97528-5F4E-4FE9-AFC5-3334CB900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255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F340B596-B202-4734-88F3-F88B613C4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" y="255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8" name="Group 30">
            <a:extLst>
              <a:ext uri="{FF2B5EF4-FFF2-40B4-BE49-F238E27FC236}">
                <a16:creationId xmlns:a16="http://schemas.microsoft.com/office/drawing/2014/main" id="{976F65E9-BBDE-4FF5-9BC1-747344664B49}"/>
              </a:ext>
            </a:extLst>
          </p:cNvPr>
          <p:cNvGrpSpPr>
            <a:grpSpLocks/>
          </p:cNvGrpSpPr>
          <p:nvPr/>
        </p:nvGrpSpPr>
        <p:grpSpPr bwMode="auto">
          <a:xfrm>
            <a:off x="3779912" y="3140968"/>
            <a:ext cx="63500" cy="63500"/>
            <a:chOff x="1880" y="3560"/>
            <a:chExt cx="40" cy="40"/>
          </a:xfrm>
        </p:grpSpPr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66548382-15DD-47AA-9022-F68F5DD5E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356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5156D71D-855D-4D4D-857A-81BC3F4236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0" y="356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1" name="Oval 31">
            <a:extLst>
              <a:ext uri="{FF2B5EF4-FFF2-40B4-BE49-F238E27FC236}">
                <a16:creationId xmlns:a16="http://schemas.microsoft.com/office/drawing/2014/main" id="{D8782A77-496B-47E7-912A-F6F427CD1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336" y="3714254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32" name="Oval 32">
            <a:extLst>
              <a:ext uri="{FF2B5EF4-FFF2-40B4-BE49-F238E27FC236}">
                <a16:creationId xmlns:a16="http://schemas.microsoft.com/office/drawing/2014/main" id="{EC5FFD65-587A-44B2-964E-C9170CD0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856" y="3561854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8E3A7358-212B-42DE-8CCB-1C67EC9C4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256" y="4095254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id="{2E6BFB82-9B4D-4D0A-9951-386F0B42C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056" y="4628654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grpSp>
        <p:nvGrpSpPr>
          <p:cNvPr id="35" name="Group 37">
            <a:extLst>
              <a:ext uri="{FF2B5EF4-FFF2-40B4-BE49-F238E27FC236}">
                <a16:creationId xmlns:a16="http://schemas.microsoft.com/office/drawing/2014/main" id="{3DE09DC6-1B08-44A9-9596-94BBEB71D971}"/>
              </a:ext>
            </a:extLst>
          </p:cNvPr>
          <p:cNvGrpSpPr>
            <a:grpSpLocks/>
          </p:cNvGrpSpPr>
          <p:nvPr/>
        </p:nvGrpSpPr>
        <p:grpSpPr bwMode="auto">
          <a:xfrm>
            <a:off x="3729856" y="3942854"/>
            <a:ext cx="63500" cy="63500"/>
            <a:chOff x="1640" y="3080"/>
            <a:chExt cx="40" cy="40"/>
          </a:xfrm>
        </p:grpSpPr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64CBE9C3-C797-433A-94C3-02AEECB78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0" y="308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EDDF52C3-3661-498A-92C4-3CE796C39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0" y="308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8" name="Group 40">
            <a:extLst>
              <a:ext uri="{FF2B5EF4-FFF2-40B4-BE49-F238E27FC236}">
                <a16:creationId xmlns:a16="http://schemas.microsoft.com/office/drawing/2014/main" id="{4DF58419-8C88-4756-9D0F-72ACCD8A02FF}"/>
              </a:ext>
            </a:extLst>
          </p:cNvPr>
          <p:cNvGrpSpPr>
            <a:grpSpLocks/>
          </p:cNvGrpSpPr>
          <p:nvPr/>
        </p:nvGrpSpPr>
        <p:grpSpPr bwMode="auto">
          <a:xfrm>
            <a:off x="3995936" y="3573016"/>
            <a:ext cx="63500" cy="63500"/>
            <a:chOff x="1880" y="2936"/>
            <a:chExt cx="40" cy="40"/>
          </a:xfrm>
        </p:grpSpPr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3681DC78-235C-4732-B7B2-B417F7CA0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293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D7218A1F-2F2E-4585-9C44-D9F1A4987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0" y="293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1" name="Group 43">
            <a:extLst>
              <a:ext uri="{FF2B5EF4-FFF2-40B4-BE49-F238E27FC236}">
                <a16:creationId xmlns:a16="http://schemas.microsoft.com/office/drawing/2014/main" id="{968901B1-2D44-4971-ADF7-EF250339A2CC}"/>
              </a:ext>
            </a:extLst>
          </p:cNvPr>
          <p:cNvGrpSpPr>
            <a:grpSpLocks/>
          </p:cNvGrpSpPr>
          <p:nvPr/>
        </p:nvGrpSpPr>
        <p:grpSpPr bwMode="auto">
          <a:xfrm>
            <a:off x="2267744" y="4077072"/>
            <a:ext cx="63500" cy="63500"/>
            <a:chOff x="1784" y="3272"/>
            <a:chExt cx="40" cy="40"/>
          </a:xfrm>
        </p:grpSpPr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87F50151-7F22-418A-8129-9A7AE2657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4" y="327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8DD9399F-D2D6-4626-8C83-7703F5D2C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4" y="327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4" name="Group 46">
            <a:extLst>
              <a:ext uri="{FF2B5EF4-FFF2-40B4-BE49-F238E27FC236}">
                <a16:creationId xmlns:a16="http://schemas.microsoft.com/office/drawing/2014/main" id="{94A32818-D7FA-4E86-BF08-2351E0418130}"/>
              </a:ext>
            </a:extLst>
          </p:cNvPr>
          <p:cNvGrpSpPr>
            <a:grpSpLocks/>
          </p:cNvGrpSpPr>
          <p:nvPr/>
        </p:nvGrpSpPr>
        <p:grpSpPr bwMode="auto">
          <a:xfrm>
            <a:off x="3275856" y="4157588"/>
            <a:ext cx="63500" cy="63500"/>
            <a:chOff x="2120" y="3656"/>
            <a:chExt cx="40" cy="40"/>
          </a:xfrm>
        </p:grpSpPr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CEC9EF82-18C0-4059-B4C0-BE1BCB3D6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365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108C80D5-713A-46E6-80B5-8A6D1C83A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0" y="365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8" name="Line 48">
            <a:extLst>
              <a:ext uri="{FF2B5EF4-FFF2-40B4-BE49-F238E27FC236}">
                <a16:creationId xmlns:a16="http://schemas.microsoft.com/office/drawing/2014/main" id="{9BBD7774-2973-49B1-8552-D9D91E049F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9760" y="5143004"/>
            <a:ext cx="4810472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0" name="Group 27">
            <a:extLst>
              <a:ext uri="{FF2B5EF4-FFF2-40B4-BE49-F238E27FC236}">
                <a16:creationId xmlns:a16="http://schemas.microsoft.com/office/drawing/2014/main" id="{8D593143-EF7A-4474-99C2-92FAC268B439}"/>
              </a:ext>
            </a:extLst>
          </p:cNvPr>
          <p:cNvGrpSpPr>
            <a:grpSpLocks/>
          </p:cNvGrpSpPr>
          <p:nvPr/>
        </p:nvGrpSpPr>
        <p:grpSpPr bwMode="auto">
          <a:xfrm>
            <a:off x="2843808" y="3293492"/>
            <a:ext cx="63500" cy="63500"/>
            <a:chOff x="1400" y="2552"/>
            <a:chExt cx="40" cy="40"/>
          </a:xfrm>
        </p:grpSpPr>
        <p:sp>
          <p:nvSpPr>
            <p:cNvPr id="51" name="Line 25">
              <a:extLst>
                <a:ext uri="{FF2B5EF4-FFF2-40B4-BE49-F238E27FC236}">
                  <a16:creationId xmlns:a16="http://schemas.microsoft.com/office/drawing/2014/main" id="{1A1EE372-4425-4A85-8E94-6E728D4D5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255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" name="Line 26">
              <a:extLst>
                <a:ext uri="{FF2B5EF4-FFF2-40B4-BE49-F238E27FC236}">
                  <a16:creationId xmlns:a16="http://schemas.microsoft.com/office/drawing/2014/main" id="{9CFD858E-33BB-45B1-A8AB-87116F750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" y="255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3" name="Group 27">
            <a:extLst>
              <a:ext uri="{FF2B5EF4-FFF2-40B4-BE49-F238E27FC236}">
                <a16:creationId xmlns:a16="http://schemas.microsoft.com/office/drawing/2014/main" id="{E9CD5FC8-5746-47A1-A8C5-289B860D7766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4301604"/>
            <a:ext cx="63500" cy="63500"/>
            <a:chOff x="1400" y="2552"/>
            <a:chExt cx="40" cy="40"/>
          </a:xfrm>
        </p:grpSpPr>
        <p:sp>
          <p:nvSpPr>
            <p:cNvPr id="54" name="Line 25">
              <a:extLst>
                <a:ext uri="{FF2B5EF4-FFF2-40B4-BE49-F238E27FC236}">
                  <a16:creationId xmlns:a16="http://schemas.microsoft.com/office/drawing/2014/main" id="{2CD9569D-7486-4252-936C-1DFB9D744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255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Line 26">
              <a:extLst>
                <a:ext uri="{FF2B5EF4-FFF2-40B4-BE49-F238E27FC236}">
                  <a16:creationId xmlns:a16="http://schemas.microsoft.com/office/drawing/2014/main" id="{BDF68A3B-20D0-4201-AFCB-334213A31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" y="255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6" name="Group 27">
            <a:extLst>
              <a:ext uri="{FF2B5EF4-FFF2-40B4-BE49-F238E27FC236}">
                <a16:creationId xmlns:a16="http://schemas.microsoft.com/office/drawing/2014/main" id="{13D8A920-5441-423B-864C-A08E1D092ADE}"/>
              </a:ext>
            </a:extLst>
          </p:cNvPr>
          <p:cNvGrpSpPr>
            <a:grpSpLocks/>
          </p:cNvGrpSpPr>
          <p:nvPr/>
        </p:nvGrpSpPr>
        <p:grpSpPr bwMode="auto">
          <a:xfrm>
            <a:off x="2555776" y="3717032"/>
            <a:ext cx="63500" cy="63500"/>
            <a:chOff x="1400" y="2552"/>
            <a:chExt cx="40" cy="40"/>
          </a:xfrm>
        </p:grpSpPr>
        <p:sp>
          <p:nvSpPr>
            <p:cNvPr id="57" name="Line 25">
              <a:extLst>
                <a:ext uri="{FF2B5EF4-FFF2-40B4-BE49-F238E27FC236}">
                  <a16:creationId xmlns:a16="http://schemas.microsoft.com/office/drawing/2014/main" id="{39E17909-9300-4C8A-B6E0-F192F7558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255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" name="Line 26">
              <a:extLst>
                <a:ext uri="{FF2B5EF4-FFF2-40B4-BE49-F238E27FC236}">
                  <a16:creationId xmlns:a16="http://schemas.microsoft.com/office/drawing/2014/main" id="{CD870394-25C2-4FAE-9ADD-28F1C3D55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" y="255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9" name="Group 27">
            <a:extLst>
              <a:ext uri="{FF2B5EF4-FFF2-40B4-BE49-F238E27FC236}">
                <a16:creationId xmlns:a16="http://schemas.microsoft.com/office/drawing/2014/main" id="{A7A5094C-9DC3-432D-9D52-1DB9F0EEB7C2}"/>
              </a:ext>
            </a:extLst>
          </p:cNvPr>
          <p:cNvGrpSpPr>
            <a:grpSpLocks/>
          </p:cNvGrpSpPr>
          <p:nvPr/>
        </p:nvGrpSpPr>
        <p:grpSpPr bwMode="auto">
          <a:xfrm>
            <a:off x="2348260" y="3077468"/>
            <a:ext cx="63500" cy="63500"/>
            <a:chOff x="1400" y="2552"/>
            <a:chExt cx="40" cy="40"/>
          </a:xfrm>
        </p:grpSpPr>
        <p:sp>
          <p:nvSpPr>
            <p:cNvPr id="60" name="Line 25">
              <a:extLst>
                <a:ext uri="{FF2B5EF4-FFF2-40B4-BE49-F238E27FC236}">
                  <a16:creationId xmlns:a16="http://schemas.microsoft.com/office/drawing/2014/main" id="{9CCDADAF-85DD-4621-9054-30AC19B5C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255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" name="Line 26">
              <a:extLst>
                <a:ext uri="{FF2B5EF4-FFF2-40B4-BE49-F238E27FC236}">
                  <a16:creationId xmlns:a16="http://schemas.microsoft.com/office/drawing/2014/main" id="{2FB9AB60-9CA0-4498-8FE0-C44B7EA6B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" y="255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" name="Oval 31">
            <a:extLst>
              <a:ext uri="{FF2B5EF4-FFF2-40B4-BE49-F238E27FC236}">
                <a16:creationId xmlns:a16="http://schemas.microsoft.com/office/drawing/2014/main" id="{E2AD949D-2FA2-49ED-B652-F9EA98C41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4242296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3" name="Oval 31">
            <a:extLst>
              <a:ext uri="{FF2B5EF4-FFF2-40B4-BE49-F238E27FC236}">
                <a16:creationId xmlns:a16="http://schemas.microsoft.com/office/drawing/2014/main" id="{8FC505FA-A4BA-454C-8FD8-DE1EEEAE5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208" y="4005064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4" name="Oval 31">
            <a:extLst>
              <a:ext uri="{FF2B5EF4-FFF2-40B4-BE49-F238E27FC236}">
                <a16:creationId xmlns:a16="http://schemas.microsoft.com/office/drawing/2014/main" id="{CF96004F-197F-48B4-88D0-4CEC4C06C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4509120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5" name="Oval 22">
            <a:extLst>
              <a:ext uri="{FF2B5EF4-FFF2-40B4-BE49-F238E27FC236}">
                <a16:creationId xmlns:a16="http://schemas.microsoft.com/office/drawing/2014/main" id="{D8DF0F8D-3979-46A9-B363-39A2FC9BB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2802136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grpSp>
        <p:nvGrpSpPr>
          <p:cNvPr id="66" name="Group 30">
            <a:extLst>
              <a:ext uri="{FF2B5EF4-FFF2-40B4-BE49-F238E27FC236}">
                <a16:creationId xmlns:a16="http://schemas.microsoft.com/office/drawing/2014/main" id="{F6D6F3FB-67DF-4830-A9C3-4E4FE6F3A18A}"/>
              </a:ext>
            </a:extLst>
          </p:cNvPr>
          <p:cNvGrpSpPr>
            <a:grpSpLocks/>
          </p:cNvGrpSpPr>
          <p:nvPr/>
        </p:nvGrpSpPr>
        <p:grpSpPr bwMode="auto">
          <a:xfrm>
            <a:off x="4076452" y="2789436"/>
            <a:ext cx="63500" cy="63500"/>
            <a:chOff x="1880" y="3560"/>
            <a:chExt cx="40" cy="40"/>
          </a:xfrm>
        </p:grpSpPr>
        <p:sp>
          <p:nvSpPr>
            <p:cNvPr id="67" name="Line 28">
              <a:extLst>
                <a:ext uri="{FF2B5EF4-FFF2-40B4-BE49-F238E27FC236}">
                  <a16:creationId xmlns:a16="http://schemas.microsoft.com/office/drawing/2014/main" id="{3BB1B113-240B-47CE-A6A6-18244ACCA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356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" name="Line 29">
              <a:extLst>
                <a:ext uri="{FF2B5EF4-FFF2-40B4-BE49-F238E27FC236}">
                  <a16:creationId xmlns:a16="http://schemas.microsoft.com/office/drawing/2014/main" id="{D37B6383-BF4F-459E-8BC5-E0AEB1090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0" y="356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9" name="Oval 21">
            <a:extLst>
              <a:ext uri="{FF2B5EF4-FFF2-40B4-BE49-F238E27FC236}">
                <a16:creationId xmlns:a16="http://schemas.microsoft.com/office/drawing/2014/main" id="{4A226FFC-A0EA-4905-B239-5F17D3D5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96" y="4365104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5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Caveat in Handling Missing Data</a:t>
            </a:r>
            <a:br>
              <a:rPr lang="en-US" altLang="zh-TW" dirty="0"/>
            </a:br>
            <a:r>
              <a:rPr lang="en-US" altLang="zh-TW" dirty="0"/>
              <a:t>during Cross Validation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/>
          <a:lstStyle/>
          <a:p>
            <a:r>
              <a:rPr lang="en-US" altLang="zh-TW" dirty="0"/>
              <a:t>Approximate method: Quick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Impute missing data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Perform cross validation</a:t>
            </a:r>
          </a:p>
          <a:p>
            <a:r>
              <a:rPr lang="en-US" altLang="zh-TW" dirty="0"/>
              <a:t>Exact method: Slow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Hide a fold as the test set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Impute the training set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Use the hidden fold for evaluation (with imputation, if needed)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Go back to step 1 until done.</a:t>
            </a:r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86934DF-6F31-4FF1-A3E2-0C4BB86614CC}"/>
              </a:ext>
            </a:extLst>
          </p:cNvPr>
          <p:cNvGrpSpPr/>
          <p:nvPr/>
        </p:nvGrpSpPr>
        <p:grpSpPr>
          <a:xfrm>
            <a:off x="5530190" y="1988840"/>
            <a:ext cx="144016" cy="1584176"/>
            <a:chOff x="4655840" y="2708920"/>
            <a:chExt cx="144016" cy="1584176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3C0EEF7C-2926-4E52-B712-DFC949D693AC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2EAC3EC2-8BF2-4455-A9DA-FDEBE2651D7B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7837AC3A-44D2-4F67-A63E-05820B757199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023CE033-92AC-4FC5-AD53-BCE221CC4BA9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06C8B3F5-24CD-4AE6-A3E9-9DBDFD84992A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016F8E5A-1CBB-424A-AAF3-F0FE91B0B42B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BF70816-B9B5-479F-B024-9F6EC4B25EF9}"/>
              </a:ext>
            </a:extLst>
          </p:cNvPr>
          <p:cNvGrpSpPr/>
          <p:nvPr/>
        </p:nvGrpSpPr>
        <p:grpSpPr>
          <a:xfrm>
            <a:off x="5818222" y="1988840"/>
            <a:ext cx="144016" cy="1584176"/>
            <a:chOff x="4655840" y="2708920"/>
            <a:chExt cx="144016" cy="1584176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89949F8-9FCE-4474-BB2E-1BA6C89EB7DD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14069A7B-6333-48F3-8224-243C42810310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73EB96B7-7036-4C35-9A9D-06B9BB88F97A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F3C663EC-7BB4-4A52-85A0-80F2935AEF6D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9C2822A-08E9-47E7-8B9D-546E1A8CEBEE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A82CB3FA-62DC-41CF-A3FF-CECB8D74CEA3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3478DBD-98CD-4B9F-9E92-9D832B6DCB8C}"/>
              </a:ext>
            </a:extLst>
          </p:cNvPr>
          <p:cNvGrpSpPr/>
          <p:nvPr/>
        </p:nvGrpSpPr>
        <p:grpSpPr>
          <a:xfrm>
            <a:off x="6106254" y="1988840"/>
            <a:ext cx="144016" cy="1584176"/>
            <a:chOff x="4655840" y="2708920"/>
            <a:chExt cx="144016" cy="1584176"/>
          </a:xfrm>
        </p:grpSpPr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4AF86FC0-6FED-4A4B-A49E-41DA5F12B9C5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5328F66-2D04-4F8C-8581-BCE4037ACF66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6623ECD5-D281-4732-9AF2-18C8CC51B94A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238047D4-7944-48F8-ADB0-6103FB8853AE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1CE696F3-7BBF-4537-B341-457A8C624010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E107524B-33D0-441D-8DD1-DC8719E2B1B2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385A451-3749-47E3-B220-B6B4BEF4D9B7}"/>
              </a:ext>
            </a:extLst>
          </p:cNvPr>
          <p:cNvGrpSpPr/>
          <p:nvPr/>
        </p:nvGrpSpPr>
        <p:grpSpPr>
          <a:xfrm>
            <a:off x="6394286" y="1988840"/>
            <a:ext cx="144016" cy="1584176"/>
            <a:chOff x="4655840" y="2708920"/>
            <a:chExt cx="144016" cy="1584176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47B012FD-388B-4A1B-A3CC-843D6AE844E4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413BBB90-960C-4E86-B9CA-48F724B0CCAF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FFE64468-BF2D-42FB-8C7E-CC02B8A51077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20B31D99-9DBB-4ED4-8FD7-54EE107E8177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50F41EED-3808-4F95-80EE-D334768EB9B5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B0D633B-E758-4984-9D75-BD1E00B7841B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885ED9BB-2C4F-4C2A-AC75-8E01718C6145}"/>
              </a:ext>
            </a:extLst>
          </p:cNvPr>
          <p:cNvGrpSpPr/>
          <p:nvPr/>
        </p:nvGrpSpPr>
        <p:grpSpPr>
          <a:xfrm>
            <a:off x="6682318" y="1988840"/>
            <a:ext cx="144016" cy="1584176"/>
            <a:chOff x="4655840" y="2708920"/>
            <a:chExt cx="144016" cy="1584176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DED54465-1875-4820-9892-A908EAB98F19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11579341-A8D6-4AEA-8608-C3C0CA5E412B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7D3E1CAB-A7F3-4D7E-8742-4D29E913A0F7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128006CD-33B0-4CD3-B316-03F6B77B81DE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D1D4511F-0C4F-4B95-86F5-E91F6109D412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DC0788F6-1942-42B3-9F97-1E1534B0859D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17E1EBF-AA54-4206-8DC1-B1E58D786BC6}"/>
              </a:ext>
            </a:extLst>
          </p:cNvPr>
          <p:cNvGrpSpPr/>
          <p:nvPr/>
        </p:nvGrpSpPr>
        <p:grpSpPr>
          <a:xfrm>
            <a:off x="6970350" y="1988840"/>
            <a:ext cx="144016" cy="1584176"/>
            <a:chOff x="4655840" y="2708920"/>
            <a:chExt cx="144016" cy="1584176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1FCEE4D4-75DF-486D-B50D-B1F743D2917A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17815E57-E9C3-4B24-B9E5-B198D0D22907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3B8A668-2B28-4200-988E-CF04DCBBF56F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CE50500F-B69F-4678-A21C-C64B1120ABF8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A0005EDE-3B1C-479A-9AA9-192595B115A2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0350A01C-1021-4344-8981-9D85DAA3B411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B8920F25-2F97-4E0F-9DDA-4A0948947E23}"/>
              </a:ext>
            </a:extLst>
          </p:cNvPr>
          <p:cNvGrpSpPr/>
          <p:nvPr/>
        </p:nvGrpSpPr>
        <p:grpSpPr>
          <a:xfrm>
            <a:off x="7258382" y="1988840"/>
            <a:ext cx="144016" cy="1584176"/>
            <a:chOff x="4655840" y="2708920"/>
            <a:chExt cx="144016" cy="1584176"/>
          </a:xfrm>
        </p:grpSpPr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07E4DE22-B3AF-4818-BA34-EE398A1F58FE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2E726D0C-C151-4BF3-A9B6-3A088E6CF7F0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50ED063D-D5FB-4948-8BB4-8FCA827818F4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9FFE5523-7C8D-458F-A569-31CBD6188BFC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A5E2BACC-297C-4DF8-A3B4-AB9C15F35467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DCF27970-0426-42DF-9CFF-CD07661D9B5B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7B61561F-2F1D-4BE0-9CCD-E98194FAE507}"/>
              </a:ext>
            </a:extLst>
          </p:cNvPr>
          <p:cNvGrpSpPr/>
          <p:nvPr/>
        </p:nvGrpSpPr>
        <p:grpSpPr>
          <a:xfrm>
            <a:off x="7546414" y="1988840"/>
            <a:ext cx="144016" cy="1584176"/>
            <a:chOff x="4655840" y="2708920"/>
            <a:chExt cx="144016" cy="1584176"/>
          </a:xfrm>
        </p:grpSpPr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E3BB7FBA-E2A7-499F-BF8C-301D56B3F86A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CBFDAD00-E7CB-48E7-ACF3-11A6EF5B5D64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EBDBEF4C-A748-44EF-98F0-914D04FEA671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224AD88F-B059-4A2F-B6C0-3F8A01FC0956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FE4EEF5-DC5F-460A-A4B6-CDC22B8924C4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9BEE9495-BD1C-4699-852F-DFA6F66A36B5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3BDDF5DE-4114-42AA-AF00-525D1F289034}"/>
              </a:ext>
            </a:extLst>
          </p:cNvPr>
          <p:cNvGrpSpPr/>
          <p:nvPr/>
        </p:nvGrpSpPr>
        <p:grpSpPr>
          <a:xfrm>
            <a:off x="7834446" y="1988840"/>
            <a:ext cx="144016" cy="1584176"/>
            <a:chOff x="4655840" y="2708920"/>
            <a:chExt cx="144016" cy="158417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0199EA5E-6574-4245-A8E1-9CA97E832141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497F6217-265A-4DD6-8802-59B9D8809F28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4FCB5496-C7A4-4B35-BD4F-48CC1D8265CC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15E47BAA-E221-4024-9E04-6AC9999A5EAE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1AA5E778-6529-4531-9240-7AFE99F8A756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3F3FEEB7-9691-4455-B618-87F1930FBF2F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B3431D30-F3EC-470F-AC6F-5F5056D80A5F}"/>
              </a:ext>
            </a:extLst>
          </p:cNvPr>
          <p:cNvGrpSpPr/>
          <p:nvPr/>
        </p:nvGrpSpPr>
        <p:grpSpPr>
          <a:xfrm>
            <a:off x="8122478" y="1988840"/>
            <a:ext cx="144016" cy="1584176"/>
            <a:chOff x="4655840" y="2708920"/>
            <a:chExt cx="144016" cy="1584176"/>
          </a:xfrm>
        </p:grpSpPr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6B984430-F28E-46A6-88D9-2B92098B93A8}"/>
                </a:ext>
              </a:extLst>
            </p:cNvPr>
            <p:cNvSpPr/>
            <p:nvPr/>
          </p:nvSpPr>
          <p:spPr>
            <a:xfrm>
              <a:off x="4655840" y="270892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9BD31084-5061-4C23-AFD5-2464C3BF210F}"/>
                </a:ext>
              </a:extLst>
            </p:cNvPr>
            <p:cNvSpPr/>
            <p:nvPr/>
          </p:nvSpPr>
          <p:spPr>
            <a:xfrm>
              <a:off x="4655840" y="2996952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圓角 70">
              <a:extLst>
                <a:ext uri="{FF2B5EF4-FFF2-40B4-BE49-F238E27FC236}">
                  <a16:creationId xmlns:a16="http://schemas.microsoft.com/office/drawing/2014/main" id="{A112A775-82BB-4CBC-81E7-BB4AB9FBC932}"/>
                </a:ext>
              </a:extLst>
            </p:cNvPr>
            <p:cNvSpPr/>
            <p:nvPr/>
          </p:nvSpPr>
          <p:spPr>
            <a:xfrm>
              <a:off x="4655840" y="3284984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4B6D4F25-C503-4408-90BB-93EF22C11DA5}"/>
                </a:ext>
              </a:extLst>
            </p:cNvPr>
            <p:cNvSpPr/>
            <p:nvPr/>
          </p:nvSpPr>
          <p:spPr>
            <a:xfrm>
              <a:off x="4655840" y="3573016"/>
              <a:ext cx="144016" cy="14401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3" name="矩形: 圓角 72">
              <a:extLst>
                <a:ext uri="{FF2B5EF4-FFF2-40B4-BE49-F238E27FC236}">
                  <a16:creationId xmlns:a16="http://schemas.microsoft.com/office/drawing/2014/main" id="{29626D44-D11D-429B-8207-419332DCA2AB}"/>
                </a:ext>
              </a:extLst>
            </p:cNvPr>
            <p:cNvSpPr/>
            <p:nvPr/>
          </p:nvSpPr>
          <p:spPr>
            <a:xfrm>
              <a:off x="4655840" y="3861048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6ACF3F30-1A94-4F9A-A98C-F2417E543632}"/>
                </a:ext>
              </a:extLst>
            </p:cNvPr>
            <p:cNvSpPr/>
            <p:nvPr/>
          </p:nvSpPr>
          <p:spPr>
            <a:xfrm>
              <a:off x="4655840" y="4149080"/>
              <a:ext cx="144016" cy="144016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DF33FFB9-F2F5-4352-8192-B5981471A426}"/>
              </a:ext>
            </a:extLst>
          </p:cNvPr>
          <p:cNvSpPr/>
          <p:nvPr/>
        </p:nvSpPr>
        <p:spPr>
          <a:xfrm>
            <a:off x="5530190" y="3717032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4B4E6760-5978-4574-8FFE-D3A425A2922D}"/>
              </a:ext>
            </a:extLst>
          </p:cNvPr>
          <p:cNvSpPr/>
          <p:nvPr/>
        </p:nvSpPr>
        <p:spPr>
          <a:xfrm>
            <a:off x="5818222" y="3717032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6961D2E6-90D4-4A0D-A818-3809A16C9787}"/>
              </a:ext>
            </a:extLst>
          </p:cNvPr>
          <p:cNvSpPr/>
          <p:nvPr/>
        </p:nvSpPr>
        <p:spPr>
          <a:xfrm>
            <a:off x="6106254" y="3717032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9777BECC-AFC4-45B4-8D1D-4652AD0E8D4B}"/>
              </a:ext>
            </a:extLst>
          </p:cNvPr>
          <p:cNvSpPr/>
          <p:nvPr/>
        </p:nvSpPr>
        <p:spPr>
          <a:xfrm>
            <a:off x="6394286" y="3717032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B39D457F-0E2F-433E-88DE-17A910DD1DB9}"/>
              </a:ext>
            </a:extLst>
          </p:cNvPr>
          <p:cNvSpPr/>
          <p:nvPr/>
        </p:nvSpPr>
        <p:spPr>
          <a:xfrm>
            <a:off x="6682318" y="3717032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EE8E2763-2FE7-4C2F-9B47-86F41C9D083A}"/>
              </a:ext>
            </a:extLst>
          </p:cNvPr>
          <p:cNvSpPr/>
          <p:nvPr/>
        </p:nvSpPr>
        <p:spPr>
          <a:xfrm>
            <a:off x="6970350" y="3717032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334714DF-25BC-49D4-9FCD-FDA7449A283C}"/>
              </a:ext>
            </a:extLst>
          </p:cNvPr>
          <p:cNvSpPr/>
          <p:nvPr/>
        </p:nvSpPr>
        <p:spPr>
          <a:xfrm>
            <a:off x="7258382" y="3717032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E0EF7002-7BCF-4ED0-8503-EFF4953E99D9}"/>
              </a:ext>
            </a:extLst>
          </p:cNvPr>
          <p:cNvSpPr/>
          <p:nvPr/>
        </p:nvSpPr>
        <p:spPr>
          <a:xfrm>
            <a:off x="7546414" y="3717032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EB68EFE0-C759-4BB4-9661-D1263FFBE4C9}"/>
              </a:ext>
            </a:extLst>
          </p:cNvPr>
          <p:cNvSpPr/>
          <p:nvPr/>
        </p:nvSpPr>
        <p:spPr>
          <a:xfrm>
            <a:off x="7834446" y="3717032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5E1A476D-81AD-4D97-A62D-0B43E33E85B9}"/>
              </a:ext>
            </a:extLst>
          </p:cNvPr>
          <p:cNvSpPr/>
          <p:nvPr/>
        </p:nvSpPr>
        <p:spPr>
          <a:xfrm>
            <a:off x="8122478" y="3717032"/>
            <a:ext cx="144016" cy="144016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59FF78A0-5217-4344-AC89-A7BFB45AD1B3}"/>
              </a:ext>
            </a:extLst>
          </p:cNvPr>
          <p:cNvSpPr/>
          <p:nvPr/>
        </p:nvSpPr>
        <p:spPr>
          <a:xfrm>
            <a:off x="5469612" y="1916832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66B51232-4942-4CEE-9792-96E765A9BC03}"/>
              </a:ext>
            </a:extLst>
          </p:cNvPr>
          <p:cNvSpPr/>
          <p:nvPr/>
        </p:nvSpPr>
        <p:spPr>
          <a:xfrm>
            <a:off x="5764882" y="1916832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AE15210-FAA9-4D4E-B4F3-DC6899F647C9}"/>
              </a:ext>
            </a:extLst>
          </p:cNvPr>
          <p:cNvSpPr/>
          <p:nvPr/>
        </p:nvSpPr>
        <p:spPr>
          <a:xfrm>
            <a:off x="6051148" y="1916832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B9C717C0-433B-4D03-BF42-D929EAD63CC1}"/>
              </a:ext>
            </a:extLst>
          </p:cNvPr>
          <p:cNvSpPr/>
          <p:nvPr/>
        </p:nvSpPr>
        <p:spPr>
          <a:xfrm>
            <a:off x="6345138" y="1916832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52D93FB5-2530-44C3-87D4-FF0A2363117C}"/>
              </a:ext>
            </a:extLst>
          </p:cNvPr>
          <p:cNvSpPr/>
          <p:nvPr/>
        </p:nvSpPr>
        <p:spPr>
          <a:xfrm>
            <a:off x="6627212" y="1916832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: 圓角 89">
            <a:extLst>
              <a:ext uri="{FF2B5EF4-FFF2-40B4-BE49-F238E27FC236}">
                <a16:creationId xmlns:a16="http://schemas.microsoft.com/office/drawing/2014/main" id="{1A73AD31-56A8-4064-AFC4-80A368E31EE8}"/>
              </a:ext>
            </a:extLst>
          </p:cNvPr>
          <p:cNvSpPr/>
          <p:nvPr/>
        </p:nvSpPr>
        <p:spPr>
          <a:xfrm>
            <a:off x="6915244" y="1916832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38C3244B-5020-4759-AAC9-90EB949BD785}"/>
              </a:ext>
            </a:extLst>
          </p:cNvPr>
          <p:cNvSpPr/>
          <p:nvPr/>
        </p:nvSpPr>
        <p:spPr>
          <a:xfrm>
            <a:off x="7207086" y="1916832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69ACE841-9C9B-4D1D-A530-F081880992B0}"/>
              </a:ext>
            </a:extLst>
          </p:cNvPr>
          <p:cNvSpPr/>
          <p:nvPr/>
        </p:nvSpPr>
        <p:spPr>
          <a:xfrm>
            <a:off x="7492836" y="1916832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67BD851C-9649-4E8A-8CE9-02CDE1DFCF48}"/>
              </a:ext>
            </a:extLst>
          </p:cNvPr>
          <p:cNvSpPr/>
          <p:nvPr/>
        </p:nvSpPr>
        <p:spPr>
          <a:xfrm>
            <a:off x="7782396" y="1916832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: 圓角 93">
            <a:extLst>
              <a:ext uri="{FF2B5EF4-FFF2-40B4-BE49-F238E27FC236}">
                <a16:creationId xmlns:a16="http://schemas.microsoft.com/office/drawing/2014/main" id="{75D348EA-3A71-497E-83C3-1C0C4493D1AD}"/>
              </a:ext>
            </a:extLst>
          </p:cNvPr>
          <p:cNvSpPr/>
          <p:nvPr/>
        </p:nvSpPr>
        <p:spPr>
          <a:xfrm>
            <a:off x="8064336" y="1916832"/>
            <a:ext cx="252080" cy="2016224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27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12343</TotalTime>
  <Words>845</Words>
  <Application>Microsoft Office PowerPoint</Application>
  <PresentationFormat>如螢幕大小 (4:3)</PresentationFormat>
  <Paragraphs>208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Cambria Math</vt:lpstr>
      <vt:lpstr>Wingdings</vt:lpstr>
      <vt:lpstr>Wingdings 2</vt:lpstr>
      <vt:lpstr>壁窗</vt:lpstr>
      <vt:lpstr>缺漏資料的補值方法 Imputation Methods for Missing Data</vt:lpstr>
      <vt:lpstr>Outline</vt:lpstr>
      <vt:lpstr>Format of Structured Dataset for Classification</vt:lpstr>
      <vt:lpstr>Anomaly in a Dataset</vt:lpstr>
      <vt:lpstr>Simple Imputation for Missing Data</vt:lpstr>
      <vt:lpstr>MICE Imputation for Missing Data</vt:lpstr>
      <vt:lpstr>Missing Data Handling on Test/Validation Sets</vt:lpstr>
      <vt:lpstr>Visualization on Test Input Imputing</vt:lpstr>
      <vt:lpstr>Caveat in Handling Missing Data during Cross Validation</vt:lpstr>
      <vt:lpstr>Delete Features or I/O Pairs </vt:lpstr>
      <vt:lpstr>Summary</vt:lpstr>
      <vt:lpstr>From Histogram to PDF</vt:lpstr>
      <vt:lpstr>About Mean, Median, Mode</vt:lpstr>
      <vt:lpstr>Definitions of Mean, Median, and Mode</vt:lpstr>
      <vt:lpstr>Exercise</vt:lpstr>
      <vt:lpstr>Missing Value Imputation</vt:lpstr>
      <vt:lpstr>Missing Value Imputation: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 Jang</cp:lastModifiedBy>
  <cp:revision>704</cp:revision>
  <dcterms:created xsi:type="dcterms:W3CDTF">2008-11-09T17:03:56Z</dcterms:created>
  <dcterms:modified xsi:type="dcterms:W3CDTF">2023-11-28T07:16:14Z</dcterms:modified>
</cp:coreProperties>
</file>