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347" r:id="rId2"/>
    <p:sldId id="275" r:id="rId3"/>
    <p:sldId id="348" r:id="rId4"/>
    <p:sldId id="353" r:id="rId5"/>
    <p:sldId id="346" r:id="rId6"/>
    <p:sldId id="355" r:id="rId7"/>
    <p:sldId id="354" r:id="rId8"/>
    <p:sldId id="361" r:id="rId9"/>
    <p:sldId id="360" r:id="rId10"/>
    <p:sldId id="357" r:id="rId11"/>
    <p:sldId id="358" r:id="rId12"/>
    <p:sldId id="359" r:id="rId13"/>
    <p:sldId id="367" r:id="rId14"/>
    <p:sldId id="368" r:id="rId15"/>
    <p:sldId id="350" r:id="rId16"/>
    <p:sldId id="362" r:id="rId17"/>
    <p:sldId id="369" r:id="rId18"/>
    <p:sldId id="370" r:id="rId19"/>
    <p:sldId id="365" r:id="rId20"/>
    <p:sldId id="363" r:id="rId21"/>
    <p:sldId id="364" r:id="rId2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BC825"/>
    <a:srgbClr val="CFF52B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76" autoAdjust="0"/>
    <p:restoredTop sz="94125" autoAdjust="0"/>
  </p:normalViewPr>
  <p:slideViewPr>
    <p:cSldViewPr>
      <p:cViewPr varScale="1">
        <p:scale>
          <a:sx n="153" d="100"/>
          <a:sy n="153" d="100"/>
        </p:scale>
        <p:origin x="2382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800"/>
    </p:cViewPr>
  </p:sorterViewPr>
  <p:notesViewPr>
    <p:cSldViewPr>
      <p:cViewPr varScale="1">
        <p:scale>
          <a:sx n="41" d="100"/>
          <a:sy n="41" d="100"/>
        </p:scale>
        <p:origin x="-2395" y="-8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F13AC-F7EB-4777-9E49-581A4904525B}" type="datetimeFigureOut">
              <a:rPr lang="zh-TW" altLang="en-US" smtClean="0"/>
              <a:pPr/>
              <a:t>2023/11/29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A66C95-0D41-448E-A332-327BB5F29A4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10984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D7637-36C6-481B-974F-5F218DAE9B6A}" type="datetimeFigureOut">
              <a:rPr lang="zh-TW" altLang="en-US" smtClean="0"/>
              <a:pPr/>
              <a:t>2023/11/29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2C572-1BA5-477C-B07B-B3E31F0FDA3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929108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1340768"/>
            <a:ext cx="6172200" cy="1894362"/>
          </a:xfrm>
        </p:spPr>
        <p:txBody>
          <a:bodyPr>
            <a:normAutofit/>
          </a:bodyPr>
          <a:lstStyle>
            <a:lvl1pPr algn="ctr">
              <a:defRPr sz="3500" b="0" i="0"/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3933056"/>
            <a:ext cx="6172200" cy="1371600"/>
          </a:xfrm>
        </p:spPr>
        <p:txBody>
          <a:bodyPr/>
          <a:lstStyle>
            <a:lvl1pPr marL="0" indent="0" algn="ctr">
              <a:buNone/>
              <a:defRPr sz="1800" b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dirty="0"/>
              <a:t>按一下以編輯母片副標題樣式</a:t>
            </a:r>
            <a:endParaRPr kumimoji="0" lang="en-US" dirty="0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接點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接點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橢圓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橢圓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橢圓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30" name="圖片 29" descr="mir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91442" y="278112"/>
            <a:ext cx="1295400" cy="57912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D7DB5B5E-FF57-4331-BF13-D94DFA61630B}" type="datetime1">
              <a:rPr lang="zh-TW" altLang="en-US" smtClean="0"/>
              <a:t>2023/11/29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4F57289B-949A-43FD-AF7D-692786BD340A}" type="datetime1">
              <a:rPr lang="zh-TW" altLang="en-US" smtClean="0"/>
              <a:t>2023/11/29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467600" cy="4759464"/>
          </a:xfrm>
        </p:spPr>
        <p:txBody>
          <a:bodyPr/>
          <a:lstStyle>
            <a:lvl1pPr>
              <a:defRPr baseline="0">
                <a:latin typeface="+mj-lt"/>
                <a:ea typeface="標楷體" pitchFamily="65" charset="-120"/>
              </a:defRPr>
            </a:lvl1pPr>
            <a:lvl2pPr>
              <a:defRPr baseline="0">
                <a:latin typeface="+mj-lt"/>
                <a:ea typeface="標楷體" pitchFamily="65" charset="-120"/>
              </a:defRPr>
            </a:lvl2pPr>
            <a:lvl3pPr>
              <a:defRPr sz="1900" baseline="0">
                <a:latin typeface="+mj-lt"/>
                <a:ea typeface="標楷體" pitchFamily="65" charset="-120"/>
              </a:defRPr>
            </a:lvl3pPr>
            <a:lvl4pPr>
              <a:defRPr baseline="0">
                <a:latin typeface="+mj-lt"/>
                <a:ea typeface="標楷體" pitchFamily="65" charset="-120"/>
              </a:defRPr>
            </a:lvl4pPr>
            <a:lvl5pPr>
              <a:defRPr baseline="0">
                <a:latin typeface="+mj-lt"/>
                <a:ea typeface="標楷體" pitchFamily="65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6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zh-TW" altLang="en-US" dirty="0"/>
          </a:p>
        </p:txBody>
      </p:sp>
      <p:pic>
        <p:nvPicPr>
          <p:cNvPr id="6" name="圖片 5" descr="mir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86644" y="135236"/>
            <a:ext cx="1295400" cy="579120"/>
          </a:xfrm>
          <a:prstGeom prst="rect">
            <a:avLst/>
          </a:prstGeom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  <a:prstGeom prst="rect">
            <a:avLst/>
          </a:prstGeom>
        </p:spPr>
        <p:txBody>
          <a:bodyPr/>
          <a:lstStyle/>
          <a:p>
            <a:fld id="{8616078C-AD99-4571-B0DA-C628EF72A2E7}" type="datetime1">
              <a:rPr lang="zh-TW" altLang="en-US" smtClean="0"/>
              <a:t>2023/11/29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線接點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橢圓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線接點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cap="none" baseline="0">
                <a:latin typeface="+mj-lt"/>
              </a:defRPr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 b="0" cap="none" baseline="0"/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2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4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fld id="{2DAB0838-BF4F-407C-A6A6-1B3CDC37E013}" type="datetime1">
              <a:rPr lang="zh-TW" altLang="en-US" smtClean="0"/>
              <a:t>2023/11/29</a:t>
            </a:fld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3" name="頁尾版面配置區 22"/>
          <p:cNvSpPr>
            <a:spLocks noGrp="1"/>
          </p:cNvSpPr>
          <p:nvPr>
            <p:ph type="ftr" sz="quarter" idx="16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TW" altLang="en-US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版面配置區 1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fld id="{B0D89BC2-FD14-44D8-A12F-F0ED792A0BC1}" type="datetime1">
              <a:rPr lang="zh-TW" altLang="en-US" smtClean="0"/>
              <a:t>2023/11/29</a:t>
            </a:fld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11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2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/>
              <a:t>第二層</a:t>
            </a:r>
          </a:p>
          <a:p>
            <a:pPr lvl="2" eaLnBrk="1" latinLnBrk="0" hangingPunct="1"/>
            <a:r>
              <a:rPr kumimoji="0" lang="zh-TW" altLang="en-US" dirty="0"/>
              <a:t>第三層</a:t>
            </a:r>
          </a:p>
          <a:p>
            <a:pPr lvl="3" eaLnBrk="1" latinLnBrk="0" hangingPunct="1"/>
            <a:r>
              <a:rPr kumimoji="0" lang="zh-TW" altLang="en-US" dirty="0"/>
              <a:t>第四層</a:t>
            </a:r>
          </a:p>
          <a:p>
            <a:pPr lvl="4" eaLnBrk="1" latinLnBrk="0" hangingPunct="1"/>
            <a:r>
              <a:rPr kumimoji="0" lang="zh-TW" altLang="en-US" dirty="0"/>
              <a:t>第五層</a:t>
            </a:r>
            <a:endParaRPr kumimoji="0" lang="en-US" dirty="0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cxnSp>
        <p:nvCxnSpPr>
          <p:cNvPr id="15" name="直線接點 14"/>
          <p:cNvCxnSpPr/>
          <p:nvPr userDrawn="1"/>
        </p:nvCxnSpPr>
        <p:spPr>
          <a:xfrm>
            <a:off x="214282" y="1500174"/>
            <a:ext cx="842968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 userDrawn="1"/>
        </p:nvCxnSpPr>
        <p:spPr>
          <a:xfrm>
            <a:off x="214282" y="1571612"/>
            <a:ext cx="8429684" cy="1588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 userDrawn="1"/>
        </p:nvSpPr>
        <p:spPr>
          <a:xfrm>
            <a:off x="8635396" y="628652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矩形 13"/>
          <p:cNvSpPr/>
          <p:nvPr userDrawn="1"/>
        </p:nvSpPr>
        <p:spPr>
          <a:xfrm>
            <a:off x="8394774" y="6290270"/>
            <a:ext cx="8275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3BD6009-2A66-4F07-812F-9E9F9B397B69}" type="slidenum">
              <a:rPr lang="zh-TW" altLang="en-US" smtClean="0">
                <a:solidFill>
                  <a:schemeClr val="accent3">
                    <a:lumMod val="75000"/>
                  </a:schemeClr>
                </a:solidFill>
              </a:rPr>
              <a:pPr algn="ctr"/>
              <a:t>‹#›</a:t>
            </a:fld>
            <a:r>
              <a:rPr lang="en-US" altLang="zh-TW" dirty="0">
                <a:solidFill>
                  <a:schemeClr val="accent3">
                    <a:lumMod val="75000"/>
                  </a:schemeClr>
                </a:solidFill>
              </a:rPr>
              <a:t>/16</a:t>
            </a:r>
            <a:endParaRPr lang="zh-TW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rtl="0" eaLnBrk="1" latinLnBrk="0" hangingPunct="1">
        <a:spcBef>
          <a:spcPct val="0"/>
        </a:spcBef>
        <a:buNone/>
        <a:defRPr kumimoji="0" sz="3100" b="0" kern="1200" cap="none" baseline="0">
          <a:solidFill>
            <a:schemeClr val="tx2"/>
          </a:solidFill>
          <a:latin typeface="Calibri" panose="020F0502020204030204" pitchFamily="34" charset="0"/>
          <a:ea typeface="標楷體" pitchFamily="65" charset="-120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nthu.edu.tw/~jang" TargetMode="External"/><Relationship Id="rId2" Type="http://schemas.openxmlformats.org/officeDocument/2006/relationships/hyperlink" Target="mailto:jang@mirlab.or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nalyticsvidhya.com/blog/2020/04/confusion-matrix-machine-learnin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Confusion_matrix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Precision_and_recal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Receiver_operating_characteristic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ceiver_operating_characteristic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3600">
                <a:cs typeface="Calibri" panose="020F0502020204030204" pitchFamily="34" charset="0"/>
              </a:rPr>
              <a:t>Performance Indices</a:t>
            </a:r>
            <a:br>
              <a:rPr lang="en-US" altLang="zh-TW" sz="3600">
                <a:cs typeface="Calibri" panose="020F0502020204030204" pitchFamily="34" charset="0"/>
              </a:rPr>
            </a:br>
            <a:r>
              <a:rPr lang="en-US" altLang="zh-TW" sz="3600">
                <a:cs typeface="Calibri" panose="020F0502020204030204" pitchFamily="34" charset="0"/>
              </a:rPr>
              <a:t>for </a:t>
            </a:r>
            <a:r>
              <a:rPr lang="en-US" altLang="zh-TW" sz="3600" dirty="0">
                <a:cs typeface="Calibri" panose="020F0502020204030204" pitchFamily="34" charset="0"/>
              </a:rPr>
              <a:t>Classification</a:t>
            </a:r>
            <a:endParaRPr lang="zh-TW" altLang="en-US" dirty="0">
              <a:cs typeface="Calibri" panose="020F0502020204030204" pitchFamily="34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4294967295"/>
          </p:nvPr>
        </p:nvSpPr>
        <p:spPr>
          <a:xfrm>
            <a:off x="4711804" y="5795972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B5DD0A4-5EC4-420C-89F5-FF49BBA59529}" type="datetime1">
              <a:rPr lang="zh-TW" altLang="en-US" smtClean="0"/>
              <a:pPr algn="ctr"/>
              <a:t>2023/11/29</a:t>
            </a:fld>
            <a:endParaRPr lang="zh-TW" altLang="en-US" dirty="0"/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69BC142A-4639-4B7D-9BFD-2955DFDDF9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6088" y="3933056"/>
            <a:ext cx="4112023" cy="1785104"/>
          </a:xfrm>
        </p:spPr>
        <p:txBody>
          <a:bodyPr wrap="none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</a:rPr>
              <a:t>J.-S. Roger Jang (</a:t>
            </a:r>
            <a:r>
              <a:rPr lang="zh-TW" altLang="en-US" dirty="0"/>
              <a:t>張智星</a:t>
            </a:r>
            <a:r>
              <a:rPr lang="en-US" altLang="zh-TW" dirty="0">
                <a:latin typeface="Arial" panose="020B0604020202020204" pitchFamily="34" charset="0"/>
              </a:rPr>
              <a:t>)</a:t>
            </a:r>
          </a:p>
          <a:p>
            <a:r>
              <a:rPr lang="en-US" altLang="zh-TW" dirty="0">
                <a:latin typeface="Arial" panose="020B0604020202020204" pitchFamily="34" charset="0"/>
              </a:rPr>
              <a:t>MIR Lab, CSIE Dept.</a:t>
            </a:r>
          </a:p>
          <a:p>
            <a:r>
              <a:rPr lang="en-US" altLang="zh-TW" dirty="0">
                <a:latin typeface="Arial" panose="020B0604020202020204" pitchFamily="34" charset="0"/>
              </a:rPr>
              <a:t>National Taiwan University</a:t>
            </a:r>
          </a:p>
          <a:p>
            <a:r>
              <a:rPr lang="en-US" altLang="zh-TW" i="1" dirty="0">
                <a:latin typeface="Arial" panose="020B0604020202020204" pitchFamily="34" charset="0"/>
                <a:hlinkClick r:id="rId2"/>
              </a:rPr>
              <a:t>jang@mirlab.org</a:t>
            </a:r>
            <a:r>
              <a:rPr lang="en-US" altLang="zh-TW" i="1" dirty="0">
                <a:latin typeface="Arial" panose="020B0604020202020204" pitchFamily="34" charset="0"/>
              </a:rPr>
              <a:t>, </a:t>
            </a:r>
            <a:r>
              <a:rPr lang="en-US" altLang="zh-TW" i="1" dirty="0">
                <a:latin typeface="Arial" panose="020B0604020202020204" pitchFamily="34" charset="0"/>
                <a:hlinkClick r:id="rId3"/>
              </a:rPr>
              <a:t>http://mirlab.org/jang</a:t>
            </a:r>
            <a:endParaRPr lang="zh-TW" altLang="en-US" dirty="0">
              <a:latin typeface="Arial" panose="020B0604020202020204" pitchFamily="34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147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1014" cy="1143000"/>
          </a:xfrm>
        </p:spPr>
        <p:txBody>
          <a:bodyPr/>
          <a:lstStyle/>
          <a:p>
            <a:r>
              <a:rPr lang="en-US" altLang="zh-TW" dirty="0"/>
              <a:t>Cost-sensitive Classification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5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714488"/>
                <a:ext cx="8147248" cy="4759464"/>
              </a:xfrm>
            </p:spPr>
            <p:txBody>
              <a:bodyPr/>
              <a:lstStyle/>
              <a:p>
                <a:r>
                  <a:rPr lang="en-US" altLang="zh-TW" dirty="0"/>
                  <a:t>Cost matrix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Objective function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𝑇𝑃</m:t>
                            </m:r>
                          </m:sub>
                        </m:sSub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TP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𝐹𝑁</m:t>
                        </m:r>
                      </m:sub>
                    </m:sSub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FN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FP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TW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sub>
                    </m:sSub>
                    <m:r>
                      <a:rPr lang="en-US" altLang="zh-TW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TN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altLang="zh-TW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65760" lvl="1" indent="0">
                  <a:buNone/>
                </a:pPr>
                <a:r>
                  <a:rPr lang="en-US" altLang="zh-TW" b="0" dirty="0">
                    <a:ea typeface="Cambria Math" panose="02040503050406030204" pitchFamily="18" charset="0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l-GR" altLang="zh-TW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FN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TW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FP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altLang="zh-TW" b="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TW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TW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zh-TW" altLang="en-US" dirty="0"/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6" name="內容版面配置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488"/>
                <a:ext cx="8147248" cy="4759464"/>
              </a:xfrm>
              <a:blipFill>
                <a:blip r:embed="rId2"/>
                <a:stretch>
                  <a:fillRect l="-299" t="-10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圓角矩形圖說文字 5">
            <a:extLst>
              <a:ext uri="{FF2B5EF4-FFF2-40B4-BE49-F238E27FC236}">
                <a16:creationId xmlns:a16="http://schemas.microsoft.com/office/drawing/2014/main" id="{1EF71F7C-C899-4D2F-81E3-923D5B42475C}"/>
              </a:ext>
            </a:extLst>
          </p:cNvPr>
          <p:cNvSpPr/>
          <p:nvPr/>
        </p:nvSpPr>
        <p:spPr>
          <a:xfrm>
            <a:off x="4139952" y="2584425"/>
            <a:ext cx="1999178" cy="340519"/>
          </a:xfrm>
          <a:prstGeom prst="wedgeRoundRectCallout">
            <a:avLst>
              <a:gd name="adj1" fmla="val -60867"/>
              <a:gd name="adj2" fmla="val 126695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zh-TW" sz="1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Usually a big number</a:t>
            </a:r>
            <a:endParaRPr lang="zh-TW" altLang="en-US" sz="14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圓角矩形圖說文字 5">
            <a:extLst>
              <a:ext uri="{FF2B5EF4-FFF2-40B4-BE49-F238E27FC236}">
                <a16:creationId xmlns:a16="http://schemas.microsoft.com/office/drawing/2014/main" id="{A9C78086-B439-4026-A1CB-6FEC02E5CDD4}"/>
              </a:ext>
            </a:extLst>
          </p:cNvPr>
          <p:cNvSpPr/>
          <p:nvPr/>
        </p:nvSpPr>
        <p:spPr>
          <a:xfrm>
            <a:off x="6864974" y="1014780"/>
            <a:ext cx="664141" cy="340519"/>
          </a:xfrm>
          <a:prstGeom prst="wedgeRoundRectCallout">
            <a:avLst>
              <a:gd name="adj1" fmla="val 6675"/>
              <a:gd name="adj2" fmla="val -1593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zh-TW" sz="1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Quiz!</a:t>
            </a:r>
            <a:endParaRPr lang="zh-TW" altLang="en-US" sz="14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8A8B9210-98D4-4C47-B113-21C397FCC9B9}"/>
                  </a:ext>
                </a:extLst>
              </p:cNvPr>
              <p:cNvSpPr/>
              <p:nvPr/>
            </p:nvSpPr>
            <p:spPr>
              <a:xfrm>
                <a:off x="2411760" y="2708919"/>
                <a:ext cx="720080" cy="720080"/>
              </a:xfrm>
              <a:prstGeom prst="rect">
                <a:avLst/>
              </a:prstGeom>
              <a:solidFill>
                <a:srgbClr val="CFF52B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TW" sz="1400" dirty="0">
                    <a:solidFill>
                      <a:schemeClr val="tx1"/>
                    </a:solidFill>
                  </a:rPr>
                  <a:t>TP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</m:sub>
                    </m:sSub>
                  </m:oMath>
                </a14:m>
                <a:r>
                  <a:rPr lang="en-US" altLang="zh-TW" sz="1400" dirty="0">
                    <a:solidFill>
                      <a:schemeClr val="tx1"/>
                    </a:solidFill>
                  </a:rPr>
                  <a:t>=0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8A8B9210-98D4-4C47-B113-21C397FCC9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2708919"/>
                <a:ext cx="720080" cy="7200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581EFDA-1B8F-4F08-8794-8ECEC3DB12CA}"/>
                  </a:ext>
                </a:extLst>
              </p:cNvPr>
              <p:cNvSpPr/>
              <p:nvPr/>
            </p:nvSpPr>
            <p:spPr>
              <a:xfrm>
                <a:off x="3131840" y="2708919"/>
                <a:ext cx="720080" cy="720080"/>
              </a:xfrm>
              <a:prstGeom prst="rect">
                <a:avLst/>
              </a:prstGeom>
              <a:solidFill>
                <a:srgbClr val="FF66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TW" sz="1400" dirty="0">
                    <a:solidFill>
                      <a:schemeClr val="tx1"/>
                    </a:solidFill>
                  </a:rPr>
                  <a:t>FN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TW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𝐹𝑁</m:t>
                          </m:r>
                        </m:sub>
                      </m:sSub>
                      <m:r>
                        <a:rPr lang="en-US" altLang="zh-TW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altLang="zh-TW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581EFDA-1B8F-4F08-8794-8ECEC3DB12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2708919"/>
                <a:ext cx="720080" cy="720080"/>
              </a:xfrm>
              <a:prstGeom prst="rect">
                <a:avLst/>
              </a:prstGeom>
              <a:blipFill>
                <a:blip r:embed="rId4"/>
                <a:stretch>
                  <a:fillRect l="-416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CD04EA59-F170-4C08-8DFA-EB746D7B053A}"/>
                  </a:ext>
                </a:extLst>
              </p:cNvPr>
              <p:cNvSpPr/>
              <p:nvPr/>
            </p:nvSpPr>
            <p:spPr>
              <a:xfrm>
                <a:off x="2411760" y="3428999"/>
                <a:ext cx="720080" cy="720080"/>
              </a:xfrm>
              <a:prstGeom prst="rect">
                <a:avLst/>
              </a:prstGeom>
              <a:solidFill>
                <a:srgbClr val="FF66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TW" sz="1400" dirty="0">
                    <a:solidFill>
                      <a:schemeClr val="tx1"/>
                    </a:solidFill>
                  </a:rPr>
                  <a:t>FP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TW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𝐹𝑃</m:t>
                          </m:r>
                        </m:sub>
                      </m:sSub>
                      <m:r>
                        <a:rPr lang="en-US" altLang="zh-TW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CD04EA59-F170-4C08-8DFA-EB746D7B05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3428999"/>
                <a:ext cx="720080" cy="720080"/>
              </a:xfrm>
              <a:prstGeom prst="rect">
                <a:avLst/>
              </a:prstGeom>
              <a:blipFill>
                <a:blip r:embed="rId5"/>
                <a:stretch>
                  <a:fillRect l="-250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F1DEF6A7-FB20-4B13-AA5F-4FF36B60C168}"/>
                  </a:ext>
                </a:extLst>
              </p:cNvPr>
              <p:cNvSpPr/>
              <p:nvPr/>
            </p:nvSpPr>
            <p:spPr>
              <a:xfrm>
                <a:off x="3131840" y="3428999"/>
                <a:ext cx="720080" cy="720080"/>
              </a:xfrm>
              <a:prstGeom prst="rect">
                <a:avLst/>
              </a:prstGeom>
              <a:solidFill>
                <a:srgbClr val="CFF52B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TW" sz="1400" dirty="0">
                    <a:solidFill>
                      <a:schemeClr val="tx1"/>
                    </a:solidFill>
                  </a:rPr>
                  <a:t>TN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𝑇𝑁</m:t>
                        </m:r>
                      </m:sub>
                    </m:sSub>
                  </m:oMath>
                </a14:m>
                <a:r>
                  <a:rPr lang="en-US" altLang="zh-TW" sz="1400" dirty="0">
                    <a:solidFill>
                      <a:schemeClr val="tx1"/>
                    </a:solidFill>
                  </a:rPr>
                  <a:t>=0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F1DEF6A7-FB20-4B13-AA5F-4FF36B60C1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3428999"/>
                <a:ext cx="720080" cy="72008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>
            <a:extLst>
              <a:ext uri="{FF2B5EF4-FFF2-40B4-BE49-F238E27FC236}">
                <a16:creationId xmlns:a16="http://schemas.microsoft.com/office/drawing/2014/main" id="{7E513CAA-9E6E-450D-AEAD-A636CBA2870B}"/>
              </a:ext>
            </a:extLst>
          </p:cNvPr>
          <p:cNvSpPr/>
          <p:nvPr/>
        </p:nvSpPr>
        <p:spPr>
          <a:xfrm>
            <a:off x="2411760" y="2348879"/>
            <a:ext cx="1440160" cy="36004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Positive   Negative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2230A73-119C-40F2-A7DF-E49278E56053}"/>
              </a:ext>
            </a:extLst>
          </p:cNvPr>
          <p:cNvSpPr/>
          <p:nvPr/>
        </p:nvSpPr>
        <p:spPr>
          <a:xfrm rot="16200000">
            <a:off x="1511660" y="3248979"/>
            <a:ext cx="1440160" cy="36004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Negative  Positive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24B2B24-215A-4BB6-814A-3A801E2D9807}"/>
              </a:ext>
            </a:extLst>
          </p:cNvPr>
          <p:cNvSpPr/>
          <p:nvPr/>
        </p:nvSpPr>
        <p:spPr>
          <a:xfrm>
            <a:off x="2411760" y="1988839"/>
            <a:ext cx="1440160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Prediction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33F7BB7-041E-410D-83EC-D4432E8F1962}"/>
              </a:ext>
            </a:extLst>
          </p:cNvPr>
          <p:cNvSpPr/>
          <p:nvPr/>
        </p:nvSpPr>
        <p:spPr>
          <a:xfrm rot="16200000">
            <a:off x="1151620" y="3248980"/>
            <a:ext cx="1440160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Groundtruth</a:t>
            </a:r>
          </a:p>
        </p:txBody>
      </p:sp>
    </p:spTree>
    <p:extLst>
      <p:ext uri="{BB962C8B-B14F-4D97-AF65-F5344CB8AC3E}">
        <p14:creationId xmlns:p14="http://schemas.microsoft.com/office/powerpoint/2010/main" val="398606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1DEA7A1-AB8E-48A3-A47B-2BDAAE16BC6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PRC</a:t>
            </a:r>
          </a:p>
          <a:p>
            <a:pPr lvl="1"/>
            <a:r>
              <a:rPr lang="en-US" altLang="zh-TW" dirty="0"/>
              <a:t>Plot of precision vs. recall</a:t>
            </a:r>
          </a:p>
          <a:p>
            <a:r>
              <a:rPr lang="en-US" altLang="zh-TW" dirty="0"/>
              <a:t>AUPRC (area under PRC)</a:t>
            </a:r>
          </a:p>
          <a:p>
            <a:pPr lvl="1"/>
            <a:r>
              <a:rPr lang="en-US" altLang="zh-TW" dirty="0"/>
              <a:t>Usually not smooth</a:t>
            </a:r>
          </a:p>
          <a:p>
            <a:pPr lvl="1"/>
            <a:r>
              <a:rPr lang="en-US" altLang="zh-TW" dirty="0"/>
              <a:t>Where are the endpoints?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9C1F4760-9725-409A-A6B4-25CDFAAE7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Precision-Recall Curve (PRC)</a:t>
            </a:r>
            <a:endParaRPr lang="zh-TW" altLang="en-US" dirty="0"/>
          </a:p>
        </p:txBody>
      </p:sp>
      <p:pic>
        <p:nvPicPr>
          <p:cNvPr id="7170" name="Picture 2" descr="Fig. 2">
            <a:extLst>
              <a:ext uri="{FF2B5EF4-FFF2-40B4-BE49-F238E27FC236}">
                <a16:creationId xmlns:a16="http://schemas.microsoft.com/office/drawing/2014/main" id="{6FCC4C97-6C79-4452-B992-7586B0402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144" y="3933056"/>
            <a:ext cx="5580112" cy="273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圓角矩形圖說文字 5">
            <a:extLst>
              <a:ext uri="{FF2B5EF4-FFF2-40B4-BE49-F238E27FC236}">
                <a16:creationId xmlns:a16="http://schemas.microsoft.com/office/drawing/2014/main" id="{C3ED05E6-2686-4F0D-9ECB-A35F8918B4D0}"/>
              </a:ext>
            </a:extLst>
          </p:cNvPr>
          <p:cNvSpPr/>
          <p:nvPr/>
        </p:nvSpPr>
        <p:spPr>
          <a:xfrm>
            <a:off x="4605610" y="3374018"/>
            <a:ext cx="664141" cy="340519"/>
          </a:xfrm>
          <a:prstGeom prst="wedgeRoundRectCallout">
            <a:avLst>
              <a:gd name="adj1" fmla="val 6675"/>
              <a:gd name="adj2" fmla="val -1593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zh-TW" sz="1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Quiz!</a:t>
            </a:r>
            <a:endParaRPr lang="zh-TW" altLang="en-US" sz="14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6371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918196F-544A-4AD2-9FB9-8E98370F760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931224" cy="4759464"/>
          </a:xfrm>
        </p:spPr>
        <p:txBody>
          <a:bodyPr/>
          <a:lstStyle/>
          <a:p>
            <a:r>
              <a:rPr lang="en-US" altLang="zh-TW" dirty="0"/>
              <a:t>Good for convincing people to appreciate power of ML</a:t>
            </a:r>
          </a:p>
          <a:p>
            <a:r>
              <a:rPr lang="en-US" altLang="zh-TW" dirty="0"/>
              <a:t>Example: 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4CEE911-E8FC-4E42-9455-65CCFF3D8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Lift Charts</a:t>
            </a:r>
            <a:endParaRPr lang="zh-TW" altLang="en-US" dirty="0"/>
          </a:p>
        </p:txBody>
      </p:sp>
      <p:pic>
        <p:nvPicPr>
          <p:cNvPr id="1026" name="Picture 2" descr="Interpreting Lift Charts&quot; — RapidMiner Community">
            <a:extLst>
              <a:ext uri="{FF2B5EF4-FFF2-40B4-BE49-F238E27FC236}">
                <a16:creationId xmlns:a16="http://schemas.microsoft.com/office/drawing/2014/main" id="{BD3FD66D-F7C0-4D5C-9D2F-CC0EB38F5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645382"/>
            <a:ext cx="6315524" cy="3807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圓角矩形圖說文字 5">
            <a:extLst>
              <a:ext uri="{FF2B5EF4-FFF2-40B4-BE49-F238E27FC236}">
                <a16:creationId xmlns:a16="http://schemas.microsoft.com/office/drawing/2014/main" id="{89F75F5D-4B6E-4A85-AF79-E88519E6AA2A}"/>
              </a:ext>
            </a:extLst>
          </p:cNvPr>
          <p:cNvSpPr/>
          <p:nvPr/>
        </p:nvSpPr>
        <p:spPr>
          <a:xfrm>
            <a:off x="5104931" y="3412964"/>
            <a:ext cx="1861463" cy="374571"/>
          </a:xfrm>
          <a:prstGeom prst="wedgeRoundRectCallout">
            <a:avLst>
              <a:gd name="adj1" fmla="val -40339"/>
              <a:gd name="adj2" fmla="val -120150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zh-TW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Cumulated Recall</a:t>
            </a:r>
            <a:endParaRPr lang="zh-TW" altLang="en-US" sz="16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圓角矩形圖說文字 5">
            <a:extLst>
              <a:ext uri="{FF2B5EF4-FFF2-40B4-BE49-F238E27FC236}">
                <a16:creationId xmlns:a16="http://schemas.microsoft.com/office/drawing/2014/main" id="{C99C7885-A29D-4AFA-96E9-B000DF4DE56B}"/>
              </a:ext>
            </a:extLst>
          </p:cNvPr>
          <p:cNvSpPr/>
          <p:nvPr/>
        </p:nvSpPr>
        <p:spPr>
          <a:xfrm>
            <a:off x="4214991" y="4517918"/>
            <a:ext cx="1547733" cy="374571"/>
          </a:xfrm>
          <a:prstGeom prst="wedgeRoundRectCallout">
            <a:avLst>
              <a:gd name="adj1" fmla="val -40429"/>
              <a:gd name="adj2" fmla="val 132883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zh-TW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Bin precision</a:t>
            </a: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CF38C8AF-B9D0-4CF1-AC0F-5F9BDADA5053}"/>
              </a:ext>
            </a:extLst>
          </p:cNvPr>
          <p:cNvCxnSpPr>
            <a:cxnSpLocks/>
          </p:cNvCxnSpPr>
          <p:nvPr/>
        </p:nvCxnSpPr>
        <p:spPr>
          <a:xfrm>
            <a:off x="4030603" y="2420888"/>
            <a:ext cx="28874" cy="4464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108F776F-3FA0-412E-8BC3-55D271474EA9}"/>
              </a:ext>
            </a:extLst>
          </p:cNvPr>
          <p:cNvSpPr txBox="1"/>
          <p:nvPr/>
        </p:nvSpPr>
        <p:spPr>
          <a:xfrm>
            <a:off x="3995936" y="6453336"/>
            <a:ext cx="42370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 </a:t>
            </a:r>
            <a:r>
              <a:rPr lang="zh-TW" altLang="en-US" sz="1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對</a:t>
            </a:r>
            <a:r>
              <a:rPr lang="en-US" altLang="zh-TW" sz="1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40%</a:t>
            </a:r>
            <a:r>
              <a:rPr lang="zh-TW" altLang="en-US" sz="1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人發送廣告，就可以抓到</a:t>
            </a:r>
            <a:r>
              <a:rPr lang="en-US" altLang="zh-TW" sz="1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83%</a:t>
            </a:r>
            <a:r>
              <a:rPr lang="zh-TW" altLang="en-US" sz="1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想出國的人！</a:t>
            </a:r>
          </a:p>
        </p:txBody>
      </p:sp>
    </p:spTree>
    <p:extLst>
      <p:ext uri="{BB962C8B-B14F-4D97-AF65-F5344CB8AC3E}">
        <p14:creationId xmlns:p14="http://schemas.microsoft.com/office/powerpoint/2010/main" val="1183032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DD8C160-17CE-4343-A9C6-9D380F6F5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652" y="3140968"/>
            <a:ext cx="4762500" cy="1419225"/>
          </a:xfrm>
          <a:prstGeom prst="rect">
            <a:avLst/>
          </a:prstGeom>
        </p:spPr>
      </p:pic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1499C3D-0089-45D3-B995-72B4D1F3F74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787208" cy="4759464"/>
          </a:xfrm>
        </p:spPr>
        <p:txBody>
          <a:bodyPr>
            <a:normAutofit/>
          </a:bodyPr>
          <a:lstStyle/>
          <a:p>
            <a:r>
              <a:rPr lang="en-US" altLang="zh-TW" dirty="0"/>
              <a:t>Accuracy of ASR (automatic speech recognition) for English</a:t>
            </a:r>
          </a:p>
          <a:p>
            <a:pPr lvl="1"/>
            <a:r>
              <a:rPr lang="en-US" altLang="zh-TW" dirty="0"/>
              <a:t>WER: word error rate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Example: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/>
              <a:t>Facts</a:t>
            </a:r>
          </a:p>
          <a:p>
            <a:pPr lvl="1"/>
            <a:r>
              <a:rPr lang="en-US" altLang="zh-TW" dirty="0"/>
              <a:t>Accuracy could be negative! </a:t>
            </a:r>
            <a:r>
              <a:rPr lang="en-US" altLang="zh-TW" dirty="0">
                <a:sym typeface="Wingdings" panose="05000000000000000000" pitchFamily="2" charset="2"/>
              </a:rPr>
              <a:t> Counter intuitive!</a:t>
            </a:r>
            <a:endParaRPr lang="en-US" altLang="zh-TW" dirty="0"/>
          </a:p>
          <a:p>
            <a:pPr lvl="1"/>
            <a:r>
              <a:rPr lang="en-US" altLang="zh-TW" dirty="0"/>
              <a:t>You need to use </a:t>
            </a:r>
            <a:r>
              <a:rPr lang="en-US" altLang="zh-TW" dirty="0">
                <a:solidFill>
                  <a:srgbClr val="FF0000"/>
                </a:solidFill>
              </a:rPr>
              <a:t>edit distance </a:t>
            </a:r>
            <a:r>
              <a:rPr lang="en-US" altLang="zh-TW" dirty="0"/>
              <a:t>(based on DP) to find D, I, and S. </a:t>
            </a:r>
            <a:r>
              <a:rPr lang="en-US" altLang="zh-TW" dirty="0">
                <a:sym typeface="Wingdings" panose="05000000000000000000" pitchFamily="2" charset="2"/>
              </a:rPr>
              <a:t> Computation intensive!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F082A2E-7077-4A4E-9430-D30AC3BBD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Accuracy of Sequence Decoding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EBB3B926-232B-4DBA-A6AF-E690A7D758A0}"/>
                  </a:ext>
                </a:extLst>
              </p:cNvPr>
              <p:cNvSpPr txBox="1"/>
              <p:nvPr/>
            </p:nvSpPr>
            <p:spPr>
              <a:xfrm>
                <a:off x="2987824" y="2478348"/>
                <a:ext cx="4332020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𝑊𝐸𝑅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𝑊𝐸𝑅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EBB3B926-232B-4DBA-A6AF-E690A7D75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2478348"/>
                <a:ext cx="4332020" cy="5186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D0AF5BB4-13B1-4057-AD5F-C4644427E902}"/>
                  </a:ext>
                </a:extLst>
              </p:cNvPr>
              <p:cNvSpPr txBox="1"/>
              <p:nvPr/>
            </p:nvSpPr>
            <p:spPr>
              <a:xfrm>
                <a:off x="2411760" y="4581128"/>
                <a:ext cx="4630563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𝑊𝐸𝑅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1+1+1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=60%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=40%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D0AF5BB4-13B1-4057-AD5F-C4644427E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4581128"/>
                <a:ext cx="4630563" cy="5204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圓角矩形圖說文字 5">
            <a:extLst>
              <a:ext uri="{FF2B5EF4-FFF2-40B4-BE49-F238E27FC236}">
                <a16:creationId xmlns:a16="http://schemas.microsoft.com/office/drawing/2014/main" id="{D485F023-8E8A-45C8-9DD4-6A59731662F0}"/>
              </a:ext>
            </a:extLst>
          </p:cNvPr>
          <p:cNvSpPr/>
          <p:nvPr/>
        </p:nvSpPr>
        <p:spPr>
          <a:xfrm>
            <a:off x="6418644" y="3186913"/>
            <a:ext cx="1581721" cy="340519"/>
          </a:xfrm>
          <a:prstGeom prst="wedgeRoundRectCallout">
            <a:avLst>
              <a:gd name="adj1" fmla="val -71782"/>
              <a:gd name="adj2" fmla="val -135422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zh-TW" sz="1400" dirty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Could be negative!</a:t>
            </a:r>
            <a:endParaRPr lang="zh-TW" altLang="en-US" sz="1400" dirty="0">
              <a:solidFill>
                <a:schemeClr val="tx1"/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sp>
        <p:nvSpPr>
          <p:cNvPr id="8" name="圓角矩形圖說文字 5">
            <a:extLst>
              <a:ext uri="{FF2B5EF4-FFF2-40B4-BE49-F238E27FC236}">
                <a16:creationId xmlns:a16="http://schemas.microsoft.com/office/drawing/2014/main" id="{40A8EEEE-2596-482A-BA94-0617A55365DF}"/>
              </a:ext>
            </a:extLst>
          </p:cNvPr>
          <p:cNvSpPr/>
          <p:nvPr/>
        </p:nvSpPr>
        <p:spPr>
          <a:xfrm>
            <a:off x="4499992" y="3179535"/>
            <a:ext cx="1825222" cy="340519"/>
          </a:xfrm>
          <a:prstGeom prst="wedgeRoundRectCallout">
            <a:avLst>
              <a:gd name="adj1" fmla="val -53330"/>
              <a:gd name="adj2" fmla="val -122547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zh-TW" sz="1400" dirty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Length of </a:t>
            </a:r>
            <a:r>
              <a:rPr lang="en-US" altLang="zh-TW" sz="1400" dirty="0" err="1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groundtruth</a:t>
            </a:r>
            <a:endParaRPr lang="zh-TW" altLang="en-US" sz="1400" dirty="0">
              <a:solidFill>
                <a:schemeClr val="tx1"/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55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內容版面配置區 1">
                <a:extLst>
                  <a:ext uri="{FF2B5EF4-FFF2-40B4-BE49-F238E27FC236}">
                    <a16:creationId xmlns:a16="http://schemas.microsoft.com/office/drawing/2014/main" id="{F1499C3D-0089-45D3-B995-72B4D1F3F74E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714488"/>
                <a:ext cx="8003232" cy="475946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TW" dirty="0"/>
                  <a:t>Error rates of ASR for Chinese and mixed code</a:t>
                </a:r>
              </a:p>
              <a:p>
                <a:pPr lvl="1"/>
                <a:r>
                  <a:rPr lang="en-US" altLang="zh-TW" dirty="0"/>
                  <a:t>Chinese</a:t>
                </a:r>
              </a:p>
              <a:p>
                <a:pPr lvl="2"/>
                <a:r>
                  <a:rPr lang="en-US" altLang="zh-TW" dirty="0"/>
                  <a:t>Groundtruth: </a:t>
                </a:r>
                <a:r>
                  <a:rPr lang="zh-TW" altLang="en-US" dirty="0"/>
                  <a:t>先填表格 再打疫苗</a:t>
                </a:r>
                <a:endParaRPr lang="en-US" altLang="zh-TW" dirty="0"/>
              </a:p>
              <a:p>
                <a:pPr lvl="2"/>
                <a:r>
                  <a:rPr lang="en-US" altLang="zh-TW" dirty="0"/>
                  <a:t>ASR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result: </a:t>
                </a:r>
                <a:r>
                  <a:rPr lang="zh-TW" altLang="en-US" dirty="0"/>
                  <a:t>     鮮甜表格 再打疫苗</a:t>
                </a:r>
                <a:endParaRPr lang="en-US" altLang="zh-TW" dirty="0"/>
              </a:p>
              <a:p>
                <a:pPr lvl="2"/>
                <a:r>
                  <a:rPr lang="en-US" altLang="zh-TW" dirty="0"/>
                  <a:t>CER=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altLang="zh-TW" dirty="0"/>
                  <a:t>= 25.0%</a:t>
                </a:r>
              </a:p>
              <a:p>
                <a:pPr lvl="2"/>
                <a:r>
                  <a:rPr lang="en-US" altLang="zh-TW" dirty="0"/>
                  <a:t>WER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1+1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TW" dirty="0"/>
                  <a:t>=33.3%</a:t>
                </a:r>
              </a:p>
              <a:p>
                <a:pPr lvl="1"/>
                <a:r>
                  <a:rPr lang="en-US" altLang="zh-TW" dirty="0"/>
                  <a:t>Chinese and English</a:t>
                </a:r>
              </a:p>
              <a:p>
                <a:pPr lvl="2"/>
                <a:r>
                  <a:rPr lang="en-US" altLang="zh-TW" dirty="0"/>
                  <a:t>Groundtruth: </a:t>
                </a:r>
                <a:r>
                  <a:rPr lang="zh-TW" altLang="en-US" dirty="0"/>
                  <a:t>我有點喜歡</a:t>
                </a:r>
                <a:r>
                  <a:rPr lang="en-US" altLang="zh-TW" dirty="0"/>
                  <a:t>iPhone</a:t>
                </a:r>
              </a:p>
              <a:p>
                <a:pPr lvl="2"/>
                <a:r>
                  <a:rPr lang="en-US" altLang="zh-TW" dirty="0"/>
                  <a:t>ASR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result:      </a:t>
                </a:r>
                <a:r>
                  <a:rPr lang="zh-TW" altLang="en-US" dirty="0"/>
                  <a:t>我優點喜歡哀鳳</a:t>
                </a:r>
                <a:endParaRPr lang="en-US" altLang="zh-TW" dirty="0"/>
              </a:p>
              <a:p>
                <a:pPr lvl="2"/>
                <a:r>
                  <a:rPr lang="en-US" altLang="zh-TW" dirty="0"/>
                  <a:t>CER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den>
                    </m:f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=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63.6%</a:t>
                </a:r>
              </a:p>
              <a:p>
                <a:pPr lvl="2"/>
                <a:r>
                  <a:rPr lang="en-US" altLang="zh-TW" dirty="0"/>
                  <a:t>WER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=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=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80.0%</a:t>
                </a:r>
              </a:p>
              <a:p>
                <a:pPr lvl="2"/>
                <a:r>
                  <a:rPr lang="en-US" altLang="zh-TW" dirty="0"/>
                  <a:t>MER=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=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55.7%</a:t>
                </a:r>
              </a:p>
            </p:txBody>
          </p:sp>
        </mc:Choice>
        <mc:Fallback xmlns="">
          <p:sp>
            <p:nvSpPr>
              <p:cNvPr id="2" name="內容版面配置區 1">
                <a:extLst>
                  <a:ext uri="{FF2B5EF4-FFF2-40B4-BE49-F238E27FC236}">
                    <a16:creationId xmlns:a16="http://schemas.microsoft.com/office/drawing/2014/main" id="{F1499C3D-0089-45D3-B995-72B4D1F3F7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488"/>
                <a:ext cx="8003232" cy="4759464"/>
              </a:xfrm>
              <a:blipFill>
                <a:blip r:embed="rId2"/>
                <a:stretch>
                  <a:fillRect l="-305" t="-17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標題 2">
            <a:extLst>
              <a:ext uri="{FF2B5EF4-FFF2-40B4-BE49-F238E27FC236}">
                <a16:creationId xmlns:a16="http://schemas.microsoft.com/office/drawing/2014/main" id="{EF082A2E-7077-4A4E-9430-D30AC3BBD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Error Rate of Sequence Decoding</a:t>
            </a:r>
            <a:endParaRPr lang="zh-TW" altLang="en-US" dirty="0"/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45F0A066-4C40-4296-BDD6-49947A54E9C3}"/>
              </a:ext>
            </a:extLst>
          </p:cNvPr>
          <p:cNvCxnSpPr>
            <a:cxnSpLocks/>
          </p:cNvCxnSpPr>
          <p:nvPr/>
        </p:nvCxnSpPr>
        <p:spPr>
          <a:xfrm>
            <a:off x="2868032" y="4653136"/>
            <a:ext cx="14401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CBEF3591-5442-4CA2-9579-9F283084591F}"/>
              </a:ext>
            </a:extLst>
          </p:cNvPr>
          <p:cNvCxnSpPr>
            <a:cxnSpLocks/>
          </p:cNvCxnSpPr>
          <p:nvPr/>
        </p:nvCxnSpPr>
        <p:spPr>
          <a:xfrm>
            <a:off x="3635896" y="4647080"/>
            <a:ext cx="36004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4AF2965-FD96-41C1-9F4F-391C5EC67D27}"/>
              </a:ext>
            </a:extLst>
          </p:cNvPr>
          <p:cNvCxnSpPr>
            <a:cxnSpLocks/>
          </p:cNvCxnSpPr>
          <p:nvPr/>
        </p:nvCxnSpPr>
        <p:spPr>
          <a:xfrm>
            <a:off x="4067944" y="4653136"/>
            <a:ext cx="59192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6357C71E-8F12-4E3A-9398-69AC0F326D75}"/>
              </a:ext>
            </a:extLst>
          </p:cNvPr>
          <p:cNvCxnSpPr>
            <a:cxnSpLocks/>
          </p:cNvCxnSpPr>
          <p:nvPr/>
        </p:nvCxnSpPr>
        <p:spPr>
          <a:xfrm>
            <a:off x="3131840" y="4653136"/>
            <a:ext cx="14401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ED1599A1-5BB5-4DCE-9229-097C80E9676C}"/>
              </a:ext>
            </a:extLst>
          </p:cNvPr>
          <p:cNvCxnSpPr>
            <a:cxnSpLocks/>
          </p:cNvCxnSpPr>
          <p:nvPr/>
        </p:nvCxnSpPr>
        <p:spPr>
          <a:xfrm>
            <a:off x="3347864" y="4653136"/>
            <a:ext cx="14401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719F42FC-324A-41D9-A6B9-45E60AF7CFFD}"/>
              </a:ext>
            </a:extLst>
          </p:cNvPr>
          <p:cNvCxnSpPr>
            <a:cxnSpLocks/>
          </p:cNvCxnSpPr>
          <p:nvPr/>
        </p:nvCxnSpPr>
        <p:spPr>
          <a:xfrm>
            <a:off x="2886200" y="4970784"/>
            <a:ext cx="14401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3F0DE531-F093-4170-AD57-9491D1B37EC1}"/>
              </a:ext>
            </a:extLst>
          </p:cNvPr>
          <p:cNvCxnSpPr>
            <a:cxnSpLocks/>
          </p:cNvCxnSpPr>
          <p:nvPr/>
        </p:nvCxnSpPr>
        <p:spPr>
          <a:xfrm>
            <a:off x="3131840" y="4995008"/>
            <a:ext cx="36004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EC1892BF-3E31-41C7-A972-B96FA9ABECB2}"/>
              </a:ext>
            </a:extLst>
          </p:cNvPr>
          <p:cNvCxnSpPr>
            <a:cxnSpLocks/>
          </p:cNvCxnSpPr>
          <p:nvPr/>
        </p:nvCxnSpPr>
        <p:spPr>
          <a:xfrm>
            <a:off x="3635896" y="4995008"/>
            <a:ext cx="36004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AA70E336-D445-4CF7-AB24-1AE1651150A6}"/>
              </a:ext>
            </a:extLst>
          </p:cNvPr>
          <p:cNvCxnSpPr>
            <a:cxnSpLocks/>
          </p:cNvCxnSpPr>
          <p:nvPr/>
        </p:nvCxnSpPr>
        <p:spPr>
          <a:xfrm>
            <a:off x="4104280" y="5001064"/>
            <a:ext cx="14401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7F8D4719-1CB7-4B53-BCE1-630D6873C439}"/>
              </a:ext>
            </a:extLst>
          </p:cNvPr>
          <p:cNvCxnSpPr>
            <a:cxnSpLocks/>
          </p:cNvCxnSpPr>
          <p:nvPr/>
        </p:nvCxnSpPr>
        <p:spPr>
          <a:xfrm>
            <a:off x="4341464" y="5001064"/>
            <a:ext cx="14401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F25289FC-D1D7-44C0-A79D-F36E68BD2912}"/>
              </a:ext>
            </a:extLst>
          </p:cNvPr>
          <p:cNvCxnSpPr>
            <a:cxnSpLocks/>
          </p:cNvCxnSpPr>
          <p:nvPr/>
        </p:nvCxnSpPr>
        <p:spPr>
          <a:xfrm>
            <a:off x="2915816" y="2780928"/>
            <a:ext cx="14401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CC987FFC-0A40-4151-9810-2D4118D2FCA6}"/>
              </a:ext>
            </a:extLst>
          </p:cNvPr>
          <p:cNvCxnSpPr>
            <a:cxnSpLocks/>
          </p:cNvCxnSpPr>
          <p:nvPr/>
        </p:nvCxnSpPr>
        <p:spPr>
          <a:xfrm>
            <a:off x="3131840" y="2780928"/>
            <a:ext cx="14401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F9BB407B-53CA-4F64-984E-1256A568E154}"/>
              </a:ext>
            </a:extLst>
          </p:cNvPr>
          <p:cNvCxnSpPr>
            <a:cxnSpLocks/>
          </p:cNvCxnSpPr>
          <p:nvPr/>
        </p:nvCxnSpPr>
        <p:spPr>
          <a:xfrm>
            <a:off x="3923928" y="2780928"/>
            <a:ext cx="14401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50840843-8CC4-4821-AA74-85D7E2EEF30D}"/>
              </a:ext>
            </a:extLst>
          </p:cNvPr>
          <p:cNvCxnSpPr>
            <a:cxnSpLocks/>
          </p:cNvCxnSpPr>
          <p:nvPr/>
        </p:nvCxnSpPr>
        <p:spPr>
          <a:xfrm>
            <a:off x="4139952" y="2780928"/>
            <a:ext cx="14401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4C37C98E-5E1B-4A45-8A8D-F10EC824F0D6}"/>
              </a:ext>
            </a:extLst>
          </p:cNvPr>
          <p:cNvCxnSpPr>
            <a:cxnSpLocks/>
          </p:cNvCxnSpPr>
          <p:nvPr/>
        </p:nvCxnSpPr>
        <p:spPr>
          <a:xfrm>
            <a:off x="3419872" y="2780928"/>
            <a:ext cx="36004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BD0C9100-A1FD-4D03-8747-3E5792088D7A}"/>
              </a:ext>
            </a:extLst>
          </p:cNvPr>
          <p:cNvCxnSpPr>
            <a:cxnSpLocks/>
          </p:cNvCxnSpPr>
          <p:nvPr/>
        </p:nvCxnSpPr>
        <p:spPr>
          <a:xfrm>
            <a:off x="4427984" y="2780928"/>
            <a:ext cx="36004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A21F6E1C-9062-497E-BA28-9BD2A3020E1F}"/>
              </a:ext>
            </a:extLst>
          </p:cNvPr>
          <p:cNvCxnSpPr>
            <a:cxnSpLocks/>
          </p:cNvCxnSpPr>
          <p:nvPr/>
        </p:nvCxnSpPr>
        <p:spPr>
          <a:xfrm>
            <a:off x="4427984" y="3068960"/>
            <a:ext cx="36004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4D41AC33-B924-49E9-B64E-8A731F2A7208}"/>
              </a:ext>
            </a:extLst>
          </p:cNvPr>
          <p:cNvCxnSpPr>
            <a:cxnSpLocks/>
          </p:cNvCxnSpPr>
          <p:nvPr/>
        </p:nvCxnSpPr>
        <p:spPr>
          <a:xfrm>
            <a:off x="2915816" y="3068960"/>
            <a:ext cx="36004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4B71FB00-8948-4288-B40A-4E008737FB77}"/>
              </a:ext>
            </a:extLst>
          </p:cNvPr>
          <p:cNvCxnSpPr>
            <a:cxnSpLocks/>
          </p:cNvCxnSpPr>
          <p:nvPr/>
        </p:nvCxnSpPr>
        <p:spPr>
          <a:xfrm>
            <a:off x="3419872" y="3068960"/>
            <a:ext cx="36004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84C50132-6980-4F7D-994B-C11CBCD1C434}"/>
              </a:ext>
            </a:extLst>
          </p:cNvPr>
          <p:cNvCxnSpPr>
            <a:cxnSpLocks/>
          </p:cNvCxnSpPr>
          <p:nvPr/>
        </p:nvCxnSpPr>
        <p:spPr>
          <a:xfrm>
            <a:off x="3923928" y="3068960"/>
            <a:ext cx="14401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B34592D5-FAB0-4CF1-B576-7BEDEE67C9E3}"/>
              </a:ext>
            </a:extLst>
          </p:cNvPr>
          <p:cNvCxnSpPr>
            <a:cxnSpLocks/>
          </p:cNvCxnSpPr>
          <p:nvPr/>
        </p:nvCxnSpPr>
        <p:spPr>
          <a:xfrm>
            <a:off x="4139952" y="3068960"/>
            <a:ext cx="14401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圓角矩形圖說文字 5">
            <a:extLst>
              <a:ext uri="{FF2B5EF4-FFF2-40B4-BE49-F238E27FC236}">
                <a16:creationId xmlns:a16="http://schemas.microsoft.com/office/drawing/2014/main" id="{E4B0F6A8-448C-46C7-A7CD-DD704B4B1EA9}"/>
              </a:ext>
            </a:extLst>
          </p:cNvPr>
          <p:cNvSpPr/>
          <p:nvPr/>
        </p:nvSpPr>
        <p:spPr>
          <a:xfrm>
            <a:off x="5386773" y="2302793"/>
            <a:ext cx="3217675" cy="1532334"/>
          </a:xfrm>
          <a:prstGeom prst="wedgeRoundRectCallout">
            <a:avLst>
              <a:gd name="adj1" fmla="val 13787"/>
              <a:gd name="adj2" fmla="val 8745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zh-TW" sz="1400" dirty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WER: Word error rate</a:t>
            </a:r>
          </a:p>
          <a:p>
            <a:pPr>
              <a:defRPr/>
            </a:pPr>
            <a:r>
              <a:rPr lang="en-US" altLang="zh-TW" sz="1400" dirty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          (Chinese &amp; English: word)</a:t>
            </a:r>
          </a:p>
          <a:p>
            <a:pPr>
              <a:defRPr/>
            </a:pPr>
            <a:r>
              <a:rPr lang="en-US" altLang="zh-TW" sz="1400" dirty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CER: Character error rate</a:t>
            </a:r>
          </a:p>
          <a:p>
            <a:pPr>
              <a:defRPr/>
            </a:pPr>
            <a:r>
              <a:rPr lang="en-US" altLang="zh-TW" sz="1400" dirty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          (Chinese &amp; English: character)</a:t>
            </a:r>
          </a:p>
          <a:p>
            <a:pPr>
              <a:defRPr/>
            </a:pPr>
            <a:r>
              <a:rPr lang="en-US" altLang="zh-TW" sz="1400" dirty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MER: mixed error rate</a:t>
            </a:r>
          </a:p>
          <a:p>
            <a:pPr>
              <a:defRPr/>
            </a:pPr>
            <a:r>
              <a:rPr lang="en-US" altLang="zh-TW" sz="1400" dirty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          (Chinese: character, English: word)</a:t>
            </a:r>
            <a:endParaRPr lang="zh-TW" altLang="en-US" sz="1400" dirty="0">
              <a:solidFill>
                <a:schemeClr val="tx1"/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sp>
        <p:nvSpPr>
          <p:cNvPr id="43" name="圓角矩形圖說文字 5">
            <a:extLst>
              <a:ext uri="{FF2B5EF4-FFF2-40B4-BE49-F238E27FC236}">
                <a16:creationId xmlns:a16="http://schemas.microsoft.com/office/drawing/2014/main" id="{B1F32D71-6FE2-4107-9465-BC2630927BA3}"/>
              </a:ext>
            </a:extLst>
          </p:cNvPr>
          <p:cNvSpPr/>
          <p:nvPr/>
        </p:nvSpPr>
        <p:spPr>
          <a:xfrm>
            <a:off x="6898584" y="1014780"/>
            <a:ext cx="596920" cy="340519"/>
          </a:xfrm>
          <a:prstGeom prst="wedgeRoundRectCallout">
            <a:avLst>
              <a:gd name="adj1" fmla="val 6675"/>
              <a:gd name="adj2" fmla="val -1593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zh-TW" sz="1400" dirty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Quiz!</a:t>
            </a:r>
            <a:endParaRPr lang="zh-TW" altLang="en-US" sz="1400" dirty="0">
              <a:solidFill>
                <a:schemeClr val="tx1"/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60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1014" cy="1143000"/>
          </a:xfrm>
        </p:spPr>
        <p:txBody>
          <a:bodyPr/>
          <a:lstStyle/>
          <a:p>
            <a:r>
              <a:rPr lang="en-US" altLang="zh-TW" dirty="0"/>
              <a:t>Exercise: PIs Based on a Confusion Matrix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Derive various PIs based on the confusion matrix obtained from a detection method for covid-19:</a:t>
            </a:r>
          </a:p>
          <a:p>
            <a:endParaRPr lang="zh-TW" altLang="en-US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8C3A81C-E9F7-4631-89DB-D7C8F424C9BA}"/>
              </a:ext>
            </a:extLst>
          </p:cNvPr>
          <p:cNvSpPr/>
          <p:nvPr/>
        </p:nvSpPr>
        <p:spPr>
          <a:xfrm>
            <a:off x="1691680" y="4149080"/>
            <a:ext cx="720080" cy="720080"/>
          </a:xfrm>
          <a:prstGeom prst="rect">
            <a:avLst/>
          </a:prstGeom>
          <a:solidFill>
            <a:srgbClr val="CFF52B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TP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= 30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7B2CEFD-7863-41C7-B89D-30E78D454AC2}"/>
              </a:ext>
            </a:extLst>
          </p:cNvPr>
          <p:cNvSpPr/>
          <p:nvPr/>
        </p:nvSpPr>
        <p:spPr>
          <a:xfrm>
            <a:off x="2411760" y="4149080"/>
            <a:ext cx="720080" cy="720080"/>
          </a:xfrm>
          <a:prstGeom prst="rect">
            <a:avLst/>
          </a:prstGeom>
          <a:solidFill>
            <a:srgbClr val="FF66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FN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= 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3B7B4EB-D776-43B1-B093-77043D5DBC41}"/>
              </a:ext>
            </a:extLst>
          </p:cNvPr>
          <p:cNvSpPr/>
          <p:nvPr/>
        </p:nvSpPr>
        <p:spPr>
          <a:xfrm>
            <a:off x="1691680" y="4869160"/>
            <a:ext cx="720080" cy="720080"/>
          </a:xfrm>
          <a:prstGeom prst="rect">
            <a:avLst/>
          </a:prstGeom>
          <a:solidFill>
            <a:srgbClr val="FF66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FP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= 20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85D8180-D904-4AF0-8275-E8136384F472}"/>
              </a:ext>
            </a:extLst>
          </p:cNvPr>
          <p:cNvSpPr/>
          <p:nvPr/>
        </p:nvSpPr>
        <p:spPr>
          <a:xfrm>
            <a:off x="2411760" y="4869160"/>
            <a:ext cx="720080" cy="720080"/>
          </a:xfrm>
          <a:prstGeom prst="rect">
            <a:avLst/>
          </a:prstGeom>
          <a:solidFill>
            <a:srgbClr val="CFF52B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TN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= 940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B9DDB89-1D26-4E1C-BA69-D42E40431305}"/>
              </a:ext>
            </a:extLst>
          </p:cNvPr>
          <p:cNvSpPr/>
          <p:nvPr/>
        </p:nvSpPr>
        <p:spPr>
          <a:xfrm>
            <a:off x="1691680" y="3789040"/>
            <a:ext cx="1440160" cy="36004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Positive   Negative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40239C0-02AE-4AE1-88E8-6297CCA31CB8}"/>
              </a:ext>
            </a:extLst>
          </p:cNvPr>
          <p:cNvSpPr/>
          <p:nvPr/>
        </p:nvSpPr>
        <p:spPr>
          <a:xfrm rot="16200000">
            <a:off x="791580" y="4689140"/>
            <a:ext cx="1440160" cy="36004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Negative  Positive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DA2C12A-4E72-4E6F-8612-F70DE44A83A2}"/>
              </a:ext>
            </a:extLst>
          </p:cNvPr>
          <p:cNvSpPr/>
          <p:nvPr/>
        </p:nvSpPr>
        <p:spPr>
          <a:xfrm>
            <a:off x="1691680" y="3429000"/>
            <a:ext cx="1440160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Prediction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6503D01-2329-45A3-8A66-843910BAEF54}"/>
              </a:ext>
            </a:extLst>
          </p:cNvPr>
          <p:cNvSpPr/>
          <p:nvPr/>
        </p:nvSpPr>
        <p:spPr>
          <a:xfrm rot="16200000">
            <a:off x="431540" y="4689141"/>
            <a:ext cx="1440160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Groundtruth</a:t>
            </a:r>
          </a:p>
        </p:txBody>
      </p:sp>
    </p:spTree>
    <p:extLst>
      <p:ext uri="{BB962C8B-B14F-4D97-AF65-F5344CB8AC3E}">
        <p14:creationId xmlns:p14="http://schemas.microsoft.com/office/powerpoint/2010/main" val="3421963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內容版面配置區 1">
                <a:extLst>
                  <a:ext uri="{FF2B5EF4-FFF2-40B4-BE49-F238E27FC236}">
                    <a16:creationId xmlns:a16="http://schemas.microsoft.com/office/drawing/2014/main" id="{BC710358-B423-4F9C-9433-451C662C45DC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714488"/>
                <a:ext cx="7931224" cy="4759464"/>
              </a:xfrm>
            </p:spPr>
            <p:txBody>
              <a:bodyPr/>
              <a:lstStyle/>
              <a:p>
                <a:r>
                  <a:rPr lang="en-US" altLang="zh-TW" dirty="0"/>
                  <a:t>A plot of sample data vs. thresholds is shown next.</a:t>
                </a:r>
              </a:p>
              <a:p>
                <a:pPr lvl="1"/>
                <a:r>
                  <a:rPr lang="en-US" altLang="zh-TW" dirty="0"/>
                  <a:t>Plot FNR/FPR vs. thresholds, ROC, DET, PRC.</a:t>
                </a:r>
              </a:p>
              <a:p>
                <a:pPr lvl="1"/>
                <a:r>
                  <a:rPr lang="en-US" altLang="zh-TW" dirty="0"/>
                  <a:t>Plot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TW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altLang="zh-TW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FN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TW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FP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zh-TW" dirty="0"/>
                  <a:t> when </a:t>
                </a:r>
                <a14:m>
                  <m:oMath xmlns:m="http://schemas.openxmlformats.org/officeDocument/2006/math">
                    <m:r>
                      <a:rPr lang="el-GR" altLang="zh-TW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TW" dirty="0"/>
                  <a:t>=1 and 3, respectively. What is the corresponding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US" altLang="zh-TW" dirty="0"/>
                  <a:t>?  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內容版面配置區 1">
                <a:extLst>
                  <a:ext uri="{FF2B5EF4-FFF2-40B4-BE49-F238E27FC236}">
                    <a16:creationId xmlns:a16="http://schemas.microsoft.com/office/drawing/2014/main" id="{BC710358-B423-4F9C-9433-451C662C45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488"/>
                <a:ext cx="7931224" cy="4759464"/>
              </a:xfrm>
              <a:blipFill>
                <a:blip r:embed="rId2"/>
                <a:stretch>
                  <a:fillRect l="-307" t="-10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標題 2">
            <a:extLst>
              <a:ext uri="{FF2B5EF4-FFF2-40B4-BE49-F238E27FC236}">
                <a16:creationId xmlns:a16="http://schemas.microsoft.com/office/drawing/2014/main" id="{25A0FB5C-EDBE-4CDC-A70E-263381716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Exercise: ROC/DET/PRC</a:t>
            </a:r>
            <a:endParaRPr lang="zh-TW" altLang="en-US" dirty="0"/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D3E081C8-8CBC-4187-BC81-A51DBFDF5546}"/>
              </a:ext>
            </a:extLst>
          </p:cNvPr>
          <p:cNvCxnSpPr>
            <a:cxnSpLocks/>
          </p:cNvCxnSpPr>
          <p:nvPr/>
        </p:nvCxnSpPr>
        <p:spPr>
          <a:xfrm flipV="1">
            <a:off x="1686781" y="3401505"/>
            <a:ext cx="4899" cy="14401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6D3F1C93-EC5F-4501-83D5-8DB8284467E0}"/>
              </a:ext>
            </a:extLst>
          </p:cNvPr>
          <p:cNvCxnSpPr>
            <a:cxnSpLocks/>
          </p:cNvCxnSpPr>
          <p:nvPr/>
        </p:nvCxnSpPr>
        <p:spPr>
          <a:xfrm>
            <a:off x="1673138" y="4841685"/>
            <a:ext cx="5784081" cy="28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BA19FBA6-C3B8-470B-BF0A-AA937987CE85}"/>
                  </a:ext>
                </a:extLst>
              </p:cNvPr>
              <p:cNvSpPr txBox="1"/>
              <p:nvPr/>
            </p:nvSpPr>
            <p:spPr>
              <a:xfrm>
                <a:off x="7452320" y="4705980"/>
                <a:ext cx="105958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dirty="0"/>
                  <a:t>Threshold </a:t>
                </a:r>
                <a14:m>
                  <m:oMath xmlns:m="http://schemas.openxmlformats.org/officeDocument/2006/math">
                    <m:r>
                      <a:rPr lang="zh-TW" alt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zh-TW" altLang="en-US" sz="1400" dirty="0"/>
              </a:p>
              <a:p>
                <a:endParaRPr lang="zh-TW" altLang="en-US" sz="14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BA19FBA6-C3B8-470B-BF0A-AA937987C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320" y="4705980"/>
                <a:ext cx="1059585" cy="523220"/>
              </a:xfrm>
              <a:prstGeom prst="rect">
                <a:avLst/>
              </a:prstGeom>
              <a:blipFill>
                <a:blip r:embed="rId3"/>
                <a:stretch>
                  <a:fillRect l="-1724" t="-23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>
            <a:extLst>
              <a:ext uri="{FF2B5EF4-FFF2-40B4-BE49-F238E27FC236}">
                <a16:creationId xmlns:a16="http://schemas.microsoft.com/office/drawing/2014/main" id="{B87B71CB-706C-453A-96B7-E1022A4B3445}"/>
              </a:ext>
            </a:extLst>
          </p:cNvPr>
          <p:cNvSpPr txBox="1"/>
          <p:nvPr/>
        </p:nvSpPr>
        <p:spPr>
          <a:xfrm>
            <a:off x="1141529" y="331797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Class</a:t>
            </a:r>
            <a:endParaRPr lang="zh-TW" altLang="en-US" sz="14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5763C49-F67E-4C57-843F-F8FD7A3F492E}"/>
              </a:ext>
            </a:extLst>
          </p:cNvPr>
          <p:cNvSpPr txBox="1"/>
          <p:nvPr/>
        </p:nvSpPr>
        <p:spPr>
          <a:xfrm>
            <a:off x="2627784" y="4326195"/>
            <a:ext cx="263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B0F0"/>
                </a:solidFill>
              </a:rPr>
              <a:t>x</a:t>
            </a:r>
            <a:endParaRPr lang="zh-TW" altLang="en-US" sz="1400" dirty="0">
              <a:solidFill>
                <a:srgbClr val="00B0F0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CA34394-14FC-4C1B-87D9-AD17E2E6C80F}"/>
              </a:ext>
            </a:extLst>
          </p:cNvPr>
          <p:cNvSpPr txBox="1"/>
          <p:nvPr/>
        </p:nvSpPr>
        <p:spPr>
          <a:xfrm>
            <a:off x="5876932" y="360611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o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D052D9A-0908-41F4-BDE6-36B31033C0E7}"/>
              </a:ext>
            </a:extLst>
          </p:cNvPr>
          <p:cNvSpPr txBox="1"/>
          <p:nvPr/>
        </p:nvSpPr>
        <p:spPr>
          <a:xfrm>
            <a:off x="1907704" y="4326195"/>
            <a:ext cx="263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B0F0"/>
                </a:solidFill>
              </a:rPr>
              <a:t>x</a:t>
            </a:r>
            <a:endParaRPr lang="zh-TW" altLang="en-US" sz="1400" dirty="0">
              <a:solidFill>
                <a:srgbClr val="00B0F0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E71B2D5-34F1-462B-A457-0717BC4DC958}"/>
              </a:ext>
            </a:extLst>
          </p:cNvPr>
          <p:cNvSpPr txBox="1"/>
          <p:nvPr/>
        </p:nvSpPr>
        <p:spPr>
          <a:xfrm>
            <a:off x="3372682" y="4326195"/>
            <a:ext cx="263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B0F0"/>
                </a:solidFill>
              </a:rPr>
              <a:t>x</a:t>
            </a:r>
            <a:endParaRPr lang="zh-TW" altLang="en-US" sz="1400" dirty="0">
              <a:solidFill>
                <a:srgbClr val="00B0F0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97193BF-E7C3-433A-96BE-05DD75C17972}"/>
              </a:ext>
            </a:extLst>
          </p:cNvPr>
          <p:cNvSpPr txBox="1"/>
          <p:nvPr/>
        </p:nvSpPr>
        <p:spPr>
          <a:xfrm>
            <a:off x="4427984" y="4326195"/>
            <a:ext cx="263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B0F0"/>
                </a:solidFill>
              </a:rPr>
              <a:t>x</a:t>
            </a:r>
            <a:endParaRPr lang="zh-TW" altLang="en-US" sz="1400" dirty="0">
              <a:solidFill>
                <a:srgbClr val="00B0F0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86A1B6AB-F4FD-4F2B-814C-A9737B275B5B}"/>
              </a:ext>
            </a:extLst>
          </p:cNvPr>
          <p:cNvSpPr txBox="1"/>
          <p:nvPr/>
        </p:nvSpPr>
        <p:spPr>
          <a:xfrm>
            <a:off x="4076732" y="360611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o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4BD2E32-5F6C-4820-9AEA-0A70BACE179E}"/>
              </a:ext>
            </a:extLst>
          </p:cNvPr>
          <p:cNvSpPr txBox="1"/>
          <p:nvPr/>
        </p:nvSpPr>
        <p:spPr>
          <a:xfrm>
            <a:off x="4788024" y="360611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o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0B09600-B06E-42F6-BFB4-4544566A8213}"/>
              </a:ext>
            </a:extLst>
          </p:cNvPr>
          <p:cNvSpPr txBox="1"/>
          <p:nvPr/>
        </p:nvSpPr>
        <p:spPr>
          <a:xfrm>
            <a:off x="5172882" y="4326195"/>
            <a:ext cx="263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B0F0"/>
                </a:solidFill>
              </a:rPr>
              <a:t>x</a:t>
            </a:r>
            <a:endParaRPr lang="zh-TW" altLang="en-US" sz="1400" dirty="0">
              <a:solidFill>
                <a:srgbClr val="00B0F0"/>
              </a:solidFill>
            </a:endParaRPr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5B6A7674-5DB0-48B6-A5CB-066D75018F99}"/>
              </a:ext>
            </a:extLst>
          </p:cNvPr>
          <p:cNvCxnSpPr>
            <a:cxnSpLocks/>
          </p:cNvCxnSpPr>
          <p:nvPr/>
        </p:nvCxnSpPr>
        <p:spPr>
          <a:xfrm>
            <a:off x="1707833" y="4489956"/>
            <a:ext cx="5034285" cy="9872"/>
          </a:xfrm>
          <a:prstGeom prst="line">
            <a:avLst/>
          </a:prstGeom>
          <a:ln w="31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61175162-DB20-4072-807E-09864C16B1DF}"/>
              </a:ext>
            </a:extLst>
          </p:cNvPr>
          <p:cNvCxnSpPr>
            <a:cxnSpLocks/>
          </p:cNvCxnSpPr>
          <p:nvPr/>
        </p:nvCxnSpPr>
        <p:spPr>
          <a:xfrm>
            <a:off x="1707833" y="3769876"/>
            <a:ext cx="5034285" cy="0"/>
          </a:xfrm>
          <a:prstGeom prst="line">
            <a:avLst/>
          </a:prstGeom>
          <a:ln w="31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59018DAD-9111-4DD3-B121-E94FBFA1AA17}"/>
              </a:ext>
            </a:extLst>
          </p:cNvPr>
          <p:cNvSpPr txBox="1"/>
          <p:nvPr/>
        </p:nvSpPr>
        <p:spPr>
          <a:xfrm>
            <a:off x="2999818" y="483025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4</a:t>
            </a:r>
            <a:endParaRPr lang="zh-TW" altLang="en-US" sz="1400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E70806F5-D4F8-4654-88B4-13311E7D6948}"/>
              </a:ext>
            </a:extLst>
          </p:cNvPr>
          <p:cNvSpPr txBox="1"/>
          <p:nvPr/>
        </p:nvSpPr>
        <p:spPr>
          <a:xfrm>
            <a:off x="3707904" y="483025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5</a:t>
            </a:r>
            <a:endParaRPr lang="zh-TW" altLang="en-US" sz="1400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9C011683-74B6-4C12-926F-BF01604455BD}"/>
              </a:ext>
            </a:extLst>
          </p:cNvPr>
          <p:cNvSpPr txBox="1"/>
          <p:nvPr/>
        </p:nvSpPr>
        <p:spPr>
          <a:xfrm>
            <a:off x="4427984" y="483025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6</a:t>
            </a:r>
            <a:endParaRPr lang="zh-TW" altLang="en-US" sz="1400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A069C1DC-E7D2-42D4-AB8B-8A586A0FF83F}"/>
              </a:ext>
            </a:extLst>
          </p:cNvPr>
          <p:cNvSpPr txBox="1"/>
          <p:nvPr/>
        </p:nvSpPr>
        <p:spPr>
          <a:xfrm>
            <a:off x="5160058" y="48499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7</a:t>
            </a:r>
            <a:endParaRPr lang="zh-TW" altLang="en-US" sz="1400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E1228536-E24C-4775-9399-02077613BFB6}"/>
              </a:ext>
            </a:extLst>
          </p:cNvPr>
          <p:cNvSpPr txBox="1"/>
          <p:nvPr/>
        </p:nvSpPr>
        <p:spPr>
          <a:xfrm>
            <a:off x="5868144" y="48499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8</a:t>
            </a:r>
            <a:endParaRPr lang="zh-TW" altLang="en-US" sz="14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F73F1710-AD7A-4BCA-A1B5-32078EB4A331}"/>
              </a:ext>
            </a:extLst>
          </p:cNvPr>
          <p:cNvSpPr txBox="1"/>
          <p:nvPr/>
        </p:nvSpPr>
        <p:spPr>
          <a:xfrm>
            <a:off x="776238" y="4345940"/>
            <a:ext cx="987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0: negative</a:t>
            </a:r>
            <a:endParaRPr lang="zh-TW" altLang="en-US" sz="1400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B6A19276-4EE3-4F9E-8046-EF4D791AE832}"/>
              </a:ext>
            </a:extLst>
          </p:cNvPr>
          <p:cNvSpPr txBox="1"/>
          <p:nvPr/>
        </p:nvSpPr>
        <p:spPr>
          <a:xfrm>
            <a:off x="764825" y="3625860"/>
            <a:ext cx="937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1: positive</a:t>
            </a:r>
            <a:endParaRPr lang="zh-TW" altLang="en-US" sz="1400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A3F8CAD4-7A11-49F9-8491-35670EB6E26D}"/>
              </a:ext>
            </a:extLst>
          </p:cNvPr>
          <p:cNvSpPr txBox="1"/>
          <p:nvPr/>
        </p:nvSpPr>
        <p:spPr>
          <a:xfrm>
            <a:off x="2215492" y="483025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3</a:t>
            </a:r>
            <a:endParaRPr lang="zh-TW" altLang="en-US" sz="1400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41A49F3A-19A0-47AF-9CFC-8E73D3573D84}"/>
              </a:ext>
            </a:extLst>
          </p:cNvPr>
          <p:cNvSpPr txBox="1"/>
          <p:nvPr/>
        </p:nvSpPr>
        <p:spPr>
          <a:xfrm>
            <a:off x="6535972" y="48499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9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36616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C710358-B423-4F9C-9433-451C662C45D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931224" cy="4759464"/>
          </a:xfrm>
        </p:spPr>
        <p:txBody>
          <a:bodyPr/>
          <a:lstStyle/>
          <a:p>
            <a:r>
              <a:rPr lang="en-US" altLang="zh-TW" dirty="0"/>
              <a:t>Another example</a:t>
            </a:r>
          </a:p>
          <a:p>
            <a:pPr lvl="1"/>
            <a:r>
              <a:rPr lang="en-US" altLang="zh-TW" dirty="0"/>
              <a:t>FNR &amp; FPR curves</a:t>
            </a:r>
          </a:p>
          <a:p>
            <a:pPr lvl="1"/>
            <a:r>
              <a:rPr lang="en-US" altLang="zh-TW" dirty="0"/>
              <a:t>DET plots</a:t>
            </a:r>
          </a:p>
          <a:p>
            <a:pPr lvl="1"/>
            <a:r>
              <a:rPr lang="en-US" altLang="zh-TW" dirty="0"/>
              <a:t>Cost function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5A0FB5C-EDBE-4CDC-A70E-263381716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Exercise: DET/ROC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C5A6A6B-AB27-4CC3-B174-A0343E230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912375"/>
            <a:ext cx="2880320" cy="261296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7267F36-6FD9-41BA-A9D8-7A75D585F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1080120"/>
            <a:ext cx="4376346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28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C710358-B423-4F9C-9433-451C662C45D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931224" cy="4759464"/>
          </a:xfrm>
        </p:spPr>
        <p:txBody>
          <a:bodyPr/>
          <a:lstStyle/>
          <a:p>
            <a:r>
              <a:rPr lang="en-US" altLang="zh-TW" dirty="0"/>
              <a:t>Another example</a:t>
            </a:r>
          </a:p>
          <a:p>
            <a:pPr lvl="1"/>
            <a:r>
              <a:rPr lang="en-US" altLang="zh-TW" dirty="0"/>
              <a:t>Precision &amp; recall curves</a:t>
            </a:r>
          </a:p>
          <a:p>
            <a:pPr lvl="1"/>
            <a:r>
              <a:rPr lang="en-US" altLang="zh-TW" dirty="0"/>
              <a:t>PRC plots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5A0FB5C-EDBE-4CDC-A70E-263381716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Exercise: PRC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AFBB7F4-BC32-4DFA-9FE4-397F5CD15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682" y="3861048"/>
            <a:ext cx="2904214" cy="2368318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EBE9B85D-FA3F-4BB7-BA0F-F8D8423B0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4387" y="1916832"/>
            <a:ext cx="4294037" cy="445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62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C710358-B423-4F9C-9433-451C662C45D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931224" cy="4759464"/>
          </a:xfrm>
        </p:spPr>
        <p:txBody>
          <a:bodyPr/>
          <a:lstStyle/>
          <a:p>
            <a:r>
              <a:rPr lang="en-US" altLang="zh-TW" dirty="0"/>
              <a:t>Increasing? Decreasing? Or none of the above?</a:t>
            </a:r>
          </a:p>
          <a:p>
            <a:pPr lvl="1"/>
            <a:r>
              <a:rPr lang="en-US" altLang="zh-TW" dirty="0"/>
              <a:t>FNR vs. threshold</a:t>
            </a:r>
          </a:p>
          <a:p>
            <a:pPr lvl="1"/>
            <a:r>
              <a:rPr lang="en-US" altLang="zh-TW" dirty="0"/>
              <a:t>FPR vs. threshold</a:t>
            </a:r>
          </a:p>
          <a:p>
            <a:pPr lvl="1"/>
            <a:r>
              <a:rPr lang="en-US" altLang="zh-TW" dirty="0"/>
              <a:t>DET (FNT vs. FPR)</a:t>
            </a:r>
          </a:p>
          <a:p>
            <a:pPr lvl="1"/>
            <a:r>
              <a:rPr lang="en-US" altLang="zh-TW" dirty="0"/>
              <a:t>Precision vs. threshold</a:t>
            </a:r>
          </a:p>
          <a:p>
            <a:pPr lvl="1"/>
            <a:r>
              <a:rPr lang="en-US" altLang="zh-TW" dirty="0"/>
              <a:t>Recall vs. threshold</a:t>
            </a:r>
          </a:p>
          <a:p>
            <a:pPr lvl="1"/>
            <a:r>
              <a:rPr lang="en-US" altLang="zh-TW" dirty="0"/>
              <a:t>PRC (precision vs. recall)</a:t>
            </a:r>
          </a:p>
          <a:p>
            <a:r>
              <a:rPr lang="en-US" altLang="zh-TW" dirty="0"/>
              <a:t>Endpoints?</a:t>
            </a:r>
          </a:p>
          <a:p>
            <a:pPr lvl="1"/>
            <a:r>
              <a:rPr lang="en-US" altLang="zh-TW" dirty="0"/>
              <a:t>DET</a:t>
            </a:r>
          </a:p>
          <a:p>
            <a:pPr lvl="1"/>
            <a:r>
              <a:rPr lang="en-US" altLang="zh-TW" dirty="0"/>
              <a:t>PRC  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5A0FB5C-EDBE-4CDC-A70E-263381716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Exercise: DET/PRC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421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1014" cy="1143000"/>
          </a:xfrm>
        </p:spPr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Confusion matrices</a:t>
            </a:r>
            <a:endParaRPr lang="en-US" altLang="zh-TW" sz="800" dirty="0"/>
          </a:p>
          <a:p>
            <a:pPr lvl="1"/>
            <a:r>
              <a:rPr lang="en-US" altLang="zh-TW" dirty="0"/>
              <a:t>Performance indices based on confusion matrix</a:t>
            </a:r>
            <a:endParaRPr lang="en-US" altLang="zh-TW" sz="200" dirty="0"/>
          </a:p>
          <a:p>
            <a:r>
              <a:rPr lang="en-US" altLang="zh-TW" dirty="0"/>
              <a:t>ROC, DET and AUROC</a:t>
            </a:r>
          </a:p>
          <a:p>
            <a:pPr lvl="1"/>
            <a:r>
              <a:rPr lang="en-US" altLang="zh-TW" dirty="0"/>
              <a:t>Cost-sensitive classification</a:t>
            </a:r>
          </a:p>
          <a:p>
            <a:r>
              <a:rPr lang="en-US" altLang="zh-TW" dirty="0"/>
              <a:t>PRC and AUPRC</a:t>
            </a:r>
          </a:p>
          <a:p>
            <a:pPr lvl="1"/>
            <a:r>
              <a:rPr lang="en-US" altLang="zh-TW" dirty="0"/>
              <a:t>Lift charts</a:t>
            </a:r>
          </a:p>
          <a:p>
            <a:r>
              <a:rPr lang="en-US" altLang="zh-TW" dirty="0"/>
              <a:t>Exercises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C710358-B423-4F9C-9433-451C662C45D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Plot the ideal lift chart of a random-guess classifier, with no. of bins equal to 10, and N:P=7:3 where N and P are numbers of negative and positive cases, respectively.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5A0FB5C-EDBE-4CDC-A70E-263381716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Exercise: Lift Chart</a:t>
            </a:r>
            <a:endParaRPr lang="zh-TW" altLang="en-US" dirty="0"/>
          </a:p>
        </p:txBody>
      </p:sp>
      <p:pic>
        <p:nvPicPr>
          <p:cNvPr id="2050" name="Picture 2" descr="http://localhost/jang/books/dcpr/quiz/image/liftChartRandom01.png">
            <a:extLst>
              <a:ext uri="{FF2B5EF4-FFF2-40B4-BE49-F238E27FC236}">
                <a16:creationId xmlns:a16="http://schemas.microsoft.com/office/drawing/2014/main" id="{FE56F45C-1BDD-4D95-988A-F9914C0F3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941" y="2843432"/>
            <a:ext cx="5391323" cy="404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430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C710358-B423-4F9C-9433-451C662C45D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Plot the lift chart of a </a:t>
            </a:r>
            <a:r>
              <a:rPr lang="en-US" altLang="zh-TW" dirty="0">
                <a:solidFill>
                  <a:srgbClr val="FF0000"/>
                </a:solidFill>
              </a:rPr>
              <a:t>perfect</a:t>
            </a:r>
            <a:r>
              <a:rPr lang="en-US" altLang="zh-TW" dirty="0"/>
              <a:t> classifier when P=335 and N=665, with no. of bins equal to 10.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5A0FB5C-EDBE-4CDC-A70E-263381716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Exercise: Yet Another Lift Chart</a:t>
            </a:r>
            <a:endParaRPr lang="zh-TW" altLang="en-US" dirty="0"/>
          </a:p>
        </p:txBody>
      </p:sp>
      <p:pic>
        <p:nvPicPr>
          <p:cNvPr id="1026" name="Picture 2" descr="http://localhost/jang/books/dcpr/quiz/image/liftChartPerfect01.png">
            <a:extLst>
              <a:ext uri="{FF2B5EF4-FFF2-40B4-BE49-F238E27FC236}">
                <a16:creationId xmlns:a16="http://schemas.microsoft.com/office/drawing/2014/main" id="{1559BE25-7AE6-4492-A7E4-578F388D0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9" y="2492896"/>
            <a:ext cx="5762836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790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Performance index</a:t>
            </a:r>
          </a:p>
          <a:p>
            <a:pPr lvl="1"/>
            <a:r>
              <a:rPr lang="en-US" altLang="zh-TW" dirty="0"/>
              <a:t>AKA performance metrics, figure of merit, etc.</a:t>
            </a:r>
          </a:p>
          <a:p>
            <a:pPr lvl="1"/>
            <a:r>
              <a:rPr lang="en-US" altLang="zh-TW" dirty="0"/>
              <a:t>To evaluate the performance of a ML model</a:t>
            </a:r>
          </a:p>
          <a:p>
            <a:r>
              <a:rPr lang="en-US" altLang="zh-TW" dirty="0"/>
              <a:t>Different situations require different PIs</a:t>
            </a:r>
          </a:p>
          <a:p>
            <a:pPr lvl="1"/>
            <a:r>
              <a:rPr lang="en-US" altLang="zh-TW" dirty="0"/>
              <a:t>Purposes</a:t>
            </a:r>
          </a:p>
          <a:p>
            <a:pPr lvl="2"/>
            <a:r>
              <a:rPr lang="en-US" altLang="zh-TW" dirty="0"/>
              <a:t>Classification</a:t>
            </a:r>
          </a:p>
          <a:p>
            <a:pPr lvl="2"/>
            <a:r>
              <a:rPr lang="en-US" altLang="zh-TW" dirty="0"/>
              <a:t>Sequence decoding</a:t>
            </a:r>
          </a:p>
          <a:p>
            <a:pPr lvl="2"/>
            <a:r>
              <a:rPr lang="en-US" altLang="zh-TW" dirty="0"/>
              <a:t>Regression</a:t>
            </a:r>
          </a:p>
          <a:p>
            <a:pPr lvl="2"/>
            <a:r>
              <a:rPr lang="en-US" altLang="zh-TW" dirty="0"/>
              <a:t>Ranking</a:t>
            </a:r>
          </a:p>
          <a:p>
            <a:pPr lvl="1"/>
            <a:r>
              <a:rPr lang="en-US" altLang="zh-TW" dirty="0"/>
              <a:t>Situations</a:t>
            </a:r>
          </a:p>
          <a:p>
            <a:pPr lvl="2"/>
            <a:r>
              <a:rPr lang="en-US" altLang="zh-TW" dirty="0"/>
              <a:t>Imbalanced dataset for classification</a:t>
            </a:r>
          </a:p>
          <a:p>
            <a:pPr lvl="2"/>
            <a:r>
              <a:rPr lang="en-US" altLang="zh-TW" dirty="0"/>
              <a:t>Binary or multi-class classification problems</a:t>
            </a:r>
          </a:p>
          <a:p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Intro. to Performance Indices (PIs)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615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>
          <a:xfrm>
            <a:off x="457200" y="1700808"/>
            <a:ext cx="7467600" cy="4759464"/>
          </a:xfrm>
        </p:spPr>
        <p:txBody>
          <a:bodyPr/>
          <a:lstStyle/>
          <a:p>
            <a:r>
              <a:rPr lang="en-US" altLang="zh-TW" dirty="0"/>
              <a:t>Confusion matrix for binary classification</a:t>
            </a:r>
          </a:p>
          <a:p>
            <a:pPr lvl="1"/>
            <a:r>
              <a:rPr lang="en-US" altLang="zh-TW" dirty="0"/>
              <a:t>Can be extended to multi-class classification</a:t>
            </a:r>
          </a:p>
          <a:p>
            <a:pPr lvl="1"/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Confusion Matrix for Binary Classification</a:t>
            </a:r>
            <a:endParaRPr lang="zh-TW" altLang="en-US" dirty="0"/>
          </a:p>
        </p:txBody>
      </p:sp>
      <p:pic>
        <p:nvPicPr>
          <p:cNvPr id="1028" name="Picture 4" descr="Confusion matrix">
            <a:extLst>
              <a:ext uri="{FF2B5EF4-FFF2-40B4-BE49-F238E27FC236}">
                <a16:creationId xmlns:a16="http://schemas.microsoft.com/office/drawing/2014/main" id="{7D7FFA86-1852-4DEF-AA9C-AE1A2565C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235027"/>
            <a:ext cx="2381250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xample Confusion matrix">
            <a:extLst>
              <a:ext uri="{FF2B5EF4-FFF2-40B4-BE49-F238E27FC236}">
                <a16:creationId xmlns:a16="http://schemas.microsoft.com/office/drawing/2014/main" id="{A228FD8D-3267-4BD3-978D-D082A1D47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665" y="3091011"/>
            <a:ext cx="4676775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圓角矩形圖說文字 5">
            <a:extLst>
              <a:ext uri="{FF2B5EF4-FFF2-40B4-BE49-F238E27FC236}">
                <a16:creationId xmlns:a16="http://schemas.microsoft.com/office/drawing/2014/main" id="{6FAF5F28-4784-4816-B313-EA27741D964B}"/>
              </a:ext>
            </a:extLst>
          </p:cNvPr>
          <p:cNvSpPr/>
          <p:nvPr/>
        </p:nvSpPr>
        <p:spPr>
          <a:xfrm>
            <a:off x="4788024" y="2562086"/>
            <a:ext cx="2658859" cy="578882"/>
          </a:xfrm>
          <a:prstGeom prst="wedgeRoundRectCallout">
            <a:avLst>
              <a:gd name="adj1" fmla="val -9254"/>
              <a:gd name="adj2" fmla="val 12442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Example: covid-19 detection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of 1000 cases</a:t>
            </a:r>
            <a:endParaRPr lang="zh-TW" altLang="en-US" sz="14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圓角矩形圖說文字 5">
            <a:extLst>
              <a:ext uri="{FF2B5EF4-FFF2-40B4-BE49-F238E27FC236}">
                <a16:creationId xmlns:a16="http://schemas.microsoft.com/office/drawing/2014/main" id="{64E6FACE-D4C8-4A04-91B7-0B7D8AB6A3BF}"/>
              </a:ext>
            </a:extLst>
          </p:cNvPr>
          <p:cNvSpPr/>
          <p:nvPr/>
        </p:nvSpPr>
        <p:spPr>
          <a:xfrm>
            <a:off x="2202165" y="6525344"/>
            <a:ext cx="5250155" cy="272415"/>
          </a:xfrm>
          <a:prstGeom prst="wedgeRoundRectCallout">
            <a:avLst>
              <a:gd name="adj1" fmla="val 22378"/>
              <a:gd name="adj2" fmla="val -17548"/>
              <a:gd name="adj3" fmla="val 16667"/>
            </a:avLst>
          </a:prstGeom>
          <a:solidFill>
            <a:srgbClr val="FFFFCC">
              <a:alpha val="50000"/>
            </a:srgb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zh-TW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hlinkClick r:id="rId4"/>
              </a:rPr>
              <a:t>https://www.analyticsvidhya.com/blog/2020/04/confusion-matrix-machine-learning</a:t>
            </a:r>
            <a:r>
              <a:rPr lang="en-US" altLang="zh-TW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zh-TW" altLang="en-US" sz="1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4293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1014" cy="1143000"/>
          </a:xfrm>
        </p:spPr>
        <p:txBody>
          <a:bodyPr/>
          <a:lstStyle/>
          <a:p>
            <a:r>
              <a:rPr lang="en-US" altLang="zh-TW" dirty="0"/>
              <a:t>PIs Derived from Confusion Matrices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5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altLang="zh-TW" dirty="0"/>
                  <a:t>Numerous PIs can be derived from a confusion matrix!</a:t>
                </a:r>
              </a:p>
              <a:p>
                <a:pPr lvl="1"/>
                <a:r>
                  <a:rPr lang="en-US" altLang="zh-TW" b="0" dirty="0"/>
                  <a:t>Accuracy, recognition rate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Accuracy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𝐴𝑙𝑙</m:t>
                        </m:r>
                      </m:den>
                    </m:f>
                  </m:oMath>
                </a14:m>
                <a:endParaRPr lang="en-US" altLang="zh-TW" dirty="0"/>
              </a:p>
              <a:p>
                <a:pPr lvl="1"/>
                <a:r>
                  <a:rPr lang="en-US" altLang="zh-TW" b="0" dirty="0"/>
                  <a:t>True positive rate, sensitivity, hit rate, recall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TPR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𝐹𝑁𝑅</m:t>
                    </m:r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True negative rate, specificity, selectivity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𝑇𝑁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𝐹𝑃𝑅</m:t>
                    </m:r>
                  </m:oMath>
                </a14:m>
                <a:endParaRPr lang="en-US" altLang="zh-TW" b="0" dirty="0"/>
              </a:p>
              <a:p>
                <a:pPr lvl="1"/>
                <a:r>
                  <a:rPr lang="en-US" altLang="zh-TW" dirty="0"/>
                  <a:t>False positive rate, miss rate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FP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𝑇𝑁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False negative rate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F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𝑇𝑃𝑅</m:t>
                    </m:r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Precision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Precision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6" name="內容版面配置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82" t="-12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 descr="Confusion matrix">
            <a:extLst>
              <a:ext uri="{FF2B5EF4-FFF2-40B4-BE49-F238E27FC236}">
                <a16:creationId xmlns:a16="http://schemas.microsoft.com/office/drawing/2014/main" id="{16C2BBD4-CBE0-49B1-AFC2-4B716550A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550" y="3581747"/>
            <a:ext cx="2381250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圓角矩形圖說文字 5">
            <a:extLst>
              <a:ext uri="{FF2B5EF4-FFF2-40B4-BE49-F238E27FC236}">
                <a16:creationId xmlns:a16="http://schemas.microsoft.com/office/drawing/2014/main" id="{4F4459CD-140B-42E8-B19D-6717ABBAEEC1}"/>
              </a:ext>
            </a:extLst>
          </p:cNvPr>
          <p:cNvSpPr/>
          <p:nvPr/>
        </p:nvSpPr>
        <p:spPr>
          <a:xfrm>
            <a:off x="3084071" y="6453336"/>
            <a:ext cx="3198312" cy="272415"/>
          </a:xfrm>
          <a:prstGeom prst="wedgeRoundRectCallout">
            <a:avLst>
              <a:gd name="adj1" fmla="val 22378"/>
              <a:gd name="adj2" fmla="val -17548"/>
              <a:gd name="adj3" fmla="val 16667"/>
            </a:avLst>
          </a:prstGeom>
          <a:solidFill>
            <a:srgbClr val="FFFFCC">
              <a:alpha val="50000"/>
            </a:srgb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zh-TW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hlinkClick r:id="rId4"/>
              </a:rPr>
              <a:t>https://en.wikipedia.org/wiki/Confusion_matrix</a:t>
            </a:r>
            <a:r>
              <a:rPr lang="en-US" altLang="zh-TW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zh-TW" altLang="en-US" sz="1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圓角矩形圖說文字 5">
            <a:extLst>
              <a:ext uri="{FF2B5EF4-FFF2-40B4-BE49-F238E27FC236}">
                <a16:creationId xmlns:a16="http://schemas.microsoft.com/office/drawing/2014/main" id="{93AB3A2F-9A5F-4373-8004-3A69B1DF82E2}"/>
              </a:ext>
            </a:extLst>
          </p:cNvPr>
          <p:cNvSpPr/>
          <p:nvPr/>
        </p:nvSpPr>
        <p:spPr>
          <a:xfrm>
            <a:off x="6864974" y="1014780"/>
            <a:ext cx="664141" cy="340519"/>
          </a:xfrm>
          <a:prstGeom prst="wedgeRoundRectCallout">
            <a:avLst>
              <a:gd name="adj1" fmla="val 6675"/>
              <a:gd name="adj2" fmla="val -1593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zh-TW" sz="1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Quiz!</a:t>
            </a:r>
            <a:endParaRPr lang="zh-TW" altLang="en-US" sz="14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327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upload.wikimedia.org/wikipedia/commons/thumb/2/26/Precisionrecall.svg/350px-Precisionrecall.svg.png">
            <a:extLst>
              <a:ext uri="{FF2B5EF4-FFF2-40B4-BE49-F238E27FC236}">
                <a16:creationId xmlns:a16="http://schemas.microsoft.com/office/drawing/2014/main" id="{54F036F7-595A-4C9D-993B-4FDDD0956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988840"/>
            <a:ext cx="2674640" cy="486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1014" cy="1143000"/>
          </a:xfrm>
        </p:spPr>
        <p:txBody>
          <a:bodyPr/>
          <a:lstStyle/>
          <a:p>
            <a:r>
              <a:rPr lang="en-US" altLang="zh-TW" dirty="0"/>
              <a:t>Precision and Recall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5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From the viewpoint of information retrieval</a:t>
                </a:r>
              </a:p>
              <a:p>
                <a:pPr lvl="2"/>
                <a:r>
                  <a:rPr lang="en-US" altLang="zh-TW" dirty="0"/>
                  <a:t>Precision: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altLang="zh-TW" dirty="0"/>
              </a:p>
              <a:p>
                <a:pPr lvl="2"/>
                <a:r>
                  <a:rPr lang="en-US" altLang="zh-TW" b="0" dirty="0"/>
                  <a:t>Recall: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altLang="zh-TW" dirty="0"/>
              </a:p>
              <a:p>
                <a:pPr lvl="2"/>
                <a:r>
                  <a:rPr lang="en-US" altLang="zh-TW" b="0" dirty="0"/>
                  <a:t>F-measure: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𝑝𝑟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)/2</m:t>
                        </m:r>
                      </m:den>
                    </m:f>
                  </m:oMath>
                </a14:m>
                <a:endParaRPr lang="en-US" altLang="zh-TW" dirty="0"/>
              </a:p>
              <a:p>
                <a:r>
                  <a:rPr lang="en-US" altLang="zh-TW" dirty="0"/>
                  <a:t>Usually</a:t>
                </a:r>
              </a:p>
              <a:p>
                <a:pPr lvl="1"/>
                <a:r>
                  <a:rPr lang="en-US" altLang="zh-TW" dirty="0"/>
                  <a:t>p ↗ </a:t>
                </a:r>
                <a:r>
                  <a:rPr lang="en-US" altLang="zh-TW" dirty="0">
                    <a:sym typeface="Wingdings" panose="05000000000000000000" pitchFamily="2" charset="2"/>
                  </a:rPr>
                  <a:t> r </a:t>
                </a:r>
                <a:r>
                  <a:rPr lang="en-US" altLang="zh-TW" dirty="0"/>
                  <a:t>↘</a:t>
                </a:r>
              </a:p>
              <a:p>
                <a:pPr lvl="1"/>
                <a:r>
                  <a:rPr lang="en-US" altLang="zh-TW" dirty="0"/>
                  <a:t>P ↘ </a:t>
                </a:r>
                <a:r>
                  <a:rPr lang="en-US" altLang="zh-TW" dirty="0">
                    <a:sym typeface="Wingdings" panose="05000000000000000000" pitchFamily="2" charset="2"/>
                  </a:rPr>
                  <a:t> r </a:t>
                </a:r>
                <a:r>
                  <a:rPr lang="en-US" altLang="zh-TW" dirty="0"/>
                  <a:t>↗</a:t>
                </a:r>
              </a:p>
              <a:p>
                <a:endParaRPr lang="zh-TW" altLang="en-US" dirty="0"/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6" name="內容版面配置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327" t="-10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圓角矩形圖說文字 5">
            <a:extLst>
              <a:ext uri="{FF2B5EF4-FFF2-40B4-BE49-F238E27FC236}">
                <a16:creationId xmlns:a16="http://schemas.microsoft.com/office/drawing/2014/main" id="{75979B45-99EA-40F4-9C2D-D792341C919B}"/>
              </a:ext>
            </a:extLst>
          </p:cNvPr>
          <p:cNvSpPr/>
          <p:nvPr/>
        </p:nvSpPr>
        <p:spPr>
          <a:xfrm>
            <a:off x="2923772" y="6453336"/>
            <a:ext cx="3518912" cy="272415"/>
          </a:xfrm>
          <a:prstGeom prst="wedgeRoundRectCallout">
            <a:avLst>
              <a:gd name="adj1" fmla="val 22378"/>
              <a:gd name="adj2" fmla="val -17548"/>
              <a:gd name="adj3" fmla="val 16667"/>
            </a:avLst>
          </a:prstGeom>
          <a:solidFill>
            <a:srgbClr val="FFFFCC">
              <a:alpha val="50000"/>
            </a:srgb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zh-TW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hlinkClick r:id="rId4"/>
              </a:rPr>
              <a:t>https://en.wikipedia.org/wiki/Precision_and_recall</a:t>
            </a:r>
            <a:r>
              <a:rPr lang="en-US" altLang="zh-TW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endParaRPr lang="zh-TW" altLang="en-US" sz="1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圓角矩形圖說文字 5">
            <a:extLst>
              <a:ext uri="{FF2B5EF4-FFF2-40B4-BE49-F238E27FC236}">
                <a16:creationId xmlns:a16="http://schemas.microsoft.com/office/drawing/2014/main" id="{15DA838B-11FA-4E0C-A0AB-B7CA6FA1C486}"/>
              </a:ext>
            </a:extLst>
          </p:cNvPr>
          <p:cNvSpPr/>
          <p:nvPr/>
        </p:nvSpPr>
        <p:spPr>
          <a:xfrm>
            <a:off x="3973865" y="2276872"/>
            <a:ext cx="1750263" cy="715089"/>
          </a:xfrm>
          <a:prstGeom prst="wedgeRoundRectCallout">
            <a:avLst>
              <a:gd name="adj1" fmla="val -80652"/>
              <a:gd name="adj2" fmla="val 80704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  <a:sym typeface="Wingdings" panose="05000000000000000000" pitchFamily="2" charset="2"/>
              </a:rPr>
              <a:t>Harmonic mean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  <a:sym typeface="Wingdings" panose="05000000000000000000" pitchFamily="2" charset="2"/>
              </a:rPr>
              <a:t>of p and r</a:t>
            </a:r>
            <a:endParaRPr lang="zh-TW" altLang="en-US" dirty="0">
              <a:solidFill>
                <a:schemeClr val="tx1"/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sp>
        <p:nvSpPr>
          <p:cNvPr id="9" name="圓角矩形圖說文字 5">
            <a:extLst>
              <a:ext uri="{FF2B5EF4-FFF2-40B4-BE49-F238E27FC236}">
                <a16:creationId xmlns:a16="http://schemas.microsoft.com/office/drawing/2014/main" id="{67861AB1-3E77-474A-A3DF-04AE1FF9DBC4}"/>
              </a:ext>
            </a:extLst>
          </p:cNvPr>
          <p:cNvSpPr/>
          <p:nvPr/>
        </p:nvSpPr>
        <p:spPr>
          <a:xfrm>
            <a:off x="6869176" y="997754"/>
            <a:ext cx="655737" cy="374571"/>
          </a:xfrm>
          <a:prstGeom prst="wedgeRoundRectCallout">
            <a:avLst>
              <a:gd name="adj1" fmla="val 6675"/>
              <a:gd name="adj2" fmla="val -1593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zh-TW" sz="1600" dirty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Quiz!</a:t>
            </a:r>
            <a:endParaRPr lang="zh-TW" altLang="en-US" sz="1600" dirty="0">
              <a:solidFill>
                <a:schemeClr val="tx1"/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sp>
        <p:nvSpPr>
          <p:cNvPr id="8" name="圓角矩形圖說文字 5">
            <a:extLst>
              <a:ext uri="{FF2B5EF4-FFF2-40B4-BE49-F238E27FC236}">
                <a16:creationId xmlns:a16="http://schemas.microsoft.com/office/drawing/2014/main" id="{AA4893B3-DD94-4D3E-847D-012474C9FED7}"/>
              </a:ext>
            </a:extLst>
          </p:cNvPr>
          <p:cNvSpPr/>
          <p:nvPr/>
        </p:nvSpPr>
        <p:spPr>
          <a:xfrm>
            <a:off x="2411760" y="3789040"/>
            <a:ext cx="1401391" cy="408623"/>
          </a:xfrm>
          <a:prstGeom prst="wedgeRoundRectCallout">
            <a:avLst>
              <a:gd name="adj1" fmla="val -46153"/>
              <a:gd name="adj2" fmla="val -104753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  <a:sym typeface="Wingdings" panose="05000000000000000000" pitchFamily="2" charset="2"/>
              </a:rPr>
              <a:t>Aka F1-score</a:t>
            </a:r>
            <a:endParaRPr lang="zh-TW" altLang="en-US" dirty="0">
              <a:solidFill>
                <a:schemeClr val="tx1"/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3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mirlab.org/jang/matlab/toolbox/machineLearning/help/detPlot_help_01.png">
            <a:extLst>
              <a:ext uri="{FF2B5EF4-FFF2-40B4-BE49-F238E27FC236}">
                <a16:creationId xmlns:a16="http://schemas.microsoft.com/office/drawing/2014/main" id="{35813BA2-089D-41C6-8A75-B1C2F67B0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848" y="3953146"/>
            <a:ext cx="3459088" cy="2594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1014" cy="1143000"/>
          </a:xfrm>
        </p:spPr>
        <p:txBody>
          <a:bodyPr/>
          <a:lstStyle/>
          <a:p>
            <a:r>
              <a:rPr lang="en-US" altLang="zh-TW" dirty="0"/>
              <a:t>ROC and DET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467600" cy="4759464"/>
          </a:xfrm>
        </p:spPr>
        <p:txBody>
          <a:bodyPr/>
          <a:lstStyle/>
          <a:p>
            <a:r>
              <a:rPr lang="en-US" altLang="zh-TW" dirty="0"/>
              <a:t>ROC (Receiver Operating Characteristics) curve</a:t>
            </a:r>
          </a:p>
          <a:p>
            <a:pPr lvl="1"/>
            <a:r>
              <a:rPr lang="en-US" altLang="zh-TW" dirty="0"/>
              <a:t>TPR vs. FPR when </a:t>
            </a:r>
            <a:r>
              <a:rPr lang="en-US" altLang="zh-TW" dirty="0">
                <a:solidFill>
                  <a:srgbClr val="FF0000"/>
                </a:solidFill>
              </a:rPr>
              <a:t>threshold</a:t>
            </a:r>
            <a:r>
              <a:rPr lang="en-US" altLang="zh-TW" dirty="0"/>
              <a:t> is varying</a:t>
            </a:r>
          </a:p>
          <a:p>
            <a:pPr lvl="1"/>
            <a:r>
              <a:rPr lang="en-US" altLang="zh-TW" dirty="0"/>
              <a:t>Endpoints at (0, 0) &amp; (1, 1)</a:t>
            </a:r>
          </a:p>
          <a:p>
            <a:r>
              <a:rPr lang="en-US" altLang="zh-TW" dirty="0"/>
              <a:t>DET (Detection Error Tradeoff) curve</a:t>
            </a:r>
          </a:p>
          <a:p>
            <a:pPr lvl="1"/>
            <a:r>
              <a:rPr lang="en-US" altLang="zh-TW" dirty="0"/>
              <a:t>FNR vs. FPR when </a:t>
            </a:r>
            <a:r>
              <a:rPr lang="en-US" altLang="zh-TW" dirty="0">
                <a:solidFill>
                  <a:srgbClr val="FF0000"/>
                </a:solidFill>
              </a:rPr>
              <a:t>threshold</a:t>
            </a:r>
            <a:r>
              <a:rPr lang="en-US" altLang="zh-TW" dirty="0"/>
              <a:t> is varying</a:t>
            </a:r>
          </a:p>
          <a:p>
            <a:pPr lvl="1"/>
            <a:r>
              <a:rPr lang="en-US" altLang="zh-TW" dirty="0"/>
              <a:t>Endpoints at (0, 1) &amp; (1, 0)</a:t>
            </a:r>
          </a:p>
          <a:p>
            <a:endParaRPr lang="zh-TW" altLang="en-US" dirty="0"/>
          </a:p>
        </p:txBody>
      </p:sp>
      <p:pic>
        <p:nvPicPr>
          <p:cNvPr id="5122" name="Picture 2" descr="https://upload.wikimedia.org/wikipedia/commons/6/6b/Roccurves.png">
            <a:extLst>
              <a:ext uri="{FF2B5EF4-FFF2-40B4-BE49-F238E27FC236}">
                <a16:creationId xmlns:a16="http://schemas.microsoft.com/office/drawing/2014/main" id="{15B4B1A0-CB01-4FDB-B232-3AF83A2F7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351" y="2132856"/>
            <a:ext cx="2103228" cy="204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圓角矩形圖說文字 5">
            <a:extLst>
              <a:ext uri="{FF2B5EF4-FFF2-40B4-BE49-F238E27FC236}">
                <a16:creationId xmlns:a16="http://schemas.microsoft.com/office/drawing/2014/main" id="{8796B0A4-834F-4A0B-B369-D882F7AD130C}"/>
              </a:ext>
            </a:extLst>
          </p:cNvPr>
          <p:cNvSpPr/>
          <p:nvPr/>
        </p:nvSpPr>
        <p:spPr>
          <a:xfrm>
            <a:off x="2539052" y="6453336"/>
            <a:ext cx="4288353" cy="272415"/>
          </a:xfrm>
          <a:prstGeom prst="wedgeRoundRectCallout">
            <a:avLst>
              <a:gd name="adj1" fmla="val 22378"/>
              <a:gd name="adj2" fmla="val -17548"/>
              <a:gd name="adj3" fmla="val 16667"/>
            </a:avLst>
          </a:prstGeom>
          <a:solidFill>
            <a:srgbClr val="FFFFCC">
              <a:alpha val="50000"/>
            </a:srgb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zh-TW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hlinkClick r:id="rId4"/>
              </a:rPr>
              <a:t>https://en.wikipedia.org/wiki/Receiver_operating_characteristic</a:t>
            </a:r>
            <a:r>
              <a:rPr lang="en-US" altLang="zh-TW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zh-TW" altLang="en-US" sz="1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圓角矩形圖說文字 5">
            <a:extLst>
              <a:ext uri="{FF2B5EF4-FFF2-40B4-BE49-F238E27FC236}">
                <a16:creationId xmlns:a16="http://schemas.microsoft.com/office/drawing/2014/main" id="{969AA874-E7BD-4E8C-AC05-317820CFAFA8}"/>
              </a:ext>
            </a:extLst>
          </p:cNvPr>
          <p:cNvSpPr/>
          <p:nvPr/>
        </p:nvSpPr>
        <p:spPr>
          <a:xfrm>
            <a:off x="3813522" y="980728"/>
            <a:ext cx="596920" cy="340519"/>
          </a:xfrm>
          <a:prstGeom prst="wedgeRoundRectCallout">
            <a:avLst>
              <a:gd name="adj1" fmla="val 6675"/>
              <a:gd name="adj2" fmla="val -1593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zh-TW" sz="1400" dirty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Quiz!</a:t>
            </a:r>
            <a:endParaRPr lang="zh-TW" altLang="en-US" sz="1400" dirty="0">
              <a:solidFill>
                <a:schemeClr val="tx1"/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sp>
        <p:nvSpPr>
          <p:cNvPr id="8" name="圓角矩形圖說文字 5">
            <a:extLst>
              <a:ext uri="{FF2B5EF4-FFF2-40B4-BE49-F238E27FC236}">
                <a16:creationId xmlns:a16="http://schemas.microsoft.com/office/drawing/2014/main" id="{1556BAF5-8930-44B2-98F7-0BB147CA0641}"/>
              </a:ext>
            </a:extLst>
          </p:cNvPr>
          <p:cNvSpPr/>
          <p:nvPr/>
        </p:nvSpPr>
        <p:spPr>
          <a:xfrm>
            <a:off x="7235862" y="1936353"/>
            <a:ext cx="524275" cy="340519"/>
          </a:xfrm>
          <a:prstGeom prst="wedgeRoundRectCallout">
            <a:avLst>
              <a:gd name="adj1" fmla="val 40407"/>
              <a:gd name="adj2" fmla="val 103330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zh-TW" sz="1400" dirty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ROC</a:t>
            </a:r>
            <a:endParaRPr lang="zh-TW" altLang="en-US" sz="1400" dirty="0">
              <a:solidFill>
                <a:schemeClr val="tx1"/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sp>
        <p:nvSpPr>
          <p:cNvPr id="9" name="圓角矩形圖說文字 5">
            <a:extLst>
              <a:ext uri="{FF2B5EF4-FFF2-40B4-BE49-F238E27FC236}">
                <a16:creationId xmlns:a16="http://schemas.microsoft.com/office/drawing/2014/main" id="{2AA0B13F-ECA7-4849-83A9-3C0A86D70899}"/>
              </a:ext>
            </a:extLst>
          </p:cNvPr>
          <p:cNvSpPr/>
          <p:nvPr/>
        </p:nvSpPr>
        <p:spPr>
          <a:xfrm>
            <a:off x="602147" y="5157192"/>
            <a:ext cx="503531" cy="340519"/>
          </a:xfrm>
          <a:prstGeom prst="wedgeRoundRectCallout">
            <a:avLst>
              <a:gd name="adj1" fmla="val 87882"/>
              <a:gd name="adj2" fmla="val 9077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zh-TW" sz="1400" dirty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DET</a:t>
            </a:r>
            <a:endParaRPr lang="zh-TW" altLang="en-US" sz="1400" dirty="0">
              <a:solidFill>
                <a:schemeClr val="tx1"/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sp>
        <p:nvSpPr>
          <p:cNvPr id="10" name="圓角矩形圖說文字 5">
            <a:extLst>
              <a:ext uri="{FF2B5EF4-FFF2-40B4-BE49-F238E27FC236}">
                <a16:creationId xmlns:a16="http://schemas.microsoft.com/office/drawing/2014/main" id="{6764EA49-5996-4D23-B2BD-E7E317BB4390}"/>
              </a:ext>
            </a:extLst>
          </p:cNvPr>
          <p:cNvSpPr/>
          <p:nvPr/>
        </p:nvSpPr>
        <p:spPr>
          <a:xfrm>
            <a:off x="4519200" y="2564904"/>
            <a:ext cx="1977232" cy="340519"/>
          </a:xfrm>
          <a:prstGeom prst="wedgeRoundRectCallout">
            <a:avLst>
              <a:gd name="adj1" fmla="val -62075"/>
              <a:gd name="adj2" fmla="val -58100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zh-TW" sz="1400" dirty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Similarity, likelihood, </a:t>
            </a:r>
            <a:r>
              <a:rPr lang="en-US" altLang="zh-TW" sz="1400" dirty="0" err="1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etc</a:t>
            </a:r>
            <a:endParaRPr lang="zh-TW" altLang="en-US" sz="1400" dirty="0">
              <a:solidFill>
                <a:schemeClr val="tx1"/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274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https://upload.wikimedia.org/wikipedia/commons/thumb/3/36/Roc-draft-xkcd-style.svg/1920px-Roc-draft-xkcd-style.svg.png">
            <a:extLst>
              <a:ext uri="{FF2B5EF4-FFF2-40B4-BE49-F238E27FC236}">
                <a16:creationId xmlns:a16="http://schemas.microsoft.com/office/drawing/2014/main" id="{A4A60347-7B78-4360-BEF5-3F09EF488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8020" y="1628801"/>
            <a:ext cx="2086342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1014" cy="1143000"/>
          </a:xfrm>
        </p:spPr>
        <p:txBody>
          <a:bodyPr/>
          <a:lstStyle/>
          <a:p>
            <a:r>
              <a:rPr lang="en-US" altLang="zh-TW" dirty="0"/>
              <a:t>AUROC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467600" cy="4759464"/>
          </a:xfrm>
        </p:spPr>
        <p:txBody>
          <a:bodyPr/>
          <a:lstStyle/>
          <a:p>
            <a:r>
              <a:rPr lang="en-US" altLang="zh-TW" dirty="0"/>
              <a:t>AUROC: Area under ROC</a:t>
            </a:r>
          </a:p>
          <a:p>
            <a:pPr lvl="1"/>
            <a:r>
              <a:rPr lang="en-US" altLang="zh-TW" dirty="0"/>
              <a:t>0.5 </a:t>
            </a:r>
            <a:r>
              <a:rPr lang="zh-TW" altLang="en-US" dirty="0"/>
              <a:t>≦</a:t>
            </a:r>
            <a:r>
              <a:rPr lang="en-US" altLang="zh-TW" dirty="0"/>
              <a:t> AUROC </a:t>
            </a:r>
            <a:r>
              <a:rPr lang="zh-TW" altLang="en-US" dirty="0"/>
              <a:t>≦</a:t>
            </a:r>
            <a:r>
              <a:rPr lang="en-US" altLang="zh-TW" dirty="0"/>
              <a:t> 1.0</a:t>
            </a:r>
          </a:p>
          <a:p>
            <a:pPr lvl="2"/>
            <a:r>
              <a:rPr lang="en-US" altLang="zh-TW" dirty="0"/>
              <a:t>0.5 </a:t>
            </a:r>
            <a:r>
              <a:rPr lang="en-US" altLang="zh-TW" dirty="0">
                <a:sym typeface="Wingdings" panose="05000000000000000000" pitchFamily="2" charset="2"/>
              </a:rPr>
              <a:t> Random guess</a:t>
            </a:r>
          </a:p>
          <a:p>
            <a:pPr lvl="2"/>
            <a:r>
              <a:rPr lang="en-US" altLang="zh-TW" dirty="0">
                <a:sym typeface="Wingdings" panose="05000000000000000000" pitchFamily="2" charset="2"/>
              </a:rPr>
              <a:t>1.0  Perfect classification</a:t>
            </a: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Suitable PI for imbalance datasets</a:t>
            </a: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Determine the operating point based on cost </a:t>
            </a:r>
          </a:p>
          <a:p>
            <a:pPr lvl="2"/>
            <a:r>
              <a:rPr lang="en-US" altLang="zh-TW" dirty="0">
                <a:sym typeface="Wingdings" panose="05000000000000000000" pitchFamily="2" charset="2"/>
              </a:rPr>
              <a:t>For covid-19 detection, which classifier is better, </a:t>
            </a:r>
            <a:r>
              <a:rPr lang="en-US" altLang="zh-TW" dirty="0">
                <a:solidFill>
                  <a:srgbClr val="00B0F0"/>
                </a:solidFill>
                <a:sym typeface="Wingdings" panose="05000000000000000000" pitchFamily="2" charset="2"/>
              </a:rPr>
              <a:t>A</a:t>
            </a:r>
            <a:r>
              <a:rPr lang="en-US" altLang="zh-TW" dirty="0">
                <a:sym typeface="Wingdings" panose="05000000000000000000" pitchFamily="2" charset="2"/>
              </a:rPr>
              <a:t> or 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B</a:t>
            </a:r>
            <a:r>
              <a:rPr lang="en-US" altLang="zh-TW" dirty="0">
                <a:sym typeface="Wingdings" panose="05000000000000000000" pitchFamily="2" charset="2"/>
              </a:rPr>
              <a:t>? At what operating points?</a:t>
            </a:r>
            <a:endParaRPr lang="zh-TW" altLang="en-US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圓角矩形圖說文字 5">
            <a:extLst>
              <a:ext uri="{FF2B5EF4-FFF2-40B4-BE49-F238E27FC236}">
                <a16:creationId xmlns:a16="http://schemas.microsoft.com/office/drawing/2014/main" id="{8796B0A4-834F-4A0B-B369-D882F7AD130C}"/>
              </a:ext>
            </a:extLst>
          </p:cNvPr>
          <p:cNvSpPr/>
          <p:nvPr/>
        </p:nvSpPr>
        <p:spPr>
          <a:xfrm>
            <a:off x="3884047" y="6453336"/>
            <a:ext cx="4288353" cy="272415"/>
          </a:xfrm>
          <a:prstGeom prst="wedgeRoundRectCallout">
            <a:avLst>
              <a:gd name="adj1" fmla="val 22378"/>
              <a:gd name="adj2" fmla="val -17548"/>
              <a:gd name="adj3" fmla="val 16667"/>
            </a:avLst>
          </a:prstGeom>
          <a:solidFill>
            <a:srgbClr val="FFFFCC">
              <a:alpha val="50000"/>
            </a:srgb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zh-TW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hlinkClick r:id="rId3"/>
              </a:rPr>
              <a:t>https://en.wikipedia.org/wiki/Receiver_operating_characteristic</a:t>
            </a:r>
            <a:r>
              <a:rPr lang="en-US" altLang="zh-TW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zh-TW" altLang="en-US" sz="1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圓角矩形圖說文字 5">
            <a:extLst>
              <a:ext uri="{FF2B5EF4-FFF2-40B4-BE49-F238E27FC236}">
                <a16:creationId xmlns:a16="http://schemas.microsoft.com/office/drawing/2014/main" id="{0FE27079-8C90-4DBB-B9D8-9316BE24CBEB}"/>
              </a:ext>
            </a:extLst>
          </p:cNvPr>
          <p:cNvSpPr/>
          <p:nvPr/>
        </p:nvSpPr>
        <p:spPr>
          <a:xfrm>
            <a:off x="6864974" y="1014780"/>
            <a:ext cx="664141" cy="340519"/>
          </a:xfrm>
          <a:prstGeom prst="wedgeRoundRectCallout">
            <a:avLst>
              <a:gd name="adj1" fmla="val 6675"/>
              <a:gd name="adj2" fmla="val -1593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zh-TW" sz="1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Quiz!</a:t>
            </a:r>
            <a:endParaRPr lang="zh-TW" altLang="en-US" sz="14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87FD2C00-FEE4-4F92-971B-E29B31D48CB5}"/>
              </a:ext>
            </a:extLst>
          </p:cNvPr>
          <p:cNvCxnSpPr>
            <a:cxnSpLocks/>
          </p:cNvCxnSpPr>
          <p:nvPr/>
        </p:nvCxnSpPr>
        <p:spPr>
          <a:xfrm flipV="1">
            <a:off x="1544923" y="4860829"/>
            <a:ext cx="4899" cy="14401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4878EC60-7AF0-415F-B700-978288E8C531}"/>
              </a:ext>
            </a:extLst>
          </p:cNvPr>
          <p:cNvCxnSpPr>
            <a:cxnSpLocks/>
          </p:cNvCxnSpPr>
          <p:nvPr/>
        </p:nvCxnSpPr>
        <p:spPr>
          <a:xfrm>
            <a:off x="1544923" y="6301009"/>
            <a:ext cx="14429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FC207F95-E770-4EA5-93B5-2F1BBFB0D0B5}"/>
              </a:ext>
            </a:extLst>
          </p:cNvPr>
          <p:cNvCxnSpPr>
            <a:cxnSpLocks/>
          </p:cNvCxnSpPr>
          <p:nvPr/>
        </p:nvCxnSpPr>
        <p:spPr>
          <a:xfrm>
            <a:off x="1553087" y="6206235"/>
            <a:ext cx="1063967" cy="6566"/>
          </a:xfrm>
          <a:prstGeom prst="line">
            <a:avLst/>
          </a:prstGeom>
          <a:ln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37A747F7-7FF1-49E3-BF17-7A17254AB00E}"/>
              </a:ext>
            </a:extLst>
          </p:cNvPr>
          <p:cNvCxnSpPr>
            <a:cxnSpLocks/>
          </p:cNvCxnSpPr>
          <p:nvPr/>
        </p:nvCxnSpPr>
        <p:spPr>
          <a:xfrm flipV="1">
            <a:off x="2622064" y="5230399"/>
            <a:ext cx="0" cy="107061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手繪多邊形: 圖案 11">
            <a:extLst>
              <a:ext uri="{FF2B5EF4-FFF2-40B4-BE49-F238E27FC236}">
                <a16:creationId xmlns:a16="http://schemas.microsoft.com/office/drawing/2014/main" id="{645248A5-53CE-496E-97F5-F33F9593B5EE}"/>
              </a:ext>
            </a:extLst>
          </p:cNvPr>
          <p:cNvSpPr/>
          <p:nvPr/>
        </p:nvSpPr>
        <p:spPr>
          <a:xfrm>
            <a:off x="1551453" y="5234208"/>
            <a:ext cx="1062881" cy="1055367"/>
          </a:xfrm>
          <a:custGeom>
            <a:avLst/>
            <a:gdLst>
              <a:gd name="connsiteX0" fmla="*/ 0 w 697230"/>
              <a:gd name="connsiteY0" fmla="*/ 0 h 735330"/>
              <a:gd name="connsiteX1" fmla="*/ 125730 w 697230"/>
              <a:gd name="connsiteY1" fmla="*/ 521970 h 735330"/>
              <a:gd name="connsiteX2" fmla="*/ 697230 w 697230"/>
              <a:gd name="connsiteY2" fmla="*/ 735330 h 735330"/>
              <a:gd name="connsiteX3" fmla="*/ 697230 w 697230"/>
              <a:gd name="connsiteY3" fmla="*/ 735330 h 735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7230" h="735330">
                <a:moveTo>
                  <a:pt x="0" y="0"/>
                </a:moveTo>
                <a:cubicBezTo>
                  <a:pt x="4762" y="199707"/>
                  <a:pt x="9525" y="399415"/>
                  <a:pt x="125730" y="521970"/>
                </a:cubicBezTo>
                <a:cubicBezTo>
                  <a:pt x="241935" y="644525"/>
                  <a:pt x="697230" y="735330"/>
                  <a:pt x="697230" y="735330"/>
                </a:cubicBezTo>
                <a:lnTo>
                  <a:pt x="697230" y="735330"/>
                </a:ln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手繪多邊形: 圖案 12">
            <a:extLst>
              <a:ext uri="{FF2B5EF4-FFF2-40B4-BE49-F238E27FC236}">
                <a16:creationId xmlns:a16="http://schemas.microsoft.com/office/drawing/2014/main" id="{C8C179E8-31E6-493D-B360-C93C72D3436B}"/>
              </a:ext>
            </a:extLst>
          </p:cNvPr>
          <p:cNvSpPr/>
          <p:nvPr/>
        </p:nvSpPr>
        <p:spPr>
          <a:xfrm>
            <a:off x="1559073" y="5238018"/>
            <a:ext cx="1053157" cy="1051873"/>
          </a:xfrm>
          <a:custGeom>
            <a:avLst/>
            <a:gdLst>
              <a:gd name="connsiteX0" fmla="*/ 0 w 704850"/>
              <a:gd name="connsiteY0" fmla="*/ 0 h 769620"/>
              <a:gd name="connsiteX1" fmla="*/ 144780 w 704850"/>
              <a:gd name="connsiteY1" fmla="*/ 411480 h 769620"/>
              <a:gd name="connsiteX2" fmla="*/ 278130 w 704850"/>
              <a:gd name="connsiteY2" fmla="*/ 605790 h 769620"/>
              <a:gd name="connsiteX3" fmla="*/ 403860 w 704850"/>
              <a:gd name="connsiteY3" fmla="*/ 708660 h 769620"/>
              <a:gd name="connsiteX4" fmla="*/ 704850 w 704850"/>
              <a:gd name="connsiteY4" fmla="*/ 769620 h 769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4850" h="769620">
                <a:moveTo>
                  <a:pt x="0" y="0"/>
                </a:moveTo>
                <a:cubicBezTo>
                  <a:pt x="49212" y="155257"/>
                  <a:pt x="98425" y="310515"/>
                  <a:pt x="144780" y="411480"/>
                </a:cubicBezTo>
                <a:cubicBezTo>
                  <a:pt x="191135" y="512445"/>
                  <a:pt x="234950" y="556260"/>
                  <a:pt x="278130" y="605790"/>
                </a:cubicBezTo>
                <a:cubicBezTo>
                  <a:pt x="321310" y="655320"/>
                  <a:pt x="332740" y="681355"/>
                  <a:pt x="403860" y="708660"/>
                </a:cubicBezTo>
                <a:cubicBezTo>
                  <a:pt x="474980" y="735965"/>
                  <a:pt x="589915" y="752792"/>
                  <a:pt x="704850" y="769620"/>
                </a:cubicBezTo>
              </a:path>
            </a:pathLst>
          </a:cu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898D590-E210-45A4-A7A1-5F989C2ED266}"/>
              </a:ext>
            </a:extLst>
          </p:cNvPr>
          <p:cNvSpPr txBox="1"/>
          <p:nvPr/>
        </p:nvSpPr>
        <p:spPr>
          <a:xfrm>
            <a:off x="2690465" y="6289575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FPR</a:t>
            </a:r>
            <a:endParaRPr lang="zh-TW" altLang="en-US" sz="1400" dirty="0"/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D837F469-4B9A-4BE1-B592-FF30B0A737C8}"/>
              </a:ext>
            </a:extLst>
          </p:cNvPr>
          <p:cNvCxnSpPr/>
          <p:nvPr/>
        </p:nvCxnSpPr>
        <p:spPr>
          <a:xfrm>
            <a:off x="1556353" y="5233503"/>
            <a:ext cx="1077141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DFFF225-F29A-4C90-AA8B-288D802DFC8F}"/>
              </a:ext>
            </a:extLst>
          </p:cNvPr>
          <p:cNvSpPr txBox="1"/>
          <p:nvPr/>
        </p:nvSpPr>
        <p:spPr>
          <a:xfrm>
            <a:off x="1106269" y="4777301"/>
            <a:ext cx="479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FNR</a:t>
            </a:r>
            <a:endParaRPr lang="zh-TW" altLang="en-US" sz="14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F005DA6-8A75-45D1-BC60-C7A58622E556}"/>
              </a:ext>
            </a:extLst>
          </p:cNvPr>
          <p:cNvSpPr txBox="1"/>
          <p:nvPr/>
        </p:nvSpPr>
        <p:spPr>
          <a:xfrm>
            <a:off x="1690850" y="5568794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B0F0"/>
                </a:solidFill>
              </a:rPr>
              <a:t>A</a:t>
            </a:r>
            <a:endParaRPr lang="zh-TW" altLang="en-US" sz="1400" dirty="0">
              <a:solidFill>
                <a:srgbClr val="00B0F0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A63DB70-7C30-4283-8927-950EE00DC974}"/>
              </a:ext>
            </a:extLst>
          </p:cNvPr>
          <p:cNvSpPr txBox="1"/>
          <p:nvPr/>
        </p:nvSpPr>
        <p:spPr>
          <a:xfrm>
            <a:off x="1542026" y="5856826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B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296D5FD-8C44-40B9-B160-64E80C738392}"/>
              </a:ext>
            </a:extLst>
          </p:cNvPr>
          <p:cNvSpPr txBox="1"/>
          <p:nvPr/>
        </p:nvSpPr>
        <p:spPr>
          <a:xfrm>
            <a:off x="1835696" y="4920722"/>
            <a:ext cx="986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DET</a:t>
            </a:r>
            <a:r>
              <a:rPr lang="zh-TW" altLang="en-US" sz="1400" dirty="0"/>
              <a:t> </a:t>
            </a:r>
            <a:r>
              <a:rPr lang="en-US" altLang="zh-TW" sz="1400" dirty="0"/>
              <a:t>curves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4224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75191FB-93EC-4AE2-8C6A-C9CF40AC49A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Sample-point based</a:t>
            </a:r>
          </a:p>
          <a:p>
            <a:pPr lvl="1"/>
            <a:r>
              <a:rPr lang="en-US" altLang="zh-TW" dirty="0"/>
              <a:t>Less smooth</a:t>
            </a:r>
          </a:p>
          <a:p>
            <a:pPr lvl="1"/>
            <a:r>
              <a:rPr lang="en-US" altLang="zh-TW" dirty="0"/>
              <a:t>More realistic</a:t>
            </a:r>
          </a:p>
          <a:p>
            <a:r>
              <a:rPr lang="en-US" altLang="zh-TW" dirty="0"/>
              <a:t>Distribution based</a:t>
            </a:r>
          </a:p>
          <a:p>
            <a:pPr lvl="1"/>
            <a:r>
              <a:rPr lang="en-US" altLang="zh-TW" dirty="0"/>
              <a:t>More smooth</a:t>
            </a:r>
          </a:p>
          <a:p>
            <a:pPr lvl="1"/>
            <a:r>
              <a:rPr lang="en-US" altLang="zh-TW" dirty="0"/>
              <a:t>If the threshold is at the intersection</a:t>
            </a:r>
          </a:p>
          <a:p>
            <a:pPr lvl="2"/>
            <a:r>
              <a:rPr lang="en-US" altLang="zh-TW" dirty="0"/>
              <a:t>FNR+FPR is minimized</a:t>
            </a:r>
          </a:p>
          <a:p>
            <a:pPr lvl="2"/>
            <a:r>
              <a:rPr lang="en-US" altLang="zh-TW" dirty="0"/>
              <a:t>TPR+TNR is maximized</a:t>
            </a:r>
          </a:p>
          <a:p>
            <a:pPr marL="365760" lvl="1" indent="0">
              <a:buNone/>
            </a:pP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47CD32F1-D69F-44E8-9346-CC1A46BD8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Two Ways to Plot ROC</a:t>
            </a:r>
            <a:endParaRPr lang="zh-TW" altLang="en-US" dirty="0"/>
          </a:p>
        </p:txBody>
      </p:sp>
      <p:sp>
        <p:nvSpPr>
          <p:cNvPr id="4" name="AutoShape 2" descr="ROC curves.svg">
            <a:extLst>
              <a:ext uri="{FF2B5EF4-FFF2-40B4-BE49-F238E27FC236}">
                <a16:creationId xmlns:a16="http://schemas.microsoft.com/office/drawing/2014/main" id="{5A1E7699-C1D4-464C-B65E-BA511EB9BB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14096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2052" name="Picture 4" descr="ROC curves.svg">
            <a:extLst>
              <a:ext uri="{FF2B5EF4-FFF2-40B4-BE49-F238E27FC236}">
                <a16:creationId xmlns:a16="http://schemas.microsoft.com/office/drawing/2014/main" id="{730E90BF-6196-4FB6-A425-BCD8DCC5A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096" y="5118405"/>
            <a:ext cx="3064768" cy="3437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C957792-9D84-4541-B30C-B4D66E92E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851862"/>
            <a:ext cx="3168352" cy="600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67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14388</TotalTime>
  <Words>1094</Words>
  <Application>Microsoft Office PowerPoint</Application>
  <PresentationFormat>如螢幕大小 (4:3)</PresentationFormat>
  <Paragraphs>235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9" baseType="lpstr">
      <vt:lpstr>新細明體</vt:lpstr>
      <vt:lpstr>標楷體</vt:lpstr>
      <vt:lpstr>Arial</vt:lpstr>
      <vt:lpstr>Calibri</vt:lpstr>
      <vt:lpstr>Cambria Math</vt:lpstr>
      <vt:lpstr>Wingdings</vt:lpstr>
      <vt:lpstr>Wingdings 2</vt:lpstr>
      <vt:lpstr>壁窗</vt:lpstr>
      <vt:lpstr>Performance Indices for Classification</vt:lpstr>
      <vt:lpstr>Outline</vt:lpstr>
      <vt:lpstr>Intro. to Performance Indices (PIs)</vt:lpstr>
      <vt:lpstr>Confusion Matrix for Binary Classification</vt:lpstr>
      <vt:lpstr>PIs Derived from Confusion Matrices</vt:lpstr>
      <vt:lpstr>Precision and Recall</vt:lpstr>
      <vt:lpstr>ROC and DET</vt:lpstr>
      <vt:lpstr>AUROC</vt:lpstr>
      <vt:lpstr>Two Ways to Plot ROC</vt:lpstr>
      <vt:lpstr>Cost-sensitive Classification</vt:lpstr>
      <vt:lpstr>Precision-Recall Curve (PRC)</vt:lpstr>
      <vt:lpstr>Lift Charts</vt:lpstr>
      <vt:lpstr>Accuracy of Sequence Decoding</vt:lpstr>
      <vt:lpstr>Error Rate of Sequence Decoding</vt:lpstr>
      <vt:lpstr>Exercise: PIs Based on a Confusion Matrix</vt:lpstr>
      <vt:lpstr>Exercise: ROC/DET/PRC</vt:lpstr>
      <vt:lpstr>Exercise: DET/ROC</vt:lpstr>
      <vt:lpstr>Exercise: PRC</vt:lpstr>
      <vt:lpstr>Exercise: DET/PRC</vt:lpstr>
      <vt:lpstr>Exercise: Lift Chart</vt:lpstr>
      <vt:lpstr>Exercise: Yet Another Lift 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 HTS 進行中文語音合成之研究</dc:title>
  <dc:creator>heycat</dc:creator>
  <cp:lastModifiedBy>Roger Jang</cp:lastModifiedBy>
  <cp:revision>760</cp:revision>
  <dcterms:created xsi:type="dcterms:W3CDTF">2008-11-09T17:03:56Z</dcterms:created>
  <dcterms:modified xsi:type="dcterms:W3CDTF">2023-11-29T00:04:36Z</dcterms:modified>
</cp:coreProperties>
</file>