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47" r:id="rId2"/>
    <p:sldId id="275" r:id="rId3"/>
    <p:sldId id="348" r:id="rId4"/>
    <p:sldId id="357" r:id="rId5"/>
    <p:sldId id="346" r:id="rId6"/>
    <p:sldId id="350" r:id="rId7"/>
    <p:sldId id="355" r:id="rId8"/>
    <p:sldId id="354" r:id="rId9"/>
    <p:sldId id="351" r:id="rId10"/>
    <p:sldId id="356" r:id="rId11"/>
    <p:sldId id="339" r:id="rId12"/>
    <p:sldId id="358" r:id="rId13"/>
    <p:sldId id="359" r:id="rId14"/>
    <p:sldId id="3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153" d="100"/>
          <a:sy n="153" d="100"/>
        </p:scale>
        <p:origin x="92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93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1340768"/>
            <a:ext cx="8229600" cy="1894362"/>
          </a:xfrm>
        </p:spPr>
        <p:txBody>
          <a:bodyPr>
            <a:normAutofit/>
          </a:bodyPr>
          <a:lstStyle>
            <a:lvl1pPr algn="ctr">
              <a:defRPr sz="3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3933056"/>
            <a:ext cx="82296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橢圓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橢圓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橢圓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8589" y="278112"/>
            <a:ext cx="17272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525" y="135236"/>
            <a:ext cx="17272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橢圓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橢圓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橢圓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橢圓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85709" y="1500174"/>
            <a:ext cx="1123957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85709" y="1571612"/>
            <a:ext cx="11239579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11513861" y="628652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1193032" y="6290270"/>
            <a:ext cx="110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z="1800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sz="1800">
                <a:solidFill>
                  <a:schemeClr val="accent3">
                    <a:lumMod val="75000"/>
                  </a:schemeClr>
                </a:solidFill>
              </a:rPr>
              <a:t>/11</a:t>
            </a:r>
            <a:endParaRPr lang="zh-TW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irlab.org/jang/courses/fintech/schedule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courses/fintech" TargetMode="External"/><Relationship Id="rId2" Type="http://schemas.openxmlformats.org/officeDocument/2006/relationships/hyperlink" Target="mailto:ta4dsa@mirlab.or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a4fintech@mirlab.org" TargetMode="External"/><Relationship Id="rId2" Type="http://schemas.openxmlformats.org/officeDocument/2006/relationships/hyperlink" Target="http://slid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tucc.webex.com/meet/rogerja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courses/31046" TargetMode="External"/><Relationship Id="rId2" Type="http://schemas.openxmlformats.org/officeDocument/2006/relationships/hyperlink" Target="http://mirlab.org/jang/courses/finTe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tucc.webex.com/meet/rogerjang" TargetMode="External"/><Relationship Id="rId4" Type="http://schemas.openxmlformats.org/officeDocument/2006/relationships/hyperlink" Target="http://slid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>
                <a:latin typeface="+mj-ea"/>
              </a:rPr>
              <a:t>金融科技導論</a:t>
            </a:r>
            <a:br>
              <a:rPr lang="en-US" altLang="zh-TW" sz="3600" dirty="0">
                <a:latin typeface="+mj-ea"/>
              </a:rPr>
            </a:br>
            <a:r>
              <a:rPr lang="en-US" altLang="zh-TW" sz="3600" dirty="0">
                <a:cs typeface="Calibri" panose="020F0502020204030204" pitchFamily="34" charset="0"/>
              </a:rPr>
              <a:t>Intro to FinTech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6294313" y="579597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2023/9/6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123" y="3933056"/>
            <a:ext cx="4289956" cy="1785104"/>
          </a:xfrm>
        </p:spPr>
        <p:txBody>
          <a:bodyPr wrap="none">
            <a:spAutoFit/>
          </a:bodyPr>
          <a:lstStyle/>
          <a:p>
            <a:r>
              <a:rPr lang="en-US" altLang="zh-TW" dirty="0"/>
              <a:t>Roger Jang (</a:t>
            </a:r>
            <a:r>
              <a:rPr lang="zh-TW" altLang="en-US" dirty="0"/>
              <a:t>張智星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Sean Han (</a:t>
            </a:r>
            <a:r>
              <a:rPr lang="zh-TW" altLang="en-US" dirty="0"/>
              <a:t>韓傳祥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Jimmy Chen (</a:t>
            </a:r>
            <a:r>
              <a:rPr lang="zh-TW" altLang="en-US" dirty="0"/>
              <a:t>陳君明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CSIE/Math Dept, National Taiwan University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45D45A-244C-44BE-B907-3C453BEFCC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10382944" cy="4759464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Grade computation</a:t>
            </a:r>
          </a:p>
          <a:p>
            <a:pPr lvl="1">
              <a:defRPr/>
            </a:pPr>
            <a:r>
              <a:rPr lang="en-US" altLang="zh-TW" dirty="0"/>
              <a:t>Raw score computation in double </a:t>
            </a:r>
            <a:r>
              <a:rPr lang="en-US" altLang="zh-TW" dirty="0">
                <a:sym typeface="Wingdings" panose="05000000000000000000" pitchFamily="2" charset="2"/>
              </a:rPr>
              <a:t> rounding to nearest integers  final letter grades</a:t>
            </a:r>
          </a:p>
          <a:p>
            <a:pPr>
              <a:defRPr/>
            </a:pPr>
            <a:r>
              <a:rPr lang="en-US" altLang="zh-TW" dirty="0"/>
              <a:t>No-change policy</a:t>
            </a:r>
          </a:p>
          <a:p>
            <a:pPr lvl="1">
              <a:defRPr/>
            </a:pPr>
            <a:r>
              <a:rPr lang="en-US" altLang="zh-TW" dirty="0"/>
              <a:t>We will not change the final grades once they are sent to the academic affairs office, unless it is due to mistakes on our part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</a:p>
          <a:p>
            <a:pPr>
              <a:defRPr/>
            </a:pPr>
            <a:r>
              <a:rPr lang="en-US" altLang="zh-TW" dirty="0"/>
              <a:t>Grade statistics</a:t>
            </a:r>
          </a:p>
          <a:p>
            <a:pPr lvl="1">
              <a:defRPr/>
            </a:pPr>
            <a:r>
              <a:rPr lang="en-US" altLang="zh-TW" dirty="0"/>
              <a:t>Usually we have 25% of A+ and A 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006DB0-987F-4471-BF7A-EAD6D2C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Grading</a:t>
            </a:r>
            <a:endParaRPr lang="zh-TW" altLang="en-US" dirty="0"/>
          </a:p>
        </p:txBody>
      </p: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81CF4376-5832-4F11-938E-C17AC1720D00}"/>
              </a:ext>
            </a:extLst>
          </p:cNvPr>
          <p:cNvSpPr/>
          <p:nvPr/>
        </p:nvSpPr>
        <p:spPr>
          <a:xfrm>
            <a:off x="9220200" y="1714488"/>
            <a:ext cx="2692400" cy="339725"/>
          </a:xfrm>
          <a:prstGeom prst="wedgeRoundRectCallout">
            <a:avLst>
              <a:gd name="adj1" fmla="val 8477"/>
              <a:gd name="adj2" fmla="val 9218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Respect the results by computers!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7EF3DBCC-5E4B-41F6-A85C-385F3171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04" y="4365104"/>
            <a:ext cx="24765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圖說文字 4">
            <a:extLst>
              <a:ext uri="{FF2B5EF4-FFF2-40B4-BE49-F238E27FC236}">
                <a16:creationId xmlns:a16="http://schemas.microsoft.com/office/drawing/2014/main" id="{27FDAC27-08C6-4A9B-A35E-5AE7D1DB1132}"/>
              </a:ext>
            </a:extLst>
          </p:cNvPr>
          <p:cNvSpPr/>
          <p:nvPr/>
        </p:nvSpPr>
        <p:spPr>
          <a:xfrm>
            <a:off x="5923979" y="5662092"/>
            <a:ext cx="1717675" cy="339725"/>
          </a:xfrm>
          <a:prstGeom prst="wedgeRoundRectCallout">
            <a:avLst>
              <a:gd name="adj1" fmla="val 78121"/>
              <a:gd name="adj2" fmla="val 1125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Previous distribution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Overdue penalty for homework, up to a delay of </a:t>
            </a:r>
            <a:r>
              <a:rPr lang="en-US" altLang="zh-TW" dirty="0">
                <a:solidFill>
                  <a:srgbClr val="FF0000"/>
                </a:solidFill>
              </a:rPr>
              <a:t>7 days</a:t>
            </a:r>
          </a:p>
          <a:p>
            <a:pPr lvl="1"/>
            <a:r>
              <a:rPr lang="en-US" altLang="zh-TW" dirty="0"/>
              <a:t>80% weighting for overdue of 0-24 hours</a:t>
            </a:r>
          </a:p>
          <a:p>
            <a:pPr lvl="1"/>
            <a:r>
              <a:rPr lang="en-US" altLang="zh-TW" dirty="0"/>
              <a:t>(80%)^2 weighting for overdue of 24-48 hours</a:t>
            </a:r>
          </a:p>
          <a:p>
            <a:pPr lvl="1"/>
            <a:r>
              <a:rPr lang="en-US" altLang="zh-TW" dirty="0"/>
              <a:t>(80%)^3 weighting for overdue of 48-72 hours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We will not change deadline for personal cases, unless it is due to force majeure (</a:t>
            </a:r>
            <a:r>
              <a:rPr lang="zh-TW" altLang="en-US" dirty="0"/>
              <a:t>不可抗力</a:t>
            </a:r>
            <a:r>
              <a:rPr lang="en-US" altLang="zh-TW" dirty="0"/>
              <a:t>) events.</a:t>
            </a:r>
          </a:p>
          <a:p>
            <a:pPr lvl="1"/>
            <a:endParaRPr kumimoji="1"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Penalty for Late HW Submissions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9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6EF0D21-DAC7-4916-8087-1E4BF12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Student Counts Based on Departments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D87B70-C8EE-475C-A8DF-6D931F52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" y="1772816"/>
            <a:ext cx="11325308" cy="4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DD4390B-5153-46F4-8DAB-0216DEA3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Student Counts Based on Programs &amp; Years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D878DB-936F-4C7A-86A7-EA04E510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727494"/>
            <a:ext cx="9757625" cy="48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A859BD-019B-4969-A74D-2CE1D03802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How to pass the class?</a:t>
            </a:r>
          </a:p>
          <a:p>
            <a:pPr marL="641033" lvl="1">
              <a:buFont typeface="Wingdings"/>
              <a:buChar char=""/>
              <a:defRPr/>
            </a:pPr>
            <a:r>
              <a:rPr lang="zh-TW" altLang="en-US" dirty="0"/>
              <a:t>小考、作業、期中考、期末計畫等，都要交！</a:t>
            </a:r>
            <a:endParaRPr lang="en-US" altLang="zh-TW" dirty="0"/>
          </a:p>
          <a:p>
            <a:pPr marL="641033" lvl="1">
              <a:buFont typeface="Wingdings"/>
              <a:buChar char=""/>
              <a:defRPr/>
            </a:pPr>
            <a:r>
              <a:rPr lang="zh-TW" altLang="en-US" dirty="0"/>
              <a:t>在上課前務必先讀取教材</a:t>
            </a:r>
            <a:endParaRPr lang="en-US" altLang="zh-TW" dirty="0"/>
          </a:p>
          <a:p>
            <a:pPr>
              <a:defRPr/>
            </a:pPr>
            <a:r>
              <a:rPr lang="en-US" altLang="zh-TW" dirty="0" err="1"/>
              <a:t>Todo</a:t>
            </a:r>
            <a:r>
              <a:rPr lang="en-US" altLang="zh-TW" dirty="0"/>
              <a:t> list for week 1</a:t>
            </a:r>
          </a:p>
          <a:p>
            <a:pPr lvl="1">
              <a:defRPr/>
            </a:pPr>
            <a:r>
              <a:rPr lang="en-US" altLang="zh-TW" dirty="0"/>
              <a:t>Understand the policy thoroughly </a:t>
            </a:r>
          </a:p>
          <a:p>
            <a:pPr lvl="1">
              <a:defRPr/>
            </a:pPr>
            <a:r>
              <a:rPr lang="en-US" altLang="zh-TW" dirty="0"/>
              <a:t>Check out the </a:t>
            </a:r>
            <a:r>
              <a:rPr lang="en-US" altLang="zh-TW" dirty="0">
                <a:hlinkClick r:id="rId2"/>
              </a:rPr>
              <a:t>course schedule page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6A0FDF-AA95-4CAC-B878-D5FA2840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Pass the Class?</a:t>
            </a:r>
            <a:endParaRPr lang="zh-TW" altLang="en-US" dirty="0"/>
          </a:p>
        </p:txBody>
      </p:sp>
      <p:sp>
        <p:nvSpPr>
          <p:cNvPr id="4" name="流程圖: 替代處理程序 3">
            <a:extLst>
              <a:ext uri="{FF2B5EF4-FFF2-40B4-BE49-F238E27FC236}">
                <a16:creationId xmlns:a16="http://schemas.microsoft.com/office/drawing/2014/main" id="{11FEE848-2E14-4C5D-9FBF-ACA963A78968}"/>
              </a:ext>
            </a:extLst>
          </p:cNvPr>
          <p:cNvSpPr/>
          <p:nvPr/>
        </p:nvSpPr>
        <p:spPr>
          <a:xfrm>
            <a:off x="4854575" y="4581128"/>
            <a:ext cx="2482850" cy="919162"/>
          </a:xfrm>
          <a:prstGeom prst="flowChartAlternateProcess">
            <a:avLst/>
          </a:prstGeom>
          <a:solidFill>
            <a:srgbClr val="FFFF99"/>
          </a:solidFill>
          <a:ln>
            <a:noFill/>
          </a:ln>
          <a:effectLst>
            <a:outerShdw blurRad="127000" dist="76200" dir="2400000" algn="ctr" rotWithShape="0">
              <a:schemeClr val="tx1"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Welcome aboard!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6121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Course description</a:t>
            </a:r>
          </a:p>
          <a:p>
            <a:pPr lvl="1"/>
            <a:r>
              <a:rPr lang="zh-TW" altLang="en-US" dirty="0"/>
              <a:t>金融科技</a:t>
            </a:r>
            <a:r>
              <a:rPr lang="en-US" altLang="zh-TW" dirty="0"/>
              <a:t>(Financial Technology, FinTech)</a:t>
            </a:r>
            <a:r>
              <a:rPr lang="zh-TW" altLang="en-US" dirty="0"/>
              <a:t>是目前全球金融業與科技業的焦點，它所引發的</a:t>
            </a:r>
            <a:r>
              <a:rPr lang="zh-TW" altLang="en-US" dirty="0">
                <a:solidFill>
                  <a:srgbClr val="FF0000"/>
                </a:solidFill>
              </a:rPr>
              <a:t>破壞式創新</a:t>
            </a:r>
            <a:r>
              <a:rPr lang="zh-TW" altLang="en-US" dirty="0"/>
              <a:t>，正挑戰既有金融服務的供給方式和消費行為。本課程由</a:t>
            </a:r>
            <a:r>
              <a:rPr lang="zh-TW" altLang="en-US" dirty="0">
                <a:solidFill>
                  <a:srgbClr val="FF0000"/>
                </a:solidFill>
              </a:rPr>
              <a:t>資工、財金、數學</a:t>
            </a:r>
            <a:r>
              <a:rPr lang="zh-TW" altLang="en-US" dirty="0"/>
              <a:t>三方教授共同開設，將嘗試將數學方法與電腦計算應用於財金領域，期望同學在跨領域的訓練下，能夠一窺金融科技殿堂之美。</a:t>
            </a:r>
            <a:endParaRPr lang="en-US" altLang="zh-TW" dirty="0"/>
          </a:p>
          <a:p>
            <a:r>
              <a:rPr lang="en-US" altLang="zh-TW" dirty="0"/>
              <a:t>Course objectives</a:t>
            </a:r>
          </a:p>
          <a:p>
            <a:pPr lvl="1"/>
            <a:r>
              <a:rPr lang="zh-TW" altLang="en-US" dirty="0"/>
              <a:t>瞭解與 </a:t>
            </a:r>
            <a:r>
              <a:rPr lang="en-US" altLang="zh-TW" dirty="0"/>
              <a:t>FinTech </a:t>
            </a:r>
            <a:r>
              <a:rPr lang="zh-TW" altLang="en-US" dirty="0"/>
              <a:t>相關的概念與理論</a:t>
            </a:r>
            <a:endParaRPr lang="en-US" altLang="zh-TW" dirty="0"/>
          </a:p>
          <a:p>
            <a:pPr lvl="2"/>
            <a:r>
              <a:rPr lang="zh-TW" altLang="en-US" dirty="0"/>
              <a:t>財務基礎、密碼學、機器學習、最佳化等</a:t>
            </a:r>
          </a:p>
          <a:p>
            <a:pPr lvl="1"/>
            <a:r>
              <a:rPr lang="zh-TW" altLang="en-US" dirty="0"/>
              <a:t>實做與 </a:t>
            </a:r>
            <a:r>
              <a:rPr lang="en-US" altLang="zh-TW" dirty="0"/>
              <a:t>FinTech </a:t>
            </a:r>
            <a:r>
              <a:rPr lang="zh-TW" altLang="en-US" dirty="0"/>
              <a:t>相關的專題與系統</a:t>
            </a:r>
            <a:endParaRPr lang="en-US" altLang="zh-TW" dirty="0"/>
          </a:p>
          <a:p>
            <a:pPr lvl="2"/>
            <a:r>
              <a:rPr lang="zh-TW" altLang="en-US" dirty="0"/>
              <a:t>學界</a:t>
            </a:r>
            <a:r>
              <a:rPr lang="en-US" altLang="zh-TW" dirty="0"/>
              <a:t>/</a:t>
            </a:r>
            <a:r>
              <a:rPr lang="zh-TW" altLang="en-US" dirty="0"/>
              <a:t>業界出題、學生解題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Syllabus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10166920" cy="4759464"/>
          </a:xfrm>
        </p:spPr>
        <p:txBody>
          <a:bodyPr/>
          <a:lstStyle/>
          <a:p>
            <a:r>
              <a:rPr lang="zh-TW" altLang="en-US" dirty="0"/>
              <a:t>韓傳祥 </a:t>
            </a:r>
            <a:r>
              <a:rPr lang="en-US" altLang="zh-TW" dirty="0"/>
              <a:t>(Sean Han)</a:t>
            </a:r>
            <a:endParaRPr lang="zh-TW" altLang="en-US" dirty="0"/>
          </a:p>
          <a:p>
            <a:pPr lvl="1"/>
            <a:r>
              <a:rPr lang="zh-TW" altLang="en-US" dirty="0"/>
              <a:t>金融科技簡介、機器人理財 </a:t>
            </a:r>
            <a:r>
              <a:rPr lang="en-US" altLang="zh-TW" dirty="0"/>
              <a:t>(Robo Advisor)</a:t>
            </a:r>
            <a:r>
              <a:rPr lang="zh-TW" altLang="en-US" dirty="0"/>
              <a:t>、金融工程、金融數據分析、保險科技與風險管理</a:t>
            </a:r>
            <a:endParaRPr lang="en-US" altLang="zh-TW" dirty="0"/>
          </a:p>
          <a:p>
            <a:r>
              <a:rPr lang="zh-TW" altLang="en-US" dirty="0"/>
              <a:t>陳君明 </a:t>
            </a:r>
            <a:r>
              <a:rPr lang="en-US" altLang="zh-TW" dirty="0"/>
              <a:t>(Jimmy Chen)</a:t>
            </a:r>
          </a:p>
          <a:p>
            <a:pPr lvl="1"/>
            <a:r>
              <a:rPr lang="zh-TW" altLang="en-US" dirty="0"/>
              <a:t>區塊鏈 </a:t>
            </a:r>
            <a:r>
              <a:rPr lang="en-US" altLang="zh-TW" dirty="0"/>
              <a:t>(Block Chain) </a:t>
            </a:r>
            <a:r>
              <a:rPr lang="zh-TW" altLang="en-US" dirty="0"/>
              <a:t>原理及應用、比特幣 </a:t>
            </a:r>
            <a:r>
              <a:rPr lang="en-US" altLang="zh-TW" dirty="0"/>
              <a:t>(Bitcoin) </a:t>
            </a:r>
            <a:r>
              <a:rPr lang="zh-TW" altLang="en-US" dirty="0"/>
              <a:t>與其他密碼貨幣 </a:t>
            </a:r>
            <a:r>
              <a:rPr lang="en-US" altLang="zh-TW" dirty="0"/>
              <a:t>(Cryptocurrency)</a:t>
            </a:r>
            <a:r>
              <a:rPr lang="zh-TW" altLang="en-US" dirty="0"/>
              <a:t>、密碼學背景知識</a:t>
            </a:r>
            <a:endParaRPr lang="en-US" altLang="zh-TW" dirty="0"/>
          </a:p>
          <a:p>
            <a:r>
              <a:rPr lang="zh-TW" altLang="en-US" dirty="0"/>
              <a:t>張智星 </a:t>
            </a:r>
            <a:r>
              <a:rPr lang="en-US" altLang="zh-TW" dirty="0"/>
              <a:t>(Roger Jang)</a:t>
            </a:r>
          </a:p>
          <a:p>
            <a:pPr lvl="1"/>
            <a:r>
              <a:rPr lang="zh-TW" altLang="en-US" dirty="0"/>
              <a:t>數學分析工具、機器學習、技術指標、資產配置最佳化、演算法、金融科技應用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Instructors</a:t>
            </a:r>
            <a:endParaRPr lang="zh-TW" altLang="en-US" dirty="0"/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395660C8-39EF-4787-8DD1-AA976F030CAD}"/>
              </a:ext>
            </a:extLst>
          </p:cNvPr>
          <p:cNvSpPr/>
          <p:nvPr/>
        </p:nvSpPr>
        <p:spPr>
          <a:xfrm>
            <a:off x="7680176" y="829410"/>
            <a:ext cx="1708150" cy="409575"/>
          </a:xfrm>
          <a:prstGeom prst="wedgeRoundRectCallout">
            <a:avLst>
              <a:gd name="adj1" fmla="val 43938"/>
              <a:gd name="adj2" fmla="val -1667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rgbClr val="FF0000"/>
                </a:solidFill>
              </a:rPr>
              <a:t>For Evaluation…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159B78-0814-4750-979F-9E1AD78B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TAs</a:t>
            </a:r>
          </a:p>
          <a:p>
            <a:pPr lvl="1">
              <a:defRPr/>
            </a:pPr>
            <a:r>
              <a:rPr lang="zh-TW" altLang="en-US" dirty="0"/>
              <a:t>鄭世朋、許智翔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Mailing alias: </a:t>
            </a:r>
            <a:r>
              <a:rPr lang="en-US" altLang="zh-TW" dirty="0">
                <a:hlinkClick r:id="rId2"/>
              </a:rPr>
              <a:t>ta4fintech@mirlab.org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TAs and instructors will receive emails sent to this account.</a:t>
            </a:r>
          </a:p>
          <a:p>
            <a:pPr lvl="1">
              <a:defRPr/>
            </a:pPr>
            <a:r>
              <a:rPr lang="zh-TW" altLang="en-US" dirty="0">
                <a:solidFill>
                  <a:srgbClr val="FF0000"/>
                </a:solidFill>
              </a:rPr>
              <a:t>私訊不回應！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Office hours</a:t>
            </a:r>
          </a:p>
          <a:p>
            <a:pPr lvl="1">
              <a:defRPr/>
            </a:pPr>
            <a:r>
              <a:rPr lang="en-US" altLang="zh-TW" dirty="0"/>
              <a:t>One hour per week for each TA</a:t>
            </a:r>
          </a:p>
          <a:p>
            <a:pPr lvl="2">
              <a:defRPr/>
            </a:pPr>
            <a:r>
              <a:rPr lang="en-US" altLang="zh-TW" dirty="0"/>
              <a:t>Please refer to the</a:t>
            </a:r>
            <a:r>
              <a:rPr lang="zh-TW" altLang="en-US" dirty="0"/>
              <a:t> </a:t>
            </a:r>
            <a:r>
              <a:rPr lang="en-US" altLang="zh-TW" dirty="0"/>
              <a:t>course webpage</a:t>
            </a:r>
          </a:p>
          <a:p>
            <a:pPr marL="731837" lvl="2" indent="0">
              <a:buNone/>
              <a:defRPr/>
            </a:pPr>
            <a:r>
              <a:rPr lang="en-US" altLang="zh-TW" dirty="0"/>
              <a:t>    </a:t>
            </a:r>
            <a:r>
              <a:rPr lang="en-US" altLang="zh-TW" dirty="0">
                <a:hlinkClick r:id="rId3"/>
              </a:rPr>
              <a:t>http://mirlab.org/jang/courses/fintech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D62CF8D-9F26-4F28-B271-FA51398A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助教群</a:t>
            </a:r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94F26679-0FCF-4D28-8316-67DBC5542F3C}"/>
              </a:ext>
            </a:extLst>
          </p:cNvPr>
          <p:cNvSpPr/>
          <p:nvPr/>
        </p:nvSpPr>
        <p:spPr>
          <a:xfrm>
            <a:off x="3647728" y="3525069"/>
            <a:ext cx="1600200" cy="407987"/>
          </a:xfrm>
          <a:prstGeom prst="wedgeRoundRectCallout">
            <a:avLst>
              <a:gd name="adj1" fmla="val -85182"/>
              <a:gd name="adj2" fmla="val -3918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請特別注意！</a:t>
            </a:r>
          </a:p>
        </p:txBody>
      </p:sp>
    </p:spTree>
    <p:extLst>
      <p:ext uri="{BB962C8B-B14F-4D97-AF65-F5344CB8AC3E}">
        <p14:creationId xmlns:p14="http://schemas.microsoft.com/office/powerpoint/2010/main" val="363988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Slido</a:t>
            </a:r>
            <a:r>
              <a:rPr lang="en-US" altLang="zh-TW" dirty="0"/>
              <a:t> for raising questions</a:t>
            </a:r>
          </a:p>
          <a:p>
            <a:pPr lvl="1"/>
            <a:r>
              <a:rPr lang="en-US" altLang="zh-TW" dirty="0"/>
              <a:t>URL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http://slido.com</a:t>
            </a:r>
            <a:endParaRPr lang="en-US" altLang="zh-TW" dirty="0"/>
          </a:p>
          <a:p>
            <a:pPr lvl="1"/>
            <a:r>
              <a:rPr lang="en-US" altLang="zh-TW" dirty="0"/>
              <a:t>Event code: fintech101</a:t>
            </a:r>
          </a:p>
          <a:p>
            <a:r>
              <a:rPr lang="en-US" altLang="zh-TW" dirty="0"/>
              <a:t>Auditing welcome</a:t>
            </a:r>
          </a:p>
          <a:p>
            <a:pPr lvl="1"/>
            <a:r>
              <a:rPr lang="en-US" altLang="zh-TW" dirty="0"/>
              <a:t>Contact TAs for auditing (</a:t>
            </a:r>
            <a:r>
              <a:rPr lang="en-US" altLang="zh-TW" dirty="0">
                <a:hlinkClick r:id="rId3"/>
              </a:rPr>
              <a:t>ta4fintech@mirlab.org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enrollment limits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Participation</a:t>
            </a:r>
            <a:endParaRPr lang="zh-TW" altLang="en-US" dirty="0"/>
          </a:p>
        </p:txBody>
      </p:sp>
      <p:sp>
        <p:nvSpPr>
          <p:cNvPr id="4" name="圓角矩形圖說文字 4">
            <a:extLst>
              <a:ext uri="{FF2B5EF4-FFF2-40B4-BE49-F238E27FC236}">
                <a16:creationId xmlns:a16="http://schemas.microsoft.com/office/drawing/2014/main" id="{3A4A653A-C22A-4239-8682-6360536D46A5}"/>
              </a:ext>
            </a:extLst>
          </p:cNvPr>
          <p:cNvSpPr/>
          <p:nvPr/>
        </p:nvSpPr>
        <p:spPr>
          <a:xfrm>
            <a:off x="4679628" y="2492896"/>
            <a:ext cx="1776412" cy="339725"/>
          </a:xfrm>
          <a:prstGeom prst="wedgeRoundRectCallout">
            <a:avLst>
              <a:gd name="adj1" fmla="val -76968"/>
              <a:gd name="adj2" fmla="val -5902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</a:rPr>
              <a:t>We’ll have polls here!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Time &amp; place</a:t>
            </a:r>
          </a:p>
          <a:p>
            <a:pPr lvl="1"/>
            <a:r>
              <a:rPr lang="en-US" altLang="zh-TW" dirty="0"/>
              <a:t>Time: Wed 9:10pm – 12:10pm</a:t>
            </a:r>
          </a:p>
          <a:p>
            <a:pPr lvl="1"/>
            <a:r>
              <a:rPr lang="en-US" altLang="zh-TW" dirty="0"/>
              <a:t>Place: </a:t>
            </a:r>
          </a:p>
          <a:p>
            <a:pPr lvl="2"/>
            <a:r>
              <a:rPr lang="zh-TW" altLang="en-US" dirty="0"/>
              <a:t>實體教學：綜合大講堂</a:t>
            </a:r>
            <a:endParaRPr lang="en-US" altLang="zh-TW" dirty="0"/>
          </a:p>
          <a:p>
            <a:pPr lvl="2"/>
            <a:r>
              <a:rPr lang="zh-TW" altLang="en-US" dirty="0"/>
              <a:t>線上教學：</a:t>
            </a:r>
            <a:r>
              <a:rPr lang="en-US" altLang="zh-TW" dirty="0">
                <a:hlinkClick r:id="rId2"/>
              </a:rPr>
              <a:t>https://ntucc.webex.com/meet/rogerjang</a:t>
            </a:r>
            <a:endParaRPr lang="en-US" altLang="zh-TW" dirty="0"/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Calculus, Linear Algebra, Probability</a:t>
            </a:r>
          </a:p>
          <a:p>
            <a:pPr lvl="1"/>
            <a:r>
              <a:rPr lang="en-US" altLang="zh-TW" dirty="0"/>
              <a:t>Machine Learning</a:t>
            </a:r>
          </a:p>
          <a:p>
            <a:pPr lvl="2"/>
            <a:r>
              <a:rPr lang="zh-TW" altLang="en-US" dirty="0"/>
              <a:t>如果你沒修過</a:t>
            </a:r>
            <a:r>
              <a:rPr lang="en-US" altLang="zh-TW" dirty="0"/>
              <a:t>ML</a:t>
            </a:r>
            <a:r>
              <a:rPr lang="zh-TW" altLang="en-US" dirty="0"/>
              <a:t>，但又想修這門課，請務必先完成每週的 </a:t>
            </a:r>
            <a:r>
              <a:rPr lang="en-US" altLang="zh-TW" dirty="0"/>
              <a:t>Optional </a:t>
            </a:r>
            <a:r>
              <a:rPr lang="zh-TW" altLang="en-US" dirty="0"/>
              <a:t>教材。</a:t>
            </a:r>
            <a:endParaRPr lang="en-US" altLang="zh-TW" dirty="0"/>
          </a:p>
          <a:p>
            <a:pPr lvl="1"/>
            <a:r>
              <a:rPr lang="en-US" altLang="zh-TW" dirty="0"/>
              <a:t>Computer programming</a:t>
            </a:r>
          </a:p>
          <a:p>
            <a:pPr lvl="2"/>
            <a:r>
              <a:rPr lang="zh-TW" altLang="en-US" dirty="0"/>
              <a:t>本課程以方法論為主，不會實際教授程式語言，但會提供相關教材（</a:t>
            </a:r>
            <a:r>
              <a:rPr lang="en-US" altLang="zh-TW" dirty="0"/>
              <a:t>Python</a:t>
            </a:r>
            <a:r>
              <a:rPr lang="zh-TW" altLang="en-US" dirty="0"/>
              <a:t>）讓同學自行學習。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&amp; Place, Prerequisites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Course website: </a:t>
            </a:r>
            <a:r>
              <a:rPr lang="zh-TW" altLang="en-US" dirty="0">
                <a:hlinkClick r:id="rId2"/>
              </a:rPr>
              <a:t>http://mirlab.org/jang/courses/finTech</a:t>
            </a:r>
            <a:endParaRPr lang="en-US" altLang="zh-TW" dirty="0"/>
          </a:p>
          <a:p>
            <a:pPr lvl="1"/>
            <a:r>
              <a:rPr lang="en-US" altLang="zh-TW" dirty="0"/>
              <a:t>Schedule, video links, homework, etc.</a:t>
            </a:r>
          </a:p>
          <a:p>
            <a:r>
              <a:rPr lang="en-US" altLang="zh-TW" dirty="0"/>
              <a:t>NTU COOL: </a:t>
            </a:r>
            <a:r>
              <a:rPr lang="en-US" altLang="zh-TW" dirty="0">
                <a:hlinkClick r:id="rId3"/>
              </a:rPr>
              <a:t>https://cool.ntu.edu.tw/courses/31046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Announcement, discussion, scores, mailing list, etc.</a:t>
            </a:r>
          </a:p>
          <a:p>
            <a:r>
              <a:rPr lang="en-US" altLang="zh-TW" dirty="0"/>
              <a:t>Online interaction: </a:t>
            </a:r>
            <a:r>
              <a:rPr lang="en-US" altLang="zh-TW" dirty="0">
                <a:hlinkClick r:id="rId4"/>
              </a:rPr>
              <a:t>http://slido.com</a:t>
            </a:r>
            <a:r>
              <a:rPr lang="en-US" altLang="zh-TW" dirty="0"/>
              <a:t> (Event code: fintech101)</a:t>
            </a:r>
          </a:p>
          <a:p>
            <a:r>
              <a:rPr lang="en-US" altLang="zh-TW" dirty="0"/>
              <a:t>Live streaming: </a:t>
            </a:r>
            <a:r>
              <a:rPr lang="en-US" altLang="zh-TW" dirty="0">
                <a:hlinkClick r:id="rId5"/>
              </a:rPr>
              <a:t>https://ntucc.webex.com/meet/rogerjang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若線上上課</a:t>
            </a:r>
            <a:r>
              <a:rPr lang="en-US" altLang="zh-TW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Links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Lectures</a:t>
            </a:r>
          </a:p>
          <a:p>
            <a:pPr lvl="1"/>
            <a:r>
              <a:rPr lang="en-US" altLang="zh-TW" dirty="0"/>
              <a:t>Online course material (with pre-class recordings)</a:t>
            </a:r>
          </a:p>
          <a:p>
            <a:pPr lvl="1"/>
            <a:r>
              <a:rPr lang="en-US" altLang="zh-TW" dirty="0"/>
              <a:t>Flipped learning, with supplementary material and exercise discussion in class</a:t>
            </a:r>
          </a:p>
          <a:p>
            <a:r>
              <a:rPr lang="en-US" altLang="zh-TW" dirty="0"/>
              <a:t>Exams</a:t>
            </a:r>
          </a:p>
          <a:p>
            <a:pPr lvl="1"/>
            <a:r>
              <a:rPr lang="en-US" altLang="zh-TW" dirty="0"/>
              <a:t>In-class online quizzes and midterm exam</a:t>
            </a:r>
          </a:p>
          <a:p>
            <a:r>
              <a:rPr lang="en-US" altLang="zh-TW" dirty="0"/>
              <a:t>Homework</a:t>
            </a:r>
          </a:p>
          <a:p>
            <a:pPr lvl="1"/>
            <a:r>
              <a:rPr lang="en-US" altLang="zh-TW" dirty="0"/>
              <a:t>Handwritten &amp; programming</a:t>
            </a:r>
            <a:r>
              <a:rPr lang="zh-TW" altLang="en-US" dirty="0"/>
              <a:t> </a:t>
            </a:r>
            <a:r>
              <a:rPr lang="en-US" altLang="zh-TW" dirty="0"/>
              <a:t>(graded by our judge system)</a:t>
            </a:r>
          </a:p>
          <a:p>
            <a:r>
              <a:rPr lang="en-US" altLang="zh-TW" dirty="0"/>
              <a:t>Term projects</a:t>
            </a:r>
          </a:p>
          <a:p>
            <a:pPr lvl="1"/>
            <a:r>
              <a:rPr lang="en-US" altLang="zh-TW" dirty="0"/>
              <a:t>Machine learning</a:t>
            </a:r>
            <a:r>
              <a:rPr lang="zh-TW" altLang="en-US" dirty="0"/>
              <a:t>：人工智慧公開挑戰賽 </a:t>
            </a:r>
            <a:r>
              <a:rPr lang="en-US" altLang="zh-TW" dirty="0"/>
              <a:t>by </a:t>
            </a:r>
            <a:r>
              <a:rPr lang="zh-TW" altLang="en-US" dirty="0"/>
              <a:t>玉山銀行</a:t>
            </a:r>
            <a:endParaRPr lang="en-US" altLang="zh-TW" dirty="0"/>
          </a:p>
          <a:p>
            <a:pPr lvl="1"/>
            <a:r>
              <a:rPr lang="en-US" altLang="zh-TW" dirty="0"/>
              <a:t>Ideas &amp; Innovation</a:t>
            </a:r>
            <a:r>
              <a:rPr lang="zh-TW" altLang="en-US" dirty="0"/>
              <a:t>：金融科技創新創意大賽 </a:t>
            </a:r>
            <a:r>
              <a:rPr lang="en-US" altLang="zh-TW" dirty="0"/>
              <a:t>by AI</a:t>
            </a:r>
            <a:r>
              <a:rPr lang="zh-TW" altLang="en-US" dirty="0"/>
              <a:t>金融科技協會</a:t>
            </a:r>
            <a:endParaRPr lang="en-US" altLang="zh-TW" dirty="0"/>
          </a:p>
          <a:p>
            <a:r>
              <a:rPr lang="en-US" altLang="zh-TW" dirty="0"/>
              <a:t>Invited talks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Activities</a:t>
            </a:r>
            <a:endParaRPr lang="zh-TW" altLang="en-US" dirty="0"/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id="{8A42681C-3B78-42FB-8F35-D7E2C109CE6F}"/>
              </a:ext>
            </a:extLst>
          </p:cNvPr>
          <p:cNvSpPr/>
          <p:nvPr/>
        </p:nvSpPr>
        <p:spPr>
          <a:xfrm>
            <a:off x="6450806" y="3284538"/>
            <a:ext cx="1949450" cy="579437"/>
          </a:xfrm>
          <a:prstGeom prst="wedgeRoundRectCallout">
            <a:avLst>
              <a:gd name="adj1" fmla="val -69166"/>
              <a:gd name="adj2" fmla="val 5057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cs typeface="Calibri" panose="020F0502020204030204" pitchFamily="34" charset="0"/>
              </a:rPr>
              <a:t>Any dishonest behavior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 Fail the class!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Percentages</a:t>
            </a:r>
          </a:p>
          <a:p>
            <a:pPr lvl="1"/>
            <a:r>
              <a:rPr lang="en-US" altLang="zh-TW" dirty="0"/>
              <a:t>Quizzes: ~25%</a:t>
            </a:r>
          </a:p>
          <a:p>
            <a:pPr lvl="1"/>
            <a:r>
              <a:rPr lang="en-US" altLang="zh-TW" dirty="0"/>
              <a:t>Homework: ~25%</a:t>
            </a:r>
          </a:p>
          <a:p>
            <a:pPr lvl="1"/>
            <a:r>
              <a:rPr lang="en-US" altLang="zh-TW" dirty="0"/>
              <a:t>Midterm exam: ~25%</a:t>
            </a:r>
          </a:p>
          <a:p>
            <a:pPr lvl="1"/>
            <a:r>
              <a:rPr lang="en-US" altLang="zh-TW" dirty="0"/>
              <a:t>Term project: ~25% (with min. of 15%)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sym typeface="Wingdings" panose="05000000000000000000" pitchFamily="2" charset="2"/>
              </a:rPr>
              <a:t>Final grades are based on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scores</a:t>
            </a:r>
            <a:r>
              <a:rPr lang="en-US" altLang="zh-TW" dirty="0">
                <a:sym typeface="Wingdings" panose="05000000000000000000" pitchFamily="2" charset="2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ranking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sym typeface="Wingdings" panose="05000000000000000000" pitchFamily="2" charset="2"/>
              </a:rPr>
              <a:t>The instructors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reserve the rights</a:t>
            </a:r>
            <a:r>
              <a:rPr lang="en-US" altLang="zh-TW" dirty="0">
                <a:sym typeface="Wingdings" panose="05000000000000000000" pitchFamily="2" charset="2"/>
              </a:rPr>
              <a:t> to</a:t>
            </a:r>
          </a:p>
          <a:p>
            <a:pPr lvl="1">
              <a:spcBef>
                <a:spcPct val="0"/>
              </a:spcBef>
            </a:pPr>
            <a:r>
              <a:rPr lang="en-US" altLang="zh-TW" dirty="0">
                <a:sym typeface="Wingdings" panose="05000000000000000000" pitchFamily="2" charset="2"/>
              </a:rPr>
              <a:t>Adjust percentage of each categories if necessary</a:t>
            </a:r>
          </a:p>
          <a:p>
            <a:pPr lvl="1">
              <a:spcBef>
                <a:spcPct val="0"/>
              </a:spcBef>
            </a:pPr>
            <a:r>
              <a:rPr lang="en-US" altLang="zh-TW" dirty="0">
                <a:sym typeface="Wingdings" panose="05000000000000000000" pitchFamily="2" charset="2"/>
              </a:rPr>
              <a:t>Determine the way to combine scores and ranking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63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8598</TotalTime>
  <Words>888</Words>
  <Application>Microsoft Office PowerPoint</Application>
  <PresentationFormat>寬螢幕</PresentationFormat>
  <Paragraphs>111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Calibri</vt:lpstr>
      <vt:lpstr>Calibri Light</vt:lpstr>
      <vt:lpstr>Wingdings</vt:lpstr>
      <vt:lpstr>Wingdings 2</vt:lpstr>
      <vt:lpstr>壁窗</vt:lpstr>
      <vt:lpstr>金融科技導論 Intro to FinTech</vt:lpstr>
      <vt:lpstr>Course Syllabus</vt:lpstr>
      <vt:lpstr>Instructors</vt:lpstr>
      <vt:lpstr>助教群</vt:lpstr>
      <vt:lpstr>Course Participation</vt:lpstr>
      <vt:lpstr>Time &amp; Place, Prerequisites</vt:lpstr>
      <vt:lpstr>Important Links</vt:lpstr>
      <vt:lpstr>Class Activities</vt:lpstr>
      <vt:lpstr>Grading Policy</vt:lpstr>
      <vt:lpstr>More about Grading</vt:lpstr>
      <vt:lpstr>Penalty for Late HW Submissions</vt:lpstr>
      <vt:lpstr>Student Counts Based on Departments</vt:lpstr>
      <vt:lpstr>Student Counts Based on Programs &amp; Years</vt:lpstr>
      <vt:lpstr>How To Pass the Class?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663</cp:revision>
  <dcterms:created xsi:type="dcterms:W3CDTF">2008-11-09T17:03:56Z</dcterms:created>
  <dcterms:modified xsi:type="dcterms:W3CDTF">2023-09-06T00:15:03Z</dcterms:modified>
</cp:coreProperties>
</file>