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42997-F23C-42F9-8379-FFC2DA92FE6C}">
  <a:tblStyle styleId="{74B42997-F23C-42F9-8379-FFC2DA92FE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f37ecb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f37ecb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f3790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f3790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3b9d2d8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3b9d2d8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945f6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945f6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02c2c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02c2c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b9d2d8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b9d2d8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aa353cf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aa353cf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02c2c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02c2c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aa353cf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aa353cf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a353c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aa353c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98c7bf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98c7bf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aa353c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aa353c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4.png"/><Relationship Id="rId13" Type="http://schemas.openxmlformats.org/officeDocument/2006/relationships/hyperlink" Target="https://docs.google.com/spreadsheets/d/1pqr9tfVT0-RTsfmizu4iC63nHVVSvsc7LV9y4n7wueE/edit#gid=0" TargetMode="External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– Hardware and Data: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update, your hardware bill of materials must be finalized (Brian).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should also have all purchase orders submitted, and ideally have the hardware in-hand (??)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should also have a list of data types you will collect (e.g. temperature, GPS coordinates, water flow, voltage), and how you will acquire this data (e.g. sensors, Google Maps API) (Garima).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-Background on our problem and why air quality is important (John_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Deliverables assignments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311700" y="11524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Criteria to research </a:t>
            </a:r>
            <a:br>
              <a:rPr lang="en"/>
            </a:br>
            <a:r>
              <a:rPr lang="en"/>
              <a:t>	- healthy limits based on health conditions</a:t>
            </a:r>
            <a:br>
              <a:rPr lang="en"/>
            </a:br>
            <a:r>
              <a:rPr lang="en"/>
              <a:t>	- metrics for assessing indoor air quality</a:t>
            </a:r>
            <a:br>
              <a:rPr lang="en"/>
            </a:br>
            <a:r>
              <a:rPr lang="en"/>
              <a:t>	- think of recommendations</a:t>
            </a:r>
            <a:br>
              <a:rPr lang="en"/>
            </a:br>
            <a:r>
              <a:rPr lang="en"/>
              <a:t>	- effect of different actions and actuation on PM, CO2 and Temp</a:t>
            </a:r>
            <a:br>
              <a:rPr lang="en"/>
            </a:br>
            <a:r>
              <a:rPr lang="en"/>
              <a:t>Hardware to build</a:t>
            </a:r>
            <a:br>
              <a:rPr lang="en"/>
            </a:br>
            <a:r>
              <a:rPr lang="en"/>
              <a:t>	- test bed - CO2 sensor, </a:t>
            </a:r>
            <a:br>
              <a:rPr lang="en"/>
            </a:br>
            <a:r>
              <a:rPr lang="en"/>
              <a:t>	- Wooden box - AutoCAD or pdf to svg, with ports scaled for the air input</a:t>
            </a:r>
            <a:br>
              <a:rPr lang="en"/>
            </a:br>
            <a:r>
              <a:rPr lang="en"/>
              <a:t>	- Potential weatherstripping for outdoor use - easily bought weatherstripping</a:t>
            </a:r>
            <a:br>
              <a:rPr lang="en"/>
            </a:br>
            <a:r>
              <a:rPr lang="en"/>
              <a:t>	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2F2F2"/>
                </a:highlight>
              </a:rPr>
              <a:t>LAB5, Part</a:t>
            </a:r>
            <a:endParaRPr sz="11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2F2F2"/>
                </a:highlight>
              </a:rPr>
              <a:t>2, specialized to your CPS project.  Please be prepared to explain </a:t>
            </a:r>
            <a:endParaRPr sz="11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2F2F2"/>
                </a:highlight>
              </a:rPr>
              <a:t>how sensors are connected with Arduino (plugged in - not wireless)</a:t>
            </a:r>
            <a:endParaRPr sz="11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2F2F2"/>
                </a:highlight>
              </a:rPr>
              <a:t>and how Arduino is connected with servers (our computer is hard wired to the arduino)</a:t>
            </a:r>
            <a:endParaRPr sz="11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2F2F2"/>
                </a:highlight>
              </a:rPr>
              <a:t> how servers are connected with data analysis engines / visualizations (server is hosted on personal computer, data analysis lives on hard drive of personal computer) </a:t>
            </a:r>
            <a:endParaRPr sz="11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2F2F2"/>
                </a:highlight>
              </a:rPr>
              <a:t> Schematics and diagrams are effective for portraying this</a:t>
            </a:r>
            <a:endParaRPr sz="11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2F2F2"/>
                </a:highlight>
              </a:rPr>
              <a:t>architecture. If you have updates on your hardware, sensors, and data collection, then please</a:t>
            </a:r>
            <a:endParaRPr sz="11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2F2F2"/>
                </a:highlight>
              </a:rPr>
              <a:t>share it as well.</a:t>
            </a:r>
            <a:endParaRPr sz="11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2" name="Google Shape;312;p25"/>
          <p:cNvGraphicFramePr/>
          <p:nvPr/>
        </p:nvGraphicFramePr>
        <p:xfrm>
          <a:off x="603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{74B42997-F23C-42F9-8379-FFC2DA92FE6C}</a:tableStyleId>
              </a:tblPr>
              <a:tblGrid>
                <a:gridCol w="1276350"/>
                <a:gridCol w="2343150"/>
                <a:gridCol w="2105025"/>
                <a:gridCol w="1181100"/>
                <a:gridCol w="742950"/>
                <a:gridCol w="742950"/>
                <a:gridCol w="742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Category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Item 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 Per Item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Quantity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Micro-Controller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Micro-controller (Arduino)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- provided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CE186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DHT11 Digital Humidity Temperature Sensor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Digital Humidity Sensor (4pcs package)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Geeetech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SparkFun Air Quality Breakout - CCS811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Senses VOCs, CO2, MOX (Metal Oxide Level)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$19.95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$19.95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SparkFun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Dust Sensor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$12.34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$12.34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AlliedElectronics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PM sensor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GP2Y1010AU0F Onboard for Measuring PM2.5 Air Purifier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WaveShare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Power Supply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Wall Adapter Power Supply - 5V DC 2A (Barrel Jack)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Power Supply for Arduino Micro-controller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$5.95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$5.95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SparkFun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 Sensor Container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Plywood 1/8" x 15" x 30"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Russian Birch Wood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Jacobs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5"/>
          <p:cNvSpPr txBox="1"/>
          <p:nvPr/>
        </p:nvSpPr>
        <p:spPr>
          <a:xfrm>
            <a:off x="899850" y="3129050"/>
            <a:ext cx="58899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venir"/>
              <a:buAutoNum type="arabicPeriod"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Microcontroller (Arduino Uno) </a:t>
            </a:r>
            <a:r>
              <a:rPr i="1" lang="en" sz="1200">
                <a:latin typeface="Avenir"/>
                <a:ea typeface="Avenir"/>
                <a:cs typeface="Avenir"/>
                <a:sym typeface="Avenir"/>
              </a:rPr>
              <a:t>supplied by CE 186</a:t>
            </a:r>
            <a:endParaRPr i="1" sz="12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/>
              <a:buAutoNum type="arabicPeriod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DHT11 Digital Humidity Temperature Sensor - Digital Humidity Sensor (4pcs package) - $2.00 </a:t>
            </a:r>
            <a:r>
              <a:rPr i="1"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supplied by Geeetech</a:t>
            </a:r>
            <a:endParaRPr i="1"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AutoNum type="arabicPeriod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SparkFun Air Quality Breakout CCS811 - Senses VOCs, CO2, MOX (Metal Oxide Level) - $19.95 </a:t>
            </a:r>
            <a:r>
              <a:rPr i="1"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supplied by SparkFun</a:t>
            </a:r>
            <a:endParaRPr i="1"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AutoNum type="arabicPeriod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GP2Y1010AU0F Onboard for Measuring PM2.5 Air Purifier - PM2.5 Sensor - $18.99 </a:t>
            </a:r>
            <a:r>
              <a:rPr i="1"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supplied by WaveShare</a:t>
            </a:r>
            <a:endParaRPr i="1"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AutoNum type="arabicPeriod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Wall Adapter Power Supply 5V DC 2A (Barrel Jack) - Power Supply for Arduino Micro-controller - $5.95 </a:t>
            </a:r>
            <a:r>
              <a:rPr i="1"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supplied by SparkFun</a:t>
            </a:r>
            <a:endParaRPr i="1"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AutoNum type="arabicPeriod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Russian Birch Wood Plywood 1/8" x 15" x 30" - $4.50 </a:t>
            </a:r>
            <a:r>
              <a:rPr i="1"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supplied by Jacobs Hall</a:t>
            </a:r>
            <a:endParaRPr i="1"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743450" y="1204175"/>
            <a:ext cx="1436700" cy="834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901" y="1183302"/>
            <a:ext cx="875800" cy="87577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1650240" y="2192576"/>
            <a:ext cx="869292" cy="485460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</a:t>
            </a:r>
            <a:r>
              <a:rPr b="1" baseline="-25000" lang="en" sz="1200">
                <a:solidFill>
                  <a:srgbClr val="FFFFFF"/>
                </a:solidFill>
              </a:rPr>
              <a:t>2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784095" y="2192568"/>
            <a:ext cx="869292" cy="485460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PM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08140" y="2192578"/>
            <a:ext cx="869292" cy="485460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VOC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17925" y="67050"/>
            <a:ext cx="3208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Data Acquisition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Pollution and ambient data collected using low-cost sensors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5305700" y="50255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water-drop.png"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8379" y="2021459"/>
            <a:ext cx="827712" cy="827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erature.png"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6040" y="2021450"/>
            <a:ext cx="827712" cy="827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olocalization.png"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7019" y="2021462"/>
            <a:ext cx="827712" cy="827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87" name="Google Shape;87;p15"/>
          <p:cNvPicPr preferRelativeResize="0"/>
          <p:nvPr/>
        </p:nvPicPr>
        <p:blipFill rotWithShape="1">
          <a:blip r:embed="rId9">
            <a:alphaModFix/>
          </a:blip>
          <a:srcRect b="-9" l="0" r="60489" t="5509"/>
          <a:stretch/>
        </p:blipFill>
        <p:spPr>
          <a:xfrm>
            <a:off x="504889" y="2878337"/>
            <a:ext cx="875800" cy="87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2.06 PM.png" id="88" name="Google Shape;8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3343" y="2899237"/>
            <a:ext cx="972993" cy="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6642250" y="2223000"/>
            <a:ext cx="54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%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creen Shot 2017-10-25 at 1.33.52 PM.png" id="90" name="Google Shape;90;p15"/>
          <p:cNvPicPr preferRelativeResize="0"/>
          <p:nvPr/>
        </p:nvPicPr>
        <p:blipFill rotWithShape="1">
          <a:blip r:embed="rId11">
            <a:alphaModFix/>
          </a:blip>
          <a:srcRect b="7227" l="9272" r="1822" t="10168"/>
          <a:stretch/>
        </p:blipFill>
        <p:spPr>
          <a:xfrm>
            <a:off x="2784100" y="2913562"/>
            <a:ext cx="1034225" cy="80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91" name="Google Shape;91;p15"/>
          <p:cNvPicPr preferRelativeResize="0"/>
          <p:nvPr/>
        </p:nvPicPr>
        <p:blipFill rotWithShape="1">
          <a:blip r:embed="rId9">
            <a:alphaModFix/>
          </a:blip>
          <a:srcRect b="-9" l="0" r="60489" t="5509"/>
          <a:stretch/>
        </p:blipFill>
        <p:spPr>
          <a:xfrm>
            <a:off x="1643714" y="2878325"/>
            <a:ext cx="875800" cy="87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2.06 PM.png" id="92" name="Google Shape;9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23656" y="2889662"/>
            <a:ext cx="972993" cy="83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00px-Fermi_Gamma-ray_Space_Telescope_(transparent).png" id="93" name="Google Shape;93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81750" y="2981000"/>
            <a:ext cx="875799" cy="6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06500" y="3642275"/>
            <a:ext cx="2381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SparkFun Air Quality Sensor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Breakout Model # CCS811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493650" y="3642650"/>
            <a:ext cx="2381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Amphenol Advanced Sensors SM-PWM-01C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36850" y="3642650"/>
            <a:ext cx="2381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Geeetech 4PCS DHT11 Digital Humidity Temperature Sensor 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538050" y="3642650"/>
            <a:ext cx="1436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In-Built Geoloc 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&amp; Satellite Data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538050" y="4214125"/>
            <a:ext cx="220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3"/>
              </a:rPr>
              <a:t>CE 186: Bill of Materials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389" y="2293714"/>
            <a:ext cx="875800" cy="87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674" y="1592550"/>
            <a:ext cx="2064675" cy="20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891702" y="3668364"/>
            <a:ext cx="869292" cy="485460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</a:t>
            </a:r>
            <a:r>
              <a:rPr b="1" baseline="-25000" lang="en" sz="1200">
                <a:solidFill>
                  <a:srgbClr val="FFFFFF"/>
                </a:solidFill>
              </a:rPr>
              <a:t>2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41982" y="2638706"/>
            <a:ext cx="869292" cy="485460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PM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98915" y="1609041"/>
            <a:ext cx="869292" cy="485460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VOC</a:t>
            </a:r>
            <a:endParaRPr b="1" baseline="-25000" sz="1200">
              <a:solidFill>
                <a:srgbClr val="FFFFFF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flipH="1" rot="10800000">
            <a:off x="1760889" y="3098686"/>
            <a:ext cx="202200" cy="569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/>
          <p:nvPr/>
        </p:nvCxnSpPr>
        <p:spPr>
          <a:xfrm flipH="1" rot="10800000">
            <a:off x="2984564" y="2611097"/>
            <a:ext cx="3320400" cy="27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217925" y="67050"/>
            <a:ext cx="3208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The Road So Far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VOC, PM, CO2, temperature, and user data is sent to cloud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>
            <a:endCxn id="103" idx="1"/>
          </p:cNvCxnSpPr>
          <p:nvPr/>
        </p:nvCxnSpPr>
        <p:spPr>
          <a:xfrm flipH="1" rot="10800000">
            <a:off x="1311289" y="2731600"/>
            <a:ext cx="542100" cy="123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1168089" y="1935214"/>
            <a:ext cx="653400" cy="37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emperature.png"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1695" y="1429900"/>
            <a:ext cx="439200" cy="43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>
            <a:stCxn id="124" idx="2"/>
          </p:cNvCxnSpPr>
          <p:nvPr/>
        </p:nvCxnSpPr>
        <p:spPr>
          <a:xfrm>
            <a:off x="2291295" y="1869100"/>
            <a:ext cx="26700" cy="40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/>
          <p:nvPr/>
        </p:nvSpPr>
        <p:spPr>
          <a:xfrm>
            <a:off x="3857900" y="3222250"/>
            <a:ext cx="1748100" cy="4392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performance requirements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1674" y="3661448"/>
            <a:ext cx="780550" cy="78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6"/>
          <p:cNvCxnSpPr>
            <a:stCxn id="126" idx="3"/>
          </p:cNvCxnSpPr>
          <p:nvPr/>
        </p:nvCxnSpPr>
        <p:spPr>
          <a:xfrm flipH="1" rot="10800000">
            <a:off x="5606000" y="2763550"/>
            <a:ext cx="851400" cy="67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476" y="3192602"/>
            <a:ext cx="875800" cy="87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201" y="1184137"/>
            <a:ext cx="1089209" cy="108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4549" y="3349323"/>
            <a:ext cx="780550" cy="7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650" y="3561113"/>
            <a:ext cx="780550" cy="6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3666827" y="1456339"/>
            <a:ext cx="869292" cy="485460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</a:t>
            </a:r>
            <a:r>
              <a:rPr b="1" baseline="-25000" lang="en" sz="1200">
                <a:solidFill>
                  <a:srgbClr val="FFFFFF"/>
                </a:solidFill>
              </a:rPr>
              <a:t>2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044007" y="2025493"/>
            <a:ext cx="869292" cy="485460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PM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988615" y="2017991"/>
            <a:ext cx="869292" cy="485460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VOC</a:t>
            </a:r>
            <a:endParaRPr b="1" baseline="-25000" sz="1200">
              <a:solidFill>
                <a:srgbClr val="FFFFFF"/>
              </a:solidFill>
            </a:endParaRPr>
          </a:p>
        </p:txBody>
      </p:sp>
      <p:cxnSp>
        <p:nvCxnSpPr>
          <p:cNvPr id="141" name="Google Shape;141;p17"/>
          <p:cNvCxnSpPr/>
          <p:nvPr/>
        </p:nvCxnSpPr>
        <p:spPr>
          <a:xfrm flipH="1" rot="10800000">
            <a:off x="5716886" y="2181094"/>
            <a:ext cx="574500" cy="941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6901164" y="2348647"/>
            <a:ext cx="369000" cy="1172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7212343" y="2181104"/>
            <a:ext cx="622200" cy="1101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17925" y="67050"/>
            <a:ext cx="3208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Data Path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6" name="Google Shape;146;p17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Ambient pollution data sent to cloud and then to stakeholders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52" name="Google Shape;15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53" name="Google Shape;15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ar.png" id="155" name="Google Shape;15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925" y="3239375"/>
            <a:ext cx="875800" cy="87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tory.png" id="156" name="Google Shape;15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4264" y="3239374"/>
            <a:ext cx="875804" cy="87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me.png" id="157" name="Google Shape;15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30625" y="3260214"/>
            <a:ext cx="834150" cy="8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994977" y="2692266"/>
            <a:ext cx="869292" cy="485460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051265" y="2409066"/>
            <a:ext cx="869292" cy="485460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536127" y="2594653"/>
            <a:ext cx="869292" cy="485460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919025" y="3213475"/>
            <a:ext cx="1436700" cy="834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 flipH="1" rot="10800000">
            <a:off x="3857900" y="50255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17925" y="67050"/>
            <a:ext cx="7929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Aggregation and Threshold Checking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9" name="Google Shape;169;p18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Processing of data for display and and decision making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5">
            <a:alphaModFix/>
          </a:blip>
          <a:srcRect b="1501" l="3046" r="3206" t="26317"/>
          <a:stretch/>
        </p:blipFill>
        <p:spPr>
          <a:xfrm>
            <a:off x="4318975" y="1474450"/>
            <a:ext cx="3828258" cy="188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50" y="2618025"/>
            <a:ext cx="1372800" cy="13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911450" y="1340200"/>
            <a:ext cx="2419500" cy="942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Aggregation of data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Statistical summary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7273050" y="3888849"/>
            <a:ext cx="1748100" cy="4392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IAQ heat map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649775" y="3724750"/>
            <a:ext cx="2148300" cy="6033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exposure, real time plotting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2026500" y="3419500"/>
            <a:ext cx="2148300" cy="603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</a:t>
            </a:r>
            <a:endParaRPr/>
          </a:p>
        </p:txBody>
      </p:sp>
      <p:cxnSp>
        <p:nvCxnSpPr>
          <p:cNvPr id="184" name="Google Shape;184;p18"/>
          <p:cNvCxnSpPr>
            <a:stCxn id="179" idx="0"/>
            <a:endCxn id="180" idx="1"/>
          </p:cNvCxnSpPr>
          <p:nvPr/>
        </p:nvCxnSpPr>
        <p:spPr>
          <a:xfrm flipH="1" rot="10800000">
            <a:off x="705550" y="1811625"/>
            <a:ext cx="205800" cy="80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>
            <a:stCxn id="180" idx="3"/>
            <a:endCxn id="178" idx="1"/>
          </p:cNvCxnSpPr>
          <p:nvPr/>
        </p:nvCxnSpPr>
        <p:spPr>
          <a:xfrm>
            <a:off x="3330950" y="1811650"/>
            <a:ext cx="987900" cy="605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8"/>
          <p:cNvCxnSpPr>
            <a:stCxn id="178" idx="2"/>
            <a:endCxn id="182" idx="0"/>
          </p:cNvCxnSpPr>
          <p:nvPr/>
        </p:nvCxnSpPr>
        <p:spPr>
          <a:xfrm flipH="1">
            <a:off x="5724004" y="3359138"/>
            <a:ext cx="509100" cy="36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8"/>
          <p:cNvCxnSpPr>
            <a:stCxn id="178" idx="2"/>
            <a:endCxn id="181" idx="0"/>
          </p:cNvCxnSpPr>
          <p:nvPr/>
        </p:nvCxnSpPr>
        <p:spPr>
          <a:xfrm>
            <a:off x="6233104" y="3359138"/>
            <a:ext cx="1914000" cy="529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8"/>
          <p:cNvCxnSpPr>
            <a:stCxn id="178" idx="2"/>
          </p:cNvCxnSpPr>
          <p:nvPr/>
        </p:nvCxnSpPr>
        <p:spPr>
          <a:xfrm flipH="1">
            <a:off x="4157704" y="3359138"/>
            <a:ext cx="207540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8"/>
          <p:cNvSpPr/>
          <p:nvPr/>
        </p:nvSpPr>
        <p:spPr>
          <a:xfrm>
            <a:off x="4318950" y="1108825"/>
            <a:ext cx="3828300" cy="365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and performance based criteria</a:t>
            </a:r>
            <a:endParaRPr/>
          </a:p>
        </p:txBody>
      </p:sp>
      <p:cxnSp>
        <p:nvCxnSpPr>
          <p:cNvPr id="190" name="Google Shape;190;p18"/>
          <p:cNvCxnSpPr>
            <a:stCxn id="183" idx="2"/>
          </p:cNvCxnSpPr>
          <p:nvPr/>
        </p:nvCxnSpPr>
        <p:spPr>
          <a:xfrm>
            <a:off x="3100650" y="4022800"/>
            <a:ext cx="1110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5425" y="38283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28875" y="375205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8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8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217925" y="67050"/>
            <a:ext cx="5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Recommendation Engine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1" name="Google Shape;201;p19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9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Compare target IAQ change to to potential actions and advise.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208" name="Google Shape;2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217925" y="1454900"/>
            <a:ext cx="3004800" cy="2508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Strategies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Turn on fans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Modify HVAC schedule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finishes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 ventilation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Air filtration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Avoid pollutant generating activities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…. or allow users to test how effective their own strategies are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4576500" y="3401450"/>
            <a:ext cx="2267100" cy="9813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displayed on web app</a:t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6440875" y="1282550"/>
            <a:ext cx="2580300" cy="14268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for expected effect size.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optimal strategies.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4066513" y="1198325"/>
            <a:ext cx="1372800" cy="603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facts (use input)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4066500" y="2090000"/>
            <a:ext cx="1530600" cy="6942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Outdoor air quality (from other sensors)</a:t>
            </a:r>
            <a:endParaRPr/>
          </a:p>
        </p:txBody>
      </p:sp>
      <p:cxnSp>
        <p:nvCxnSpPr>
          <p:cNvPr id="215" name="Google Shape;215;p19"/>
          <p:cNvCxnSpPr>
            <a:endCxn id="213" idx="1"/>
          </p:cNvCxnSpPr>
          <p:nvPr/>
        </p:nvCxnSpPr>
        <p:spPr>
          <a:xfrm flipH="1" rot="10800000">
            <a:off x="3222613" y="1499975"/>
            <a:ext cx="843900" cy="64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>
            <a:stCxn id="210" idx="3"/>
            <a:endCxn id="214" idx="1"/>
          </p:cNvCxnSpPr>
          <p:nvPr/>
        </p:nvCxnSpPr>
        <p:spPr>
          <a:xfrm flipH="1" rot="10800000">
            <a:off x="3222725" y="2436950"/>
            <a:ext cx="843900" cy="27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9"/>
          <p:cNvCxnSpPr>
            <a:stCxn id="214" idx="3"/>
          </p:cNvCxnSpPr>
          <p:nvPr/>
        </p:nvCxnSpPr>
        <p:spPr>
          <a:xfrm>
            <a:off x="5597100" y="2437100"/>
            <a:ext cx="849300" cy="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9"/>
          <p:cNvCxnSpPr>
            <a:stCxn id="212" idx="2"/>
            <a:endCxn id="211" idx="3"/>
          </p:cNvCxnSpPr>
          <p:nvPr/>
        </p:nvCxnSpPr>
        <p:spPr>
          <a:xfrm flipH="1">
            <a:off x="6843625" y="2709350"/>
            <a:ext cx="887400" cy="118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9"/>
          <p:cNvCxnSpPr>
            <a:stCxn id="213" idx="3"/>
          </p:cNvCxnSpPr>
          <p:nvPr/>
        </p:nvCxnSpPr>
        <p:spPr>
          <a:xfrm>
            <a:off x="5439313" y="1499975"/>
            <a:ext cx="991500" cy="8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6875" y="3941675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19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9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/>
          <p:nvPr/>
        </p:nvSpPr>
        <p:spPr>
          <a:xfrm>
            <a:off x="6843500" y="3158800"/>
            <a:ext cx="1372800" cy="908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217925" y="67050"/>
            <a:ext cx="5301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Component Connectivity 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0" name="Google Shape;230;p20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0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Prototype solution is made up of hard-wired elements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236" name="Google Shape;2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237" name="Google Shape;2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9" name="Google Shape;239;p20"/>
          <p:cNvCxnSpPr/>
          <p:nvPr/>
        </p:nvCxnSpPr>
        <p:spPr>
          <a:xfrm flipH="1" rot="10800000">
            <a:off x="5305700" y="50255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0"/>
          <p:cNvSpPr/>
          <p:nvPr/>
        </p:nvSpPr>
        <p:spPr>
          <a:xfrm>
            <a:off x="3608325" y="3582950"/>
            <a:ext cx="1642800" cy="848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Arduino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SendData.ino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disk on Arduino 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7604227" y="3288066"/>
            <a:ext cx="552096" cy="242244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CO</a:t>
            </a:r>
            <a:r>
              <a:rPr b="1" baseline="-25000" lang="en" sz="600">
                <a:solidFill>
                  <a:srgbClr val="FFFFFF"/>
                </a:solidFill>
              </a:rPr>
              <a:t>2</a:t>
            </a:r>
            <a:endParaRPr b="1" baseline="-25000" sz="600">
              <a:solidFill>
                <a:srgbClr val="FFFFFF"/>
              </a:solidFill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6091744" y="2416350"/>
            <a:ext cx="552096" cy="242244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PM</a:t>
            </a:r>
            <a:endParaRPr b="1" baseline="-25000" sz="600">
              <a:solidFill>
                <a:srgbClr val="FFFFFF"/>
              </a:solidFill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6898388" y="3264305"/>
            <a:ext cx="552096" cy="242244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VOC</a:t>
            </a:r>
            <a:endParaRPr b="1" baseline="-25000" sz="600">
              <a:solidFill>
                <a:srgbClr val="FFFFFF"/>
              </a:solidFill>
            </a:endParaRPr>
          </a:p>
        </p:txBody>
      </p:sp>
      <p:pic>
        <p:nvPicPr>
          <p:cNvPr descr="temperature.png"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5915" y="3552669"/>
            <a:ext cx="412965" cy="412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245" name="Google Shape;245;p20"/>
          <p:cNvPicPr preferRelativeResize="0"/>
          <p:nvPr/>
        </p:nvPicPr>
        <p:blipFill rotWithShape="1">
          <a:blip r:embed="rId6">
            <a:alphaModFix/>
          </a:blip>
          <a:srcRect b="-9" l="0" r="60489" t="5509"/>
          <a:stretch/>
        </p:blipFill>
        <p:spPr>
          <a:xfrm>
            <a:off x="6896762" y="3530244"/>
            <a:ext cx="436957" cy="436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3.52 PM.png" id="246" name="Google Shape;246;p20"/>
          <p:cNvPicPr preferRelativeResize="0"/>
          <p:nvPr/>
        </p:nvPicPr>
        <p:blipFill rotWithShape="1">
          <a:blip r:embed="rId7">
            <a:alphaModFix/>
          </a:blip>
          <a:srcRect b="7227" l="9272" r="1822" t="10168"/>
          <a:stretch/>
        </p:blipFill>
        <p:spPr>
          <a:xfrm>
            <a:off x="6109800" y="2776069"/>
            <a:ext cx="515998" cy="401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247" name="Google Shape;247;p20"/>
          <p:cNvPicPr preferRelativeResize="0"/>
          <p:nvPr/>
        </p:nvPicPr>
        <p:blipFill rotWithShape="1">
          <a:blip r:embed="rId6">
            <a:alphaModFix/>
          </a:blip>
          <a:srcRect b="-9" l="0" r="60489" t="5509"/>
          <a:stretch/>
        </p:blipFill>
        <p:spPr>
          <a:xfrm>
            <a:off x="7661798" y="3554001"/>
            <a:ext cx="436957" cy="436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2.06 PM.png" id="248" name="Google Shape;24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4726" y="3985832"/>
            <a:ext cx="485449" cy="4160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0"/>
          <p:cNvSpPr/>
          <p:nvPr/>
        </p:nvSpPr>
        <p:spPr>
          <a:xfrm>
            <a:off x="3226125" y="1083701"/>
            <a:ext cx="2407212" cy="768744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Server / DB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155500" y="1248475"/>
            <a:ext cx="2320200" cy="101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Python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ListenAndProcess.py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6598225" y="1253350"/>
            <a:ext cx="1748100" cy="43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HTML/ JS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3269625" y="2188577"/>
            <a:ext cx="2320200" cy="97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Python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ListenAndSend.py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5972250" y="2301713"/>
            <a:ext cx="778500" cy="970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8308200" y="3454100"/>
            <a:ext cx="778500" cy="970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0"/>
          <p:cNvCxnSpPr/>
          <p:nvPr/>
        </p:nvCxnSpPr>
        <p:spPr>
          <a:xfrm flipH="1">
            <a:off x="5397250" y="3375725"/>
            <a:ext cx="536100" cy="440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0"/>
          <p:cNvCxnSpPr/>
          <p:nvPr/>
        </p:nvCxnSpPr>
        <p:spPr>
          <a:xfrm flipH="1">
            <a:off x="5435000" y="3750875"/>
            <a:ext cx="1203600" cy="28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0"/>
          <p:cNvCxnSpPr/>
          <p:nvPr/>
        </p:nvCxnSpPr>
        <p:spPr>
          <a:xfrm flipH="1">
            <a:off x="5472600" y="4258625"/>
            <a:ext cx="2708100" cy="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0"/>
          <p:cNvCxnSpPr>
            <a:stCxn id="240" idx="0"/>
            <a:endCxn id="252" idx="2"/>
          </p:cNvCxnSpPr>
          <p:nvPr/>
        </p:nvCxnSpPr>
        <p:spPr>
          <a:xfrm rot="10800000">
            <a:off x="4429725" y="3158750"/>
            <a:ext cx="0" cy="424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0"/>
          <p:cNvCxnSpPr>
            <a:stCxn id="252" idx="0"/>
            <a:endCxn id="249" idx="1"/>
          </p:cNvCxnSpPr>
          <p:nvPr/>
        </p:nvCxnSpPr>
        <p:spPr>
          <a:xfrm rot="10800000">
            <a:off x="4429725" y="1851677"/>
            <a:ext cx="0" cy="336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0"/>
          <p:cNvCxnSpPr>
            <a:stCxn id="250" idx="3"/>
            <a:endCxn id="249" idx="2"/>
          </p:cNvCxnSpPr>
          <p:nvPr/>
        </p:nvCxnSpPr>
        <p:spPr>
          <a:xfrm flipH="1" rot="10800000">
            <a:off x="2475700" y="1468075"/>
            <a:ext cx="757800" cy="28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0"/>
          <p:cNvSpPr txBox="1"/>
          <p:nvPr/>
        </p:nvSpPr>
        <p:spPr>
          <a:xfrm>
            <a:off x="6098200" y="4027688"/>
            <a:ext cx="714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hardwire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 rot="-867722">
            <a:off x="5793467" y="3570443"/>
            <a:ext cx="714748" cy="2420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hardwire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 rot="-2512153">
            <a:off x="5336312" y="3265658"/>
            <a:ext cx="714679" cy="241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hardwire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 rot="2886">
            <a:off x="4040867" y="3265697"/>
            <a:ext cx="714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USB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 rot="2939">
            <a:off x="4421871" y="1894700"/>
            <a:ext cx="2105401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Disk / SD card of SQL database 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 rot="-1271369">
            <a:off x="2516856" y="1055859"/>
            <a:ext cx="714615" cy="242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disk memory access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 rot="3737">
            <a:off x="5867597" y="1227775"/>
            <a:ext cx="552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JQuery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68" name="Google Shape;268;p20"/>
          <p:cNvCxnSpPr>
            <a:stCxn id="249" idx="0"/>
            <a:endCxn id="251" idx="1"/>
          </p:cNvCxnSpPr>
          <p:nvPr/>
        </p:nvCxnSpPr>
        <p:spPr>
          <a:xfrm>
            <a:off x="5631331" y="1468073"/>
            <a:ext cx="966900" cy="4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217925" y="67050"/>
            <a:ext cx="5301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Data</a:t>
            </a: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 Map 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75" name="Google Shape;275;p21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1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Air quality data is sent between components and analyzed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281" name="Google Shape;2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282" name="Google Shape;2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4" name="Google Shape;284;p21"/>
          <p:cNvCxnSpPr/>
          <p:nvPr/>
        </p:nvCxnSpPr>
        <p:spPr>
          <a:xfrm flipH="1" rot="10800000">
            <a:off x="5305700" y="50255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5" name="Google Shape;2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975" y="1079101"/>
            <a:ext cx="5474625" cy="3387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