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02248141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0224814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0224814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0224814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7a95122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7a95122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0224814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0224814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022481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022481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0224814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0224814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0224814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0224814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b0224814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b0224814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843500" y="3158800"/>
            <a:ext cx="1372800" cy="9084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17925" y="67050"/>
            <a:ext cx="53016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Data Visualization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Goal: Effectively convey IAQ data to the user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6" name="Google Shape;66;p13"/>
          <p:cNvCxnSpPr/>
          <p:nvPr/>
        </p:nvCxnSpPr>
        <p:spPr>
          <a:xfrm flipH="1" rot="10800000">
            <a:off x="5305700" y="50255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/>
          <p:nvPr/>
        </p:nvSpPr>
        <p:spPr>
          <a:xfrm>
            <a:off x="3608325" y="3582950"/>
            <a:ext cx="1642800" cy="848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Arduino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SendData.ino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disk on Arduino 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7604227" y="3288066"/>
            <a:ext cx="552096" cy="242244"/>
          </a:xfrm>
          <a:prstGeom prst="cloud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CO</a:t>
            </a:r>
            <a:r>
              <a:rPr b="1" baseline="-25000" lang="en" sz="600">
                <a:solidFill>
                  <a:srgbClr val="FFFFFF"/>
                </a:solidFill>
              </a:rPr>
              <a:t>2</a:t>
            </a:r>
            <a:endParaRPr b="1" baseline="-25000" sz="600"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2191319" y="3249725"/>
            <a:ext cx="552096" cy="242244"/>
          </a:xfrm>
          <a:prstGeom prst="cloud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PM</a:t>
            </a:r>
            <a:endParaRPr b="1" baseline="-25000" sz="600">
              <a:solidFill>
                <a:srgbClr val="FFFFFF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6898388" y="3264305"/>
            <a:ext cx="552096" cy="242244"/>
          </a:xfrm>
          <a:prstGeom prst="cloud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VOC</a:t>
            </a:r>
            <a:endParaRPr b="1" baseline="-25000" sz="600">
              <a:solidFill>
                <a:srgbClr val="FFFFFF"/>
              </a:solidFill>
            </a:endParaRPr>
          </a:p>
        </p:txBody>
      </p:sp>
      <p:pic>
        <p:nvPicPr>
          <p:cNvPr descr="temperature.png"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5915" y="3552669"/>
            <a:ext cx="412965" cy="4129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0.13 PM.png" id="72" name="Google Shape;72;p13"/>
          <p:cNvPicPr preferRelativeResize="0"/>
          <p:nvPr/>
        </p:nvPicPr>
        <p:blipFill rotWithShape="1">
          <a:blip r:embed="rId6">
            <a:alphaModFix/>
          </a:blip>
          <a:srcRect b="-9" l="0" r="60489" t="5509"/>
          <a:stretch/>
        </p:blipFill>
        <p:spPr>
          <a:xfrm>
            <a:off x="6896762" y="3530244"/>
            <a:ext cx="436957" cy="436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3.52 PM.png" id="73" name="Google Shape;73;p13"/>
          <p:cNvPicPr preferRelativeResize="0"/>
          <p:nvPr/>
        </p:nvPicPr>
        <p:blipFill rotWithShape="1">
          <a:blip r:embed="rId7">
            <a:alphaModFix/>
          </a:blip>
          <a:srcRect b="7227" l="9272" r="1822" t="10168"/>
          <a:stretch/>
        </p:blipFill>
        <p:spPr>
          <a:xfrm>
            <a:off x="2227425" y="3571569"/>
            <a:ext cx="515998" cy="401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0.13 PM.png" id="74" name="Google Shape;74;p13"/>
          <p:cNvPicPr preferRelativeResize="0"/>
          <p:nvPr/>
        </p:nvPicPr>
        <p:blipFill rotWithShape="1">
          <a:blip r:embed="rId6">
            <a:alphaModFix/>
          </a:blip>
          <a:srcRect b="-9" l="0" r="60489" t="5509"/>
          <a:stretch/>
        </p:blipFill>
        <p:spPr>
          <a:xfrm>
            <a:off x="7661798" y="3554001"/>
            <a:ext cx="436957" cy="436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2.06 PM.png" id="75" name="Google Shape;7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54726" y="3985832"/>
            <a:ext cx="485449" cy="41609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/>
          <p:nvPr/>
        </p:nvSpPr>
        <p:spPr>
          <a:xfrm>
            <a:off x="3226125" y="1083701"/>
            <a:ext cx="2407212" cy="768744"/>
          </a:xfrm>
          <a:prstGeom prst="cloud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Server / DB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hard drive on PC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155500" y="1248475"/>
            <a:ext cx="2320200" cy="1017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Python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ListenAndProcess.py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hard drive on PC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598225" y="1253350"/>
            <a:ext cx="1748100" cy="43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HTML/ JS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3269625" y="2188577"/>
            <a:ext cx="2320200" cy="97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Python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ListenAndSend.py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hard drive on PC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2096175" y="3127888"/>
            <a:ext cx="778500" cy="9702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308200" y="3454100"/>
            <a:ext cx="778500" cy="9702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3"/>
          <p:cNvCxnSpPr>
            <a:stCxn id="80" idx="3"/>
          </p:cNvCxnSpPr>
          <p:nvPr/>
        </p:nvCxnSpPr>
        <p:spPr>
          <a:xfrm>
            <a:off x="2874675" y="3612988"/>
            <a:ext cx="630000" cy="322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/>
          <p:nvPr/>
        </p:nvCxnSpPr>
        <p:spPr>
          <a:xfrm flipH="1">
            <a:off x="5435000" y="3750875"/>
            <a:ext cx="1203600" cy="282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/>
          <p:nvPr/>
        </p:nvCxnSpPr>
        <p:spPr>
          <a:xfrm flipH="1">
            <a:off x="5472600" y="4258625"/>
            <a:ext cx="2708100" cy="9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67" idx="0"/>
            <a:endCxn id="79" idx="2"/>
          </p:cNvCxnSpPr>
          <p:nvPr/>
        </p:nvCxnSpPr>
        <p:spPr>
          <a:xfrm rot="10800000">
            <a:off x="4429725" y="3158750"/>
            <a:ext cx="0" cy="424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79" idx="0"/>
            <a:endCxn id="76" idx="1"/>
          </p:cNvCxnSpPr>
          <p:nvPr/>
        </p:nvCxnSpPr>
        <p:spPr>
          <a:xfrm rot="10800000">
            <a:off x="4429725" y="1851677"/>
            <a:ext cx="0" cy="336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stCxn id="77" idx="3"/>
            <a:endCxn id="76" idx="2"/>
          </p:cNvCxnSpPr>
          <p:nvPr/>
        </p:nvCxnSpPr>
        <p:spPr>
          <a:xfrm flipH="1" rot="10800000">
            <a:off x="2475700" y="1468075"/>
            <a:ext cx="757800" cy="289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3"/>
          <p:cNvSpPr txBox="1"/>
          <p:nvPr/>
        </p:nvSpPr>
        <p:spPr>
          <a:xfrm rot="2886">
            <a:off x="4040867" y="3265697"/>
            <a:ext cx="7146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aleway"/>
                <a:ea typeface="Raleway"/>
                <a:cs typeface="Raleway"/>
                <a:sym typeface="Raleway"/>
              </a:rPr>
              <a:t>USB</a:t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3"/>
          <p:cNvSpPr txBox="1"/>
          <p:nvPr/>
        </p:nvSpPr>
        <p:spPr>
          <a:xfrm rot="-1271369">
            <a:off x="2516856" y="1055859"/>
            <a:ext cx="714615" cy="2420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aleway"/>
                <a:ea typeface="Raleway"/>
                <a:cs typeface="Raleway"/>
                <a:sym typeface="Raleway"/>
              </a:rPr>
              <a:t>disk memory access</a:t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3"/>
          <p:cNvSpPr txBox="1"/>
          <p:nvPr/>
        </p:nvSpPr>
        <p:spPr>
          <a:xfrm rot="3737">
            <a:off x="5867597" y="1227775"/>
            <a:ext cx="5520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aleway"/>
                <a:ea typeface="Raleway"/>
                <a:cs typeface="Raleway"/>
                <a:sym typeface="Raleway"/>
              </a:rPr>
              <a:t>JQuery</a:t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1" name="Google Shape;91;p13"/>
          <p:cNvCxnSpPr>
            <a:stCxn id="76" idx="0"/>
            <a:endCxn id="78" idx="1"/>
          </p:cNvCxnSpPr>
          <p:nvPr/>
        </p:nvCxnSpPr>
        <p:spPr>
          <a:xfrm>
            <a:off x="5631331" y="1468073"/>
            <a:ext cx="966900" cy="4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2" name="Google Shape;9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98700" y="1850475"/>
            <a:ext cx="1255900" cy="12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5867600" y="1059938"/>
            <a:ext cx="3157800" cy="2044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6843500" y="3158800"/>
            <a:ext cx="1372800" cy="9084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217925" y="67050"/>
            <a:ext cx="53016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The Problem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Confusing metrics, uncertain effects, apathy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108" name="Google Shape;10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10" name="Google Shape;110;p14"/>
          <p:cNvCxnSpPr/>
          <p:nvPr/>
        </p:nvCxnSpPr>
        <p:spPr>
          <a:xfrm flipH="1" rot="10800000">
            <a:off x="5305700" y="50255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/>
          <p:nvPr/>
        </p:nvSpPr>
        <p:spPr>
          <a:xfrm>
            <a:off x="3608325" y="3582950"/>
            <a:ext cx="1642800" cy="848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Arduino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SendData.ino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disk on Arduino 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604227" y="3288066"/>
            <a:ext cx="552096" cy="242244"/>
          </a:xfrm>
          <a:prstGeom prst="cloud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CO</a:t>
            </a:r>
            <a:r>
              <a:rPr b="1" baseline="-25000" lang="en" sz="600">
                <a:solidFill>
                  <a:srgbClr val="FFFFFF"/>
                </a:solidFill>
              </a:rPr>
              <a:t>2</a:t>
            </a:r>
            <a:endParaRPr b="1" baseline="-25000" sz="600">
              <a:solidFill>
                <a:srgbClr val="FFFFFF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2191319" y="3249725"/>
            <a:ext cx="552096" cy="242244"/>
          </a:xfrm>
          <a:prstGeom prst="cloud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PM</a:t>
            </a:r>
            <a:endParaRPr b="1" baseline="-25000" sz="600">
              <a:solidFill>
                <a:srgbClr val="FFFFFF"/>
              </a:solidFill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6898388" y="3264305"/>
            <a:ext cx="552096" cy="242244"/>
          </a:xfrm>
          <a:prstGeom prst="cloud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VOC</a:t>
            </a:r>
            <a:endParaRPr b="1" baseline="-25000" sz="600">
              <a:solidFill>
                <a:srgbClr val="FFFFFF"/>
              </a:solidFill>
            </a:endParaRPr>
          </a:p>
        </p:txBody>
      </p:sp>
      <p:pic>
        <p:nvPicPr>
          <p:cNvPr descr="temperature.png" id="115" name="Google Shape;11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5915" y="3552669"/>
            <a:ext cx="412965" cy="4129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0.13 PM.png" id="116" name="Google Shape;116;p14"/>
          <p:cNvPicPr preferRelativeResize="0"/>
          <p:nvPr/>
        </p:nvPicPr>
        <p:blipFill rotWithShape="1">
          <a:blip r:embed="rId6">
            <a:alphaModFix/>
          </a:blip>
          <a:srcRect b="-9" l="0" r="60489" t="5509"/>
          <a:stretch/>
        </p:blipFill>
        <p:spPr>
          <a:xfrm>
            <a:off x="6896762" y="3530244"/>
            <a:ext cx="436957" cy="436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3.52 PM.png" id="117" name="Google Shape;117;p14"/>
          <p:cNvPicPr preferRelativeResize="0"/>
          <p:nvPr/>
        </p:nvPicPr>
        <p:blipFill rotWithShape="1">
          <a:blip r:embed="rId7">
            <a:alphaModFix/>
          </a:blip>
          <a:srcRect b="7227" l="9272" r="1822" t="10168"/>
          <a:stretch/>
        </p:blipFill>
        <p:spPr>
          <a:xfrm>
            <a:off x="2227425" y="3571569"/>
            <a:ext cx="515998" cy="401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0.13 PM.png" id="118" name="Google Shape;118;p14"/>
          <p:cNvPicPr preferRelativeResize="0"/>
          <p:nvPr/>
        </p:nvPicPr>
        <p:blipFill rotWithShape="1">
          <a:blip r:embed="rId6">
            <a:alphaModFix/>
          </a:blip>
          <a:srcRect b="-9" l="0" r="60489" t="5509"/>
          <a:stretch/>
        </p:blipFill>
        <p:spPr>
          <a:xfrm>
            <a:off x="7661798" y="3554001"/>
            <a:ext cx="436957" cy="436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25 at 1.32.06 PM.png" id="119" name="Google Shape;11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54726" y="3985832"/>
            <a:ext cx="485449" cy="416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/>
          <p:nvPr/>
        </p:nvSpPr>
        <p:spPr>
          <a:xfrm>
            <a:off x="3226125" y="1083701"/>
            <a:ext cx="2407212" cy="768744"/>
          </a:xfrm>
          <a:prstGeom prst="cloud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Server / DB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hard drive on PC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155500" y="1248475"/>
            <a:ext cx="2320200" cy="1017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Python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ListenAndProcess.py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hard drive on PC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6598225" y="1253350"/>
            <a:ext cx="1748100" cy="43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HTML/ JS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3269625" y="2188577"/>
            <a:ext cx="2320200" cy="970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Python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ListenAndSend.py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aleway"/>
                <a:ea typeface="Raleway"/>
                <a:cs typeface="Raleway"/>
                <a:sym typeface="Raleway"/>
              </a:rPr>
              <a:t>hard drive on PC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2096175" y="3127888"/>
            <a:ext cx="778500" cy="9702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8308200" y="3454100"/>
            <a:ext cx="778500" cy="9702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>
            <a:stCxn id="124" idx="3"/>
          </p:cNvCxnSpPr>
          <p:nvPr/>
        </p:nvCxnSpPr>
        <p:spPr>
          <a:xfrm>
            <a:off x="2874675" y="3612988"/>
            <a:ext cx="630000" cy="322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4"/>
          <p:cNvCxnSpPr/>
          <p:nvPr/>
        </p:nvCxnSpPr>
        <p:spPr>
          <a:xfrm flipH="1">
            <a:off x="5435000" y="3750875"/>
            <a:ext cx="1203600" cy="282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4"/>
          <p:cNvCxnSpPr/>
          <p:nvPr/>
        </p:nvCxnSpPr>
        <p:spPr>
          <a:xfrm flipH="1">
            <a:off x="5472600" y="4258625"/>
            <a:ext cx="2708100" cy="9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4"/>
          <p:cNvCxnSpPr>
            <a:stCxn id="111" idx="0"/>
            <a:endCxn id="123" idx="2"/>
          </p:cNvCxnSpPr>
          <p:nvPr/>
        </p:nvCxnSpPr>
        <p:spPr>
          <a:xfrm rot="10800000">
            <a:off x="4429725" y="3158750"/>
            <a:ext cx="0" cy="424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4"/>
          <p:cNvCxnSpPr>
            <a:stCxn id="123" idx="0"/>
            <a:endCxn id="120" idx="1"/>
          </p:cNvCxnSpPr>
          <p:nvPr/>
        </p:nvCxnSpPr>
        <p:spPr>
          <a:xfrm rot="10800000">
            <a:off x="4429725" y="1851677"/>
            <a:ext cx="0" cy="336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4"/>
          <p:cNvCxnSpPr>
            <a:stCxn id="121" idx="3"/>
            <a:endCxn id="120" idx="2"/>
          </p:cNvCxnSpPr>
          <p:nvPr/>
        </p:nvCxnSpPr>
        <p:spPr>
          <a:xfrm flipH="1" rot="10800000">
            <a:off x="2475700" y="1468075"/>
            <a:ext cx="757800" cy="289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4"/>
          <p:cNvSpPr txBox="1"/>
          <p:nvPr/>
        </p:nvSpPr>
        <p:spPr>
          <a:xfrm rot="2886">
            <a:off x="4040867" y="3265697"/>
            <a:ext cx="7146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aleway"/>
                <a:ea typeface="Raleway"/>
                <a:cs typeface="Raleway"/>
                <a:sym typeface="Raleway"/>
              </a:rPr>
              <a:t>USB</a:t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 rot="-1271369">
            <a:off x="2516856" y="1055859"/>
            <a:ext cx="714615" cy="2420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aleway"/>
                <a:ea typeface="Raleway"/>
                <a:cs typeface="Raleway"/>
                <a:sym typeface="Raleway"/>
              </a:rPr>
              <a:t>disk memory access</a:t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 rot="3737">
            <a:off x="5867597" y="1227775"/>
            <a:ext cx="5520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aleway"/>
                <a:ea typeface="Raleway"/>
                <a:cs typeface="Raleway"/>
                <a:sym typeface="Raleway"/>
              </a:rPr>
              <a:t>JQuery</a:t>
            </a:r>
            <a:endParaRPr b="1" sz="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5" name="Google Shape;135;p14"/>
          <p:cNvCxnSpPr>
            <a:stCxn id="120" idx="0"/>
            <a:endCxn id="122" idx="1"/>
          </p:cNvCxnSpPr>
          <p:nvPr/>
        </p:nvCxnSpPr>
        <p:spPr>
          <a:xfrm>
            <a:off x="5631331" y="1468073"/>
            <a:ext cx="966900" cy="4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6" name="Google Shape;13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98700" y="1843188"/>
            <a:ext cx="1255900" cy="12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/>
          <p:nvPr/>
        </p:nvSpPr>
        <p:spPr>
          <a:xfrm>
            <a:off x="5867600" y="1059938"/>
            <a:ext cx="3157800" cy="2044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19162" y="943105"/>
            <a:ext cx="5203224" cy="1912032"/>
          </a:xfrm>
          <a:prstGeom prst="cloud">
            <a:avLst/>
          </a:prstGeom>
          <a:solidFill>
            <a:srgbClr val="CCCCCC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2488404" y="1816613"/>
            <a:ext cx="3281256" cy="2044224"/>
          </a:xfrm>
          <a:prstGeom prst="cloud">
            <a:avLst/>
          </a:prstGeom>
          <a:solidFill>
            <a:srgbClr val="CCCCCC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105592" y="2509263"/>
            <a:ext cx="3281256" cy="2044224"/>
          </a:xfrm>
          <a:prstGeom prst="cloud">
            <a:avLst/>
          </a:prstGeom>
          <a:solidFill>
            <a:srgbClr val="CCCCCC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2695708" y="3249725"/>
            <a:ext cx="6457860" cy="1379484"/>
          </a:xfrm>
          <a:prstGeom prst="cloud">
            <a:avLst/>
          </a:prstGeom>
          <a:solidFill>
            <a:srgbClr val="CCCCCC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14"/>
          <p:cNvSpPr/>
          <p:nvPr/>
        </p:nvSpPr>
        <p:spPr>
          <a:xfrm rot="10800000">
            <a:off x="5358704" y="3350050"/>
            <a:ext cx="1300200" cy="848400"/>
          </a:xfrm>
          <a:prstGeom prst="wedgeRoundRectCallout">
            <a:avLst>
              <a:gd fmla="val -71044" name="adj1"/>
              <a:gd fmla="val 11101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 rot="10800000">
            <a:off x="4217828" y="2870563"/>
            <a:ext cx="936600" cy="848400"/>
          </a:xfrm>
          <a:prstGeom prst="wedgeRoundRectCallout">
            <a:avLst>
              <a:gd fmla="val -175200" name="adj1"/>
              <a:gd fmla="val 8352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 rot="10800000">
            <a:off x="3473416" y="1224500"/>
            <a:ext cx="936600" cy="848400"/>
          </a:xfrm>
          <a:prstGeom prst="wedgeRoundRectCallout">
            <a:avLst>
              <a:gd fmla="val -273373" name="adj1"/>
              <a:gd fmla="val -6486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3665725" y="1430300"/>
            <a:ext cx="552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PM? </a:t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4362525" y="3000625"/>
            <a:ext cx="1255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Volatile what? </a:t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5472600" y="3494900"/>
            <a:ext cx="13002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I be worried? </a:t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3759388" y="3722438"/>
            <a:ext cx="7146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?</a:t>
            </a:r>
            <a:endParaRPr b="1" sz="3600"/>
          </a:p>
        </p:txBody>
      </p:sp>
      <p:sp>
        <p:nvSpPr>
          <p:cNvPr id="149" name="Google Shape;149;p14"/>
          <p:cNvSpPr txBox="1"/>
          <p:nvPr/>
        </p:nvSpPr>
        <p:spPr>
          <a:xfrm>
            <a:off x="1086600" y="1662775"/>
            <a:ext cx="7146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?</a:t>
            </a:r>
            <a:endParaRPr b="1" sz="3600"/>
          </a:p>
        </p:txBody>
      </p:sp>
      <p:sp>
        <p:nvSpPr>
          <p:cNvPr id="150" name="Google Shape;150;p14"/>
          <p:cNvSpPr txBox="1"/>
          <p:nvPr/>
        </p:nvSpPr>
        <p:spPr>
          <a:xfrm>
            <a:off x="3642650" y="2170088"/>
            <a:ext cx="7146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?</a:t>
            </a:r>
            <a:endParaRPr b="1" sz="3600"/>
          </a:p>
        </p:txBody>
      </p:sp>
      <p:sp>
        <p:nvSpPr>
          <p:cNvPr id="151" name="Google Shape;151;p14"/>
          <p:cNvSpPr txBox="1"/>
          <p:nvPr/>
        </p:nvSpPr>
        <p:spPr>
          <a:xfrm>
            <a:off x="7183200" y="3580938"/>
            <a:ext cx="7146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?</a:t>
            </a:r>
            <a:endParaRPr b="1" sz="3600"/>
          </a:p>
        </p:txBody>
      </p:sp>
      <p:sp>
        <p:nvSpPr>
          <p:cNvPr id="152" name="Google Shape;152;p14"/>
          <p:cNvSpPr txBox="1"/>
          <p:nvPr/>
        </p:nvSpPr>
        <p:spPr>
          <a:xfrm>
            <a:off x="990275" y="3160125"/>
            <a:ext cx="7146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?</a:t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217925" y="67050"/>
            <a:ext cx="79293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Recap - The System Then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59" name="Google Shape;159;p15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5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165" name="Google Shape;1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166" name="Google Shape;1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8" name="Google Shape;168;p15"/>
          <p:cNvPicPr preferRelativeResize="0"/>
          <p:nvPr/>
        </p:nvPicPr>
        <p:blipFill rotWithShape="1">
          <a:blip r:embed="rId5">
            <a:alphaModFix/>
          </a:blip>
          <a:srcRect b="1501" l="3046" r="3206" t="26317"/>
          <a:stretch/>
        </p:blipFill>
        <p:spPr>
          <a:xfrm>
            <a:off x="4294775" y="1474450"/>
            <a:ext cx="3828258" cy="188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50" y="2618025"/>
            <a:ext cx="1372800" cy="13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/>
          <p:nvPr/>
        </p:nvSpPr>
        <p:spPr>
          <a:xfrm>
            <a:off x="911450" y="1340200"/>
            <a:ext cx="2419500" cy="9429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Aggregation of data 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Statistical summary</a:t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7273050" y="3888849"/>
            <a:ext cx="1748100" cy="439200"/>
          </a:xfrm>
          <a:prstGeom prst="flowChartAlternateProcess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IAQ heat map</a:t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4649775" y="3724750"/>
            <a:ext cx="2148300" cy="603300"/>
          </a:xfrm>
          <a:prstGeom prst="flowChartAlternateProcess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exposure, real time plotting</a:t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2026500" y="3419500"/>
            <a:ext cx="2148300" cy="6033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engine</a:t>
            </a:r>
            <a:endParaRPr/>
          </a:p>
        </p:txBody>
      </p:sp>
      <p:cxnSp>
        <p:nvCxnSpPr>
          <p:cNvPr id="174" name="Google Shape;174;p15"/>
          <p:cNvCxnSpPr>
            <a:stCxn id="169" idx="0"/>
            <a:endCxn id="170" idx="1"/>
          </p:cNvCxnSpPr>
          <p:nvPr/>
        </p:nvCxnSpPr>
        <p:spPr>
          <a:xfrm flipH="1" rot="10800000">
            <a:off x="705550" y="1811625"/>
            <a:ext cx="205800" cy="806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5"/>
          <p:cNvCxnSpPr>
            <a:stCxn id="170" idx="3"/>
            <a:endCxn id="168" idx="1"/>
          </p:cNvCxnSpPr>
          <p:nvPr/>
        </p:nvCxnSpPr>
        <p:spPr>
          <a:xfrm>
            <a:off x="3330950" y="1811650"/>
            <a:ext cx="963900" cy="605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5"/>
          <p:cNvCxnSpPr>
            <a:stCxn id="168" idx="2"/>
            <a:endCxn id="172" idx="0"/>
          </p:cNvCxnSpPr>
          <p:nvPr/>
        </p:nvCxnSpPr>
        <p:spPr>
          <a:xfrm flipH="1">
            <a:off x="5723804" y="3359138"/>
            <a:ext cx="485100" cy="365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5"/>
          <p:cNvCxnSpPr>
            <a:stCxn id="168" idx="2"/>
            <a:endCxn id="171" idx="0"/>
          </p:cNvCxnSpPr>
          <p:nvPr/>
        </p:nvCxnSpPr>
        <p:spPr>
          <a:xfrm>
            <a:off x="6208904" y="3359138"/>
            <a:ext cx="1938300" cy="529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5"/>
          <p:cNvCxnSpPr>
            <a:stCxn id="168" idx="2"/>
          </p:cNvCxnSpPr>
          <p:nvPr/>
        </p:nvCxnSpPr>
        <p:spPr>
          <a:xfrm flipH="1">
            <a:off x="4133504" y="3359138"/>
            <a:ext cx="2075400" cy="30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5"/>
          <p:cNvSpPr/>
          <p:nvPr/>
        </p:nvSpPr>
        <p:spPr>
          <a:xfrm>
            <a:off x="4318950" y="1108825"/>
            <a:ext cx="3828300" cy="365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Standard and performance based criteria</a:t>
            </a:r>
            <a:endParaRPr/>
          </a:p>
        </p:txBody>
      </p:sp>
      <p:cxnSp>
        <p:nvCxnSpPr>
          <p:cNvPr id="180" name="Google Shape;180;p15"/>
          <p:cNvCxnSpPr>
            <a:stCxn id="173" idx="2"/>
          </p:cNvCxnSpPr>
          <p:nvPr/>
        </p:nvCxnSpPr>
        <p:spPr>
          <a:xfrm>
            <a:off x="3100650" y="4022800"/>
            <a:ext cx="1110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1" name="Google Shape;1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5425" y="38283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28875" y="3752050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15"/>
          <p:cNvCxnSpPr/>
          <p:nvPr/>
        </p:nvCxnSpPr>
        <p:spPr>
          <a:xfrm flipH="1" rot="10800000">
            <a:off x="5681200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5"/>
          <p:cNvCxnSpPr/>
          <p:nvPr/>
        </p:nvCxnSpPr>
        <p:spPr>
          <a:xfrm flipH="1" rot="10800000">
            <a:off x="5122225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217925" y="67050"/>
            <a:ext cx="5835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Recap - The System Then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91" name="Google Shape;191;p16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16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197" name="Google Shape;1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198" name="Google Shape;1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217925" y="1454900"/>
            <a:ext cx="3004800" cy="25089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Strategies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Turn on fans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Modify HVAC schedule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finishes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Cross ventilation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Air filtration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Avoid pollutant generating activities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…. or allow users to test how effective their own strategies are</a:t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4576500" y="3401450"/>
            <a:ext cx="2267100" cy="981300"/>
          </a:xfrm>
          <a:prstGeom prst="flowChartAlternateProcess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displayed on web app</a:t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6440875" y="1282550"/>
            <a:ext cx="2580300" cy="14268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 for expected effect size.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 optimal strategies.</a:t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4066513" y="1198325"/>
            <a:ext cx="1372800" cy="6033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facts (use input)</a:t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4066500" y="2090000"/>
            <a:ext cx="1530600" cy="6942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Outdoor air quality (from other sensors)</a:t>
            </a:r>
            <a:endParaRPr/>
          </a:p>
        </p:txBody>
      </p:sp>
      <p:cxnSp>
        <p:nvCxnSpPr>
          <p:cNvPr id="205" name="Google Shape;205;p16"/>
          <p:cNvCxnSpPr>
            <a:endCxn id="203" idx="1"/>
          </p:cNvCxnSpPr>
          <p:nvPr/>
        </p:nvCxnSpPr>
        <p:spPr>
          <a:xfrm flipH="1" rot="10800000">
            <a:off x="3222613" y="1499975"/>
            <a:ext cx="843900" cy="646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6"/>
          <p:cNvCxnSpPr>
            <a:stCxn id="200" idx="3"/>
            <a:endCxn id="204" idx="1"/>
          </p:cNvCxnSpPr>
          <p:nvPr/>
        </p:nvCxnSpPr>
        <p:spPr>
          <a:xfrm flipH="1" rot="10800000">
            <a:off x="3222725" y="2436950"/>
            <a:ext cx="843900" cy="272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6"/>
          <p:cNvCxnSpPr>
            <a:stCxn id="204" idx="3"/>
          </p:cNvCxnSpPr>
          <p:nvPr/>
        </p:nvCxnSpPr>
        <p:spPr>
          <a:xfrm>
            <a:off x="5597100" y="2437100"/>
            <a:ext cx="849300" cy="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6"/>
          <p:cNvCxnSpPr>
            <a:stCxn id="202" idx="2"/>
            <a:endCxn id="201" idx="3"/>
          </p:cNvCxnSpPr>
          <p:nvPr/>
        </p:nvCxnSpPr>
        <p:spPr>
          <a:xfrm flipH="1">
            <a:off x="6843625" y="2709350"/>
            <a:ext cx="887400" cy="1182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6"/>
          <p:cNvCxnSpPr>
            <a:stCxn id="203" idx="3"/>
          </p:cNvCxnSpPr>
          <p:nvPr/>
        </p:nvCxnSpPr>
        <p:spPr>
          <a:xfrm>
            <a:off x="5439313" y="1499975"/>
            <a:ext cx="991500" cy="88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0" name="Google Shape;2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6875" y="3941675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16"/>
          <p:cNvCxnSpPr/>
          <p:nvPr/>
        </p:nvCxnSpPr>
        <p:spPr>
          <a:xfrm flipH="1" rot="10800000">
            <a:off x="5681200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6"/>
          <p:cNvCxnSpPr/>
          <p:nvPr/>
        </p:nvCxnSpPr>
        <p:spPr>
          <a:xfrm flipH="1" rot="10800000">
            <a:off x="5122225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 txBox="1"/>
          <p:nvPr/>
        </p:nvSpPr>
        <p:spPr>
          <a:xfrm>
            <a:off x="217925" y="67050"/>
            <a:ext cx="5835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The System Now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19" name="Google Shape;219;p17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7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Established metrics and methods to convey IAQ to user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225" name="Google Shape;2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226" name="Google Shape;2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28" name="Google Shape;228;p17"/>
          <p:cNvCxnSpPr/>
          <p:nvPr/>
        </p:nvCxnSpPr>
        <p:spPr>
          <a:xfrm flipH="1" rot="10800000">
            <a:off x="5681200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7"/>
          <p:cNvCxnSpPr/>
          <p:nvPr/>
        </p:nvCxnSpPr>
        <p:spPr>
          <a:xfrm flipH="1" rot="10800000">
            <a:off x="5122225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0" name="Google Shape;23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7548" y="1300823"/>
            <a:ext cx="5082500" cy="19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7"/>
          <p:cNvSpPr/>
          <p:nvPr/>
        </p:nvSpPr>
        <p:spPr>
          <a:xfrm>
            <a:off x="85175" y="3430125"/>
            <a:ext cx="4528500" cy="276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Standard and performance based criteria</a:t>
            </a:r>
            <a:endParaRPr/>
          </a:p>
        </p:txBody>
      </p:sp>
      <p:pic>
        <p:nvPicPr>
          <p:cNvPr id="232" name="Google Shape;2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75" y="3706721"/>
            <a:ext cx="4528476" cy="8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5475" y="2832500"/>
            <a:ext cx="1748100" cy="549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925" y="1108825"/>
            <a:ext cx="2322176" cy="15663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17"/>
          <p:cNvCxnSpPr/>
          <p:nvPr/>
        </p:nvCxnSpPr>
        <p:spPr>
          <a:xfrm rot="10800000">
            <a:off x="1725550" y="2718800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17"/>
          <p:cNvCxnSpPr/>
          <p:nvPr/>
        </p:nvCxnSpPr>
        <p:spPr>
          <a:xfrm>
            <a:off x="2533025" y="1225600"/>
            <a:ext cx="25440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7" name="Google Shape;23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63475" y="3314056"/>
            <a:ext cx="3506704" cy="116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217925" y="67050"/>
            <a:ext cx="5835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Processing Output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44" name="Google Shape;244;p18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18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Metrics for health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250" name="Google Shape;2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251" name="Google Shape;2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53" name="Google Shape;253;p18"/>
          <p:cNvCxnSpPr/>
          <p:nvPr/>
        </p:nvCxnSpPr>
        <p:spPr>
          <a:xfrm flipH="1" rot="10800000">
            <a:off x="5681200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18"/>
          <p:cNvCxnSpPr/>
          <p:nvPr/>
        </p:nvCxnSpPr>
        <p:spPr>
          <a:xfrm flipH="1" rot="10800000">
            <a:off x="5122225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5" name="Google Shape;255;p18"/>
          <p:cNvPicPr preferRelativeResize="0"/>
          <p:nvPr/>
        </p:nvPicPr>
        <p:blipFill rotWithShape="1">
          <a:blip r:embed="rId5">
            <a:alphaModFix/>
          </a:blip>
          <a:srcRect b="0" l="0" r="59577" t="0"/>
          <a:stretch/>
        </p:blipFill>
        <p:spPr>
          <a:xfrm>
            <a:off x="1372250" y="1299855"/>
            <a:ext cx="6688099" cy="2945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 txBox="1"/>
          <p:nvPr/>
        </p:nvSpPr>
        <p:spPr>
          <a:xfrm>
            <a:off x="217925" y="67050"/>
            <a:ext cx="5835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Analysis Table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62" name="Google Shape;262;p19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19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Using bootstrap table for analysis results, more static values and averages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268" name="Google Shape;2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269" name="Google Shape;2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71" name="Google Shape;271;p19"/>
          <p:cNvCxnSpPr/>
          <p:nvPr/>
        </p:nvCxnSpPr>
        <p:spPr>
          <a:xfrm flipH="1" rot="10800000">
            <a:off x="5681200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19"/>
          <p:cNvCxnSpPr/>
          <p:nvPr/>
        </p:nvCxnSpPr>
        <p:spPr>
          <a:xfrm flipH="1" rot="10800000">
            <a:off x="5122225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3" name="Google Shape;27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250" y="1297136"/>
            <a:ext cx="8137502" cy="269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/>
          <p:nvPr/>
        </p:nvSpPr>
        <p:spPr>
          <a:xfrm>
            <a:off x="9575" y="4540075"/>
            <a:ext cx="9144000" cy="603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 txBox="1"/>
          <p:nvPr/>
        </p:nvSpPr>
        <p:spPr>
          <a:xfrm>
            <a:off x="217925" y="67050"/>
            <a:ext cx="5835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aleway"/>
                <a:ea typeface="Raleway"/>
                <a:cs typeface="Raleway"/>
                <a:sym typeface="Raleway"/>
              </a:rPr>
              <a:t>Highcharts</a:t>
            </a:r>
            <a:endParaRPr b="1" sz="28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80" name="Google Shape;280;p20"/>
          <p:cNvCxnSpPr/>
          <p:nvPr/>
        </p:nvCxnSpPr>
        <p:spPr>
          <a:xfrm>
            <a:off x="19150" y="1005275"/>
            <a:ext cx="9118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0"/>
          <p:cNvSpPr txBox="1"/>
          <p:nvPr/>
        </p:nvSpPr>
        <p:spPr>
          <a:xfrm>
            <a:off x="217925" y="505525"/>
            <a:ext cx="8236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Display 10 minute, hourly, and daily averages in plots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2317875" y="453992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3690675" y="4540075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4988500" y="4539925"/>
            <a:ext cx="1748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Implementation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6843600" y="4540100"/>
            <a:ext cx="137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Review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ile:University of California, Berkeley logo.svg - Wikimedia Commons" id="286" name="Google Shape;2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29" y="4657485"/>
            <a:ext cx="1163270" cy="36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eal of University of California, Berkeley.svg - Wikimedia ..." id="287" name="Google Shape;2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00" y="4621963"/>
            <a:ext cx="4392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89" name="Google Shape;289;p20"/>
          <p:cNvCxnSpPr/>
          <p:nvPr/>
        </p:nvCxnSpPr>
        <p:spPr>
          <a:xfrm flipH="1" rot="10800000">
            <a:off x="5681200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0"/>
          <p:cNvCxnSpPr/>
          <p:nvPr/>
        </p:nvCxnSpPr>
        <p:spPr>
          <a:xfrm flipH="1" rot="10800000">
            <a:off x="5122225" y="5025650"/>
            <a:ext cx="10554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1" name="Google Shape;291;p20"/>
          <p:cNvPicPr preferRelativeResize="0"/>
          <p:nvPr/>
        </p:nvPicPr>
        <p:blipFill rotWithShape="1">
          <a:blip r:embed="rId5">
            <a:alphaModFix/>
          </a:blip>
          <a:srcRect b="0" l="0" r="0" t="8767"/>
          <a:stretch/>
        </p:blipFill>
        <p:spPr>
          <a:xfrm>
            <a:off x="315775" y="1108825"/>
            <a:ext cx="5477479" cy="322431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0"/>
          <p:cNvSpPr/>
          <p:nvPr/>
        </p:nvSpPr>
        <p:spPr>
          <a:xfrm>
            <a:off x="6375350" y="1607825"/>
            <a:ext cx="2219400" cy="2226300"/>
          </a:xfrm>
          <a:prstGeom prst="flowChartAlternateProcess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Metrics to display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timescales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designed for hardwired connection.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on campus spaces throughout the next week.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