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Thank you for coming to our presentation. We are Scott, Brian, Nic and Kevin and this is To Buy or Not to Buy, an analysis of crime’s impact on rent prices in the San Francisco Bay Area.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fb48fdf4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fb48fdf4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2 minutes max</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Brian: Home ownership </a:t>
            </a:r>
            <a:r>
              <a:rPr lang="en">
                <a:solidFill>
                  <a:schemeClr val="dk1"/>
                </a:solidFill>
                <a:latin typeface="Times New Roman"/>
                <a:ea typeface="Times New Roman"/>
                <a:cs typeface="Times New Roman"/>
                <a:sym typeface="Times New Roman"/>
              </a:rPr>
              <a:t>has always been a core component in the American Dream and a milestone of prosperity. In fact,</a:t>
            </a:r>
            <a:r>
              <a:rPr lang="en">
                <a:solidFill>
                  <a:schemeClr val="dk1"/>
                </a:solidFill>
                <a:latin typeface="Times New Roman"/>
                <a:ea typeface="Times New Roman"/>
                <a:cs typeface="Times New Roman"/>
                <a:sym typeface="Times New Roman"/>
              </a:rPr>
              <a:t> many Americans prioritize it over other life goals such as career, family, and college. Further a common way for Americans to build their wealth through home ownership is to build out a portfolio of rental properties as a landlord. This is most evident in a wealth-concentrated location like the Bay Area where second-home sales jumped 54% in 2021 from pre-pandemic levels per Mercury News.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However, today’s competitive housing market and astronomical prices force buyers to make compromises in purchasing decisions, such as neighborhood safety. Experts have found that properties in high crime areas may be subject to frequent property damage, low-quality renters, and lower property values. For home buyers with a tight budget, uncertainty in navigating real estate opportunities may likely lead to a poor investment decision.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core objective of our study is to leverage rental listing data in the Bay Area along with city safety information in hopes to provide guidance for home buyers to make the best purchasing decision and maximize ROI. To provide better guidance for potential home buyers and property investors, we aim to utilize regression models to answer the question: </a:t>
            </a:r>
            <a:r>
              <a:rPr lang="en" sz="1002">
                <a:solidFill>
                  <a:srgbClr val="424242"/>
                </a:solidFill>
                <a:latin typeface="Nunito"/>
                <a:ea typeface="Nunito"/>
                <a:cs typeface="Nunito"/>
                <a:sym typeface="Nunito"/>
              </a:rPr>
              <a:t>Does the </a:t>
            </a:r>
            <a:r>
              <a:rPr b="1" lang="en" sz="1002">
                <a:solidFill>
                  <a:srgbClr val="424242"/>
                </a:solidFill>
                <a:latin typeface="Nunito"/>
                <a:ea typeface="Nunito"/>
                <a:cs typeface="Nunito"/>
                <a:sym typeface="Nunito"/>
              </a:rPr>
              <a:t>city-level crime</a:t>
            </a:r>
            <a:r>
              <a:rPr lang="en" sz="1002">
                <a:solidFill>
                  <a:srgbClr val="424242"/>
                </a:solidFill>
                <a:latin typeface="Nunito"/>
                <a:ea typeface="Nunito"/>
                <a:cs typeface="Nunito"/>
                <a:sym typeface="Nunito"/>
              </a:rPr>
              <a:t> rate have an impact on </a:t>
            </a:r>
            <a:r>
              <a:rPr b="1" lang="en" sz="1002">
                <a:solidFill>
                  <a:srgbClr val="424242"/>
                </a:solidFill>
                <a:latin typeface="Nunito"/>
                <a:ea typeface="Nunito"/>
                <a:cs typeface="Nunito"/>
                <a:sym typeface="Nunito"/>
              </a:rPr>
              <a:t>home rental prices</a:t>
            </a:r>
            <a:r>
              <a:rPr lang="en" sz="1002">
                <a:solidFill>
                  <a:srgbClr val="424242"/>
                </a:solidFill>
                <a:latin typeface="Nunito"/>
                <a:ea typeface="Nunito"/>
                <a:cs typeface="Nunito"/>
                <a:sym typeface="Nunito"/>
              </a:rPr>
              <a:t> in the Bay Area?</a:t>
            </a:r>
            <a:endParaRPr sz="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018389100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401838910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2-3 minutes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Kevin: </a:t>
            </a:r>
            <a:r>
              <a:rPr lang="en">
                <a:solidFill>
                  <a:schemeClr val="dk1"/>
                </a:solidFill>
                <a:latin typeface="Times New Roman"/>
                <a:ea typeface="Times New Roman"/>
                <a:cs typeface="Times New Roman"/>
                <a:sym typeface="Times New Roman"/>
              </a:rPr>
              <a:t>The data used in our study consists of datasets from three separate sources.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first dataset is part of “San Francisco Rentals” dataset on TidyTuesday, which was web-scraped from Bay Area Craigslist rental listings using the internet archive repository, Wayback Machine. This dataset contains detailed property information on city, county, rental price, number of bedrooms, number of bathrooms, and square footage. To avoid any time series complications, we chose to limit our model just 2012 which was the year with the most listings in our rentals dataset.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Our second dataset is a violent crimes report from the FBI’s Uniform Crime Reporting agency, which includes categorical crime rates and population data by city. The violent crimes dataset was collected via the Hierarchy Rule, which only counts the most serious offense in a multiple-offense criminal incident.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third dataset is the city area in square miles from Wikipedia. </a:t>
            </a:r>
            <a:r>
              <a:rPr lang="en">
                <a:solidFill>
                  <a:schemeClr val="dk1"/>
                </a:solidFill>
                <a:latin typeface="Times New Roman"/>
                <a:ea typeface="Times New Roman"/>
                <a:cs typeface="Times New Roman"/>
                <a:sym typeface="Times New Roman"/>
              </a:rPr>
              <a:t>We then derived two more fields: population density which is population divided by the city square mileage and crime per 1000 residents which is the total crime count divided by the population multiplied by 1000. We refer to the latter as the city crime rate. All of the datasets used in this study are observational.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fb48fdf4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fb48fdf4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2 minutes minimum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Brian: Over the course of running linear regressions on our data, we created 3 distinct models that substantially vary in coefficient and p-value </a:t>
            </a:r>
            <a:r>
              <a:rPr lang="en">
                <a:latin typeface="Times New Roman"/>
                <a:ea typeface="Times New Roman"/>
                <a:cs typeface="Times New Roman"/>
                <a:sym typeface="Times New Roman"/>
              </a:rPr>
              <a:t>for independent variables. We began</a:t>
            </a:r>
            <a:r>
              <a:rPr lang="en">
                <a:latin typeface="Times New Roman"/>
                <a:ea typeface="Times New Roman"/>
                <a:cs typeface="Times New Roman"/>
                <a:sym typeface="Times New Roman"/>
              </a:rPr>
              <a:t> with a linear model that includes basic rental listing information, such as number of bedrooms, number of bathrooms, square footage, and our key variable of interest for this study, crime rate. For the second model, we added in population density as a proxy for the urbanness of a city. Lastly, in model 3, we removed </a:t>
            </a:r>
            <a:r>
              <a:rPr lang="en">
                <a:latin typeface="Times New Roman"/>
                <a:ea typeface="Times New Roman"/>
                <a:cs typeface="Times New Roman"/>
                <a:sym typeface="Times New Roman"/>
              </a:rPr>
              <a:t>square footage and just regressed against the number of beds, baths, population density and crime rate</a:t>
            </a:r>
            <a:r>
              <a:rPr lang="en">
                <a:latin typeface="Times New Roman"/>
                <a:ea typeface="Times New Roman"/>
                <a:cs typeface="Times New Roman"/>
                <a:sym typeface="Times New Roman"/>
              </a:rPr>
              <a:t>. Next, we’ll review our reasoning behind this model progression as well as interpretation of the results from each model.</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01838910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401838910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latin typeface="Times New Roman"/>
                <a:ea typeface="Times New Roman"/>
                <a:cs typeface="Times New Roman"/>
                <a:sym typeface="Times New Roman"/>
              </a:rPr>
              <a:t>2 minutes minimum</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1D1C1D"/>
                </a:solidFill>
                <a:highlight>
                  <a:srgbClr val="F8F8F8"/>
                </a:highlight>
                <a:latin typeface="Times New Roman"/>
                <a:ea typeface="Times New Roman"/>
                <a:cs typeface="Times New Roman"/>
                <a:sym typeface="Times New Roman"/>
              </a:rPr>
              <a:t>Scott’s write-up: Kevin talking</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1D1C1D"/>
                </a:solidFill>
                <a:highlight>
                  <a:srgbClr val="F8F8F8"/>
                </a:highlight>
                <a:latin typeface="Times New Roman"/>
                <a:ea typeface="Times New Roman"/>
                <a:cs typeface="Times New Roman"/>
                <a:sym typeface="Times New Roman"/>
              </a:rPr>
              <a:t>For the first model where we had omitted a measure of urbanness we saw that the crime rate seemed to have a positive, statistically significant affect on rental prices increasing rent $88 for every additional crime per 1000 residents. This went against both our intuition and prior academic literature on this topic and suggested an omitted variable bias which prompted us to run a second regression including population density. </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1D1C1D"/>
                </a:solidFill>
                <a:highlight>
                  <a:srgbClr val="F8F8F8"/>
                </a:highlight>
                <a:latin typeface="Times New Roman"/>
                <a:ea typeface="Times New Roman"/>
                <a:cs typeface="Times New Roman"/>
                <a:sym typeface="Times New Roman"/>
              </a:rPr>
              <a:t>In model 2 we see that population density has an even more </a:t>
            </a:r>
            <a:r>
              <a:rPr lang="en" sz="1150">
                <a:solidFill>
                  <a:srgbClr val="1D1C1D"/>
                </a:solidFill>
                <a:highlight>
                  <a:srgbClr val="F8F8F8"/>
                </a:highlight>
                <a:latin typeface="Times New Roman"/>
                <a:ea typeface="Times New Roman"/>
                <a:cs typeface="Times New Roman"/>
                <a:sym typeface="Times New Roman"/>
              </a:rPr>
              <a:t>positive</a:t>
            </a:r>
            <a:r>
              <a:rPr lang="en" sz="1150">
                <a:solidFill>
                  <a:srgbClr val="1D1C1D"/>
                </a:solidFill>
                <a:highlight>
                  <a:srgbClr val="F8F8F8"/>
                </a:highlight>
                <a:latin typeface="Times New Roman"/>
                <a:ea typeface="Times New Roman"/>
                <a:cs typeface="Times New Roman"/>
                <a:sym typeface="Times New Roman"/>
              </a:rPr>
              <a:t> and significant affect on price and even more importantly crimes coefficient has flipped to now have a significant negative impact on price. 1 incremental crime per 1000 residents now reduces rent by $125 </a:t>
            </a:r>
            <a:r>
              <a:rPr lang="en" sz="1150">
                <a:solidFill>
                  <a:srgbClr val="1D1C1D"/>
                </a:solidFill>
                <a:highlight>
                  <a:srgbClr val="F8F8F8"/>
                </a:highlight>
                <a:latin typeface="Times New Roman"/>
                <a:ea typeface="Times New Roman"/>
                <a:cs typeface="Times New Roman"/>
                <a:sym typeface="Times New Roman"/>
              </a:rPr>
              <a:t>which</a:t>
            </a:r>
            <a:r>
              <a:rPr lang="en" sz="1150">
                <a:solidFill>
                  <a:srgbClr val="1D1C1D"/>
                </a:solidFill>
                <a:highlight>
                  <a:srgbClr val="F8F8F8"/>
                </a:highlight>
                <a:latin typeface="Times New Roman"/>
                <a:ea typeface="Times New Roman"/>
                <a:cs typeface="Times New Roman"/>
                <a:sym typeface="Times New Roman"/>
              </a:rPr>
              <a:t> is certainly not negligible from a landlord’s standpoint. Additionally, we noticed that the number of bedrooms were not statistically significant in either of the models and suspected this might be because it was likely strongly correlated with the square footage. We figured that from a renter’s perspective, the number of bedrooms is more important than the total square footage so we decided to develop a third model where we removed square footage.</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5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Scott Talking</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We believe Model 3 is the best representation of how crime affects the price of rent. In the absence of square footage, we see that the number of bedrooms becomes </a:t>
            </a:r>
            <a:r>
              <a:rPr lang="en">
                <a:latin typeface="Times New Roman"/>
                <a:ea typeface="Times New Roman"/>
                <a:cs typeface="Times New Roman"/>
                <a:sym typeface="Times New Roman"/>
              </a:rPr>
              <a:t>statistically</a:t>
            </a:r>
            <a:r>
              <a:rPr lang="en">
                <a:latin typeface="Times New Roman"/>
                <a:ea typeface="Times New Roman"/>
                <a:cs typeface="Times New Roman"/>
                <a:sym typeface="Times New Roman"/>
              </a:rPr>
              <a:t> significant in </a:t>
            </a:r>
            <a:r>
              <a:rPr lang="en">
                <a:latin typeface="Times New Roman"/>
                <a:ea typeface="Times New Roman"/>
                <a:cs typeface="Times New Roman"/>
                <a:sym typeface="Times New Roman"/>
              </a:rPr>
              <a:t>estimating</a:t>
            </a:r>
            <a:r>
              <a:rPr lang="en">
                <a:latin typeface="Times New Roman"/>
                <a:ea typeface="Times New Roman"/>
                <a:cs typeface="Times New Roman"/>
                <a:sym typeface="Times New Roman"/>
              </a:rPr>
              <a:t> the price of rent. For potential renters, the number of rooms often serves as the most significant constraint they consider when searching for homes. This model clearly reflects that showing that an incremental bedroom will raise rent by $245 per month and an incremental bathroom will raise rent by nearly $700. , crime still decreases the overall price of rent in confirmation with our initial belief.</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Additionally, we see that the removal of the square footage variable has no impact on the direction or significance of the other variables. Population density is still statistically significant increasing by rent $137 for an additional 1000 people per square mile. Even more importantly, our interpretation of the impact of crime is not weakened as now an incremental crime per 1000 people will reduce rent by $129 per month. In total, we believe that this third model offers the most practical significance in describing how the variables of interest affect rent pricing.</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fb48fdf4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fb48fdf4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1-2 minutes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Nic: This study would be useful to landowners and prospective property buyers. </a:t>
            </a:r>
            <a:r>
              <a:rPr lang="en">
                <a:latin typeface="Times New Roman"/>
                <a:ea typeface="Times New Roman"/>
                <a:cs typeface="Times New Roman"/>
                <a:sym typeface="Times New Roman"/>
              </a:rPr>
              <a:t>There are some potential limitations to the interpretation and application of our findings. To start, </a:t>
            </a:r>
            <a:r>
              <a:rPr lang="en">
                <a:solidFill>
                  <a:schemeClr val="dk1"/>
                </a:solidFill>
                <a:latin typeface="Times New Roman"/>
                <a:ea typeface="Times New Roman"/>
                <a:cs typeface="Times New Roman"/>
                <a:sym typeface="Times New Roman"/>
              </a:rPr>
              <a:t>we do not believe that our dataset is IID, since Craigslist data is not able to capture the entire rental market. As highlighted by the author of the dataset, t</a:t>
            </a:r>
            <a:r>
              <a:rPr lang="en">
                <a:solidFill>
                  <a:schemeClr val="dk1"/>
                </a:solidFill>
                <a:highlight>
                  <a:srgbClr val="FFFFFF"/>
                </a:highlight>
                <a:latin typeface="Times New Roman"/>
                <a:ea typeface="Times New Roman"/>
                <a:cs typeface="Times New Roman"/>
                <a:sym typeface="Times New Roman"/>
              </a:rPr>
              <a:t>here is reason to expect that the dataset fails to capture the highest end of the market, where housing transactions are primarily managed by real estate agencies.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We also anticipate our model could be subject to omitted variable bias by not including city-level income data due to a lack of reliable data sources. </a:t>
            </a:r>
            <a:r>
              <a:rPr lang="en">
                <a:solidFill>
                  <a:schemeClr val="dk1"/>
                </a:solidFill>
                <a:latin typeface="Times New Roman"/>
                <a:ea typeface="Times New Roman"/>
                <a:cs typeface="Times New Roman"/>
                <a:sym typeface="Times New Roman"/>
              </a:rPr>
              <a:t>We expect income to have a negative effect on crime rate meaning the omitted variable bias is pushing the negative coefficient of crime towards zero. Therefore, the inclusion of income in our model would not reduce the significance of our crime rate coefficient.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 future research within this field, we would advise researchers to consider including average income if </a:t>
            </a:r>
            <a:r>
              <a:rPr lang="en">
                <a:solidFill>
                  <a:schemeClr val="dk1"/>
                </a:solidFill>
                <a:latin typeface="Times New Roman"/>
                <a:ea typeface="Times New Roman"/>
                <a:cs typeface="Times New Roman"/>
                <a:sym typeface="Times New Roman"/>
              </a:rPr>
              <a:t>possible. Additionally, we would like to see supplemental analysis done regarding how crime types affect the cost of rent. A potential subquestion could be: does violent crime affect rent prices more than property crime?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Overall, however, we believe this study provides useful information for prospective property buyers regarding how local crime negatively affects their potential return via rent.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80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To Buy or Not to Buy?</a:t>
            </a:r>
            <a:endParaRPr sz="4000"/>
          </a:p>
        </p:txBody>
      </p:sp>
      <p:sp>
        <p:nvSpPr>
          <p:cNvPr id="278" name="Google Shape;278;p13"/>
          <p:cNvSpPr txBox="1"/>
          <p:nvPr>
            <p:ph idx="1" type="subTitle"/>
          </p:nvPr>
        </p:nvSpPr>
        <p:spPr>
          <a:xfrm>
            <a:off x="824000" y="2852800"/>
            <a:ext cx="4611900" cy="63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028"/>
              <a:t>An analysis of cri</a:t>
            </a:r>
            <a:r>
              <a:rPr lang="en" sz="2028"/>
              <a:t>me’s impact on rent prices in the San Francisco Bay Area</a:t>
            </a:r>
            <a:endParaRPr sz="2028"/>
          </a:p>
        </p:txBody>
      </p:sp>
      <p:sp>
        <p:nvSpPr>
          <p:cNvPr id="279" name="Google Shape;279;p13"/>
          <p:cNvSpPr txBox="1"/>
          <p:nvPr/>
        </p:nvSpPr>
        <p:spPr>
          <a:xfrm>
            <a:off x="824000" y="3619925"/>
            <a:ext cx="7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Nunito"/>
                <a:ea typeface="Nunito"/>
                <a:cs typeface="Nunito"/>
                <a:sym typeface="Nunito"/>
              </a:rPr>
              <a:t>By: Meng-Kang Kao, Brian Tung, Nic Brathwaite, and Kevin Cahillane </a:t>
            </a:r>
            <a:endParaRPr sz="12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pic>
        <p:nvPicPr>
          <p:cNvPr id="285" name="Google Shape;285;p14"/>
          <p:cNvPicPr preferRelativeResize="0"/>
          <p:nvPr/>
        </p:nvPicPr>
        <p:blipFill>
          <a:blip r:embed="rId3">
            <a:alphaModFix/>
          </a:blip>
          <a:stretch>
            <a:fillRect/>
          </a:stretch>
        </p:blipFill>
        <p:spPr>
          <a:xfrm>
            <a:off x="460788" y="1325814"/>
            <a:ext cx="999300" cy="999300"/>
          </a:xfrm>
          <a:prstGeom prst="rect">
            <a:avLst/>
          </a:prstGeom>
          <a:noFill/>
          <a:ln>
            <a:noFill/>
          </a:ln>
        </p:spPr>
      </p:pic>
      <p:sp>
        <p:nvSpPr>
          <p:cNvPr id="286" name="Google Shape;286;p14"/>
          <p:cNvSpPr txBox="1"/>
          <p:nvPr>
            <p:ph idx="1" type="body"/>
          </p:nvPr>
        </p:nvSpPr>
        <p:spPr>
          <a:xfrm>
            <a:off x="759938" y="1477164"/>
            <a:ext cx="2993700" cy="464400"/>
          </a:xfrm>
          <a:prstGeom prst="rect">
            <a:avLst/>
          </a:prstGeom>
        </p:spPr>
        <p:txBody>
          <a:bodyPr anchorCtr="0" anchor="t" bIns="91425" lIns="91425" spcFirstLastPara="1" rIns="91425" wrap="square" tIns="91425">
            <a:normAutofit lnSpcReduction="20000"/>
          </a:bodyPr>
          <a:lstStyle/>
          <a:p>
            <a:pPr indent="457200" lvl="0" marL="0" rtl="0" algn="ctr">
              <a:spcBef>
                <a:spcPts val="0"/>
              </a:spcBef>
              <a:spcAft>
                <a:spcPts val="1200"/>
              </a:spcAft>
              <a:buNone/>
            </a:pPr>
            <a:r>
              <a:rPr lang="en" sz="1900"/>
              <a:t>Research Question:</a:t>
            </a:r>
            <a:endParaRPr sz="1900"/>
          </a:p>
        </p:txBody>
      </p:sp>
      <p:sp>
        <p:nvSpPr>
          <p:cNvPr id="287" name="Google Shape;287;p14"/>
          <p:cNvSpPr txBox="1"/>
          <p:nvPr>
            <p:ph idx="1" type="body"/>
          </p:nvPr>
        </p:nvSpPr>
        <p:spPr>
          <a:xfrm>
            <a:off x="3564013" y="1477175"/>
            <a:ext cx="5119200" cy="69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523"/>
              <a:buNone/>
            </a:pPr>
            <a:r>
              <a:rPr lang="en" sz="1902"/>
              <a:t>Does the </a:t>
            </a:r>
            <a:r>
              <a:rPr b="1" lang="en" sz="1902"/>
              <a:t>city-level crime</a:t>
            </a:r>
            <a:r>
              <a:rPr lang="en" sz="1902"/>
              <a:t> rate have an impact on </a:t>
            </a:r>
            <a:r>
              <a:rPr b="1" lang="en" sz="1902"/>
              <a:t>home rental prices</a:t>
            </a:r>
            <a:r>
              <a:rPr lang="en" sz="1902"/>
              <a:t> in the Bay Area?</a:t>
            </a:r>
            <a:endParaRPr sz="1902"/>
          </a:p>
        </p:txBody>
      </p:sp>
      <p:pic>
        <p:nvPicPr>
          <p:cNvPr id="288" name="Google Shape;288;p14"/>
          <p:cNvPicPr preferRelativeResize="0"/>
          <p:nvPr/>
        </p:nvPicPr>
        <p:blipFill>
          <a:blip r:embed="rId4">
            <a:alphaModFix/>
          </a:blip>
          <a:stretch>
            <a:fillRect/>
          </a:stretch>
        </p:blipFill>
        <p:spPr>
          <a:xfrm>
            <a:off x="0" y="2442550"/>
            <a:ext cx="9144001" cy="270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Context </a:t>
            </a:r>
            <a:endParaRPr/>
          </a:p>
        </p:txBody>
      </p:sp>
      <p:sp>
        <p:nvSpPr>
          <p:cNvPr id="294" name="Google Shape;294;p15"/>
          <p:cNvSpPr txBox="1"/>
          <p:nvPr/>
        </p:nvSpPr>
        <p:spPr>
          <a:xfrm>
            <a:off x="382500" y="4766050"/>
            <a:ext cx="372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1. </a:t>
            </a:r>
            <a:r>
              <a:rPr lang="en" sz="900">
                <a:latin typeface="Nunito"/>
                <a:ea typeface="Nunito"/>
                <a:cs typeface="Nunito"/>
                <a:sym typeface="Nunito"/>
              </a:rPr>
              <a:t>Federal Bureau of Investigation: Uniform Crime Reporting Agency</a:t>
            </a:r>
            <a:endParaRPr sz="700">
              <a:latin typeface="Nunito"/>
              <a:ea typeface="Nunito"/>
              <a:cs typeface="Nunito"/>
              <a:sym typeface="Nunito"/>
            </a:endParaRPr>
          </a:p>
        </p:txBody>
      </p:sp>
      <p:sp>
        <p:nvSpPr>
          <p:cNvPr id="295" name="Google Shape;295;p15"/>
          <p:cNvSpPr/>
          <p:nvPr/>
        </p:nvSpPr>
        <p:spPr>
          <a:xfrm>
            <a:off x="851900" y="2755734"/>
            <a:ext cx="1833900" cy="344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City</a:t>
            </a:r>
            <a:endParaRPr/>
          </a:p>
        </p:txBody>
      </p:sp>
      <p:sp>
        <p:nvSpPr>
          <p:cNvPr id="296" name="Google Shape;296;p15"/>
          <p:cNvSpPr/>
          <p:nvPr/>
        </p:nvSpPr>
        <p:spPr>
          <a:xfrm>
            <a:off x="851900" y="3166702"/>
            <a:ext cx="1833900" cy="344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Crime Rate per 1000</a:t>
            </a:r>
            <a:endParaRPr/>
          </a:p>
        </p:txBody>
      </p:sp>
      <p:sp>
        <p:nvSpPr>
          <p:cNvPr id="297" name="Google Shape;297;p15"/>
          <p:cNvSpPr/>
          <p:nvPr/>
        </p:nvSpPr>
        <p:spPr>
          <a:xfrm>
            <a:off x="3742594" y="2755734"/>
            <a:ext cx="1833900" cy="344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City</a:t>
            </a:r>
            <a:endParaRPr/>
          </a:p>
        </p:txBody>
      </p:sp>
      <p:sp>
        <p:nvSpPr>
          <p:cNvPr id="298" name="Google Shape;298;p15"/>
          <p:cNvSpPr/>
          <p:nvPr/>
        </p:nvSpPr>
        <p:spPr>
          <a:xfrm>
            <a:off x="3742594" y="3166702"/>
            <a:ext cx="1833900" cy="344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Rental Price</a:t>
            </a:r>
            <a:endParaRPr/>
          </a:p>
        </p:txBody>
      </p:sp>
      <p:sp>
        <p:nvSpPr>
          <p:cNvPr id="299" name="Google Shape;299;p15"/>
          <p:cNvSpPr/>
          <p:nvPr/>
        </p:nvSpPr>
        <p:spPr>
          <a:xfrm>
            <a:off x="6525594" y="2763834"/>
            <a:ext cx="1833900" cy="344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City</a:t>
            </a:r>
            <a:endParaRPr/>
          </a:p>
        </p:txBody>
      </p:sp>
      <p:pic>
        <p:nvPicPr>
          <p:cNvPr id="300" name="Google Shape;300;p15"/>
          <p:cNvPicPr preferRelativeResize="0"/>
          <p:nvPr/>
        </p:nvPicPr>
        <p:blipFill>
          <a:blip r:embed="rId3">
            <a:alphaModFix/>
          </a:blip>
          <a:stretch>
            <a:fillRect/>
          </a:stretch>
        </p:blipFill>
        <p:spPr>
          <a:xfrm>
            <a:off x="1249438" y="1305889"/>
            <a:ext cx="1016525" cy="1033475"/>
          </a:xfrm>
          <a:prstGeom prst="rect">
            <a:avLst/>
          </a:prstGeom>
          <a:noFill/>
          <a:ln>
            <a:noFill/>
          </a:ln>
        </p:spPr>
      </p:pic>
      <p:pic>
        <p:nvPicPr>
          <p:cNvPr id="301" name="Google Shape;301;p15"/>
          <p:cNvPicPr preferRelativeResize="0"/>
          <p:nvPr/>
        </p:nvPicPr>
        <p:blipFill rotWithShape="1">
          <a:blip r:embed="rId4">
            <a:alphaModFix/>
          </a:blip>
          <a:srcRect b="29493" l="650" r="-650" t="27000"/>
          <a:stretch/>
        </p:blipFill>
        <p:spPr>
          <a:xfrm>
            <a:off x="3533713" y="1303551"/>
            <a:ext cx="2296904" cy="999301"/>
          </a:xfrm>
          <a:prstGeom prst="rect">
            <a:avLst/>
          </a:prstGeom>
          <a:noFill/>
          <a:ln>
            <a:noFill/>
          </a:ln>
        </p:spPr>
      </p:pic>
      <p:pic>
        <p:nvPicPr>
          <p:cNvPr id="302" name="Google Shape;302;p15"/>
          <p:cNvPicPr preferRelativeResize="0"/>
          <p:nvPr/>
        </p:nvPicPr>
        <p:blipFill>
          <a:blip r:embed="rId5">
            <a:alphaModFix/>
          </a:blip>
          <a:stretch>
            <a:fillRect/>
          </a:stretch>
        </p:blipFill>
        <p:spPr>
          <a:xfrm>
            <a:off x="6875101" y="1286462"/>
            <a:ext cx="1134903" cy="1033475"/>
          </a:xfrm>
          <a:prstGeom prst="rect">
            <a:avLst/>
          </a:prstGeom>
          <a:noFill/>
          <a:ln>
            <a:noFill/>
          </a:ln>
        </p:spPr>
      </p:pic>
      <p:sp>
        <p:nvSpPr>
          <p:cNvPr id="303" name="Google Shape;303;p15"/>
          <p:cNvSpPr txBox="1"/>
          <p:nvPr/>
        </p:nvSpPr>
        <p:spPr>
          <a:xfrm>
            <a:off x="1108663" y="2311909"/>
            <a:ext cx="129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FBI: UCR</a:t>
            </a:r>
            <a:r>
              <a:rPr b="1" baseline="30000" lang="en">
                <a:latin typeface="Nunito"/>
                <a:ea typeface="Nunito"/>
                <a:cs typeface="Nunito"/>
                <a:sym typeface="Nunito"/>
              </a:rPr>
              <a:t>1</a:t>
            </a:r>
            <a:endParaRPr b="1" baseline="30000">
              <a:latin typeface="Nunito"/>
              <a:ea typeface="Nunito"/>
              <a:cs typeface="Nunito"/>
              <a:sym typeface="Nunito"/>
            </a:endParaRPr>
          </a:p>
        </p:txBody>
      </p:sp>
      <p:sp>
        <p:nvSpPr>
          <p:cNvPr id="304" name="Google Shape;304;p15"/>
          <p:cNvSpPr txBox="1"/>
          <p:nvPr/>
        </p:nvSpPr>
        <p:spPr>
          <a:xfrm>
            <a:off x="4033113" y="2311909"/>
            <a:ext cx="129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TidyTuesday</a:t>
            </a:r>
            <a:endParaRPr b="1">
              <a:latin typeface="Nunito"/>
              <a:ea typeface="Nunito"/>
              <a:cs typeface="Nunito"/>
              <a:sym typeface="Nunito"/>
            </a:endParaRPr>
          </a:p>
        </p:txBody>
      </p:sp>
      <p:sp>
        <p:nvSpPr>
          <p:cNvPr id="305" name="Google Shape;305;p15"/>
          <p:cNvSpPr txBox="1"/>
          <p:nvPr/>
        </p:nvSpPr>
        <p:spPr>
          <a:xfrm>
            <a:off x="6793488" y="2311909"/>
            <a:ext cx="129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Wikipedia</a:t>
            </a:r>
            <a:endParaRPr b="1">
              <a:latin typeface="Nunito"/>
              <a:ea typeface="Nunito"/>
              <a:cs typeface="Nunito"/>
              <a:sym typeface="Nunito"/>
            </a:endParaRPr>
          </a:p>
        </p:txBody>
      </p:sp>
      <p:sp>
        <p:nvSpPr>
          <p:cNvPr id="306" name="Google Shape;306;p15"/>
          <p:cNvSpPr/>
          <p:nvPr/>
        </p:nvSpPr>
        <p:spPr>
          <a:xfrm>
            <a:off x="3742594" y="3577689"/>
            <a:ext cx="1833900" cy="344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Bedrooms</a:t>
            </a:r>
            <a:endParaRPr/>
          </a:p>
        </p:txBody>
      </p:sp>
      <p:sp>
        <p:nvSpPr>
          <p:cNvPr id="307" name="Google Shape;307;p15"/>
          <p:cNvSpPr/>
          <p:nvPr/>
        </p:nvSpPr>
        <p:spPr>
          <a:xfrm>
            <a:off x="3742594" y="3988657"/>
            <a:ext cx="1833900" cy="344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Bathrooms</a:t>
            </a:r>
            <a:endParaRPr/>
          </a:p>
        </p:txBody>
      </p:sp>
      <p:sp>
        <p:nvSpPr>
          <p:cNvPr id="308" name="Google Shape;308;p15"/>
          <p:cNvSpPr/>
          <p:nvPr/>
        </p:nvSpPr>
        <p:spPr>
          <a:xfrm>
            <a:off x="840763" y="3577677"/>
            <a:ext cx="1833900" cy="344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Population</a:t>
            </a:r>
            <a:endParaRPr/>
          </a:p>
        </p:txBody>
      </p:sp>
      <p:sp>
        <p:nvSpPr>
          <p:cNvPr id="309" name="Google Shape;309;p15"/>
          <p:cNvSpPr/>
          <p:nvPr/>
        </p:nvSpPr>
        <p:spPr>
          <a:xfrm>
            <a:off x="3742594" y="4399632"/>
            <a:ext cx="1833900" cy="344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Square Footage</a:t>
            </a:r>
            <a:endParaRPr/>
          </a:p>
        </p:txBody>
      </p:sp>
      <p:sp>
        <p:nvSpPr>
          <p:cNvPr id="310" name="Google Shape;310;p15"/>
          <p:cNvSpPr/>
          <p:nvPr/>
        </p:nvSpPr>
        <p:spPr>
          <a:xfrm>
            <a:off x="6525594" y="3159959"/>
            <a:ext cx="1833900" cy="344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Population Density</a:t>
            </a:r>
            <a:endParaRPr/>
          </a:p>
        </p:txBody>
      </p:sp>
      <p:sp>
        <p:nvSpPr>
          <p:cNvPr id="311" name="Google Shape;311;p15"/>
          <p:cNvSpPr/>
          <p:nvPr/>
        </p:nvSpPr>
        <p:spPr>
          <a:xfrm>
            <a:off x="5280925" y="4854400"/>
            <a:ext cx="333300" cy="146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6449400" y="4854400"/>
            <a:ext cx="333300" cy="146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txBox="1"/>
          <p:nvPr/>
        </p:nvSpPr>
        <p:spPr>
          <a:xfrm>
            <a:off x="6748574" y="4766050"/>
            <a:ext cx="139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Derived data</a:t>
            </a:r>
            <a:endParaRPr sz="900">
              <a:latin typeface="Nunito"/>
              <a:ea typeface="Nunito"/>
              <a:cs typeface="Nunito"/>
              <a:sym typeface="Nunito"/>
            </a:endParaRPr>
          </a:p>
        </p:txBody>
      </p:sp>
      <p:sp>
        <p:nvSpPr>
          <p:cNvPr id="314" name="Google Shape;314;p15"/>
          <p:cNvSpPr txBox="1"/>
          <p:nvPr/>
        </p:nvSpPr>
        <p:spPr>
          <a:xfrm>
            <a:off x="5576500" y="4766050"/>
            <a:ext cx="139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Primary Key</a:t>
            </a:r>
            <a:endParaRPr sz="900">
              <a:latin typeface="Nunito"/>
              <a:ea typeface="Nunito"/>
              <a:cs typeface="Nunito"/>
              <a:sym typeface="Nunito"/>
            </a:endParaRPr>
          </a:p>
        </p:txBody>
      </p:sp>
      <p:sp>
        <p:nvSpPr>
          <p:cNvPr id="315" name="Google Shape;315;p15"/>
          <p:cNvSpPr/>
          <p:nvPr/>
        </p:nvSpPr>
        <p:spPr>
          <a:xfrm>
            <a:off x="7666625" y="4854400"/>
            <a:ext cx="333300" cy="146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txBox="1"/>
          <p:nvPr/>
        </p:nvSpPr>
        <p:spPr>
          <a:xfrm>
            <a:off x="7962200" y="4766050"/>
            <a:ext cx="139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Raw Data</a:t>
            </a:r>
            <a:endParaRPr sz="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6"/>
          <p:cNvPicPr preferRelativeResize="0"/>
          <p:nvPr/>
        </p:nvPicPr>
        <p:blipFill>
          <a:blip r:embed="rId3">
            <a:alphaModFix/>
          </a:blip>
          <a:stretch>
            <a:fillRect/>
          </a:stretch>
        </p:blipFill>
        <p:spPr>
          <a:xfrm>
            <a:off x="3928275" y="1015150"/>
            <a:ext cx="5061075" cy="4128360"/>
          </a:xfrm>
          <a:prstGeom prst="rect">
            <a:avLst/>
          </a:prstGeom>
          <a:noFill/>
          <a:ln>
            <a:noFill/>
          </a:ln>
        </p:spPr>
      </p:pic>
      <p:sp>
        <p:nvSpPr>
          <p:cNvPr id="322" name="Google Shape;32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Results </a:t>
            </a:r>
            <a:endParaRPr/>
          </a:p>
        </p:txBody>
      </p:sp>
      <p:sp>
        <p:nvSpPr>
          <p:cNvPr id="323" name="Google Shape;323;p16"/>
          <p:cNvSpPr txBox="1"/>
          <p:nvPr/>
        </p:nvSpPr>
        <p:spPr>
          <a:xfrm>
            <a:off x="621802" y="1549587"/>
            <a:ext cx="255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Model Progression</a:t>
            </a:r>
            <a:endParaRPr b="1" sz="1600">
              <a:latin typeface="Nunito"/>
              <a:ea typeface="Nunito"/>
              <a:cs typeface="Nunito"/>
              <a:sym typeface="Nunito"/>
            </a:endParaRPr>
          </a:p>
        </p:txBody>
      </p:sp>
      <p:sp>
        <p:nvSpPr>
          <p:cNvPr id="324" name="Google Shape;324;p16"/>
          <p:cNvSpPr/>
          <p:nvPr/>
        </p:nvSpPr>
        <p:spPr>
          <a:xfrm>
            <a:off x="700229" y="2176354"/>
            <a:ext cx="432300" cy="43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325" name="Google Shape;325;p16"/>
          <p:cNvSpPr txBox="1"/>
          <p:nvPr/>
        </p:nvSpPr>
        <p:spPr>
          <a:xfrm>
            <a:off x="1152700" y="2076550"/>
            <a:ext cx="2877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Initial LM omitting population density</a:t>
            </a:r>
            <a:endParaRPr sz="1100">
              <a:latin typeface="Nunito"/>
              <a:ea typeface="Nunito"/>
              <a:cs typeface="Nunito"/>
              <a:sym typeface="Nunito"/>
            </a:endParaRPr>
          </a:p>
        </p:txBody>
      </p:sp>
      <p:sp>
        <p:nvSpPr>
          <p:cNvPr id="326" name="Google Shape;326;p16"/>
          <p:cNvSpPr/>
          <p:nvPr/>
        </p:nvSpPr>
        <p:spPr>
          <a:xfrm>
            <a:off x="700229" y="2932079"/>
            <a:ext cx="432300" cy="43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327" name="Google Shape;327;p16"/>
          <p:cNvSpPr txBox="1"/>
          <p:nvPr/>
        </p:nvSpPr>
        <p:spPr>
          <a:xfrm>
            <a:off x="1152700" y="2940475"/>
            <a:ext cx="287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Adding population density</a:t>
            </a:r>
            <a:endParaRPr sz="1500">
              <a:latin typeface="Nunito"/>
              <a:ea typeface="Nunito"/>
              <a:cs typeface="Nunito"/>
              <a:sym typeface="Nunito"/>
            </a:endParaRPr>
          </a:p>
        </p:txBody>
      </p:sp>
      <p:sp>
        <p:nvSpPr>
          <p:cNvPr id="328" name="Google Shape;328;p16"/>
          <p:cNvSpPr/>
          <p:nvPr/>
        </p:nvSpPr>
        <p:spPr>
          <a:xfrm>
            <a:off x="700229" y="3731354"/>
            <a:ext cx="432300" cy="43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329" name="Google Shape;329;p16"/>
          <p:cNvSpPr txBox="1"/>
          <p:nvPr/>
        </p:nvSpPr>
        <p:spPr>
          <a:xfrm>
            <a:off x="1152700" y="3739750"/>
            <a:ext cx="287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Omitting square feet</a:t>
            </a:r>
            <a:endParaRPr sz="15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17"/>
          <p:cNvPicPr preferRelativeResize="0"/>
          <p:nvPr/>
        </p:nvPicPr>
        <p:blipFill>
          <a:blip r:embed="rId3">
            <a:alphaModFix/>
          </a:blip>
          <a:stretch>
            <a:fillRect/>
          </a:stretch>
        </p:blipFill>
        <p:spPr>
          <a:xfrm>
            <a:off x="3928275" y="1015150"/>
            <a:ext cx="5061075" cy="4128360"/>
          </a:xfrm>
          <a:prstGeom prst="rect">
            <a:avLst/>
          </a:prstGeom>
          <a:noFill/>
          <a:ln>
            <a:noFill/>
          </a:ln>
        </p:spPr>
      </p:pic>
      <p:sp>
        <p:nvSpPr>
          <p:cNvPr id="335" name="Google Shape;33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Results </a:t>
            </a:r>
            <a:endParaRPr/>
          </a:p>
        </p:txBody>
      </p:sp>
      <p:sp>
        <p:nvSpPr>
          <p:cNvPr id="336" name="Google Shape;336;p17"/>
          <p:cNvSpPr/>
          <p:nvPr/>
        </p:nvSpPr>
        <p:spPr>
          <a:xfrm>
            <a:off x="7753025" y="1725625"/>
            <a:ext cx="1047000" cy="31053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632725" y="2253675"/>
            <a:ext cx="432300" cy="4323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338" name="Google Shape;338;p17"/>
          <p:cNvSpPr/>
          <p:nvPr/>
        </p:nvSpPr>
        <p:spPr>
          <a:xfrm>
            <a:off x="632725" y="3034075"/>
            <a:ext cx="432300" cy="4323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339" name="Google Shape;339;p17"/>
          <p:cNvSpPr/>
          <p:nvPr/>
        </p:nvSpPr>
        <p:spPr>
          <a:xfrm>
            <a:off x="632725" y="3878925"/>
            <a:ext cx="432300" cy="4323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340" name="Google Shape;340;p17"/>
          <p:cNvSpPr txBox="1"/>
          <p:nvPr/>
        </p:nvSpPr>
        <p:spPr>
          <a:xfrm>
            <a:off x="1099225" y="2162025"/>
            <a:ext cx="299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Crime rate is statistically significant with a positive coefficient</a:t>
            </a:r>
            <a:endParaRPr sz="1300">
              <a:latin typeface="Nunito"/>
              <a:ea typeface="Nunito"/>
              <a:cs typeface="Nunito"/>
              <a:sym typeface="Nunito"/>
            </a:endParaRPr>
          </a:p>
        </p:txBody>
      </p:sp>
      <p:sp>
        <p:nvSpPr>
          <p:cNvPr id="341" name="Google Shape;341;p17"/>
          <p:cNvSpPr txBox="1"/>
          <p:nvPr/>
        </p:nvSpPr>
        <p:spPr>
          <a:xfrm>
            <a:off x="1099225" y="2857675"/>
            <a:ext cx="2934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Pop. density has a </a:t>
            </a:r>
            <a:r>
              <a:rPr lang="en" sz="1300">
                <a:latin typeface="Nunito"/>
                <a:ea typeface="Nunito"/>
                <a:cs typeface="Nunito"/>
                <a:sym typeface="Nunito"/>
              </a:rPr>
              <a:t>positive</a:t>
            </a:r>
            <a:r>
              <a:rPr lang="en" sz="1300">
                <a:latin typeface="Nunito"/>
                <a:ea typeface="Nunito"/>
                <a:cs typeface="Nunito"/>
                <a:sym typeface="Nunito"/>
              </a:rPr>
              <a:t> impact and crime rate has a negative impact; both are statistically significant</a:t>
            </a:r>
            <a:endParaRPr sz="1300">
              <a:latin typeface="Nunito"/>
              <a:ea typeface="Nunito"/>
              <a:cs typeface="Nunito"/>
              <a:sym typeface="Nunito"/>
            </a:endParaRPr>
          </a:p>
        </p:txBody>
      </p:sp>
      <p:sp>
        <p:nvSpPr>
          <p:cNvPr id="342" name="Google Shape;342;p17"/>
          <p:cNvSpPr txBox="1"/>
          <p:nvPr/>
        </p:nvSpPr>
        <p:spPr>
          <a:xfrm>
            <a:off x="1099225" y="3681150"/>
            <a:ext cx="2934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Pop. density has a positive impact and crime rate has a negative impact;</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W</a:t>
            </a:r>
            <a:r>
              <a:rPr lang="en" sz="1300">
                <a:latin typeface="Nunito"/>
                <a:ea typeface="Nunito"/>
                <a:cs typeface="Nunito"/>
                <a:sym typeface="Nunito"/>
              </a:rPr>
              <a:t>e believe this model is the best representation of the real-world.</a:t>
            </a:r>
            <a:endParaRPr sz="1300">
              <a:latin typeface="Nunito"/>
              <a:ea typeface="Nunito"/>
              <a:cs typeface="Nunito"/>
              <a:sym typeface="Nunito"/>
            </a:endParaRPr>
          </a:p>
        </p:txBody>
      </p:sp>
      <p:sp>
        <p:nvSpPr>
          <p:cNvPr id="343" name="Google Shape;343;p17"/>
          <p:cNvSpPr txBox="1"/>
          <p:nvPr/>
        </p:nvSpPr>
        <p:spPr>
          <a:xfrm>
            <a:off x="527075" y="1689375"/>
            <a:ext cx="7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Model</a:t>
            </a:r>
            <a:endParaRPr b="1">
              <a:latin typeface="Nunito"/>
              <a:ea typeface="Nunito"/>
              <a:cs typeface="Nunito"/>
              <a:sym typeface="Nunito"/>
            </a:endParaRPr>
          </a:p>
        </p:txBody>
      </p:sp>
      <p:sp>
        <p:nvSpPr>
          <p:cNvPr id="344" name="Google Shape;344;p17"/>
          <p:cNvSpPr txBox="1"/>
          <p:nvPr/>
        </p:nvSpPr>
        <p:spPr>
          <a:xfrm>
            <a:off x="1857625" y="1689375"/>
            <a:ext cx="148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Observation</a:t>
            </a:r>
            <a:endParaRPr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pic>
        <p:nvPicPr>
          <p:cNvPr id="350" name="Google Shape;350;p18"/>
          <p:cNvPicPr preferRelativeResize="0"/>
          <p:nvPr/>
        </p:nvPicPr>
        <p:blipFill>
          <a:blip r:embed="rId3">
            <a:alphaModFix/>
          </a:blip>
          <a:stretch>
            <a:fillRect/>
          </a:stretch>
        </p:blipFill>
        <p:spPr>
          <a:xfrm>
            <a:off x="441725" y="2329525"/>
            <a:ext cx="1890301" cy="1302475"/>
          </a:xfrm>
          <a:prstGeom prst="rect">
            <a:avLst/>
          </a:prstGeom>
          <a:noFill/>
          <a:ln>
            <a:noFill/>
          </a:ln>
        </p:spPr>
      </p:pic>
      <p:sp>
        <p:nvSpPr>
          <p:cNvPr id="351" name="Google Shape;351;p18"/>
          <p:cNvSpPr/>
          <p:nvPr/>
        </p:nvSpPr>
        <p:spPr>
          <a:xfrm>
            <a:off x="2558750" y="2932763"/>
            <a:ext cx="6118500" cy="635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Key Takeaways</a:t>
            </a:r>
            <a:r>
              <a:rPr lang="en"/>
              <a:t>: What should land owners and property owners consider most in buying homes? How impactful is crime on the price of rent</a:t>
            </a:r>
            <a:r>
              <a:rPr lang="en"/>
              <a:t>?</a:t>
            </a:r>
            <a:endParaRPr/>
          </a:p>
        </p:txBody>
      </p:sp>
      <p:sp>
        <p:nvSpPr>
          <p:cNvPr id="352" name="Google Shape;352;p18"/>
          <p:cNvSpPr/>
          <p:nvPr/>
        </p:nvSpPr>
        <p:spPr>
          <a:xfrm>
            <a:off x="2558750" y="3657238"/>
            <a:ext cx="6118500" cy="474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Future Research</a:t>
            </a:r>
            <a:endParaRPr b="1"/>
          </a:p>
        </p:txBody>
      </p:sp>
      <p:sp>
        <p:nvSpPr>
          <p:cNvPr id="353" name="Google Shape;353;p18"/>
          <p:cNvSpPr/>
          <p:nvPr/>
        </p:nvSpPr>
        <p:spPr>
          <a:xfrm>
            <a:off x="2558750" y="2418300"/>
            <a:ext cx="6118500" cy="425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Limitations</a:t>
            </a:r>
            <a:r>
              <a:rPr lang="en"/>
              <a:t>: Omitted Variables, available data on houses, craigslist</a:t>
            </a:r>
            <a:endParaRPr/>
          </a:p>
        </p:txBody>
      </p:sp>
      <p:sp>
        <p:nvSpPr>
          <p:cNvPr id="354" name="Google Shape;354;p18"/>
          <p:cNvSpPr/>
          <p:nvPr/>
        </p:nvSpPr>
        <p:spPr>
          <a:xfrm>
            <a:off x="2558750" y="1951837"/>
            <a:ext cx="6118500" cy="377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Target</a:t>
            </a:r>
            <a:r>
              <a:rPr b="1" lang="en"/>
              <a:t> Audience</a:t>
            </a:r>
            <a:r>
              <a:rPr lang="en"/>
              <a:t>: Landowners and prospect property buyers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