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5" r:id="rId6"/>
    <p:sldId id="263" r:id="rId7"/>
    <p:sldId id="266" r:id="rId8"/>
    <p:sldId id="264" r:id="rId9"/>
    <p:sldId id="267" r:id="rId10"/>
    <p:sldId id="262" r:id="rId11"/>
    <p:sldId id="259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68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/>
    <p:restoredTop sz="93579"/>
  </p:normalViewPr>
  <p:slideViewPr>
    <p:cSldViewPr snapToGrid="0" snapToObjects="1">
      <p:cViewPr varScale="1">
        <p:scale>
          <a:sx n="96" d="100"/>
          <a:sy n="96" d="100"/>
        </p:scale>
        <p:origin x="184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FD5B-B918-B04D-9BB1-BC04C6B97641}" type="datetimeFigureOut">
              <a:rPr kumimoji="1" lang="zh-TW" altLang="en-US" smtClean="0"/>
              <a:t>2017/8/31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B63B-D46F-524E-854F-D1FDA84BB96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9067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FD5B-B918-B04D-9BB1-BC04C6B97641}" type="datetimeFigureOut">
              <a:rPr kumimoji="1" lang="zh-TW" altLang="en-US" smtClean="0"/>
              <a:t>2017/8/31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B63B-D46F-524E-854F-D1FDA84BB96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07124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FD5B-B918-B04D-9BB1-BC04C6B97641}" type="datetimeFigureOut">
              <a:rPr kumimoji="1" lang="zh-TW" altLang="en-US" smtClean="0"/>
              <a:t>2017/8/31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B63B-D46F-524E-854F-D1FDA84BB96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26773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FD5B-B918-B04D-9BB1-BC04C6B97641}" type="datetimeFigureOut">
              <a:rPr kumimoji="1" lang="zh-TW" altLang="en-US" smtClean="0"/>
              <a:t>2017/8/31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B63B-D46F-524E-854F-D1FDA84BB96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28889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FD5B-B918-B04D-9BB1-BC04C6B97641}" type="datetimeFigureOut">
              <a:rPr kumimoji="1" lang="zh-TW" altLang="en-US" smtClean="0"/>
              <a:t>2017/8/31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B63B-D46F-524E-854F-D1FDA84BB96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92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FD5B-B918-B04D-9BB1-BC04C6B97641}" type="datetimeFigureOut">
              <a:rPr kumimoji="1" lang="zh-TW" altLang="en-US" smtClean="0"/>
              <a:t>2017/8/31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B63B-D46F-524E-854F-D1FDA84BB96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9169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FD5B-B918-B04D-9BB1-BC04C6B97641}" type="datetimeFigureOut">
              <a:rPr kumimoji="1" lang="zh-TW" altLang="en-US" smtClean="0"/>
              <a:t>2017/8/31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B63B-D46F-524E-854F-D1FDA84BB96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83362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FD5B-B918-B04D-9BB1-BC04C6B97641}" type="datetimeFigureOut">
              <a:rPr kumimoji="1" lang="zh-TW" altLang="en-US" smtClean="0"/>
              <a:t>2017/8/31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B63B-D46F-524E-854F-D1FDA84BB96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3171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FD5B-B918-B04D-9BB1-BC04C6B97641}" type="datetimeFigureOut">
              <a:rPr kumimoji="1" lang="zh-TW" altLang="en-US" smtClean="0"/>
              <a:t>2017/8/31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B63B-D46F-524E-854F-D1FDA84BB96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25179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FD5B-B918-B04D-9BB1-BC04C6B97641}" type="datetimeFigureOut">
              <a:rPr kumimoji="1" lang="zh-TW" altLang="en-US" smtClean="0"/>
              <a:t>2017/8/31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B63B-D46F-524E-854F-D1FDA84BB96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6861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FD5B-B918-B04D-9BB1-BC04C6B97641}" type="datetimeFigureOut">
              <a:rPr kumimoji="1" lang="zh-TW" altLang="en-US" smtClean="0"/>
              <a:t>2017/8/31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B63B-D46F-524E-854F-D1FDA84BB96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02358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BFD5B-B918-B04D-9BB1-BC04C6B97641}" type="datetimeFigureOut">
              <a:rPr kumimoji="1" lang="zh-TW" altLang="en-US" smtClean="0"/>
              <a:t>2017/8/31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8B63B-D46F-524E-854F-D1FDA84BB96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0515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oo.gl/BZzyx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>
                <a:latin typeface="Hannotate TC" charset="-120"/>
                <a:ea typeface="Hannotate TC" charset="-120"/>
                <a:cs typeface="Hannotate TC" charset="-120"/>
              </a:rPr>
              <a:t>MXNet</a:t>
            </a:r>
            <a:r>
              <a:rPr lang="en-US" altLang="zh-TW" dirty="0">
                <a:latin typeface="Hannotate TC" charset="-120"/>
                <a:ea typeface="Hannotate TC" charset="-120"/>
                <a:cs typeface="Hannotate TC" charset="-120"/>
              </a:rPr>
              <a:t> vs </a:t>
            </a:r>
            <a:r>
              <a:rPr lang="en-US" altLang="zh-TW" dirty="0" err="1">
                <a:latin typeface="Hannotate TC" charset="-120"/>
                <a:ea typeface="Hannotate TC" charset="-120"/>
                <a:cs typeface="Hannotate TC" charset="-120"/>
              </a:rPr>
              <a:t>Chainer</a:t>
            </a:r>
            <a:endParaRPr kumimoji="1" lang="zh-TW" altLang="en-US" dirty="0">
              <a:latin typeface="Hannotate TC" charset="-120"/>
              <a:ea typeface="Hannotate TC" charset="-120"/>
              <a:cs typeface="Hannotate TC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3200" dirty="0" smtClean="0">
                <a:latin typeface="Hannotate TC" charset="-120"/>
                <a:ea typeface="Hannotate TC" charset="-120"/>
                <a:cs typeface="Hannotate TC" charset="-120"/>
              </a:rPr>
              <a:t>Brian Huang</a:t>
            </a:r>
            <a:endParaRPr kumimoji="1" lang="zh-TW" altLang="en-US" sz="3200" dirty="0">
              <a:latin typeface="Hannotate TC" charset="-120"/>
              <a:ea typeface="Hannotate TC" charset="-120"/>
              <a:cs typeface="Hannotate TC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6009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800" dirty="0" smtClean="0">
                <a:latin typeface="Hannotate TC" charset="-120"/>
                <a:ea typeface="Hannotate TC" charset="-120"/>
                <a:cs typeface="Hannotate TC" charset="-120"/>
              </a:rPr>
              <a:t>CNN results</a:t>
            </a:r>
            <a:endParaRPr kumimoji="1" lang="zh-TW" altLang="en-US" sz="4800" dirty="0">
              <a:latin typeface="Hannotate TC" charset="-120"/>
              <a:ea typeface="Hannotate TC" charset="-120"/>
              <a:cs typeface="Hannotate TC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392" y="1690688"/>
            <a:ext cx="8149216" cy="5014902"/>
          </a:xfrm>
        </p:spPr>
      </p:pic>
    </p:spTree>
    <p:extLst>
      <p:ext uri="{BB962C8B-B14F-4D97-AF65-F5344CB8AC3E}">
        <p14:creationId xmlns:p14="http://schemas.microsoft.com/office/powerpoint/2010/main" val="41400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4800" dirty="0" smtClean="0">
                <a:latin typeface="Hannotate TC" charset="-120"/>
                <a:ea typeface="Hannotate TC" charset="-120"/>
                <a:cs typeface="Hannotate TC" charset="-120"/>
              </a:rPr>
              <a:t>觀察</a:t>
            </a:r>
            <a:endParaRPr kumimoji="1" lang="zh-TW" altLang="en-US" sz="4800" dirty="0">
              <a:latin typeface="Hannotate TC" charset="-120"/>
              <a:ea typeface="Hannotate TC" charset="-120"/>
              <a:cs typeface="Hannotate TC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>
                <a:latin typeface="Century Schoolbook" charset="0"/>
                <a:ea typeface="Century Schoolbook" charset="0"/>
                <a:cs typeface="Century Schoolbook" charset="0"/>
              </a:rPr>
              <a:t>對執行速度的影響程度：</a:t>
            </a:r>
            <a:r>
              <a:rPr kumimoji="1" lang="en-US" altLang="zh-TW" dirty="0" smtClean="0">
                <a:latin typeface="Century Schoolbook" charset="0"/>
                <a:ea typeface="Century Schoolbook" charset="0"/>
                <a:cs typeface="Century Schoolbook" charset="0"/>
              </a:rPr>
              <a:t>batch size &gt; layer &gt; neuron</a:t>
            </a:r>
            <a:endParaRPr kumimoji="1" lang="zh-TW" altLang="en-US" dirty="0" smtClean="0">
              <a:latin typeface="Century Schoolbook" charset="0"/>
              <a:ea typeface="Century Schoolbook" charset="0"/>
              <a:cs typeface="Century Schoolbook" charset="0"/>
            </a:endParaRPr>
          </a:p>
          <a:p>
            <a:r>
              <a:rPr kumimoji="1" lang="zh-TW" altLang="en-US" dirty="0" smtClean="0">
                <a:latin typeface="Century Schoolbook" charset="0"/>
                <a:ea typeface="Century Schoolbook" charset="0"/>
                <a:cs typeface="Century Schoolbook" charset="0"/>
              </a:rPr>
              <a:t>在 </a:t>
            </a:r>
            <a:r>
              <a:rPr kumimoji="1" lang="en-US" altLang="zh-TW" dirty="0" smtClean="0">
                <a:latin typeface="Century Schoolbook" charset="0"/>
                <a:ea typeface="Century Schoolbook" charset="0"/>
                <a:cs typeface="Century Schoolbook" charset="0"/>
              </a:rPr>
              <a:t>small batch size </a:t>
            </a:r>
            <a:r>
              <a:rPr kumimoji="1" lang="zh-TW" altLang="en-US" dirty="0" smtClean="0">
                <a:latin typeface="Century Schoolbook" charset="0"/>
                <a:ea typeface="Century Schoolbook" charset="0"/>
                <a:cs typeface="Century Schoolbook" charset="0"/>
              </a:rPr>
              <a:t>時，</a:t>
            </a:r>
            <a:r>
              <a:rPr kumimoji="1" lang="en-US" altLang="zh-TW" dirty="0" err="1" smtClean="0">
                <a:latin typeface="Century Schoolbook" charset="0"/>
                <a:ea typeface="Century Schoolbook" charset="0"/>
                <a:cs typeface="Century Schoolbook" charset="0"/>
              </a:rPr>
              <a:t>Chainer</a:t>
            </a:r>
            <a:r>
              <a:rPr kumimoji="1" lang="en-US" altLang="zh-TW" dirty="0" smtClean="0">
                <a:latin typeface="Century Schoolbook" charset="0"/>
                <a:ea typeface="Century Schoolbook" charset="0"/>
                <a:cs typeface="Century Schoolbook" charset="0"/>
              </a:rPr>
              <a:t> </a:t>
            </a:r>
            <a:r>
              <a:rPr kumimoji="1" lang="zh-TW" altLang="en-US" dirty="0" smtClean="0">
                <a:latin typeface="Century Schoolbook" charset="0"/>
                <a:ea typeface="Century Schoolbook" charset="0"/>
                <a:cs typeface="Century Schoolbook" charset="0"/>
              </a:rPr>
              <a:t>的表現非常差</a:t>
            </a:r>
            <a:endParaRPr kumimoji="1" lang="zh-TW" altLang="en-US" dirty="0">
              <a:latin typeface="Century Schoolbook" charset="0"/>
              <a:ea typeface="Century Schoolbook" charset="0"/>
              <a:cs typeface="Century Schoolbook" charset="0"/>
            </a:endParaRPr>
          </a:p>
          <a:p>
            <a:r>
              <a:rPr kumimoji="1" lang="zh-TW" altLang="en-US" dirty="0" smtClean="0">
                <a:latin typeface="Century Schoolbook" charset="0"/>
                <a:ea typeface="Century Schoolbook" charset="0"/>
                <a:cs typeface="Century Schoolbook" charset="0"/>
              </a:rPr>
              <a:t>把 </a:t>
            </a:r>
            <a:r>
              <a:rPr kumimoji="1" lang="en-US" altLang="zh-TW" dirty="0" smtClean="0">
                <a:latin typeface="Century Schoolbook" charset="0"/>
                <a:ea typeface="Century Schoolbook" charset="0"/>
                <a:cs typeface="Century Schoolbook" charset="0"/>
              </a:rPr>
              <a:t>batch size </a:t>
            </a:r>
            <a:r>
              <a:rPr kumimoji="1" lang="zh-TW" altLang="en-US" dirty="0" smtClean="0">
                <a:latin typeface="Century Schoolbook" charset="0"/>
                <a:ea typeface="Century Schoolbook" charset="0"/>
                <a:cs typeface="Century Schoolbook" charset="0"/>
              </a:rPr>
              <a:t>逐漸調大，</a:t>
            </a:r>
            <a:r>
              <a:rPr kumimoji="1" lang="en-US" altLang="zh-TW" dirty="0" err="1" smtClean="0">
                <a:latin typeface="Century Schoolbook" charset="0"/>
                <a:ea typeface="Century Schoolbook" charset="0"/>
                <a:cs typeface="Century Schoolbook" charset="0"/>
              </a:rPr>
              <a:t>Chainer</a:t>
            </a:r>
            <a:r>
              <a:rPr kumimoji="1" lang="zh-TW" altLang="en-US" dirty="0">
                <a:latin typeface="Century Schoolbook" charset="0"/>
                <a:ea typeface="Century Schoolbook" charset="0"/>
                <a:cs typeface="Century Schoolbook" charset="0"/>
              </a:rPr>
              <a:t> </a:t>
            </a:r>
            <a:r>
              <a:rPr kumimoji="1" lang="zh-TW" altLang="en-US" dirty="0" smtClean="0">
                <a:latin typeface="Century Schoolbook" charset="0"/>
                <a:ea typeface="Century Schoolbook" charset="0"/>
                <a:cs typeface="Century Schoolbook" charset="0"/>
              </a:rPr>
              <a:t>跟 </a:t>
            </a:r>
            <a:r>
              <a:rPr kumimoji="1" lang="en-US" altLang="zh-TW" dirty="0" err="1" smtClean="0">
                <a:latin typeface="Century Schoolbook" charset="0"/>
                <a:ea typeface="Century Schoolbook" charset="0"/>
                <a:cs typeface="Century Schoolbook" charset="0"/>
              </a:rPr>
              <a:t>MXNet</a:t>
            </a:r>
            <a:r>
              <a:rPr kumimoji="1" lang="en-US" altLang="zh-TW" dirty="0" smtClean="0">
                <a:latin typeface="Century Schoolbook" charset="0"/>
                <a:ea typeface="Century Schoolbook" charset="0"/>
                <a:cs typeface="Century Schoolbook" charset="0"/>
              </a:rPr>
              <a:t> </a:t>
            </a:r>
            <a:r>
              <a:rPr kumimoji="1" lang="zh-TW" altLang="en-US" dirty="0" smtClean="0">
                <a:latin typeface="Century Schoolbook" charset="0"/>
                <a:ea typeface="Century Schoolbook" charset="0"/>
                <a:cs typeface="Century Schoolbook" charset="0"/>
              </a:rPr>
              <a:t>的差距會縮小</a:t>
            </a:r>
            <a:endParaRPr kumimoji="1" lang="en-US" altLang="zh-TW" dirty="0" smtClean="0">
              <a:latin typeface="Century Schoolbook" charset="0"/>
              <a:ea typeface="Century Schoolbook" charset="0"/>
              <a:cs typeface="Century Schoolbook" charset="0"/>
            </a:endParaRPr>
          </a:p>
          <a:p>
            <a:r>
              <a:rPr kumimoji="1" lang="zh-TW" altLang="en-US" dirty="0" smtClean="0">
                <a:latin typeface="Century Schoolbook" charset="0"/>
                <a:ea typeface="Century Schoolbook" charset="0"/>
                <a:cs typeface="Century Schoolbook" charset="0"/>
              </a:rPr>
              <a:t>在</a:t>
            </a:r>
            <a:r>
              <a:rPr kumimoji="1" lang="zh-TW" altLang="en-US" dirty="0" smtClean="0">
                <a:solidFill>
                  <a:srgbClr val="FF0000"/>
                </a:solidFill>
                <a:latin typeface="Century Schoolbook" charset="0"/>
                <a:ea typeface="Century Schoolbook" charset="0"/>
                <a:cs typeface="Century Schoolbook" charset="0"/>
              </a:rPr>
              <a:t>參數量多</a:t>
            </a:r>
            <a:r>
              <a:rPr kumimoji="1" lang="zh-TW" altLang="en-US" dirty="0" smtClean="0">
                <a:latin typeface="Century Schoolbook" charset="0"/>
                <a:ea typeface="Century Schoolbook" charset="0"/>
                <a:cs typeface="Century Schoolbook" charset="0"/>
              </a:rPr>
              <a:t>且 </a:t>
            </a:r>
            <a:r>
              <a:rPr kumimoji="1" lang="en-US" altLang="zh-TW" dirty="0" smtClean="0">
                <a:latin typeface="Century Schoolbook" charset="0"/>
                <a:ea typeface="Century Schoolbook" charset="0"/>
                <a:cs typeface="Century Schoolbook" charset="0"/>
              </a:rPr>
              <a:t>batch size </a:t>
            </a:r>
            <a:r>
              <a:rPr kumimoji="1" lang="zh-TW" altLang="en-US" dirty="0" smtClean="0">
                <a:latin typeface="Century Schoolbook" charset="0"/>
                <a:ea typeface="Century Schoolbook" charset="0"/>
                <a:cs typeface="Century Schoolbook" charset="0"/>
              </a:rPr>
              <a:t>大的情況下，兩者差距最小</a:t>
            </a:r>
          </a:p>
          <a:p>
            <a:r>
              <a:rPr kumimoji="1" lang="zh-TW" altLang="en-US" dirty="0" smtClean="0">
                <a:latin typeface="Century Schoolbook" charset="0"/>
                <a:ea typeface="Century Schoolbook" charset="0"/>
                <a:cs typeface="Century Schoolbook" charset="0"/>
              </a:rPr>
              <a:t>有可能是</a:t>
            </a:r>
            <a:r>
              <a:rPr kumimoji="1" lang="en-US" altLang="zh-TW" dirty="0" smtClean="0">
                <a:latin typeface="Century Schoolbook" charset="0"/>
                <a:ea typeface="Century Schoolbook" charset="0"/>
                <a:cs typeface="Century Schoolbook" charset="0"/>
              </a:rPr>
              <a:t> I/O </a:t>
            </a:r>
            <a:r>
              <a:rPr kumimoji="1" lang="zh-TW" altLang="en-US" dirty="0" smtClean="0">
                <a:latin typeface="Century Schoolbook" charset="0"/>
                <a:ea typeface="Century Schoolbook" charset="0"/>
                <a:cs typeface="Century Schoolbook" charset="0"/>
              </a:rPr>
              <a:t>的問題</a:t>
            </a:r>
          </a:p>
          <a:p>
            <a:endParaRPr kumimoji="1" lang="en-US" altLang="zh-TW" dirty="0" smtClean="0">
              <a:latin typeface="Century Schoolbook" charset="0"/>
              <a:ea typeface="Century Schoolbook" charset="0"/>
              <a:cs typeface="Century Schoolbook" charset="0"/>
            </a:endParaRPr>
          </a:p>
          <a:p>
            <a:endParaRPr kumimoji="1" lang="zh-TW" alt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75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800" dirty="0" smtClean="0">
                <a:latin typeface="Hannotate TC" charset="-120"/>
                <a:ea typeface="Hannotate TC" charset="-120"/>
                <a:cs typeface="Hannotate TC" charset="-120"/>
              </a:rPr>
              <a:t>To-Do List</a:t>
            </a:r>
            <a:endParaRPr kumimoji="1" lang="zh-TW" altLang="en-US" sz="4800" dirty="0">
              <a:latin typeface="Hannotate TC" charset="-120"/>
              <a:ea typeface="Hannotate TC" charset="-120"/>
              <a:cs typeface="Hannotate TC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>
                <a:latin typeface="Century Schoolbook" charset="0"/>
                <a:ea typeface="Century Schoolbook" charset="0"/>
                <a:cs typeface="Century Schoolbook" charset="0"/>
              </a:rPr>
              <a:t>把 </a:t>
            </a:r>
            <a:r>
              <a:rPr kumimoji="1" lang="en-US" altLang="zh-TW" dirty="0" smtClean="0">
                <a:latin typeface="Century Schoolbook" charset="0"/>
                <a:ea typeface="Century Schoolbook" charset="0"/>
                <a:cs typeface="Century Schoolbook" charset="0"/>
              </a:rPr>
              <a:t>batch size </a:t>
            </a:r>
            <a:r>
              <a:rPr kumimoji="1" lang="zh-TW" altLang="en-US" dirty="0" smtClean="0">
                <a:latin typeface="Century Schoolbook" charset="0"/>
                <a:ea typeface="Century Schoolbook" charset="0"/>
                <a:cs typeface="Century Schoolbook" charset="0"/>
              </a:rPr>
              <a:t>加大，觀察</a:t>
            </a:r>
            <a:r>
              <a:rPr kumimoji="1" lang="en-US" altLang="zh-TW" dirty="0" smtClean="0">
                <a:latin typeface="Century Schoolbook" charset="0"/>
                <a:ea typeface="Century Schoolbook" charset="0"/>
                <a:cs typeface="Century Schoolbook" charset="0"/>
              </a:rPr>
              <a:t> </a:t>
            </a:r>
            <a:r>
              <a:rPr kumimoji="1" lang="en-US" altLang="zh-TW" dirty="0" err="1" smtClean="0">
                <a:latin typeface="Century Schoolbook" charset="0"/>
                <a:ea typeface="Century Schoolbook" charset="0"/>
                <a:cs typeface="Century Schoolbook" charset="0"/>
              </a:rPr>
              <a:t>Chainer</a:t>
            </a:r>
            <a:r>
              <a:rPr kumimoji="1" lang="en-US" altLang="zh-TW" dirty="0" smtClean="0">
                <a:latin typeface="Century Schoolbook" charset="0"/>
                <a:ea typeface="Century Schoolbook" charset="0"/>
                <a:cs typeface="Century Schoolbook" charset="0"/>
              </a:rPr>
              <a:t> </a:t>
            </a:r>
            <a:r>
              <a:rPr kumimoji="1" lang="zh-TW" altLang="en-US" dirty="0" smtClean="0">
                <a:latin typeface="Century Schoolbook" charset="0"/>
                <a:ea typeface="Century Schoolbook" charset="0"/>
                <a:cs typeface="Century Schoolbook" charset="0"/>
              </a:rPr>
              <a:t>的效能是否會反超 </a:t>
            </a:r>
            <a:r>
              <a:rPr kumimoji="1" lang="en-US" altLang="zh-TW" dirty="0" err="1" smtClean="0">
                <a:latin typeface="Century Schoolbook" charset="0"/>
                <a:ea typeface="Century Schoolbook" charset="0"/>
                <a:cs typeface="Century Schoolbook" charset="0"/>
              </a:rPr>
              <a:t>MXNet</a:t>
            </a:r>
            <a:endParaRPr kumimoji="1" lang="en-US" altLang="zh-TW" dirty="0" smtClean="0">
              <a:latin typeface="Century Schoolbook" charset="0"/>
              <a:ea typeface="Century Schoolbook" charset="0"/>
              <a:cs typeface="Century Schoolbook" charset="0"/>
            </a:endParaRPr>
          </a:p>
          <a:p>
            <a:r>
              <a:rPr kumimoji="1" lang="zh-TW" altLang="en-US" dirty="0" smtClean="0">
                <a:latin typeface="Century Schoolbook" charset="0"/>
                <a:ea typeface="Century Schoolbook" charset="0"/>
                <a:cs typeface="Century Schoolbook" charset="0"/>
              </a:rPr>
              <a:t>設計實驗驗證前頁對於</a:t>
            </a:r>
            <a:r>
              <a:rPr kumimoji="1" lang="en-US" altLang="zh-TW" dirty="0" smtClean="0">
                <a:latin typeface="Century Schoolbook" charset="0"/>
                <a:ea typeface="Century Schoolbook" charset="0"/>
                <a:cs typeface="Century Schoolbook" charset="0"/>
              </a:rPr>
              <a:t> “</a:t>
            </a:r>
            <a:r>
              <a:rPr kumimoji="1" lang="zh-TW" altLang="en-US" dirty="0" smtClean="0">
                <a:latin typeface="Century Schoolbook" charset="0"/>
                <a:ea typeface="Century Schoolbook" charset="0"/>
                <a:cs typeface="Century Schoolbook" charset="0"/>
              </a:rPr>
              <a:t>參數量</a:t>
            </a:r>
            <a:r>
              <a:rPr kumimoji="1" lang="en-US" altLang="zh-TW" dirty="0" smtClean="0">
                <a:latin typeface="Century Schoolbook" charset="0"/>
                <a:ea typeface="Century Schoolbook" charset="0"/>
                <a:cs typeface="Century Schoolbook" charset="0"/>
              </a:rPr>
              <a:t>” </a:t>
            </a:r>
            <a:r>
              <a:rPr kumimoji="1" lang="zh-TW" altLang="en-US" dirty="0" smtClean="0">
                <a:latin typeface="Century Schoolbook" charset="0"/>
                <a:ea typeface="Century Schoolbook" charset="0"/>
                <a:cs typeface="Century Schoolbook" charset="0"/>
              </a:rPr>
              <a:t>的</a:t>
            </a:r>
            <a:r>
              <a:rPr kumimoji="1" lang="zh-TW" altLang="en-US" dirty="0" smtClean="0">
                <a:latin typeface="Century Schoolbook" charset="0"/>
                <a:ea typeface="Century Schoolbook" charset="0"/>
                <a:cs typeface="Century Schoolbook" charset="0"/>
              </a:rPr>
              <a:t>假設</a:t>
            </a:r>
            <a:endParaRPr kumimoji="1" lang="en-US" altLang="zh-TW" dirty="0" smtClean="0">
              <a:latin typeface="Century Schoolbook" charset="0"/>
              <a:ea typeface="Century Schoolbook" charset="0"/>
              <a:cs typeface="Century Schoolbook" charset="0"/>
            </a:endParaRPr>
          </a:p>
          <a:p>
            <a:r>
              <a:rPr kumimoji="1" lang="zh-TW" altLang="en-US" dirty="0" smtClean="0">
                <a:latin typeface="Century Schoolbook" charset="0"/>
                <a:ea typeface="Century Schoolbook" charset="0"/>
                <a:cs typeface="Century Schoolbook" charset="0"/>
              </a:rPr>
              <a:t>把實驗推展到多 </a:t>
            </a:r>
            <a:r>
              <a:rPr kumimoji="1" lang="en-US" altLang="zh-TW" dirty="0" smtClean="0">
                <a:latin typeface="Century Schoolbook" charset="0"/>
                <a:ea typeface="Century Schoolbook" charset="0"/>
                <a:cs typeface="Century Schoolbook" charset="0"/>
              </a:rPr>
              <a:t>GPUs</a:t>
            </a:r>
            <a:endParaRPr kumimoji="1" lang="en-US" altLang="zh-TW" dirty="0" smtClean="0">
              <a:latin typeface="Century Schoolbook" charset="0"/>
              <a:ea typeface="Century Schoolbook" charset="0"/>
              <a:cs typeface="Century Schoolbook" charset="0"/>
            </a:endParaRPr>
          </a:p>
          <a:p>
            <a:endParaRPr kumimoji="1" lang="zh-TW" alt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70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1696" y="2617995"/>
            <a:ext cx="10515600" cy="1325563"/>
          </a:xfrm>
        </p:spPr>
        <p:txBody>
          <a:bodyPr/>
          <a:lstStyle/>
          <a:p>
            <a:pPr algn="ctr"/>
            <a:r>
              <a:rPr kumimoji="1" lang="en-US" altLang="zh-TW" dirty="0" smtClean="0">
                <a:latin typeface="Hannotate TC" charset="-120"/>
                <a:ea typeface="Hannotate TC" charset="-120"/>
                <a:cs typeface="Hannotate TC" charset="-120"/>
              </a:rPr>
              <a:t>When it comes to multi-GPUs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3945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800" dirty="0" smtClean="0">
                <a:latin typeface="Hannotate TC" charset="-120"/>
                <a:ea typeface="Hannotate TC" charset="-120"/>
                <a:cs typeface="Hannotate TC" charset="-120"/>
              </a:rPr>
              <a:t>MLP Results </a:t>
            </a:r>
            <a:r>
              <a:rPr kumimoji="1" lang="mr-IN" altLang="zh-TW" sz="4800" dirty="0" smtClean="0">
                <a:latin typeface="Hannotate TC" charset="-120"/>
                <a:ea typeface="Hannotate TC" charset="-120"/>
                <a:cs typeface="Hannotate TC" charset="-120"/>
              </a:rPr>
              <a:t>–</a:t>
            </a:r>
            <a:r>
              <a:rPr kumimoji="1" lang="en-US" altLang="zh-TW" sz="4800" dirty="0" smtClean="0">
                <a:latin typeface="Hannotate TC" charset="-120"/>
                <a:ea typeface="Hannotate TC" charset="-120"/>
                <a:cs typeface="Hannotate TC" charset="-120"/>
              </a:rPr>
              <a:t> changing layer</a:t>
            </a:r>
            <a:endParaRPr kumimoji="1" lang="zh-TW" altLang="en-US" sz="4800" dirty="0">
              <a:latin typeface="Hannotate TC" charset="-120"/>
              <a:ea typeface="Hannotate TC" charset="-120"/>
              <a:cs typeface="Hannotate TC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811" y="1690688"/>
            <a:ext cx="8212378" cy="5053771"/>
          </a:xfrm>
          <a:prstGeom prst="rect">
            <a:avLst/>
          </a:prstGeom>
        </p:spPr>
      </p:pic>
      <p:sp>
        <p:nvSpPr>
          <p:cNvPr id="4" name="甜甜圈 3"/>
          <p:cNvSpPr/>
          <p:nvPr/>
        </p:nvSpPr>
        <p:spPr>
          <a:xfrm>
            <a:off x="8825948" y="6294783"/>
            <a:ext cx="503582" cy="344556"/>
          </a:xfrm>
          <a:prstGeom prst="donut">
            <a:avLst>
              <a:gd name="adj" fmla="val 949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77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800" dirty="0" smtClean="0">
                <a:latin typeface="Hannotate TC" charset="-120"/>
                <a:ea typeface="Hannotate TC" charset="-120"/>
                <a:cs typeface="Hannotate TC" charset="-120"/>
              </a:rPr>
              <a:t>MLP Results </a:t>
            </a:r>
            <a:r>
              <a:rPr kumimoji="1" lang="mr-IN" altLang="zh-TW" sz="4800" dirty="0" smtClean="0">
                <a:latin typeface="Hannotate TC" charset="-120"/>
                <a:ea typeface="Hannotate TC" charset="-120"/>
                <a:cs typeface="Hannotate TC" charset="-120"/>
              </a:rPr>
              <a:t>–</a:t>
            </a:r>
            <a:r>
              <a:rPr kumimoji="1" lang="en-US" altLang="zh-TW" sz="4800" dirty="0" smtClean="0">
                <a:latin typeface="Hannotate TC" charset="-120"/>
                <a:ea typeface="Hannotate TC" charset="-120"/>
                <a:cs typeface="Hannotate TC" charset="-120"/>
              </a:rPr>
              <a:t> changing layer</a:t>
            </a:r>
            <a:endParaRPr kumimoji="1" lang="zh-TW" altLang="en-US" sz="4800" dirty="0">
              <a:latin typeface="Hannotate TC" charset="-120"/>
              <a:ea typeface="Hannotate TC" charset="-120"/>
              <a:cs typeface="Hannotate TC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811" y="1690688"/>
            <a:ext cx="8212378" cy="505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53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800" dirty="0" smtClean="0">
                <a:latin typeface="Hannotate TC" charset="-120"/>
                <a:ea typeface="Hannotate TC" charset="-120"/>
                <a:cs typeface="Hannotate TC" charset="-120"/>
              </a:rPr>
              <a:t>MLP Results </a:t>
            </a:r>
            <a:r>
              <a:rPr kumimoji="1" lang="mr-IN" altLang="zh-TW" sz="4800" dirty="0" smtClean="0">
                <a:latin typeface="Hannotate TC" charset="-120"/>
                <a:ea typeface="Hannotate TC" charset="-120"/>
                <a:cs typeface="Hannotate TC" charset="-120"/>
              </a:rPr>
              <a:t>–</a:t>
            </a:r>
            <a:r>
              <a:rPr kumimoji="1" lang="en-US" altLang="zh-TW" sz="4800" dirty="0" smtClean="0">
                <a:latin typeface="Hannotate TC" charset="-120"/>
                <a:ea typeface="Hannotate TC" charset="-120"/>
                <a:cs typeface="Hannotate TC" charset="-120"/>
              </a:rPr>
              <a:t> changing neuron</a:t>
            </a:r>
            <a:endParaRPr kumimoji="1" lang="zh-TW" altLang="en-US" sz="4800" dirty="0">
              <a:latin typeface="Hannotate TC" charset="-120"/>
              <a:ea typeface="Hannotate TC" charset="-120"/>
              <a:cs typeface="Hannotate TC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785" y="1690688"/>
            <a:ext cx="8244430" cy="5073495"/>
          </a:xfrm>
          <a:prstGeom prst="rect">
            <a:avLst/>
          </a:prstGeom>
        </p:spPr>
      </p:pic>
      <p:sp>
        <p:nvSpPr>
          <p:cNvPr id="5" name="甜甜圈 4"/>
          <p:cNvSpPr/>
          <p:nvPr/>
        </p:nvSpPr>
        <p:spPr>
          <a:xfrm>
            <a:off x="8839200" y="6294783"/>
            <a:ext cx="503582" cy="344556"/>
          </a:xfrm>
          <a:prstGeom prst="donut">
            <a:avLst>
              <a:gd name="adj" fmla="val 949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67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800" dirty="0" smtClean="0">
                <a:latin typeface="Hannotate TC" charset="-120"/>
                <a:ea typeface="Hannotate TC" charset="-120"/>
                <a:cs typeface="Hannotate TC" charset="-120"/>
              </a:rPr>
              <a:t>MLP Results </a:t>
            </a:r>
            <a:r>
              <a:rPr kumimoji="1" lang="mr-IN" altLang="zh-TW" sz="4800" dirty="0" smtClean="0">
                <a:latin typeface="Hannotate TC" charset="-120"/>
                <a:ea typeface="Hannotate TC" charset="-120"/>
                <a:cs typeface="Hannotate TC" charset="-120"/>
              </a:rPr>
              <a:t>–</a:t>
            </a:r>
            <a:r>
              <a:rPr kumimoji="1" lang="en-US" altLang="zh-TW" sz="4800" dirty="0" smtClean="0">
                <a:latin typeface="Hannotate TC" charset="-120"/>
                <a:ea typeface="Hannotate TC" charset="-120"/>
                <a:cs typeface="Hannotate TC" charset="-120"/>
              </a:rPr>
              <a:t> changing neuron</a:t>
            </a:r>
            <a:endParaRPr kumimoji="1" lang="zh-TW" altLang="en-US" sz="4800" dirty="0">
              <a:latin typeface="Hannotate TC" charset="-120"/>
              <a:ea typeface="Hannotate TC" charset="-120"/>
              <a:cs typeface="Hannotate TC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08" y="1690688"/>
            <a:ext cx="8219384" cy="505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20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800" dirty="0" smtClean="0">
                <a:latin typeface="Hannotate TC" charset="-120"/>
                <a:ea typeface="Hannotate TC" charset="-120"/>
                <a:cs typeface="Hannotate TC" charset="-120"/>
              </a:rPr>
              <a:t>MLP Results </a:t>
            </a:r>
            <a:r>
              <a:rPr kumimoji="1" lang="mr-IN" altLang="zh-TW" sz="4800" dirty="0" smtClean="0">
                <a:latin typeface="Hannotate TC" charset="-120"/>
                <a:ea typeface="Hannotate TC" charset="-120"/>
                <a:cs typeface="Hannotate TC" charset="-120"/>
              </a:rPr>
              <a:t>–</a:t>
            </a:r>
            <a:r>
              <a:rPr kumimoji="1" lang="en-US" altLang="zh-TW" sz="4800" dirty="0" smtClean="0">
                <a:latin typeface="Hannotate TC" charset="-120"/>
                <a:ea typeface="Hannotate TC" charset="-120"/>
                <a:cs typeface="Hannotate TC" charset="-120"/>
              </a:rPr>
              <a:t> changing batch</a:t>
            </a:r>
            <a:r>
              <a:rPr kumimoji="1" lang="zh-TW" altLang="en-US" sz="4800" dirty="0" smtClean="0">
                <a:latin typeface="Hannotate TC" charset="-120"/>
                <a:ea typeface="Hannotate TC" charset="-120"/>
                <a:cs typeface="Hannotate TC" charset="-120"/>
              </a:rPr>
              <a:t> </a:t>
            </a:r>
            <a:r>
              <a:rPr kumimoji="1" lang="en-US" altLang="zh-TW" sz="4800" dirty="0" smtClean="0">
                <a:latin typeface="Hannotate TC" charset="-120"/>
                <a:ea typeface="Hannotate TC" charset="-120"/>
                <a:cs typeface="Hannotate TC" charset="-120"/>
              </a:rPr>
              <a:t>size</a:t>
            </a:r>
            <a:endParaRPr kumimoji="1" lang="zh-TW" altLang="en-US" sz="4800" dirty="0">
              <a:latin typeface="Hannotate TC" charset="-120"/>
              <a:ea typeface="Hannotate TC" charset="-120"/>
              <a:cs typeface="Hannotate TC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475" y="1690688"/>
            <a:ext cx="8169049" cy="5027107"/>
          </a:xfrm>
          <a:prstGeom prst="rect">
            <a:avLst/>
          </a:prstGeom>
        </p:spPr>
      </p:pic>
      <p:sp>
        <p:nvSpPr>
          <p:cNvPr id="6" name="甜甜圈 5"/>
          <p:cNvSpPr/>
          <p:nvPr/>
        </p:nvSpPr>
        <p:spPr>
          <a:xfrm>
            <a:off x="8825948" y="6268278"/>
            <a:ext cx="503582" cy="344556"/>
          </a:xfrm>
          <a:prstGeom prst="donut">
            <a:avLst>
              <a:gd name="adj" fmla="val 949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743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800" dirty="0" smtClean="0">
                <a:latin typeface="Hannotate TC" charset="-120"/>
                <a:ea typeface="Hannotate TC" charset="-120"/>
                <a:cs typeface="Hannotate TC" charset="-120"/>
              </a:rPr>
              <a:t>MLP Results </a:t>
            </a:r>
            <a:r>
              <a:rPr kumimoji="1" lang="mr-IN" altLang="zh-TW" sz="4800" dirty="0" smtClean="0">
                <a:latin typeface="Hannotate TC" charset="-120"/>
                <a:ea typeface="Hannotate TC" charset="-120"/>
                <a:cs typeface="Hannotate TC" charset="-120"/>
              </a:rPr>
              <a:t>–</a:t>
            </a:r>
            <a:r>
              <a:rPr kumimoji="1" lang="en-US" altLang="zh-TW" sz="4800" dirty="0" smtClean="0">
                <a:latin typeface="Hannotate TC" charset="-120"/>
                <a:ea typeface="Hannotate TC" charset="-120"/>
                <a:cs typeface="Hannotate TC" charset="-120"/>
              </a:rPr>
              <a:t> changing batch</a:t>
            </a:r>
            <a:r>
              <a:rPr kumimoji="1" lang="zh-TW" altLang="en-US" sz="4800" dirty="0" smtClean="0">
                <a:latin typeface="Hannotate TC" charset="-120"/>
                <a:ea typeface="Hannotate TC" charset="-120"/>
                <a:cs typeface="Hannotate TC" charset="-120"/>
              </a:rPr>
              <a:t> </a:t>
            </a:r>
            <a:r>
              <a:rPr kumimoji="1" lang="en-US" altLang="zh-TW" sz="4800" dirty="0" smtClean="0">
                <a:latin typeface="Hannotate TC" charset="-120"/>
                <a:ea typeface="Hannotate TC" charset="-120"/>
                <a:cs typeface="Hannotate TC" charset="-120"/>
              </a:rPr>
              <a:t>size</a:t>
            </a:r>
            <a:endParaRPr kumimoji="1" lang="zh-TW" altLang="en-US" sz="4800" dirty="0">
              <a:latin typeface="Hannotate TC" charset="-120"/>
              <a:ea typeface="Hannotate TC" charset="-120"/>
              <a:cs typeface="Hannotate TC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223" y="1690688"/>
            <a:ext cx="8195553" cy="504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771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>
                <a:latin typeface="Hannotate TC" charset="-120"/>
                <a:ea typeface="Hannotate TC" charset="-120"/>
                <a:cs typeface="Hannotate TC" charset="-120"/>
              </a:rPr>
              <a:t>先講結論</a:t>
            </a:r>
            <a:endParaRPr kumimoji="1" lang="zh-TW" altLang="en-US" sz="4800" dirty="0">
              <a:latin typeface="Hannotate TC" charset="-120"/>
              <a:ea typeface="Hannotate TC" charset="-120"/>
              <a:cs typeface="Hannotate TC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Century Schoolbook" charset="0"/>
                <a:ea typeface="Century Schoolbook" charset="0"/>
                <a:cs typeface="Century Schoolbook" charset="0"/>
              </a:rPr>
              <a:t>在幾乎</a:t>
            </a:r>
            <a:r>
              <a:rPr lang="zh-TW" altLang="en-US" dirty="0">
                <a:latin typeface="Century Schoolbook" charset="0"/>
                <a:ea typeface="Century Schoolbook" charset="0"/>
                <a:cs typeface="Century Schoolbook" charset="0"/>
              </a:rPr>
              <a:t>所有</a:t>
            </a:r>
            <a:r>
              <a:rPr lang="zh-TW" altLang="en-US" dirty="0" smtClean="0">
                <a:latin typeface="Century Schoolbook" charset="0"/>
                <a:ea typeface="Century Schoolbook" charset="0"/>
                <a:cs typeface="Century Schoolbook" charset="0"/>
              </a:rPr>
              <a:t>的實驗配置</a:t>
            </a:r>
            <a:r>
              <a:rPr lang="zh-TW" altLang="en-US" dirty="0">
                <a:latin typeface="Century Schoolbook" charset="0"/>
                <a:ea typeface="Century Schoolbook" charset="0"/>
                <a:cs typeface="Century Schoolbook" charset="0"/>
              </a:rPr>
              <a:t>下，</a:t>
            </a:r>
            <a:r>
              <a:rPr lang="en-US" altLang="zh-TW" dirty="0" err="1">
                <a:latin typeface="Century Schoolbook" charset="0"/>
                <a:ea typeface="Century Schoolbook" charset="0"/>
                <a:cs typeface="Century Schoolbook" charset="0"/>
              </a:rPr>
              <a:t>MXNet</a:t>
            </a:r>
            <a:r>
              <a:rPr lang="en-US" altLang="zh-TW" dirty="0">
                <a:latin typeface="Century Schoolbook" charset="0"/>
                <a:ea typeface="Century Schoolbook" charset="0"/>
                <a:cs typeface="Century Schoolbook" charset="0"/>
              </a:rPr>
              <a:t> </a:t>
            </a:r>
            <a:r>
              <a:rPr lang="zh-TW" altLang="en-US" dirty="0">
                <a:latin typeface="Century Schoolbook" charset="0"/>
                <a:ea typeface="Century Schoolbook" charset="0"/>
                <a:cs typeface="Century Schoolbook" charset="0"/>
              </a:rPr>
              <a:t>都</a:t>
            </a:r>
            <a:r>
              <a:rPr lang="zh-TW" altLang="en-US" dirty="0" smtClean="0">
                <a:latin typeface="Century Schoolbook" charset="0"/>
                <a:ea typeface="Century Schoolbook" charset="0"/>
                <a:cs typeface="Century Schoolbook" charset="0"/>
              </a:rPr>
              <a:t>比 </a:t>
            </a:r>
            <a:r>
              <a:rPr lang="en-US" altLang="zh-TW" dirty="0" err="1" smtClean="0">
                <a:latin typeface="Century Schoolbook" charset="0"/>
                <a:ea typeface="Century Schoolbook" charset="0"/>
                <a:cs typeface="Century Schoolbook" charset="0"/>
              </a:rPr>
              <a:t>Chainer</a:t>
            </a:r>
            <a:r>
              <a:rPr lang="en-US" altLang="zh-TW" dirty="0" smtClean="0">
                <a:latin typeface="Century Schoolbook" charset="0"/>
                <a:ea typeface="Century Schoolbook" charset="0"/>
                <a:cs typeface="Century Schoolbook" charset="0"/>
              </a:rPr>
              <a:t> </a:t>
            </a:r>
            <a:r>
              <a:rPr lang="zh-TW" altLang="en-US" dirty="0" smtClean="0">
                <a:latin typeface="Century Schoolbook" charset="0"/>
                <a:ea typeface="Century Schoolbook" charset="0"/>
                <a:cs typeface="Century Schoolbook" charset="0"/>
              </a:rPr>
              <a:t>快</a:t>
            </a:r>
            <a:endParaRPr kumimoji="1" lang="zh-TW" alt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227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800" dirty="0" smtClean="0">
                <a:latin typeface="Hannotate TC" charset="-120"/>
                <a:ea typeface="Hannotate TC" charset="-120"/>
                <a:cs typeface="Hannotate TC" charset="-120"/>
              </a:rPr>
              <a:t>CNN results</a:t>
            </a:r>
            <a:endParaRPr kumimoji="1" lang="zh-TW" altLang="en-US" sz="4800" dirty="0">
              <a:latin typeface="Hannotate TC" charset="-120"/>
              <a:ea typeface="Hannotate TC" charset="-120"/>
              <a:cs typeface="Hannotate TC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392" y="1690688"/>
            <a:ext cx="8149216" cy="501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9929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4800" dirty="0" smtClean="0">
                <a:latin typeface="Hannotate TC" charset="-120"/>
                <a:ea typeface="Hannotate TC" charset="-120"/>
                <a:cs typeface="Hannotate TC" charset="-120"/>
              </a:rPr>
              <a:t>觀察</a:t>
            </a:r>
            <a:endParaRPr kumimoji="1" lang="zh-TW" altLang="en-US" sz="4800" dirty="0">
              <a:latin typeface="Hannotate TC" charset="-120"/>
              <a:ea typeface="Hannotate TC" charset="-120"/>
              <a:cs typeface="Hannotate TC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 smtClean="0">
                <a:latin typeface="Century Schoolbook" charset="0"/>
                <a:ea typeface="Century Schoolbook" charset="0"/>
                <a:cs typeface="Century Schoolbook" charset="0"/>
              </a:rPr>
              <a:t>多 </a:t>
            </a:r>
            <a:r>
              <a:rPr kumimoji="1" lang="en-US" altLang="zh-TW" dirty="0" smtClean="0">
                <a:latin typeface="Century Schoolbook" charset="0"/>
                <a:ea typeface="Century Schoolbook" charset="0"/>
                <a:cs typeface="Century Schoolbook" charset="0"/>
              </a:rPr>
              <a:t>GPU </a:t>
            </a:r>
            <a:r>
              <a:rPr kumimoji="1" lang="zh-TW" altLang="en-US" dirty="0" smtClean="0">
                <a:latin typeface="Century Schoolbook" charset="0"/>
                <a:ea typeface="Century Schoolbook" charset="0"/>
                <a:cs typeface="Century Schoolbook" charset="0"/>
              </a:rPr>
              <a:t>時，</a:t>
            </a:r>
            <a:r>
              <a:rPr kumimoji="1" lang="en-US" altLang="zh-TW" dirty="0" err="1" smtClean="0">
                <a:latin typeface="Century Schoolbook" charset="0"/>
                <a:ea typeface="Century Schoolbook" charset="0"/>
                <a:cs typeface="Century Schoolbook" charset="0"/>
              </a:rPr>
              <a:t>MXNet</a:t>
            </a:r>
            <a:r>
              <a:rPr kumimoji="1" lang="en-US" altLang="zh-TW" dirty="0" smtClean="0">
                <a:latin typeface="Century Schoolbook" charset="0"/>
                <a:ea typeface="Century Schoolbook" charset="0"/>
                <a:cs typeface="Century Schoolbook" charset="0"/>
              </a:rPr>
              <a:t> </a:t>
            </a:r>
            <a:r>
              <a:rPr kumimoji="1" lang="zh-TW" altLang="en-US" dirty="0" smtClean="0">
                <a:latin typeface="Century Schoolbook" charset="0"/>
                <a:ea typeface="Century Schoolbook" charset="0"/>
                <a:cs typeface="Century Schoolbook" charset="0"/>
              </a:rPr>
              <a:t>表現大幅下滑</a:t>
            </a:r>
            <a:endParaRPr kumimoji="1" lang="en-US" altLang="zh-TW" dirty="0">
              <a:latin typeface="Century Schoolbook" charset="0"/>
              <a:ea typeface="Century Schoolbook" charset="0"/>
              <a:cs typeface="Century Schoolbook" charset="0"/>
            </a:endParaRPr>
          </a:p>
          <a:p>
            <a:r>
              <a:rPr kumimoji="1" lang="zh-TW" altLang="en-US" dirty="0" smtClean="0">
                <a:latin typeface="Century Schoolbook" charset="0"/>
                <a:ea typeface="Century Schoolbook" charset="0"/>
                <a:cs typeface="Century Schoolbook" charset="0"/>
              </a:rPr>
              <a:t>特別</a:t>
            </a:r>
            <a:r>
              <a:rPr kumimoji="1" lang="zh-TW" altLang="en-US" dirty="0" smtClean="0">
                <a:latin typeface="Century Schoolbook" charset="0"/>
                <a:ea typeface="Century Schoolbook" charset="0"/>
                <a:cs typeface="Century Schoolbook" charset="0"/>
              </a:rPr>
              <a:t>在 </a:t>
            </a:r>
            <a:r>
              <a:rPr kumimoji="1" lang="zh-TW" altLang="en-US" dirty="0" smtClean="0">
                <a:latin typeface="Century Schoolbook" charset="0"/>
                <a:ea typeface="Century Schoolbook" charset="0"/>
                <a:cs typeface="Century Schoolbook" charset="0"/>
              </a:rPr>
              <a:t>多 </a:t>
            </a:r>
            <a:r>
              <a:rPr kumimoji="1" lang="en-US" altLang="zh-TW" dirty="0" smtClean="0">
                <a:latin typeface="Century Schoolbook" charset="0"/>
                <a:ea typeface="Century Schoolbook" charset="0"/>
                <a:cs typeface="Century Schoolbook" charset="0"/>
              </a:rPr>
              <a:t>GPU </a:t>
            </a:r>
            <a:r>
              <a:rPr kumimoji="1" lang="en-US" altLang="zh-TW" dirty="0" smtClean="0">
                <a:latin typeface="Century Schoolbook" charset="0"/>
                <a:ea typeface="Century Schoolbook" charset="0"/>
                <a:cs typeface="Century Schoolbook" charset="0"/>
              </a:rPr>
              <a:t>small </a:t>
            </a:r>
            <a:r>
              <a:rPr kumimoji="1" lang="en-US" altLang="zh-TW" dirty="0" smtClean="0">
                <a:latin typeface="Century Schoolbook" charset="0"/>
                <a:ea typeface="Century Schoolbook" charset="0"/>
                <a:cs typeface="Century Schoolbook" charset="0"/>
              </a:rPr>
              <a:t>batch size </a:t>
            </a:r>
            <a:r>
              <a:rPr kumimoji="1" lang="zh-TW" altLang="en-US" dirty="0" smtClean="0">
                <a:latin typeface="Century Schoolbook" charset="0"/>
                <a:ea typeface="Century Schoolbook" charset="0"/>
                <a:cs typeface="Century Schoolbook" charset="0"/>
              </a:rPr>
              <a:t>時</a:t>
            </a:r>
            <a:r>
              <a:rPr kumimoji="1" lang="zh-TW" altLang="en-US" dirty="0" smtClean="0">
                <a:latin typeface="Century Schoolbook" charset="0"/>
                <a:ea typeface="Century Schoolbook" charset="0"/>
                <a:cs typeface="Century Schoolbook" charset="0"/>
              </a:rPr>
              <a:t>，</a:t>
            </a:r>
            <a:r>
              <a:rPr kumimoji="1" lang="en-US" altLang="zh-TW" dirty="0" err="1" smtClean="0">
                <a:latin typeface="Century Schoolbook" charset="0"/>
                <a:ea typeface="Century Schoolbook" charset="0"/>
                <a:cs typeface="Century Schoolbook" charset="0"/>
              </a:rPr>
              <a:t>MXNet</a:t>
            </a:r>
            <a:r>
              <a:rPr kumimoji="1" lang="en-US" altLang="zh-TW" dirty="0" smtClean="0">
                <a:latin typeface="Century Schoolbook" charset="0"/>
                <a:ea typeface="Century Schoolbook" charset="0"/>
                <a:cs typeface="Century Schoolbook" charset="0"/>
              </a:rPr>
              <a:t> </a:t>
            </a:r>
            <a:r>
              <a:rPr kumimoji="1" lang="zh-TW" altLang="en-US" dirty="0" smtClean="0">
                <a:latin typeface="Century Schoolbook" charset="0"/>
                <a:ea typeface="Century Schoolbook" charset="0"/>
                <a:cs typeface="Century Schoolbook" charset="0"/>
              </a:rPr>
              <a:t>的</a:t>
            </a:r>
            <a:r>
              <a:rPr kumimoji="1" lang="zh-TW" altLang="en-US" dirty="0" smtClean="0">
                <a:latin typeface="Century Schoolbook" charset="0"/>
                <a:ea typeface="Century Schoolbook" charset="0"/>
                <a:cs typeface="Century Schoolbook" charset="0"/>
              </a:rPr>
              <a:t>表現非常差</a:t>
            </a:r>
            <a:endParaRPr kumimoji="1" lang="zh-TW" altLang="en-US" dirty="0">
              <a:latin typeface="Century Schoolbook" charset="0"/>
              <a:ea typeface="Century Schoolbook" charset="0"/>
              <a:cs typeface="Century Schoolbook" charset="0"/>
            </a:endParaRPr>
          </a:p>
          <a:p>
            <a:r>
              <a:rPr kumimoji="1" lang="zh-TW" altLang="en-US" dirty="0" smtClean="0">
                <a:latin typeface="Century Schoolbook" charset="0"/>
                <a:ea typeface="Century Schoolbook" charset="0"/>
                <a:cs typeface="Century Schoolbook" charset="0"/>
              </a:rPr>
              <a:t>把 </a:t>
            </a:r>
            <a:r>
              <a:rPr kumimoji="1" lang="en-US" altLang="zh-TW" dirty="0" smtClean="0">
                <a:latin typeface="Century Schoolbook" charset="0"/>
                <a:ea typeface="Century Schoolbook" charset="0"/>
                <a:cs typeface="Century Schoolbook" charset="0"/>
              </a:rPr>
              <a:t>batch size </a:t>
            </a:r>
            <a:r>
              <a:rPr kumimoji="1" lang="zh-TW" altLang="en-US" dirty="0" smtClean="0">
                <a:latin typeface="Century Schoolbook" charset="0"/>
                <a:ea typeface="Century Schoolbook" charset="0"/>
                <a:cs typeface="Century Schoolbook" charset="0"/>
              </a:rPr>
              <a:t>逐漸調大，</a:t>
            </a:r>
            <a:r>
              <a:rPr kumimoji="1" lang="en-US" altLang="zh-TW" dirty="0" err="1" smtClean="0">
                <a:latin typeface="Century Schoolbook" charset="0"/>
                <a:ea typeface="Century Schoolbook" charset="0"/>
                <a:cs typeface="Century Schoolbook" charset="0"/>
              </a:rPr>
              <a:t>Chainer</a:t>
            </a:r>
            <a:r>
              <a:rPr kumimoji="1" lang="zh-TW" altLang="en-US" dirty="0">
                <a:latin typeface="Century Schoolbook" charset="0"/>
                <a:ea typeface="Century Schoolbook" charset="0"/>
                <a:cs typeface="Century Schoolbook" charset="0"/>
              </a:rPr>
              <a:t> </a:t>
            </a:r>
            <a:r>
              <a:rPr kumimoji="1" lang="zh-TW" altLang="en-US" dirty="0" smtClean="0">
                <a:latin typeface="Century Schoolbook" charset="0"/>
                <a:ea typeface="Century Schoolbook" charset="0"/>
                <a:cs typeface="Century Schoolbook" charset="0"/>
              </a:rPr>
              <a:t>跟 </a:t>
            </a:r>
            <a:r>
              <a:rPr kumimoji="1" lang="en-US" altLang="zh-TW" dirty="0" err="1" smtClean="0">
                <a:latin typeface="Century Schoolbook" charset="0"/>
                <a:ea typeface="Century Schoolbook" charset="0"/>
                <a:cs typeface="Century Schoolbook" charset="0"/>
              </a:rPr>
              <a:t>MXNet</a:t>
            </a:r>
            <a:r>
              <a:rPr kumimoji="1" lang="en-US" altLang="zh-TW" dirty="0" smtClean="0">
                <a:latin typeface="Century Schoolbook" charset="0"/>
                <a:ea typeface="Century Schoolbook" charset="0"/>
                <a:cs typeface="Century Schoolbook" charset="0"/>
              </a:rPr>
              <a:t> </a:t>
            </a:r>
            <a:r>
              <a:rPr kumimoji="1" lang="zh-TW" altLang="en-US" dirty="0" smtClean="0">
                <a:latin typeface="Century Schoolbook" charset="0"/>
                <a:ea typeface="Century Schoolbook" charset="0"/>
                <a:cs typeface="Century Schoolbook" charset="0"/>
              </a:rPr>
              <a:t>的差距</a:t>
            </a:r>
            <a:r>
              <a:rPr kumimoji="1" lang="zh-TW" altLang="en-US" smtClean="0">
                <a:latin typeface="Century Schoolbook" charset="0"/>
                <a:ea typeface="Century Schoolbook" charset="0"/>
                <a:cs typeface="Century Schoolbook" charset="0"/>
              </a:rPr>
              <a:t>會</a:t>
            </a:r>
            <a:r>
              <a:rPr kumimoji="1" lang="zh-TW" altLang="en-US" smtClean="0">
                <a:latin typeface="Century Schoolbook" charset="0"/>
                <a:ea typeface="Century Schoolbook" charset="0"/>
                <a:cs typeface="Century Schoolbook" charset="0"/>
              </a:rPr>
              <a:t>縮小</a:t>
            </a:r>
            <a:endParaRPr kumimoji="1" lang="zh-TW" altLang="en-US" dirty="0" smtClean="0">
              <a:latin typeface="Century Schoolbook" charset="0"/>
              <a:ea typeface="Century Schoolbook" charset="0"/>
              <a:cs typeface="Century Schoolbook" charset="0"/>
            </a:endParaRPr>
          </a:p>
          <a:p>
            <a:endParaRPr kumimoji="1" lang="en-US" altLang="zh-TW" dirty="0" smtClean="0">
              <a:latin typeface="Century Schoolbook" charset="0"/>
              <a:ea typeface="Century Schoolbook" charset="0"/>
              <a:cs typeface="Century Schoolbook" charset="0"/>
            </a:endParaRPr>
          </a:p>
          <a:p>
            <a:endParaRPr kumimoji="1" lang="zh-TW" alt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2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 smtClean="0">
                <a:latin typeface="Hannotate TC" charset="-120"/>
                <a:ea typeface="Hannotate TC" charset="-120"/>
                <a:cs typeface="Hannotate TC" charset="-120"/>
              </a:rPr>
              <a:t>Exp</a:t>
            </a:r>
            <a:r>
              <a:rPr kumimoji="1" lang="en-US" altLang="zh-TW" dirty="0" smtClean="0">
                <a:latin typeface="Hannotate TC" charset="-120"/>
                <a:ea typeface="Hannotate TC" charset="-120"/>
                <a:cs typeface="Hannotate TC" charset="-120"/>
              </a:rPr>
              <a:t> Link</a:t>
            </a:r>
            <a:endParaRPr kumimoji="1" lang="zh-TW" altLang="en-US" dirty="0">
              <a:latin typeface="Hannotate TC" charset="-120"/>
              <a:ea typeface="Hannotate TC" charset="-120"/>
              <a:cs typeface="Hannotate TC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entury Schoolbook" charset="0"/>
                <a:ea typeface="Century Schoolbook" charset="0"/>
                <a:cs typeface="Century Schoolbook" charset="0"/>
                <a:hlinkClick r:id="rId2"/>
              </a:rPr>
              <a:t>https://</a:t>
            </a:r>
            <a:r>
              <a:rPr lang="en-US" altLang="zh-TW" dirty="0" err="1">
                <a:latin typeface="Century Schoolbook" charset="0"/>
                <a:ea typeface="Century Schoolbook" charset="0"/>
                <a:cs typeface="Century Schoolbook" charset="0"/>
                <a:hlinkClick r:id="rId2"/>
              </a:rPr>
              <a:t>goo.gl</a:t>
            </a:r>
            <a:r>
              <a:rPr lang="en-US" altLang="zh-TW" dirty="0">
                <a:latin typeface="Century Schoolbook" charset="0"/>
                <a:ea typeface="Century Schoolbook" charset="0"/>
                <a:cs typeface="Century Schoolbook" charset="0"/>
                <a:hlinkClick r:id="rId2"/>
              </a:rPr>
              <a:t>/</a:t>
            </a:r>
            <a:r>
              <a:rPr lang="en-US" altLang="zh-TW" dirty="0" err="1">
                <a:latin typeface="Century Schoolbook" charset="0"/>
                <a:ea typeface="Century Schoolbook" charset="0"/>
                <a:cs typeface="Century Schoolbook" charset="0"/>
                <a:hlinkClick r:id="rId2"/>
              </a:rPr>
              <a:t>BZzyxF</a:t>
            </a:r>
            <a:endParaRPr kumimoji="1" lang="zh-TW" alt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11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4800" dirty="0" smtClean="0">
                <a:latin typeface="Hannotate TC" charset="-120"/>
                <a:ea typeface="Hannotate TC" charset="-120"/>
                <a:cs typeface="Hannotate TC" charset="-120"/>
              </a:rPr>
              <a:t>實驗配置</a:t>
            </a:r>
            <a:endParaRPr kumimoji="1" lang="zh-TW" altLang="en-US" sz="4800" dirty="0">
              <a:latin typeface="Hannotate TC" charset="-120"/>
              <a:ea typeface="Hannotate TC" charset="-120"/>
              <a:cs typeface="Hannotate TC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5905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Century Schoolbook" charset="0"/>
                <a:ea typeface="Century Schoolbook" charset="0"/>
                <a:cs typeface="Century Schoolbook" charset="0"/>
              </a:rPr>
              <a:t>Dataset</a:t>
            </a:r>
          </a:p>
          <a:p>
            <a:pPr lvl="1"/>
            <a:r>
              <a:rPr lang="en-US" altLang="zh-TW" dirty="0" smtClean="0">
                <a:latin typeface="Century Schoolbook" charset="0"/>
                <a:ea typeface="Century Schoolbook" charset="0"/>
                <a:cs typeface="Century Schoolbook" charset="0"/>
              </a:rPr>
              <a:t>MNIST</a:t>
            </a:r>
          </a:p>
          <a:p>
            <a:pPr lvl="1"/>
            <a:r>
              <a:rPr lang="en-US" altLang="zh-TW" dirty="0" smtClean="0">
                <a:latin typeface="Century Schoolbook" charset="0"/>
                <a:ea typeface="Century Schoolbook" charset="0"/>
                <a:cs typeface="Century Schoolbook" charset="0"/>
              </a:rPr>
              <a:t>Cifar10</a:t>
            </a:r>
          </a:p>
          <a:p>
            <a:r>
              <a:rPr lang="en-US" altLang="zh-TW" dirty="0" smtClean="0">
                <a:latin typeface="Century Schoolbook" charset="0"/>
                <a:ea typeface="Century Schoolbook" charset="0"/>
                <a:cs typeface="Century Schoolbook" charset="0"/>
              </a:rPr>
              <a:t>MLP</a:t>
            </a:r>
          </a:p>
          <a:p>
            <a:pPr lvl="1"/>
            <a:r>
              <a:rPr lang="en-US" altLang="zh-TW" dirty="0" smtClean="0">
                <a:latin typeface="Century Schoolbook" charset="0"/>
                <a:ea typeface="Century Schoolbook" charset="0"/>
                <a:cs typeface="Century Schoolbook" charset="0"/>
              </a:rPr>
              <a:t>layers: [2, 4, 6, 8, 10]</a:t>
            </a:r>
          </a:p>
          <a:p>
            <a:pPr lvl="1"/>
            <a:r>
              <a:rPr lang="en-US" altLang="zh-TW" dirty="0" smtClean="0">
                <a:latin typeface="Century Schoolbook" charset="0"/>
                <a:ea typeface="Century Schoolbook" charset="0"/>
                <a:cs typeface="Century Schoolbook" charset="0"/>
              </a:rPr>
              <a:t>neurons: [16, 32, 128, 512, 1024]</a:t>
            </a:r>
          </a:p>
          <a:p>
            <a:pPr lvl="1"/>
            <a:r>
              <a:rPr lang="en-US" altLang="zh-TW" dirty="0" err="1" smtClean="0">
                <a:latin typeface="Century Schoolbook" charset="0"/>
                <a:ea typeface="Century Schoolbook" charset="0"/>
                <a:cs typeface="Century Schoolbook" charset="0"/>
              </a:rPr>
              <a:t>batch_size</a:t>
            </a:r>
            <a:r>
              <a:rPr lang="en-US" altLang="zh-TW" dirty="0" smtClean="0">
                <a:latin typeface="Century Schoolbook" charset="0"/>
                <a:ea typeface="Century Schoolbook" charset="0"/>
                <a:cs typeface="Century Schoolbook" charset="0"/>
              </a:rPr>
              <a:t>: [32, 64, 128, 512, 1024]</a:t>
            </a:r>
          </a:p>
          <a:p>
            <a:r>
              <a:rPr lang="en-US" altLang="zh-TW" dirty="0" smtClean="0">
                <a:latin typeface="Century Schoolbook" charset="0"/>
                <a:ea typeface="Century Schoolbook" charset="0"/>
                <a:cs typeface="Century Schoolbook" charset="0"/>
              </a:rPr>
              <a:t>CNN</a:t>
            </a:r>
          </a:p>
          <a:p>
            <a:pPr lvl="1"/>
            <a:r>
              <a:rPr lang="en-US" altLang="zh-TW" dirty="0" err="1" smtClean="0">
                <a:latin typeface="Century Schoolbook" charset="0"/>
                <a:ea typeface="Century Schoolbook" charset="0"/>
                <a:cs typeface="Century Schoolbook" charset="0"/>
              </a:rPr>
              <a:t>Lenet</a:t>
            </a:r>
            <a:endParaRPr lang="en-US" altLang="zh-TW" dirty="0" smtClean="0">
              <a:latin typeface="Century Schoolbook" charset="0"/>
              <a:ea typeface="Century Schoolbook" charset="0"/>
              <a:cs typeface="Century Schoolbook" charset="0"/>
            </a:endParaRPr>
          </a:p>
          <a:p>
            <a:pPr lvl="1"/>
            <a:r>
              <a:rPr lang="en-US" altLang="zh-TW" dirty="0" err="1" smtClean="0">
                <a:latin typeface="Century Schoolbook" charset="0"/>
                <a:ea typeface="Century Schoolbook" charset="0"/>
                <a:cs typeface="Century Schoolbook" charset="0"/>
              </a:rPr>
              <a:t>batch_size</a:t>
            </a:r>
            <a:r>
              <a:rPr lang="en-US" altLang="zh-TW" dirty="0" smtClean="0">
                <a:latin typeface="Century Schoolbook" charset="0"/>
                <a:ea typeface="Century Schoolbook" charset="0"/>
                <a:cs typeface="Century Schoolbook" charset="0"/>
              </a:rPr>
              <a:t>: [32, 64, 128, 512, 1024]</a:t>
            </a:r>
          </a:p>
          <a:p>
            <a:pPr marL="228600" lvl="1">
              <a:spcBef>
                <a:spcPts val="1000"/>
              </a:spcBef>
            </a:pPr>
            <a:r>
              <a:rPr lang="en-US" altLang="zh-TW" sz="2800" dirty="0" smtClean="0">
                <a:latin typeface="Century Schoolbook" charset="0"/>
                <a:ea typeface="Century Schoolbook" charset="0"/>
                <a:cs typeface="Century Schoolbook" charset="0"/>
              </a:rPr>
              <a:t>Train 10 epochs, repeat 5 times for each </a:t>
            </a:r>
            <a:r>
              <a:rPr lang="en-US" altLang="zh-TW" sz="2800" dirty="0" err="1" smtClean="0">
                <a:latin typeface="Century Schoolbook" charset="0"/>
                <a:ea typeface="Century Schoolbook" charset="0"/>
                <a:cs typeface="Century Schoolbook" charset="0"/>
              </a:rPr>
              <a:t>config</a:t>
            </a:r>
            <a:endParaRPr lang="en-US" altLang="zh-TW" dirty="0" smtClean="0">
              <a:latin typeface="Century Schoolbook" charset="0"/>
              <a:ea typeface="Century Schoolbook" charset="0"/>
              <a:cs typeface="Century Schoolbook" charset="0"/>
            </a:endParaRPr>
          </a:p>
          <a:p>
            <a:pPr marL="457200" lvl="1" indent="0">
              <a:buNone/>
            </a:pP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789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800" dirty="0" smtClean="0">
                <a:latin typeface="Hannotate TC" charset="-120"/>
                <a:ea typeface="Hannotate TC" charset="-120"/>
                <a:cs typeface="Hannotate TC" charset="-120"/>
              </a:rPr>
              <a:t>MLP Results </a:t>
            </a:r>
            <a:r>
              <a:rPr kumimoji="1" lang="mr-IN" altLang="zh-TW" sz="4800" dirty="0" smtClean="0">
                <a:latin typeface="Hannotate TC" charset="-120"/>
                <a:ea typeface="Hannotate TC" charset="-120"/>
                <a:cs typeface="Hannotate TC" charset="-120"/>
              </a:rPr>
              <a:t>–</a:t>
            </a:r>
            <a:r>
              <a:rPr kumimoji="1" lang="en-US" altLang="zh-TW" sz="4800" dirty="0" smtClean="0">
                <a:latin typeface="Hannotate TC" charset="-120"/>
                <a:ea typeface="Hannotate TC" charset="-120"/>
                <a:cs typeface="Hannotate TC" charset="-120"/>
              </a:rPr>
              <a:t> changing layer</a:t>
            </a:r>
            <a:endParaRPr kumimoji="1" lang="zh-TW" altLang="en-US" sz="4800" dirty="0">
              <a:latin typeface="Hannotate TC" charset="-120"/>
              <a:ea typeface="Hannotate TC" charset="-120"/>
              <a:cs typeface="Hannotate TC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811" y="1690688"/>
            <a:ext cx="8212378" cy="505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43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800" dirty="0" smtClean="0">
                <a:latin typeface="Hannotate TC" charset="-120"/>
                <a:ea typeface="Hannotate TC" charset="-120"/>
                <a:cs typeface="Hannotate TC" charset="-120"/>
              </a:rPr>
              <a:t>MLP Results </a:t>
            </a:r>
            <a:r>
              <a:rPr kumimoji="1" lang="mr-IN" altLang="zh-TW" sz="4800" dirty="0" smtClean="0">
                <a:latin typeface="Hannotate TC" charset="-120"/>
                <a:ea typeface="Hannotate TC" charset="-120"/>
                <a:cs typeface="Hannotate TC" charset="-120"/>
              </a:rPr>
              <a:t>–</a:t>
            </a:r>
            <a:r>
              <a:rPr kumimoji="1" lang="en-US" altLang="zh-TW" sz="4800" dirty="0" smtClean="0">
                <a:latin typeface="Hannotate TC" charset="-120"/>
                <a:ea typeface="Hannotate TC" charset="-120"/>
                <a:cs typeface="Hannotate TC" charset="-120"/>
              </a:rPr>
              <a:t> changing layer</a:t>
            </a:r>
            <a:endParaRPr kumimoji="1" lang="zh-TW" altLang="en-US" sz="4800" dirty="0">
              <a:latin typeface="Hannotate TC" charset="-120"/>
              <a:ea typeface="Hannotate TC" charset="-120"/>
              <a:cs typeface="Hannotate TC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551" y="1690688"/>
            <a:ext cx="8236898" cy="506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800" dirty="0" smtClean="0">
                <a:latin typeface="Hannotate TC" charset="-120"/>
                <a:ea typeface="Hannotate TC" charset="-120"/>
                <a:cs typeface="Hannotate TC" charset="-120"/>
              </a:rPr>
              <a:t>MLP Results </a:t>
            </a:r>
            <a:r>
              <a:rPr kumimoji="1" lang="mr-IN" altLang="zh-TW" sz="4800" dirty="0" smtClean="0">
                <a:latin typeface="Hannotate TC" charset="-120"/>
                <a:ea typeface="Hannotate TC" charset="-120"/>
                <a:cs typeface="Hannotate TC" charset="-120"/>
              </a:rPr>
              <a:t>–</a:t>
            </a:r>
            <a:r>
              <a:rPr kumimoji="1" lang="en-US" altLang="zh-TW" sz="4800" dirty="0" smtClean="0">
                <a:latin typeface="Hannotate TC" charset="-120"/>
                <a:ea typeface="Hannotate TC" charset="-120"/>
                <a:cs typeface="Hannotate TC" charset="-120"/>
              </a:rPr>
              <a:t> changing neuron</a:t>
            </a:r>
            <a:endParaRPr kumimoji="1" lang="zh-TW" altLang="en-US" sz="4800" dirty="0">
              <a:latin typeface="Hannotate TC" charset="-120"/>
              <a:ea typeface="Hannotate TC" charset="-120"/>
              <a:cs typeface="Hannotate TC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427" y="1690688"/>
            <a:ext cx="8223146" cy="506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800" dirty="0" smtClean="0">
                <a:latin typeface="Hannotate TC" charset="-120"/>
                <a:ea typeface="Hannotate TC" charset="-120"/>
                <a:cs typeface="Hannotate TC" charset="-120"/>
              </a:rPr>
              <a:t>MLP Results </a:t>
            </a:r>
            <a:r>
              <a:rPr kumimoji="1" lang="mr-IN" altLang="zh-TW" sz="4800" dirty="0" smtClean="0">
                <a:latin typeface="Hannotate TC" charset="-120"/>
                <a:ea typeface="Hannotate TC" charset="-120"/>
                <a:cs typeface="Hannotate TC" charset="-120"/>
              </a:rPr>
              <a:t>–</a:t>
            </a:r>
            <a:r>
              <a:rPr kumimoji="1" lang="en-US" altLang="zh-TW" sz="4800" dirty="0" smtClean="0">
                <a:latin typeface="Hannotate TC" charset="-120"/>
                <a:ea typeface="Hannotate TC" charset="-120"/>
                <a:cs typeface="Hannotate TC" charset="-120"/>
              </a:rPr>
              <a:t> changing neuron</a:t>
            </a:r>
            <a:endParaRPr kumimoji="1" lang="zh-TW" altLang="en-US" sz="4800" dirty="0">
              <a:latin typeface="Hannotate TC" charset="-120"/>
              <a:ea typeface="Hannotate TC" charset="-120"/>
              <a:cs typeface="Hannotate TC" charset="-12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865" y="1690688"/>
            <a:ext cx="8174269" cy="503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45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800" dirty="0" smtClean="0">
                <a:latin typeface="Hannotate TC" charset="-120"/>
                <a:ea typeface="Hannotate TC" charset="-120"/>
                <a:cs typeface="Hannotate TC" charset="-120"/>
              </a:rPr>
              <a:t>MLP Results </a:t>
            </a:r>
            <a:r>
              <a:rPr kumimoji="1" lang="mr-IN" altLang="zh-TW" sz="4800" dirty="0" smtClean="0">
                <a:latin typeface="Hannotate TC" charset="-120"/>
                <a:ea typeface="Hannotate TC" charset="-120"/>
                <a:cs typeface="Hannotate TC" charset="-120"/>
              </a:rPr>
              <a:t>–</a:t>
            </a:r>
            <a:r>
              <a:rPr kumimoji="1" lang="en-US" altLang="zh-TW" sz="4800" dirty="0" smtClean="0">
                <a:latin typeface="Hannotate TC" charset="-120"/>
                <a:ea typeface="Hannotate TC" charset="-120"/>
                <a:cs typeface="Hannotate TC" charset="-120"/>
              </a:rPr>
              <a:t> changing batch</a:t>
            </a:r>
            <a:r>
              <a:rPr kumimoji="1" lang="zh-TW" altLang="en-US" sz="4800" dirty="0" smtClean="0">
                <a:latin typeface="Hannotate TC" charset="-120"/>
                <a:ea typeface="Hannotate TC" charset="-120"/>
                <a:cs typeface="Hannotate TC" charset="-120"/>
              </a:rPr>
              <a:t> </a:t>
            </a:r>
            <a:r>
              <a:rPr kumimoji="1" lang="en-US" altLang="zh-TW" sz="4800" dirty="0" smtClean="0">
                <a:latin typeface="Hannotate TC" charset="-120"/>
                <a:ea typeface="Hannotate TC" charset="-120"/>
                <a:cs typeface="Hannotate TC" charset="-120"/>
              </a:rPr>
              <a:t>size</a:t>
            </a:r>
            <a:endParaRPr kumimoji="1" lang="zh-TW" altLang="en-US" sz="4800" dirty="0">
              <a:latin typeface="Hannotate TC" charset="-120"/>
              <a:ea typeface="Hannotate TC" charset="-120"/>
              <a:cs typeface="Hannotate TC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866" y="1690688"/>
            <a:ext cx="8174268" cy="5030319"/>
          </a:xfrm>
        </p:spPr>
      </p:pic>
    </p:spTree>
    <p:extLst>
      <p:ext uri="{BB962C8B-B14F-4D97-AF65-F5344CB8AC3E}">
        <p14:creationId xmlns:p14="http://schemas.microsoft.com/office/powerpoint/2010/main" val="1770577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800" dirty="0" smtClean="0">
                <a:latin typeface="Hannotate TC" charset="-120"/>
                <a:ea typeface="Hannotate TC" charset="-120"/>
                <a:cs typeface="Hannotate TC" charset="-120"/>
              </a:rPr>
              <a:t>MLP Results </a:t>
            </a:r>
            <a:r>
              <a:rPr kumimoji="1" lang="mr-IN" altLang="zh-TW" sz="4800" dirty="0" smtClean="0">
                <a:latin typeface="Hannotate TC" charset="-120"/>
                <a:ea typeface="Hannotate TC" charset="-120"/>
                <a:cs typeface="Hannotate TC" charset="-120"/>
              </a:rPr>
              <a:t>–</a:t>
            </a:r>
            <a:r>
              <a:rPr kumimoji="1" lang="en-US" altLang="zh-TW" sz="4800" dirty="0" smtClean="0">
                <a:latin typeface="Hannotate TC" charset="-120"/>
                <a:ea typeface="Hannotate TC" charset="-120"/>
                <a:cs typeface="Hannotate TC" charset="-120"/>
              </a:rPr>
              <a:t> changing batch</a:t>
            </a:r>
            <a:r>
              <a:rPr kumimoji="1" lang="zh-TW" altLang="en-US" sz="4800" dirty="0" smtClean="0">
                <a:latin typeface="Hannotate TC" charset="-120"/>
                <a:ea typeface="Hannotate TC" charset="-120"/>
                <a:cs typeface="Hannotate TC" charset="-120"/>
              </a:rPr>
              <a:t> </a:t>
            </a:r>
            <a:r>
              <a:rPr kumimoji="1" lang="en-US" altLang="zh-TW" sz="4800" dirty="0" smtClean="0">
                <a:latin typeface="Hannotate TC" charset="-120"/>
                <a:ea typeface="Hannotate TC" charset="-120"/>
                <a:cs typeface="Hannotate TC" charset="-120"/>
              </a:rPr>
              <a:t>size</a:t>
            </a:r>
            <a:endParaRPr kumimoji="1" lang="zh-TW" altLang="en-US" sz="4800" dirty="0">
              <a:latin typeface="Hannotate TC" charset="-120"/>
              <a:ea typeface="Hannotate TC" charset="-120"/>
              <a:cs typeface="Hannotate TC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866" y="1690688"/>
            <a:ext cx="8174268" cy="5030319"/>
          </a:xfrm>
        </p:spPr>
      </p:pic>
    </p:spTree>
    <p:extLst>
      <p:ext uri="{BB962C8B-B14F-4D97-AF65-F5344CB8AC3E}">
        <p14:creationId xmlns:p14="http://schemas.microsoft.com/office/powerpoint/2010/main" val="313520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298</Words>
  <Application>Microsoft Macintosh PowerPoint</Application>
  <PresentationFormat>寬螢幕</PresentationFormat>
  <Paragraphs>47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9" baseType="lpstr">
      <vt:lpstr>Calibri</vt:lpstr>
      <vt:lpstr>Calibri Light</vt:lpstr>
      <vt:lpstr>Century Schoolbook</vt:lpstr>
      <vt:lpstr>Hannotate TC</vt:lpstr>
      <vt:lpstr>新細明體</vt:lpstr>
      <vt:lpstr>Arial</vt:lpstr>
      <vt:lpstr>Office 佈景主題</vt:lpstr>
      <vt:lpstr>MXNet vs Chainer</vt:lpstr>
      <vt:lpstr>先講結論</vt:lpstr>
      <vt:lpstr>實驗配置</vt:lpstr>
      <vt:lpstr>MLP Results – changing layer</vt:lpstr>
      <vt:lpstr>MLP Results – changing layer</vt:lpstr>
      <vt:lpstr>MLP Results – changing neuron</vt:lpstr>
      <vt:lpstr>MLP Results – changing neuron</vt:lpstr>
      <vt:lpstr>MLP Results – changing batch size</vt:lpstr>
      <vt:lpstr>MLP Results – changing batch size</vt:lpstr>
      <vt:lpstr>CNN results</vt:lpstr>
      <vt:lpstr>觀察</vt:lpstr>
      <vt:lpstr>To-Do List</vt:lpstr>
      <vt:lpstr>When it comes to multi-GPUs</vt:lpstr>
      <vt:lpstr>MLP Results – changing layer</vt:lpstr>
      <vt:lpstr>MLP Results – changing layer</vt:lpstr>
      <vt:lpstr>MLP Results – changing neuron</vt:lpstr>
      <vt:lpstr>MLP Results – changing neuron</vt:lpstr>
      <vt:lpstr>MLP Results – changing batch size</vt:lpstr>
      <vt:lpstr>MLP Results – changing batch size</vt:lpstr>
      <vt:lpstr>CNN results</vt:lpstr>
      <vt:lpstr>觀察</vt:lpstr>
      <vt:lpstr>Exp Link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MXNet vs Chainer</dc:title>
  <dc:creator>Microsoft Office 使用者</dc:creator>
  <cp:lastModifiedBy>Microsoft Office 使用者</cp:lastModifiedBy>
  <cp:revision>23</cp:revision>
  <dcterms:created xsi:type="dcterms:W3CDTF">2017-07-27T07:19:10Z</dcterms:created>
  <dcterms:modified xsi:type="dcterms:W3CDTF">2017-08-31T09:02:51Z</dcterms:modified>
</cp:coreProperties>
</file>