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7"/>
  </p:notesMasterIdLst>
  <p:sldIdLst>
    <p:sldId id="256" r:id="rId2"/>
    <p:sldId id="258" r:id="rId3"/>
    <p:sldId id="259" r:id="rId4"/>
    <p:sldId id="288" r:id="rId5"/>
    <p:sldId id="289" r:id="rId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6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2B09FF-2382-4092-B6A5-F8A2EDC63739}">
  <a:tblStyle styleId="{CF2B09FF-2382-4092-B6A5-F8A2EDC6373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 rot="10800000">
            <a:off x="-11798300" y="-11796712"/>
            <a:ext cx="11798300" cy="1249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7858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23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47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70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8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2011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3505200" y="6356350"/>
            <a:ext cx="2132011" cy="36353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2011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137636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505200" y="6356350"/>
            <a:ext cx="2132011" cy="36353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6219825"/>
            <a:ext cx="9144000" cy="638174"/>
          </a:xfrm>
          <a:prstGeom prst="rect">
            <a:avLst/>
          </a:prstGeom>
          <a:gradFill>
            <a:gsLst>
              <a:gs pos="0">
                <a:srgbClr val="800000"/>
              </a:gs>
              <a:gs pos="100000">
                <a:srgbClr val="C8001E"/>
              </a:gs>
            </a:gsLst>
            <a:lin ang="10800000" scaled="0"/>
          </a:gradFill>
          <a:ln w="9525" cap="sq" cmpd="sng">
            <a:solidFill>
              <a:srgbClr val="A200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269874"/>
          </a:xfrm>
          <a:prstGeom prst="rect">
            <a:avLst/>
          </a:prstGeom>
          <a:gradFill>
            <a:gsLst>
              <a:gs pos="0">
                <a:srgbClr val="C8001E"/>
              </a:gs>
              <a:gs pos="100000">
                <a:srgbClr val="800000"/>
              </a:gs>
            </a:gsLst>
            <a:lin ang="10800000" scaled="0"/>
          </a:gradFill>
          <a:ln w="9525" cap="sq" cmpd="sng">
            <a:solidFill>
              <a:srgbClr val="A200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269875"/>
            <a:ext cx="9144000" cy="46036"/>
          </a:xfrm>
          <a:prstGeom prst="rect">
            <a:avLst/>
          </a:prstGeom>
          <a:gradFill>
            <a:gsLst>
              <a:gs pos="0">
                <a:srgbClr val="FAB900"/>
              </a:gs>
              <a:gs pos="100000">
                <a:srgbClr val="EB8D00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6173787"/>
            <a:ext cx="9144000" cy="46036"/>
          </a:xfrm>
          <a:prstGeom prst="rect">
            <a:avLst/>
          </a:prstGeom>
          <a:gradFill>
            <a:gsLst>
              <a:gs pos="0">
                <a:srgbClr val="FAB900"/>
              </a:gs>
              <a:gs pos="100000">
                <a:srgbClr val="EB8D00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6138862"/>
            <a:ext cx="2143125" cy="6778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397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457200" y="2948940"/>
            <a:ext cx="8229600" cy="1036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3600" dirty="0"/>
              <a:t>ECE 554  Lab 1 Start Guide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405000" y="54885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200" dirty="0"/>
              <a:t>Generate project file using system builder</a:t>
            </a:r>
            <a:endParaRPr lang="en-US" sz="3000" dirty="0"/>
          </a:p>
        </p:txBody>
      </p:sp>
      <p:sp>
        <p:nvSpPr>
          <p:cNvPr id="33" name="Shape 33"/>
          <p:cNvSpPr txBox="1"/>
          <p:nvPr/>
        </p:nvSpPr>
        <p:spPr>
          <a:xfrm>
            <a:off x="574125" y="1351800"/>
            <a:ext cx="7087800" cy="415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 project name to “</a:t>
            </a:r>
            <a:r>
              <a:rPr lang="en-US" sz="2400" dirty="0">
                <a:solidFill>
                  <a:srgbClr val="FF0000"/>
                </a:solidFill>
              </a:rPr>
              <a:t>lab1_spart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clock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LED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Button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7-segment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 GPIO-0 to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GPIO Default</a:t>
            </a:r>
          </a:p>
          <a:p>
            <a:endParaRPr lang="en-US" sz="2400" dirty="0"/>
          </a:p>
          <a:p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29" y="2133599"/>
            <a:ext cx="5532946" cy="379285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5000" y="54885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200" dirty="0"/>
              <a:t>Copy to your own folder</a:t>
            </a:r>
            <a:endParaRPr lang="en-US" sz="3000" dirty="0"/>
          </a:p>
        </p:txBody>
      </p:sp>
      <p:sp>
        <p:nvSpPr>
          <p:cNvPr id="5" name="Shape 33"/>
          <p:cNvSpPr txBox="1"/>
          <p:nvPr/>
        </p:nvSpPr>
        <p:spPr>
          <a:xfrm>
            <a:off x="574125" y="1351800"/>
            <a:ext cx="7087800" cy="415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 dirty="0"/>
              <a:t>Copy the generated project files to your own folder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endParaRPr lang="en-US" sz="2000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 dirty="0"/>
              <a:t>Copy </a:t>
            </a:r>
            <a:r>
              <a:rPr lang="en-US" sz="2000" dirty="0">
                <a:solidFill>
                  <a:srgbClr val="FF0000"/>
                </a:solidFill>
              </a:rPr>
              <a:t>“lab1_spart.v” </a:t>
            </a:r>
            <a:r>
              <a:rPr lang="en-US" sz="2000" dirty="0"/>
              <a:t>from the starter kit into your project folder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endParaRPr lang="en-US" sz="2000" dirty="0"/>
          </a:p>
          <a:p>
            <a:pPr marL="457200" lvl="0" indent="-381000">
              <a:buClr>
                <a:schemeClr val="dk1"/>
              </a:buClr>
              <a:buSzPct val="100000"/>
              <a:buChar char="●"/>
            </a:pPr>
            <a:r>
              <a:rPr lang="en-US" sz="2000" dirty="0"/>
              <a:t>Look through </a:t>
            </a:r>
            <a:r>
              <a:rPr lang="en-US" sz="2000" dirty="0">
                <a:solidFill>
                  <a:srgbClr val="FF0000"/>
                </a:solidFill>
              </a:rPr>
              <a:t>lab1_spart.v </a:t>
            </a:r>
            <a:r>
              <a:rPr lang="en-US" sz="2000" dirty="0"/>
              <a:t>to see what board resources have been used in this lab (e.g., how to set baud rate with switches, etc.)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endParaRPr lang="en-US" sz="2000" dirty="0"/>
          </a:p>
          <a:p>
            <a:pPr marL="457200" lvl="0" indent="-381000">
              <a:buClr>
                <a:schemeClr val="dk1"/>
              </a:buClr>
              <a:buSzPct val="100000"/>
              <a:buChar char="●"/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lab1_spart.v </a:t>
            </a:r>
            <a:r>
              <a:rPr lang="en-US" sz="2000" dirty="0"/>
              <a:t>as your top level design and finish </a:t>
            </a:r>
            <a:r>
              <a:rPr lang="en-US" sz="2000" dirty="0" err="1">
                <a:solidFill>
                  <a:srgbClr val="FF0000"/>
                </a:solidFill>
              </a:rPr>
              <a:t>spart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driver</a:t>
            </a:r>
            <a:r>
              <a:rPr lang="en-US" sz="2000" dirty="0"/>
              <a:t> module by your self.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5000" y="54885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200" dirty="0"/>
              <a:t>Test your design</a:t>
            </a:r>
            <a:endParaRPr lang="en-US" sz="3000" dirty="0"/>
          </a:p>
        </p:txBody>
      </p:sp>
      <p:sp>
        <p:nvSpPr>
          <p:cNvPr id="5" name="Shape 33"/>
          <p:cNvSpPr txBox="1"/>
          <p:nvPr/>
        </p:nvSpPr>
        <p:spPr>
          <a:xfrm>
            <a:off x="574125" y="1351801"/>
            <a:ext cx="8332808" cy="943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ct val="100000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Download your design into the FPGA and following the picture to connect the USB-UART cable.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8820" y="2597150"/>
            <a:ext cx="494030" cy="295910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8820" y="3823336"/>
            <a:ext cx="74930" cy="2247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15980" y="326136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15979" y="340185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15979" y="354234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5978" y="368284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115979" y="382333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5978" y="396383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15979" y="298037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15978" y="312086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15978" y="269938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5977" y="283987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15980" y="466630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115979" y="480679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115979" y="494728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5978" y="508778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15979" y="522827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15978" y="536877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115979" y="438531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115978" y="452580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115978" y="410432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15977" y="424481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01717" y="326136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301716" y="340185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01716" y="354234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01715" y="368284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301716" y="382333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01715" y="396383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301716" y="298037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301715" y="312086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01715" y="269938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301714" y="283987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301717" y="466630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01716" y="480679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301716" y="494728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301715" y="508778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301716" y="522827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301715" y="536877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01716" y="438531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301715" y="452580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301715" y="410432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301714" y="424481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86672" y="2687266"/>
            <a:ext cx="647700" cy="7988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 rot="16200000">
            <a:off x="2626244" y="3317311"/>
            <a:ext cx="91038" cy="1235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247900" y="2620168"/>
            <a:ext cx="190500" cy="9221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896705" y="5640242"/>
            <a:ext cx="76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GPIO0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3234372" y="2783680"/>
            <a:ext cx="7216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34372" y="2920124"/>
            <a:ext cx="72167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34372" y="3055778"/>
            <a:ext cx="72167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234372" y="3162997"/>
            <a:ext cx="7216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34372" y="3292316"/>
            <a:ext cx="721678" cy="0"/>
          </a:xfrm>
          <a:prstGeom prst="line">
            <a:avLst/>
          </a:prstGeom>
          <a:ln>
            <a:solidFill>
              <a:srgbClr val="C06E4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234372" y="3401854"/>
            <a:ext cx="7216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57534" y="2966977"/>
            <a:ext cx="176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USB-UART Cable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814315" y="2722231"/>
            <a:ext cx="81915" cy="8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814315" y="2844494"/>
            <a:ext cx="81915" cy="8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814315" y="2966757"/>
            <a:ext cx="81915" cy="8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814315" y="3089020"/>
            <a:ext cx="81915" cy="8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814315" y="3211283"/>
            <a:ext cx="81915" cy="8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814315" y="3333546"/>
            <a:ext cx="81915" cy="8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5434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5000" y="54885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200" dirty="0"/>
              <a:t>Use Putty to communicate with </a:t>
            </a:r>
            <a:r>
              <a:rPr lang="en-US" sz="3200" dirty="0" err="1"/>
              <a:t>spart</a:t>
            </a:r>
            <a:endParaRPr lang="en-US" sz="3000" dirty="0"/>
          </a:p>
        </p:txBody>
      </p:sp>
      <p:sp>
        <p:nvSpPr>
          <p:cNvPr id="7" name="Shape 33"/>
          <p:cNvSpPr txBox="1"/>
          <p:nvPr/>
        </p:nvSpPr>
        <p:spPr>
          <a:xfrm>
            <a:off x="574124" y="1351801"/>
            <a:ext cx="8749629" cy="1741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ct val="100000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Follow the picture to set putty in Serial mode.</a:t>
            </a:r>
          </a:p>
          <a:p>
            <a:pPr marL="457200" lvl="0" indent="-381000">
              <a:buClr>
                <a:schemeClr val="dk1"/>
              </a:buClr>
              <a:buSzPct val="100000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Note that serial line number may not be COM1, follow the following steps to check:</a:t>
            </a:r>
          </a:p>
          <a:p>
            <a:pPr marL="53340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Press win key, type “device manager”</a:t>
            </a:r>
          </a:p>
          <a:p>
            <a:pPr marL="53340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Find the port number of “USB Serial port (COM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lang="en-US" sz="1800" dirty="0">
                <a:solidFill>
                  <a:schemeClr val="tx1"/>
                </a:solidFill>
              </a:rPr>
              <a:t>)” under “Ports (COM &amp; LPT)”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07743-5673-4E37-8953-7296241A7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8" y="3003776"/>
            <a:ext cx="3133897" cy="3119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D14972-EA69-4207-89D5-414167851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042" y="3003775"/>
            <a:ext cx="3243937" cy="318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8362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206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POI_THEME_TEMPLATE_DESIGN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dwu73</dc:creator>
  <cp:lastModifiedBy>adavoodi</cp:lastModifiedBy>
  <cp:revision>38</cp:revision>
  <dcterms:modified xsi:type="dcterms:W3CDTF">2024-08-12T15:31:51Z</dcterms:modified>
</cp:coreProperties>
</file>