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77"/>
      <p:regular r:id="rId16"/>
      <p:bold r:id="rId17"/>
      <p:italic r:id="rId18"/>
      <p:boldItalic r:id="rId19"/>
    </p:embeddedFont>
    <p:embeddedFont>
      <p:font typeface="Montserrat"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a3f1JpJgllVqZbMpLizDtayQKs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varScale="1">
        <p:scale>
          <a:sx n="160" d="100"/>
          <a:sy n="160" d="100"/>
        </p:scale>
        <p:origin x="24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f4ff4e0ee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f4ff4e0e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f4ff4e0ee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f4ff4e0e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f4ff4e0e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f4ff4e0e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f4ff4e0e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f4ff4e0e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f4ff4e0e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f4ff4e0e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f4ff4e0e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f4ff4e0e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f4ff4e0ee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f4ff4e0e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6f4ff4e0ee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6f4ff4e0e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2"/>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12"/>
          <p:cNvGrpSpPr/>
          <p:nvPr/>
        </p:nvGrpSpPr>
        <p:grpSpPr>
          <a:xfrm>
            <a:off x="0" y="490"/>
            <a:ext cx="5153705" cy="5134399"/>
            <a:chOff x="0" y="75"/>
            <a:chExt cx="5153705" cy="5152950"/>
          </a:xfrm>
        </p:grpSpPr>
        <p:sp>
          <p:nvSpPr>
            <p:cNvPr id="12" name="Google Shape;12;p12"/>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2"/>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12"/>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p12"/>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21"/>
          <p:cNvGrpSpPr/>
          <p:nvPr/>
        </p:nvGrpSpPr>
        <p:grpSpPr>
          <a:xfrm>
            <a:off x="4406400" y="0"/>
            <a:ext cx="4737600" cy="5143065"/>
            <a:chOff x="4406400" y="0"/>
            <a:chExt cx="4737600" cy="5143065"/>
          </a:xfrm>
        </p:grpSpPr>
        <p:sp>
          <p:nvSpPr>
            <p:cNvPr id="107" name="Google Shape;107;p21"/>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1"/>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1"/>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1"/>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1"/>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1"/>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1"/>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1"/>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1"/>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1"/>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1"/>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1"/>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1"/>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1"/>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1"/>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1"/>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21"/>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21"/>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7" name="Google Shape;12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13"/>
          <p:cNvGrpSpPr/>
          <p:nvPr/>
        </p:nvGrpSpPr>
        <p:grpSpPr>
          <a:xfrm>
            <a:off x="0" y="381001"/>
            <a:ext cx="1037850" cy="1016288"/>
            <a:chOff x="0" y="381001"/>
            <a:chExt cx="1037850" cy="1016288"/>
          </a:xfrm>
        </p:grpSpPr>
        <p:sp>
          <p:nvSpPr>
            <p:cNvPr id="21" name="Google Shape;21;p1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1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 name="Google Shape;24;p13"/>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5" name="Google Shape;2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grpSp>
        <p:nvGrpSpPr>
          <p:cNvPr id="27" name="Google Shape;27;p14"/>
          <p:cNvGrpSpPr/>
          <p:nvPr/>
        </p:nvGrpSpPr>
        <p:grpSpPr>
          <a:xfrm>
            <a:off x="4406400" y="0"/>
            <a:ext cx="4737600" cy="5143065"/>
            <a:chOff x="4406400" y="0"/>
            <a:chExt cx="4737600" cy="5143065"/>
          </a:xfrm>
        </p:grpSpPr>
        <p:sp>
          <p:nvSpPr>
            <p:cNvPr id="28" name="Google Shape;28;p14"/>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4"/>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4"/>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4"/>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4"/>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4"/>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4"/>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4"/>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4"/>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4"/>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4"/>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4"/>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4"/>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4"/>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4"/>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4"/>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14"/>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7" name="Google Shape;4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15"/>
          <p:cNvGrpSpPr/>
          <p:nvPr/>
        </p:nvGrpSpPr>
        <p:grpSpPr>
          <a:xfrm>
            <a:off x="0" y="381001"/>
            <a:ext cx="1037850" cy="1016288"/>
            <a:chOff x="0" y="381001"/>
            <a:chExt cx="1037850" cy="1016288"/>
          </a:xfrm>
        </p:grpSpPr>
        <p:sp>
          <p:nvSpPr>
            <p:cNvPr id="50" name="Google Shape;50;p1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1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15"/>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4" name="Google Shape;54;p15"/>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5" name="Google Shape;5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16"/>
          <p:cNvGrpSpPr/>
          <p:nvPr/>
        </p:nvGrpSpPr>
        <p:grpSpPr>
          <a:xfrm>
            <a:off x="0" y="381001"/>
            <a:ext cx="1037850" cy="1016288"/>
            <a:chOff x="0" y="381001"/>
            <a:chExt cx="1037850" cy="1016288"/>
          </a:xfrm>
        </p:grpSpPr>
        <p:sp>
          <p:nvSpPr>
            <p:cNvPr id="58" name="Google Shape;58;p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1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1" name="Google Shape;61;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17"/>
          <p:cNvGrpSpPr/>
          <p:nvPr/>
        </p:nvGrpSpPr>
        <p:grpSpPr>
          <a:xfrm>
            <a:off x="0" y="381001"/>
            <a:ext cx="1037850" cy="1016288"/>
            <a:chOff x="0" y="381001"/>
            <a:chExt cx="1037850" cy="1016288"/>
          </a:xfrm>
        </p:grpSpPr>
        <p:sp>
          <p:nvSpPr>
            <p:cNvPr id="64" name="Google Shape;64;p1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17"/>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7" name="Google Shape;67;p17"/>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8" name="Google Shape;6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18"/>
          <p:cNvGrpSpPr/>
          <p:nvPr/>
        </p:nvGrpSpPr>
        <p:grpSpPr>
          <a:xfrm>
            <a:off x="4406400" y="0"/>
            <a:ext cx="4737600" cy="5143500"/>
            <a:chOff x="4406400" y="0"/>
            <a:chExt cx="4737600" cy="5143500"/>
          </a:xfrm>
        </p:grpSpPr>
        <p:sp>
          <p:nvSpPr>
            <p:cNvPr id="71" name="Google Shape;71;p18"/>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8"/>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8"/>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8"/>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8"/>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8"/>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8"/>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8"/>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8"/>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8"/>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8"/>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8"/>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8"/>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8"/>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8"/>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8"/>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 name="Google Shape;89;p18"/>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0" name="Google Shape;9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19"/>
          <p:cNvGrpSpPr/>
          <p:nvPr/>
        </p:nvGrpSpPr>
        <p:grpSpPr>
          <a:xfrm>
            <a:off x="0" y="381001"/>
            <a:ext cx="1037850" cy="1016288"/>
            <a:chOff x="0" y="381001"/>
            <a:chExt cx="1037850" cy="1016288"/>
          </a:xfrm>
        </p:grpSpPr>
        <p:sp>
          <p:nvSpPr>
            <p:cNvPr id="93" name="Google Shape;93;p1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19"/>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6" name="Google Shape;96;p19"/>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7" name="Google Shape;97;p19"/>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8" name="Google Shape;9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20"/>
          <p:cNvGrpSpPr/>
          <p:nvPr/>
        </p:nvGrpSpPr>
        <p:grpSpPr>
          <a:xfrm>
            <a:off x="0" y="4128572"/>
            <a:ext cx="698925" cy="684657"/>
            <a:chOff x="0" y="3785672"/>
            <a:chExt cx="698925" cy="684657"/>
          </a:xfrm>
        </p:grpSpPr>
        <p:sp>
          <p:nvSpPr>
            <p:cNvPr id="101" name="Google Shape;101;p20"/>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0"/>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20"/>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04" name="Google Shape;10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iwoone/ENSE-374-Project.gi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000"/>
              <a:buNone/>
            </a:pPr>
            <a:r>
              <a:rPr lang="en"/>
              <a:t>ENSE 374, Milestone 2</a:t>
            </a:r>
            <a:endParaRPr/>
          </a:p>
        </p:txBody>
      </p:sp>
      <p:sp>
        <p:nvSpPr>
          <p:cNvPr id="135" name="Google Shape;135;p1"/>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
              <a:t>Daniel Takyi</a:t>
            </a:r>
            <a:endParaRPr/>
          </a:p>
          <a:p>
            <a:pPr marL="0" lvl="0" indent="0" algn="l" rtl="0">
              <a:lnSpc>
                <a:spcPct val="100000"/>
              </a:lnSpc>
              <a:spcBef>
                <a:spcPts val="0"/>
              </a:spcBef>
              <a:spcAft>
                <a:spcPts val="0"/>
              </a:spcAft>
              <a:buSzPts val="1300"/>
              <a:buNone/>
            </a:pPr>
            <a:r>
              <a:rPr lang="en"/>
              <a:t>Jiwoun Kim</a:t>
            </a:r>
            <a:endParaRPr/>
          </a:p>
          <a:p>
            <a:pPr marL="0" lvl="0" indent="0" algn="l" rtl="0">
              <a:lnSpc>
                <a:spcPct val="100000"/>
              </a:lnSpc>
              <a:spcBef>
                <a:spcPts val="0"/>
              </a:spcBef>
              <a:spcAft>
                <a:spcPts val="0"/>
              </a:spcAft>
              <a:buSzPts val="1300"/>
              <a:buNone/>
            </a:pPr>
            <a:r>
              <a:rPr lang="en"/>
              <a:t>Mason Lane</a:t>
            </a:r>
            <a:endParaRPr/>
          </a:p>
        </p:txBody>
      </p:sp>
      <p:sp>
        <p:nvSpPr>
          <p:cNvPr id="136" name="Google Shape;136;p1"/>
          <p:cNvSpPr txBox="1">
            <a:spLocks noGrp="1"/>
          </p:cNvSpPr>
          <p:nvPr>
            <p:ph type="subTitle" idx="1"/>
          </p:nvPr>
        </p:nvSpPr>
        <p:spPr>
          <a:xfrm>
            <a:off x="5083950" y="3418825"/>
            <a:ext cx="3470700" cy="50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
              <a:t>22/10/2019</a:t>
            </a:r>
            <a:endParaRPr/>
          </a:p>
          <a:p>
            <a:pPr marL="0" lvl="0" indent="0" algn="l" rtl="0">
              <a:lnSpc>
                <a:spcPct val="100000"/>
              </a:lnSpc>
              <a:spcBef>
                <a:spcPts val="0"/>
              </a:spcBef>
              <a:spcAft>
                <a:spcPts val="0"/>
              </a:spcAft>
              <a:buSzPts val="13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Requirements (We made one!)</a:t>
            </a:r>
            <a:endParaRPr/>
          </a:p>
        </p:txBody>
      </p:sp>
      <p:sp>
        <p:nvSpPr>
          <p:cNvPr id="196" name="Google Shape;196;p7"/>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As a MVP, we would start with pre-queried results for the regina area, and quickly expand to allow custom areas and ranges. Users should be able to select their desired distance. </a:t>
            </a:r>
            <a:endParaRPr/>
          </a:p>
          <a:p>
            <a:pPr marL="0" lvl="0" indent="0" algn="l" rtl="0">
              <a:lnSpc>
                <a:spcPct val="115000"/>
              </a:lnSpc>
              <a:spcBef>
                <a:spcPts val="1600"/>
              </a:spcBef>
              <a:spcAft>
                <a:spcPts val="0"/>
              </a:spcAft>
              <a:buSzPts val="1300"/>
              <a:buNone/>
            </a:pPr>
            <a:r>
              <a:rPr lang="en"/>
              <a:t>Further, we could enable search functions to allow user’s a broader range of uses - not limited to food locations</a:t>
            </a:r>
            <a:endParaRPr/>
          </a:p>
          <a:p>
            <a:pPr marL="0" lvl="0" indent="0" algn="l" rtl="0">
              <a:lnSpc>
                <a:spcPct val="115000"/>
              </a:lnSpc>
              <a:spcBef>
                <a:spcPts val="1600"/>
              </a:spcBef>
              <a:spcAft>
                <a:spcPts val="0"/>
              </a:spcAft>
              <a:buSzPts val="1300"/>
              <a:buNone/>
            </a:pPr>
            <a:r>
              <a:rPr lang="en"/>
              <a:t>It has to be handy - something someone can use moments before getting to their garage or parking lot. So while starting with a browser based app, it still needs to be mobile friendly. </a:t>
            </a:r>
            <a:endParaRPr/>
          </a:p>
          <a:p>
            <a:pPr marL="0" lvl="0" indent="0" algn="l" rtl="0">
              <a:lnSpc>
                <a:spcPct val="115000"/>
              </a:lnSpc>
              <a:spcBef>
                <a:spcPts val="1600"/>
              </a:spcBef>
              <a:spcAft>
                <a:spcPts val="0"/>
              </a:spcAft>
              <a:buSzPts val="1300"/>
              <a:buNone/>
            </a:pPr>
            <a:r>
              <a:rPr lang="en"/>
              <a:t>We share some concerns over the difficulty in implementing queried map results</a:t>
            </a:r>
            <a:endParaRPr/>
          </a:p>
          <a:p>
            <a:pPr marL="0" lvl="0" indent="0" algn="l" rtl="0">
              <a:lnSpc>
                <a:spcPct val="115000"/>
              </a:lnSpc>
              <a:spcBef>
                <a:spcPts val="1600"/>
              </a:spcBef>
              <a:spcAft>
                <a:spcPts val="0"/>
              </a:spcAft>
              <a:buSzPts val="1300"/>
              <a:buNone/>
            </a:pPr>
            <a:r>
              <a:rPr lang="en"/>
              <a:t>We assume we might need some kind of access to google’s assets.  Likely needing a google_maps_api key</a:t>
            </a:r>
            <a:endParaRPr/>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6f4ff4e0ee_0_9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Kanban</a:t>
            </a:r>
            <a:endParaRPr/>
          </a:p>
        </p:txBody>
      </p:sp>
      <p:sp>
        <p:nvSpPr>
          <p:cNvPr id="202" name="Google Shape;202;g6f4ff4e0ee_0_9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Clr>
                <a:srgbClr val="000000"/>
              </a:buClr>
              <a:buSzPts val="1400"/>
              <a:buFont typeface="Arial"/>
              <a:buNone/>
            </a:pPr>
            <a:r>
              <a:rPr lang="en" sz="1400"/>
              <a:t>https://github.com/jiwoone/ENSE-374-Project.git</a:t>
            </a:r>
            <a:endParaRPr sz="1400"/>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GitHub</a:t>
            </a:r>
            <a:endParaRPr/>
          </a:p>
        </p:txBody>
      </p:sp>
      <p:sp>
        <p:nvSpPr>
          <p:cNvPr id="208" name="Google Shape;208;p6"/>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400" u="sng">
                <a:solidFill>
                  <a:schemeClr val="hlink"/>
                </a:solidFill>
                <a:hlinkClick r:id="rId3"/>
              </a:rPr>
              <a:t>https://github.com/jiwoone/ENSE-374-Project.git</a:t>
            </a:r>
            <a:endParaRPr sz="1400"/>
          </a:p>
          <a:p>
            <a:pPr marL="0" lvl="0" indent="0" algn="l" rtl="0">
              <a:lnSpc>
                <a:spcPct val="100000"/>
              </a:lnSpc>
              <a:spcBef>
                <a:spcPts val="0"/>
              </a:spcBef>
              <a:spcAft>
                <a:spcPts val="0"/>
              </a:spcAft>
              <a:buClr>
                <a:srgbClr val="000000"/>
              </a:buClr>
              <a:buSzPts val="1400"/>
              <a:buFont typeface="Arial"/>
              <a:buNone/>
            </a:pPr>
            <a:endParaRPr sz="1400"/>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4400">
                <a:solidFill>
                  <a:srgbClr val="FFFFFF"/>
                </a:solidFill>
              </a:rPr>
              <a:t>Group reflection</a:t>
            </a:r>
            <a:endParaRPr>
              <a:solidFill>
                <a:srgbClr val="FFFFFF"/>
              </a:solidFill>
            </a:endParaRPr>
          </a:p>
        </p:txBody>
      </p:sp>
      <p:sp>
        <p:nvSpPr>
          <p:cNvPr id="214" name="Google Shape;214;p10"/>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•How did you feel about this milestone? What did you like about it? What did you dislike?</a:t>
            </a:r>
            <a:endParaRPr sz="1400">
              <a:solidFill>
                <a:srgbClr val="FFFFFF"/>
              </a:solidFill>
              <a:latin typeface="Montserrat"/>
              <a:ea typeface="Montserrat"/>
              <a:cs typeface="Montserrat"/>
              <a:sym typeface="Montserrat"/>
            </a:endParaRPr>
          </a:p>
          <a:p>
            <a:pPr marL="0" lvl="0" indent="0" algn="l" rtl="0">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a:t>
            </a:r>
            <a:endParaRPr sz="900">
              <a:solidFill>
                <a:srgbClr val="FFFFFF"/>
              </a:solidFill>
              <a:latin typeface="Montserrat"/>
              <a:ea typeface="Montserrat"/>
              <a:cs typeface="Montserrat"/>
              <a:sym typeface="Montserrat"/>
            </a:endParaRPr>
          </a:p>
          <a:p>
            <a:pPr marL="0" lvl="0" indent="0" algn="l" rtl="0">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•What did you learn about yourself as you collaborated and worked through this milestone?</a:t>
            </a:r>
            <a:endParaRPr sz="1400">
              <a:solidFill>
                <a:srgbClr val="FFFFFF"/>
              </a:solidFill>
              <a:latin typeface="Montserrat"/>
              <a:ea typeface="Montserrat"/>
              <a:cs typeface="Montserrat"/>
              <a:sym typeface="Montserrat"/>
            </a:endParaRPr>
          </a:p>
          <a:p>
            <a:pPr marL="0" lvl="0" indent="0" algn="l" rtl="0">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a:t>
            </a:r>
            <a:endParaRPr sz="900">
              <a:solidFill>
                <a:srgbClr val="FFFFFF"/>
              </a:solidFill>
              <a:latin typeface="Montserrat"/>
              <a:ea typeface="Montserrat"/>
              <a:cs typeface="Montserrat"/>
              <a:sym typeface="Montserrat"/>
            </a:endParaRPr>
          </a:p>
          <a:p>
            <a:pPr marL="0" lvl="0" indent="0" algn="l" rtl="0">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•How will you use what you have learned going forward?</a:t>
            </a:r>
            <a:endParaRPr sz="1400">
              <a:solidFill>
                <a:srgbClr val="FFFFFF"/>
              </a:solidFill>
              <a:latin typeface="Montserrat"/>
              <a:ea typeface="Montserrat"/>
              <a:cs typeface="Montserrat"/>
              <a:sym typeface="Montserrat"/>
            </a:endParaRPr>
          </a:p>
          <a:p>
            <a:pPr marL="0" lvl="0" indent="0" algn="l" rtl="0">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a:t>
            </a:r>
            <a:endParaRPr sz="900">
              <a:solidFill>
                <a:srgbClr val="FFFFFF"/>
              </a:solidFill>
              <a:latin typeface="Montserrat"/>
              <a:ea typeface="Montserrat"/>
              <a:cs typeface="Montserrat"/>
              <a:sym typeface="Montserrat"/>
            </a:endParaRPr>
          </a:p>
          <a:p>
            <a:pPr marL="0" lvl="0" indent="0" algn="l" rtl="0">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•What “stuff &amp; things” related to this milestone would you want help with?</a:t>
            </a:r>
            <a:endParaRPr sz="1400">
              <a:solidFill>
                <a:srgbClr val="FFFFFF"/>
              </a:solidFill>
              <a:latin typeface="Montserrat"/>
              <a:ea typeface="Montserrat"/>
              <a:cs typeface="Montserrat"/>
              <a:sym typeface="Montserrat"/>
            </a:endParaRPr>
          </a:p>
          <a:p>
            <a:pPr marL="0" lvl="0" indent="0" algn="l" rtl="0">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a:t>
            </a:r>
            <a:endParaRPr sz="14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Were creating a web-app that provides random venues for a user to explore. </a:t>
            </a:r>
            <a:endParaRPr/>
          </a:p>
          <a:p>
            <a:pPr marL="0" lvl="0" indent="0" algn="l" rtl="0">
              <a:lnSpc>
                <a:spcPct val="115000"/>
              </a:lnSpc>
              <a:spcBef>
                <a:spcPts val="0"/>
              </a:spcBef>
              <a:spcAft>
                <a:spcPts val="0"/>
              </a:spcAft>
              <a:buSzPts val="1300"/>
              <a:buNone/>
            </a:pPr>
            <a:endParaRPr/>
          </a:p>
          <a:p>
            <a:pPr marL="0" lvl="0" indent="0" algn="l" rtl="0">
              <a:lnSpc>
                <a:spcPct val="115000"/>
              </a:lnSpc>
              <a:spcBef>
                <a:spcPts val="0"/>
              </a:spcBef>
              <a:spcAft>
                <a:spcPts val="0"/>
              </a:spcAft>
              <a:buSzPts val="1300"/>
              <a:buNone/>
            </a:pPr>
            <a:r>
              <a:rPr lang="en"/>
              <a:t>People should be able to garner a random list of curated results after entering various search parameters.</a:t>
            </a:r>
            <a:endParaRPr/>
          </a:p>
          <a:p>
            <a:pPr marL="0" lvl="0" indent="0" algn="l" rtl="0">
              <a:lnSpc>
                <a:spcPct val="115000"/>
              </a:lnSpc>
              <a:spcBef>
                <a:spcPts val="0"/>
              </a:spcBef>
              <a:spcAft>
                <a:spcPts val="0"/>
              </a:spcAft>
              <a:buSzPts val="1300"/>
              <a:buNone/>
            </a:pPr>
            <a:endParaRPr/>
          </a:p>
          <a:p>
            <a:pPr marL="0" lvl="0" indent="0" algn="l" rtl="0">
              <a:spcBef>
                <a:spcPts val="0"/>
              </a:spcBef>
              <a:spcAft>
                <a:spcPts val="0"/>
              </a:spcAft>
              <a:buSzPts val="1300"/>
              <a:buNone/>
            </a:pPr>
            <a:r>
              <a:rPr lang="en"/>
              <a:t>Sometimes decisions are hard - sometimes we worry. What if we miss out on something?  Everyone lives with regrets. Many people find themselves wondering what curiosities they’ve overlooked or missed. This application will grant users the opportunity to discover and enjoy new experiences by suggesting random food locations. It will help the indecisive make quick novel decisions, or simply grant the experimental types new adventures to behold. </a:t>
            </a:r>
            <a:endParaRPr/>
          </a:p>
          <a:p>
            <a:pPr marL="0" lvl="0" indent="0" algn="l" rtl="0">
              <a:spcBef>
                <a:spcPts val="1600"/>
              </a:spcBef>
              <a:spcAft>
                <a:spcPts val="0"/>
              </a:spcAft>
              <a:buSzPts val="1300"/>
              <a:buNone/>
            </a:pPr>
            <a:endParaRPr/>
          </a:p>
          <a:p>
            <a:pPr marL="0" lvl="0" indent="0" algn="l" rtl="0">
              <a:lnSpc>
                <a:spcPct val="115000"/>
              </a:lnSpc>
              <a:spcBef>
                <a:spcPts val="1600"/>
              </a:spcBef>
              <a:spcAft>
                <a:spcPts val="1600"/>
              </a:spcAft>
              <a:buSzPts val="1300"/>
              <a:buNone/>
            </a:pPr>
            <a:endParaRPr/>
          </a:p>
        </p:txBody>
      </p:sp>
      <p:sp>
        <p:nvSpPr>
          <p:cNvPr id="142" name="Google Shape;142;p2"/>
          <p:cNvSpPr txBox="1"/>
          <p:nvPr/>
        </p:nvSpPr>
        <p:spPr>
          <a:xfrm>
            <a:off x="1224200" y="4204000"/>
            <a:ext cx="5466300" cy="63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Lato"/>
                <a:ea typeface="Lato"/>
                <a:cs typeface="Lato"/>
                <a:sym typeface="Lato"/>
              </a:rPr>
              <a:t>https://github.com/jiwoone/ENSE-374-Project.git</a:t>
            </a:r>
            <a:endParaRPr sz="1400" b="0" i="0" u="none" strike="noStrike" cap="none">
              <a:solidFill>
                <a:srgbClr val="FFFFFF"/>
              </a:solidFill>
              <a:latin typeface="Lato"/>
              <a:ea typeface="Lato"/>
              <a:cs typeface="Lato"/>
              <a:sym typeface="Lato"/>
            </a:endParaRPr>
          </a:p>
        </p:txBody>
      </p:sp>
      <p:sp>
        <p:nvSpPr>
          <p:cNvPr id="143" name="Google Shape;143;p2"/>
          <p:cNvSpPr txBox="1">
            <a:spLocks noGrp="1"/>
          </p:cNvSpPr>
          <p:nvPr>
            <p:ph type="title"/>
          </p:nvPr>
        </p:nvSpPr>
        <p:spPr>
          <a:xfrm>
            <a:off x="1297500" y="394025"/>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Team: They Will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6f4ff4e0ee_0_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MVC</a:t>
            </a:r>
            <a:endParaRPr/>
          </a:p>
        </p:txBody>
      </p:sp>
      <p:pic>
        <p:nvPicPr>
          <p:cNvPr id="149" name="Google Shape;149;g6f4ff4e0ee_0_2"/>
          <p:cNvPicPr preferRelativeResize="0"/>
          <p:nvPr/>
        </p:nvPicPr>
        <p:blipFill>
          <a:blip r:embed="rId3">
            <a:alphaModFix/>
          </a:blip>
          <a:stretch>
            <a:fillRect/>
          </a:stretch>
        </p:blipFill>
        <p:spPr>
          <a:xfrm>
            <a:off x="1889525" y="963050"/>
            <a:ext cx="5854850" cy="401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6f4ff4e0ee_0_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Flow</a:t>
            </a:r>
            <a:endParaRPr/>
          </a:p>
        </p:txBody>
      </p:sp>
      <p:sp>
        <p:nvSpPr>
          <p:cNvPr id="5" name="Rectangle 4">
            <a:extLst>
              <a:ext uri="{FF2B5EF4-FFF2-40B4-BE49-F238E27FC236}">
                <a16:creationId xmlns:a16="http://schemas.microsoft.com/office/drawing/2014/main" id="{A1D62134-3987-484D-8FC1-F5D6AE2CDD14}"/>
              </a:ext>
            </a:extLst>
          </p:cNvPr>
          <p:cNvSpPr/>
          <p:nvPr/>
        </p:nvSpPr>
        <p:spPr>
          <a:xfrm>
            <a:off x="1409841" y="1220759"/>
            <a:ext cx="1294790" cy="570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Searching</a:t>
            </a:r>
          </a:p>
        </p:txBody>
      </p:sp>
      <p:sp>
        <p:nvSpPr>
          <p:cNvPr id="26" name="Rectangle 25">
            <a:extLst>
              <a:ext uri="{FF2B5EF4-FFF2-40B4-BE49-F238E27FC236}">
                <a16:creationId xmlns:a16="http://schemas.microsoft.com/office/drawing/2014/main" id="{47E6C344-EC69-7C45-BA1C-F35B0BA78911}"/>
              </a:ext>
            </a:extLst>
          </p:cNvPr>
          <p:cNvSpPr/>
          <p:nvPr/>
        </p:nvSpPr>
        <p:spPr>
          <a:xfrm>
            <a:off x="4255381" y="1077561"/>
            <a:ext cx="1317507" cy="560918"/>
          </a:xfrm>
          <a:prstGeom prst="rect">
            <a:avLst/>
          </a:prstGeom>
          <a:noFill/>
          <a:ln w="2857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TextBox 26">
            <a:extLst>
              <a:ext uri="{FF2B5EF4-FFF2-40B4-BE49-F238E27FC236}">
                <a16:creationId xmlns:a16="http://schemas.microsoft.com/office/drawing/2014/main" id="{A5622303-E660-4245-9968-99368780532B}"/>
              </a:ext>
            </a:extLst>
          </p:cNvPr>
          <p:cNvSpPr txBox="1"/>
          <p:nvPr/>
        </p:nvSpPr>
        <p:spPr>
          <a:xfrm>
            <a:off x="4638859" y="1201321"/>
            <a:ext cx="562975" cy="307777"/>
          </a:xfrm>
          <a:prstGeom prst="rect">
            <a:avLst/>
          </a:prstGeom>
          <a:noFill/>
        </p:spPr>
        <p:txBody>
          <a:bodyPr wrap="none" rtlCol="0">
            <a:spAutoFit/>
          </a:bodyPr>
          <a:lstStyle/>
          <a:p>
            <a:r>
              <a:rPr lang="en-US" dirty="0">
                <a:solidFill>
                  <a:schemeClr val="bg1"/>
                </a:solidFill>
              </a:rPr>
              <a:t>User</a:t>
            </a:r>
          </a:p>
        </p:txBody>
      </p:sp>
      <p:sp>
        <p:nvSpPr>
          <p:cNvPr id="28" name="Rectangle 27">
            <a:extLst>
              <a:ext uri="{FF2B5EF4-FFF2-40B4-BE49-F238E27FC236}">
                <a16:creationId xmlns:a16="http://schemas.microsoft.com/office/drawing/2014/main" id="{0FC185BB-D9B1-8643-8DAF-0F2B160446EF}"/>
              </a:ext>
            </a:extLst>
          </p:cNvPr>
          <p:cNvSpPr/>
          <p:nvPr/>
        </p:nvSpPr>
        <p:spPr>
          <a:xfrm>
            <a:off x="1844699" y="2837101"/>
            <a:ext cx="1396862" cy="560918"/>
          </a:xfrm>
          <a:prstGeom prst="rect">
            <a:avLst/>
          </a:prstGeom>
          <a:noFill/>
          <a:ln w="2857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TextBox 28">
            <a:extLst>
              <a:ext uri="{FF2B5EF4-FFF2-40B4-BE49-F238E27FC236}">
                <a16:creationId xmlns:a16="http://schemas.microsoft.com/office/drawing/2014/main" id="{5965F914-9D08-DC49-9BF9-C3616A7B292F}"/>
              </a:ext>
            </a:extLst>
          </p:cNvPr>
          <p:cNvSpPr txBox="1"/>
          <p:nvPr/>
        </p:nvSpPr>
        <p:spPr>
          <a:xfrm>
            <a:off x="1997011" y="2952910"/>
            <a:ext cx="1120820" cy="307777"/>
          </a:xfrm>
          <a:prstGeom prst="rect">
            <a:avLst/>
          </a:prstGeom>
          <a:noFill/>
        </p:spPr>
        <p:txBody>
          <a:bodyPr wrap="none" rtlCol="0">
            <a:spAutoFit/>
          </a:bodyPr>
          <a:lstStyle/>
          <a:p>
            <a:r>
              <a:rPr lang="en-US" dirty="0">
                <a:solidFill>
                  <a:schemeClr val="bg1"/>
                </a:solidFill>
              </a:rPr>
              <a:t>Find Places</a:t>
            </a:r>
          </a:p>
        </p:txBody>
      </p:sp>
      <p:cxnSp>
        <p:nvCxnSpPr>
          <p:cNvPr id="30" name="Straight Arrow Connector 29">
            <a:extLst>
              <a:ext uri="{FF2B5EF4-FFF2-40B4-BE49-F238E27FC236}">
                <a16:creationId xmlns:a16="http://schemas.microsoft.com/office/drawing/2014/main" id="{3BF52DCA-0D9C-7C48-9BBD-9D2F62BE7F9D}"/>
              </a:ext>
            </a:extLst>
          </p:cNvPr>
          <p:cNvCxnSpPr>
            <a:cxnSpLocks/>
            <a:stCxn id="26" idx="1"/>
            <a:endCxn id="28" idx="0"/>
          </p:cNvCxnSpPr>
          <p:nvPr/>
        </p:nvCxnSpPr>
        <p:spPr>
          <a:xfrm flipH="1">
            <a:off x="2543130" y="1358020"/>
            <a:ext cx="1712251" cy="1479081"/>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0C738FE-E8A2-AA44-A99B-4CF031D15563}"/>
              </a:ext>
            </a:extLst>
          </p:cNvPr>
          <p:cNvSpPr txBox="1"/>
          <p:nvPr/>
        </p:nvSpPr>
        <p:spPr>
          <a:xfrm rot="19140055">
            <a:off x="2023195" y="1753548"/>
            <a:ext cx="2443298" cy="307777"/>
          </a:xfrm>
          <a:prstGeom prst="rect">
            <a:avLst/>
          </a:prstGeom>
          <a:noFill/>
        </p:spPr>
        <p:txBody>
          <a:bodyPr wrap="none" rtlCol="0">
            <a:spAutoFit/>
          </a:bodyPr>
          <a:lstStyle/>
          <a:p>
            <a:r>
              <a:rPr lang="en-US" dirty="0">
                <a:solidFill>
                  <a:schemeClr val="bg1"/>
                </a:solidFill>
              </a:rPr>
              <a:t>Search with current location </a:t>
            </a:r>
          </a:p>
        </p:txBody>
      </p:sp>
      <p:sp>
        <p:nvSpPr>
          <p:cNvPr id="32" name="Rectangle 31">
            <a:extLst>
              <a:ext uri="{FF2B5EF4-FFF2-40B4-BE49-F238E27FC236}">
                <a16:creationId xmlns:a16="http://schemas.microsoft.com/office/drawing/2014/main" id="{4C770A8D-EBC4-FC4D-A41A-227176CE1883}"/>
              </a:ext>
            </a:extLst>
          </p:cNvPr>
          <p:cNvSpPr/>
          <p:nvPr/>
        </p:nvSpPr>
        <p:spPr>
          <a:xfrm>
            <a:off x="4118083" y="2662173"/>
            <a:ext cx="1628417" cy="560918"/>
          </a:xfrm>
          <a:prstGeom prst="rect">
            <a:avLst/>
          </a:prstGeom>
          <a:noFill/>
          <a:ln w="2857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43575D57-D554-B043-85AB-400F6447CF7D}"/>
              </a:ext>
            </a:extLst>
          </p:cNvPr>
          <p:cNvSpPr txBox="1"/>
          <p:nvPr/>
        </p:nvSpPr>
        <p:spPr>
          <a:xfrm>
            <a:off x="4248322" y="2677742"/>
            <a:ext cx="1399742" cy="523220"/>
          </a:xfrm>
          <a:prstGeom prst="rect">
            <a:avLst/>
          </a:prstGeom>
          <a:noFill/>
        </p:spPr>
        <p:txBody>
          <a:bodyPr wrap="none" rtlCol="0">
            <a:spAutoFit/>
          </a:bodyPr>
          <a:lstStyle/>
          <a:p>
            <a:pPr algn="ctr"/>
            <a:r>
              <a:rPr lang="en-US" dirty="0">
                <a:solidFill>
                  <a:schemeClr val="bg1"/>
                </a:solidFill>
              </a:rPr>
              <a:t>Search Results</a:t>
            </a:r>
            <a:br>
              <a:rPr lang="en-US" dirty="0">
                <a:solidFill>
                  <a:schemeClr val="bg1"/>
                </a:solidFill>
              </a:rPr>
            </a:br>
            <a:r>
              <a:rPr lang="en-US" dirty="0">
                <a:solidFill>
                  <a:schemeClr val="bg1"/>
                </a:solidFill>
              </a:rPr>
              <a:t>(List)</a:t>
            </a:r>
          </a:p>
        </p:txBody>
      </p:sp>
      <p:sp>
        <p:nvSpPr>
          <p:cNvPr id="34" name="Rectangle 33">
            <a:extLst>
              <a:ext uri="{FF2B5EF4-FFF2-40B4-BE49-F238E27FC236}">
                <a16:creationId xmlns:a16="http://schemas.microsoft.com/office/drawing/2014/main" id="{D26264B0-0738-1F40-BC6C-DFEE7B1B9881}"/>
              </a:ext>
            </a:extLst>
          </p:cNvPr>
          <p:cNvSpPr/>
          <p:nvPr/>
        </p:nvSpPr>
        <p:spPr>
          <a:xfrm>
            <a:off x="6852334" y="2837101"/>
            <a:ext cx="1396862" cy="560918"/>
          </a:xfrm>
          <a:prstGeom prst="rect">
            <a:avLst/>
          </a:prstGeom>
          <a:noFill/>
          <a:ln w="2857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TextBox 34">
            <a:extLst>
              <a:ext uri="{FF2B5EF4-FFF2-40B4-BE49-F238E27FC236}">
                <a16:creationId xmlns:a16="http://schemas.microsoft.com/office/drawing/2014/main" id="{3892EEFC-D062-0846-A6A1-FCF40CFD17D4}"/>
              </a:ext>
            </a:extLst>
          </p:cNvPr>
          <p:cNvSpPr txBox="1"/>
          <p:nvPr/>
        </p:nvSpPr>
        <p:spPr>
          <a:xfrm>
            <a:off x="7163293" y="2952910"/>
            <a:ext cx="782587" cy="307777"/>
          </a:xfrm>
          <a:prstGeom prst="rect">
            <a:avLst/>
          </a:prstGeom>
          <a:noFill/>
        </p:spPr>
        <p:txBody>
          <a:bodyPr wrap="none" rtlCol="0">
            <a:spAutoFit/>
          </a:bodyPr>
          <a:lstStyle/>
          <a:p>
            <a:r>
              <a:rPr lang="en-US" dirty="0">
                <a:solidFill>
                  <a:schemeClr val="bg1"/>
                </a:solidFill>
              </a:rPr>
              <a:t>A place</a:t>
            </a:r>
          </a:p>
        </p:txBody>
      </p:sp>
      <p:cxnSp>
        <p:nvCxnSpPr>
          <p:cNvPr id="36" name="Straight Arrow Connector 35">
            <a:extLst>
              <a:ext uri="{FF2B5EF4-FFF2-40B4-BE49-F238E27FC236}">
                <a16:creationId xmlns:a16="http://schemas.microsoft.com/office/drawing/2014/main" id="{C639B8B5-1A2C-AD45-AB7D-13C747749367}"/>
              </a:ext>
            </a:extLst>
          </p:cNvPr>
          <p:cNvCxnSpPr>
            <a:cxnSpLocks/>
            <a:stCxn id="32" idx="0"/>
            <a:endCxn id="26" idx="2"/>
          </p:cNvCxnSpPr>
          <p:nvPr/>
        </p:nvCxnSpPr>
        <p:spPr>
          <a:xfrm flipH="1" flipV="1">
            <a:off x="4914135" y="1638479"/>
            <a:ext cx="18157" cy="1023694"/>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A9326F3-4469-0541-B9B9-50440F455228}"/>
              </a:ext>
            </a:extLst>
          </p:cNvPr>
          <p:cNvCxnSpPr>
            <a:cxnSpLocks/>
            <a:stCxn id="34" idx="0"/>
            <a:endCxn id="26" idx="3"/>
          </p:cNvCxnSpPr>
          <p:nvPr/>
        </p:nvCxnSpPr>
        <p:spPr>
          <a:xfrm flipH="1" flipV="1">
            <a:off x="5572888" y="1358020"/>
            <a:ext cx="1977877" cy="1479081"/>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7E94FDA0-60E5-2F46-A065-4D244FA2C9AC}"/>
              </a:ext>
            </a:extLst>
          </p:cNvPr>
          <p:cNvSpPr/>
          <p:nvPr/>
        </p:nvSpPr>
        <p:spPr>
          <a:xfrm>
            <a:off x="4248709" y="4081635"/>
            <a:ext cx="1396862" cy="560918"/>
          </a:xfrm>
          <a:prstGeom prst="rect">
            <a:avLst/>
          </a:prstGeom>
          <a:noFill/>
          <a:ln w="2857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TextBox 38">
            <a:extLst>
              <a:ext uri="{FF2B5EF4-FFF2-40B4-BE49-F238E27FC236}">
                <a16:creationId xmlns:a16="http://schemas.microsoft.com/office/drawing/2014/main" id="{F96F4A69-5AE8-B142-9F58-2580C2CC96FD}"/>
              </a:ext>
            </a:extLst>
          </p:cNvPr>
          <p:cNvSpPr txBox="1"/>
          <p:nvPr/>
        </p:nvSpPr>
        <p:spPr>
          <a:xfrm>
            <a:off x="4583521" y="4213345"/>
            <a:ext cx="872355" cy="307777"/>
          </a:xfrm>
          <a:prstGeom prst="rect">
            <a:avLst/>
          </a:prstGeom>
          <a:noFill/>
        </p:spPr>
        <p:txBody>
          <a:bodyPr wrap="none" rtlCol="0">
            <a:spAutoFit/>
          </a:bodyPr>
          <a:lstStyle/>
          <a:p>
            <a:r>
              <a:rPr lang="en-US" dirty="0">
                <a:solidFill>
                  <a:schemeClr val="bg1"/>
                </a:solidFill>
              </a:rPr>
              <a:t>Map API</a:t>
            </a:r>
          </a:p>
        </p:txBody>
      </p:sp>
      <p:cxnSp>
        <p:nvCxnSpPr>
          <p:cNvPr id="40" name="Straight Arrow Connector 39">
            <a:extLst>
              <a:ext uri="{FF2B5EF4-FFF2-40B4-BE49-F238E27FC236}">
                <a16:creationId xmlns:a16="http://schemas.microsoft.com/office/drawing/2014/main" id="{4737B3E9-F8FF-9748-829D-62AC6B767090}"/>
              </a:ext>
            </a:extLst>
          </p:cNvPr>
          <p:cNvCxnSpPr>
            <a:cxnSpLocks/>
            <a:stCxn id="28" idx="2"/>
            <a:endCxn id="38" idx="1"/>
          </p:cNvCxnSpPr>
          <p:nvPr/>
        </p:nvCxnSpPr>
        <p:spPr>
          <a:xfrm>
            <a:off x="2543130" y="3398019"/>
            <a:ext cx="1705579" cy="964075"/>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ECCAA82-114D-D34B-AAA1-21A836CF914A}"/>
              </a:ext>
            </a:extLst>
          </p:cNvPr>
          <p:cNvCxnSpPr>
            <a:cxnSpLocks/>
            <a:stCxn id="38" idx="3"/>
            <a:endCxn id="34" idx="2"/>
          </p:cNvCxnSpPr>
          <p:nvPr/>
        </p:nvCxnSpPr>
        <p:spPr>
          <a:xfrm flipV="1">
            <a:off x="5645571" y="3398019"/>
            <a:ext cx="1905194" cy="964075"/>
          </a:xfrm>
          <a:prstGeom prst="straightConnector1">
            <a:avLst/>
          </a:prstGeom>
          <a:ln w="28575">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5369E2C-0AC8-7848-BBCE-5D1ED2DD47B7}"/>
              </a:ext>
            </a:extLst>
          </p:cNvPr>
          <p:cNvCxnSpPr>
            <a:cxnSpLocks/>
            <a:stCxn id="38" idx="0"/>
            <a:endCxn id="33" idx="2"/>
          </p:cNvCxnSpPr>
          <p:nvPr/>
        </p:nvCxnSpPr>
        <p:spPr>
          <a:xfrm flipV="1">
            <a:off x="4947140" y="3200962"/>
            <a:ext cx="1053" cy="880673"/>
          </a:xfrm>
          <a:prstGeom prst="straightConnector1">
            <a:avLst/>
          </a:prstGeom>
          <a:ln w="28575">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6f4ff4e0ee_0_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Diagram</a:t>
            </a:r>
            <a:endParaRPr/>
          </a:p>
        </p:txBody>
      </p:sp>
      <p:sp>
        <p:nvSpPr>
          <p:cNvPr id="7" name="TextBox 6">
            <a:extLst>
              <a:ext uri="{FF2B5EF4-FFF2-40B4-BE49-F238E27FC236}">
                <a16:creationId xmlns:a16="http://schemas.microsoft.com/office/drawing/2014/main" id="{FE230410-B61E-7E4F-82F0-E0719D2291B2}"/>
              </a:ext>
            </a:extLst>
          </p:cNvPr>
          <p:cNvSpPr txBox="1"/>
          <p:nvPr/>
        </p:nvSpPr>
        <p:spPr>
          <a:xfrm>
            <a:off x="662810" y="3081612"/>
            <a:ext cx="2350742" cy="1015663"/>
          </a:xfrm>
          <a:prstGeom prst="rect">
            <a:avLst/>
          </a:prstGeom>
          <a:noFill/>
          <a:ln>
            <a:solidFill>
              <a:schemeClr val="tx1"/>
            </a:solidFill>
            <a:prstDash val="dash"/>
          </a:ln>
        </p:spPr>
        <p:txBody>
          <a:bodyPr wrap="square" rtlCol="0">
            <a:spAutoFit/>
          </a:bodyPr>
          <a:lstStyle/>
          <a:p>
            <a:r>
              <a:rPr lang="en-US" sz="1000" dirty="0">
                <a:solidFill>
                  <a:schemeClr val="bg1"/>
                </a:solidFill>
              </a:rPr>
              <a:t>/* We can get the longitude and latitude by using a </a:t>
            </a:r>
            <a:r>
              <a:rPr lang="en-US" sz="1000" dirty="0" err="1">
                <a:solidFill>
                  <a:schemeClr val="bg1"/>
                </a:solidFill>
              </a:rPr>
              <a:t>javascript</a:t>
            </a:r>
            <a:r>
              <a:rPr lang="en-US" sz="1000" dirty="0">
                <a:solidFill>
                  <a:schemeClr val="bg1"/>
                </a:solidFill>
              </a:rPr>
              <a:t> function. However, t he browser might not support it. Then we use </a:t>
            </a:r>
            <a:r>
              <a:rPr lang="en-US" sz="1000" dirty="0" err="1">
                <a:solidFill>
                  <a:schemeClr val="bg1"/>
                </a:solidFill>
              </a:rPr>
              <a:t>searchText</a:t>
            </a:r>
            <a:r>
              <a:rPr lang="en-US" sz="1000" dirty="0">
                <a:solidFill>
                  <a:schemeClr val="bg1"/>
                </a:solidFill>
              </a:rPr>
              <a:t> option for user </a:t>
            </a:r>
            <a:r>
              <a:rPr lang="en-US" sz="1000" dirty="0" err="1">
                <a:solidFill>
                  <a:schemeClr val="bg1"/>
                </a:solidFill>
              </a:rPr>
              <a:t>coulb</a:t>
            </a:r>
            <a:r>
              <a:rPr lang="en-US" sz="1000" dirty="0">
                <a:solidFill>
                  <a:schemeClr val="bg1"/>
                </a:solidFill>
              </a:rPr>
              <a:t> type the city or the location </a:t>
            </a:r>
            <a:r>
              <a:rPr lang="en-US" sz="1000" dirty="0" err="1">
                <a:solidFill>
                  <a:schemeClr val="bg1"/>
                </a:solidFill>
              </a:rPr>
              <a:t>manualy</a:t>
            </a:r>
            <a:r>
              <a:rPr lang="en-US" sz="1000" dirty="0">
                <a:solidFill>
                  <a:schemeClr val="bg1"/>
                </a:solidFill>
              </a:rPr>
              <a:t>.  */</a:t>
            </a:r>
          </a:p>
        </p:txBody>
      </p:sp>
      <p:grpSp>
        <p:nvGrpSpPr>
          <p:cNvPr id="8" name="Group 7">
            <a:extLst>
              <a:ext uri="{FF2B5EF4-FFF2-40B4-BE49-F238E27FC236}">
                <a16:creationId xmlns:a16="http://schemas.microsoft.com/office/drawing/2014/main" id="{D2B6FE92-1D1D-6646-B8BB-D43ECFE4B9AD}"/>
              </a:ext>
            </a:extLst>
          </p:cNvPr>
          <p:cNvGrpSpPr/>
          <p:nvPr/>
        </p:nvGrpSpPr>
        <p:grpSpPr>
          <a:xfrm>
            <a:off x="3657105" y="1075605"/>
            <a:ext cx="1877839" cy="2006008"/>
            <a:chOff x="4495030" y="1162862"/>
            <a:chExt cx="2652004" cy="3041275"/>
          </a:xfrm>
        </p:grpSpPr>
        <p:sp>
          <p:nvSpPr>
            <p:cNvPr id="9" name="Rectangle 8">
              <a:extLst>
                <a:ext uri="{FF2B5EF4-FFF2-40B4-BE49-F238E27FC236}">
                  <a16:creationId xmlns:a16="http://schemas.microsoft.com/office/drawing/2014/main" id="{5EE13C02-676D-0141-AEE6-B0771148C023}"/>
                </a:ext>
              </a:extLst>
            </p:cNvPr>
            <p:cNvSpPr/>
            <p:nvPr/>
          </p:nvSpPr>
          <p:spPr>
            <a:xfrm>
              <a:off x="4495030" y="1162862"/>
              <a:ext cx="2652004" cy="304127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 name="Straight Connector 9">
              <a:extLst>
                <a:ext uri="{FF2B5EF4-FFF2-40B4-BE49-F238E27FC236}">
                  <a16:creationId xmlns:a16="http://schemas.microsoft.com/office/drawing/2014/main" id="{C7C0E087-FD84-884C-B13D-98E3D8CFC0CD}"/>
                </a:ext>
              </a:extLst>
            </p:cNvPr>
            <p:cNvCxnSpPr>
              <a:cxnSpLocks/>
            </p:cNvCxnSpPr>
            <p:nvPr/>
          </p:nvCxnSpPr>
          <p:spPr>
            <a:xfrm>
              <a:off x="4495030" y="1731683"/>
              <a:ext cx="26520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460FACB7-57E4-DF4A-B9BD-74D44079B686}"/>
              </a:ext>
            </a:extLst>
          </p:cNvPr>
          <p:cNvGrpSpPr/>
          <p:nvPr/>
        </p:nvGrpSpPr>
        <p:grpSpPr>
          <a:xfrm>
            <a:off x="715549" y="1588274"/>
            <a:ext cx="1568414" cy="1421776"/>
            <a:chOff x="751563" y="1315263"/>
            <a:chExt cx="1568414" cy="1421776"/>
          </a:xfrm>
        </p:grpSpPr>
        <p:sp>
          <p:nvSpPr>
            <p:cNvPr id="5" name="TextBox 4">
              <a:extLst>
                <a:ext uri="{FF2B5EF4-FFF2-40B4-BE49-F238E27FC236}">
                  <a16:creationId xmlns:a16="http://schemas.microsoft.com/office/drawing/2014/main" id="{E72CCD01-4750-5846-B8D2-E7FCD28A3DFB}"/>
                </a:ext>
              </a:extLst>
            </p:cNvPr>
            <p:cNvSpPr txBox="1"/>
            <p:nvPr/>
          </p:nvSpPr>
          <p:spPr>
            <a:xfrm>
              <a:off x="778334" y="1344645"/>
              <a:ext cx="1428597" cy="307778"/>
            </a:xfrm>
            <a:prstGeom prst="rect">
              <a:avLst/>
            </a:prstGeom>
            <a:noFill/>
          </p:spPr>
          <p:txBody>
            <a:bodyPr wrap="none" rtlCol="0">
              <a:spAutoFit/>
            </a:bodyPr>
            <a:lstStyle/>
            <a:p>
              <a:r>
                <a:rPr lang="en-US" dirty="0" err="1">
                  <a:solidFill>
                    <a:schemeClr val="bg1"/>
                  </a:solidFill>
                </a:rPr>
                <a:t>SearchLocation</a:t>
              </a:r>
              <a:endParaRPr lang="en-US" dirty="0">
                <a:solidFill>
                  <a:schemeClr val="bg1"/>
                </a:solidFill>
              </a:endParaRPr>
            </a:p>
          </p:txBody>
        </p:sp>
        <p:sp>
          <p:nvSpPr>
            <p:cNvPr id="6" name="TextBox 5">
              <a:extLst>
                <a:ext uri="{FF2B5EF4-FFF2-40B4-BE49-F238E27FC236}">
                  <a16:creationId xmlns:a16="http://schemas.microsoft.com/office/drawing/2014/main" id="{529E01DF-6A45-624D-A825-599E56A5DC21}"/>
                </a:ext>
              </a:extLst>
            </p:cNvPr>
            <p:cNvSpPr txBox="1"/>
            <p:nvPr/>
          </p:nvSpPr>
          <p:spPr>
            <a:xfrm>
              <a:off x="772661" y="1743536"/>
              <a:ext cx="1350050" cy="769441"/>
            </a:xfrm>
            <a:prstGeom prst="rect">
              <a:avLst/>
            </a:prstGeom>
            <a:noFill/>
          </p:spPr>
          <p:txBody>
            <a:bodyPr wrap="none" rtlCol="0">
              <a:spAutoFit/>
            </a:bodyPr>
            <a:lstStyle/>
            <a:p>
              <a:r>
                <a:rPr lang="en-US" sz="1100" dirty="0">
                  <a:solidFill>
                    <a:schemeClr val="bg1"/>
                  </a:solidFill>
                </a:rPr>
                <a:t>-longitude: double</a:t>
              </a:r>
            </a:p>
            <a:p>
              <a:r>
                <a:rPr lang="en-US" sz="1100" dirty="0">
                  <a:solidFill>
                    <a:schemeClr val="bg1"/>
                  </a:solidFill>
                </a:rPr>
                <a:t>-latitude: double</a:t>
              </a:r>
              <a:br>
                <a:rPr lang="en-US" sz="1100" dirty="0">
                  <a:solidFill>
                    <a:schemeClr val="bg1"/>
                  </a:solidFill>
                </a:rPr>
              </a:br>
              <a:r>
                <a:rPr lang="en-US" sz="1100" dirty="0">
                  <a:solidFill>
                    <a:schemeClr val="bg1"/>
                  </a:solidFill>
                </a:rPr>
                <a:t>-type: string</a:t>
              </a:r>
            </a:p>
            <a:p>
              <a:r>
                <a:rPr lang="en-US" sz="1100" dirty="0">
                  <a:solidFill>
                    <a:schemeClr val="bg1"/>
                  </a:solidFill>
                </a:rPr>
                <a:t>-</a:t>
              </a:r>
              <a:r>
                <a:rPr lang="en-US" sz="1100" dirty="0" err="1">
                  <a:solidFill>
                    <a:schemeClr val="bg1"/>
                  </a:solidFill>
                </a:rPr>
                <a:t>searchText</a:t>
              </a:r>
              <a:r>
                <a:rPr lang="en-US" sz="1100" dirty="0">
                  <a:solidFill>
                    <a:schemeClr val="bg1"/>
                  </a:solidFill>
                </a:rPr>
                <a:t>: string</a:t>
              </a:r>
            </a:p>
          </p:txBody>
        </p:sp>
        <p:sp>
          <p:nvSpPr>
            <p:cNvPr id="12" name="Rectangle 11">
              <a:extLst>
                <a:ext uri="{FF2B5EF4-FFF2-40B4-BE49-F238E27FC236}">
                  <a16:creationId xmlns:a16="http://schemas.microsoft.com/office/drawing/2014/main" id="{33DEC4C2-8ADD-D843-8766-1195334A6A32}"/>
                </a:ext>
              </a:extLst>
            </p:cNvPr>
            <p:cNvSpPr/>
            <p:nvPr/>
          </p:nvSpPr>
          <p:spPr>
            <a:xfrm>
              <a:off x="751563" y="1315263"/>
              <a:ext cx="1568414" cy="142177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4" name="TextBox 13">
            <a:extLst>
              <a:ext uri="{FF2B5EF4-FFF2-40B4-BE49-F238E27FC236}">
                <a16:creationId xmlns:a16="http://schemas.microsoft.com/office/drawing/2014/main" id="{BED1156D-1D5E-304B-90DC-44640DF3E166}"/>
              </a:ext>
            </a:extLst>
          </p:cNvPr>
          <p:cNvSpPr txBox="1"/>
          <p:nvPr/>
        </p:nvSpPr>
        <p:spPr>
          <a:xfrm>
            <a:off x="3679105" y="1103725"/>
            <a:ext cx="1002196" cy="307778"/>
          </a:xfrm>
          <a:prstGeom prst="rect">
            <a:avLst/>
          </a:prstGeom>
          <a:noFill/>
        </p:spPr>
        <p:txBody>
          <a:bodyPr wrap="none" rtlCol="0">
            <a:spAutoFit/>
          </a:bodyPr>
          <a:lstStyle/>
          <a:p>
            <a:r>
              <a:rPr lang="en-US" dirty="0" err="1">
                <a:solidFill>
                  <a:schemeClr val="bg1"/>
                </a:solidFill>
              </a:rPr>
              <a:t>PlacesList</a:t>
            </a:r>
            <a:endParaRPr lang="en-US" dirty="0">
              <a:solidFill>
                <a:schemeClr val="bg1"/>
              </a:solidFill>
            </a:endParaRPr>
          </a:p>
        </p:txBody>
      </p:sp>
      <p:sp>
        <p:nvSpPr>
          <p:cNvPr id="15" name="TextBox 14">
            <a:extLst>
              <a:ext uri="{FF2B5EF4-FFF2-40B4-BE49-F238E27FC236}">
                <a16:creationId xmlns:a16="http://schemas.microsoft.com/office/drawing/2014/main" id="{23AA00C3-719A-C245-B4A1-8B6F42E18D76}"/>
              </a:ext>
            </a:extLst>
          </p:cNvPr>
          <p:cNvSpPr txBox="1"/>
          <p:nvPr/>
        </p:nvSpPr>
        <p:spPr>
          <a:xfrm>
            <a:off x="3663919" y="1504324"/>
            <a:ext cx="1495922" cy="1200329"/>
          </a:xfrm>
          <a:prstGeom prst="rect">
            <a:avLst/>
          </a:prstGeom>
          <a:noFill/>
        </p:spPr>
        <p:txBody>
          <a:bodyPr wrap="none" rtlCol="0">
            <a:spAutoFit/>
          </a:bodyPr>
          <a:lstStyle/>
          <a:p>
            <a:r>
              <a:rPr lang="en-US" sz="1200" dirty="0">
                <a:solidFill>
                  <a:schemeClr val="bg1"/>
                </a:solidFill>
              </a:rPr>
              <a:t>-restaurants: string</a:t>
            </a:r>
            <a:br>
              <a:rPr lang="en-US" sz="1200" dirty="0">
                <a:solidFill>
                  <a:schemeClr val="bg1"/>
                </a:solidFill>
              </a:rPr>
            </a:br>
            <a:r>
              <a:rPr lang="en-US" sz="1200" dirty="0">
                <a:solidFill>
                  <a:schemeClr val="bg1"/>
                </a:solidFill>
              </a:rPr>
              <a:t>-categories: string</a:t>
            </a:r>
          </a:p>
          <a:p>
            <a:r>
              <a:rPr lang="en-US" sz="1200" dirty="0">
                <a:solidFill>
                  <a:schemeClr val="bg1"/>
                </a:solidFill>
              </a:rPr>
              <a:t>-</a:t>
            </a:r>
            <a:r>
              <a:rPr lang="en-US" sz="1200" dirty="0" err="1">
                <a:solidFill>
                  <a:schemeClr val="bg1"/>
                </a:solidFill>
              </a:rPr>
              <a:t>url</a:t>
            </a:r>
            <a:r>
              <a:rPr lang="en-US" sz="1200" dirty="0">
                <a:solidFill>
                  <a:schemeClr val="bg1"/>
                </a:solidFill>
              </a:rPr>
              <a:t>: string</a:t>
            </a:r>
          </a:p>
          <a:p>
            <a:r>
              <a:rPr lang="en-US" sz="1200" dirty="0">
                <a:solidFill>
                  <a:schemeClr val="bg1"/>
                </a:solidFill>
              </a:rPr>
              <a:t>-</a:t>
            </a:r>
            <a:r>
              <a:rPr lang="en-US" sz="1200" dirty="0" err="1">
                <a:solidFill>
                  <a:schemeClr val="bg1"/>
                </a:solidFill>
              </a:rPr>
              <a:t>overallRatings</a:t>
            </a:r>
            <a:r>
              <a:rPr lang="en-US" sz="1200" dirty="0">
                <a:solidFill>
                  <a:schemeClr val="bg1"/>
                </a:solidFill>
              </a:rPr>
              <a:t>: </a:t>
            </a:r>
            <a:r>
              <a:rPr lang="en-US" sz="1200" dirty="0" err="1">
                <a:solidFill>
                  <a:schemeClr val="bg1"/>
                </a:solidFill>
              </a:rPr>
              <a:t>int</a:t>
            </a:r>
            <a:endParaRPr lang="en-US" sz="1200" dirty="0">
              <a:solidFill>
                <a:schemeClr val="bg1"/>
              </a:solidFill>
            </a:endParaRPr>
          </a:p>
          <a:p>
            <a:r>
              <a:rPr lang="en-US" sz="1200" dirty="0">
                <a:solidFill>
                  <a:schemeClr val="bg1"/>
                </a:solidFill>
              </a:rPr>
              <a:t>-</a:t>
            </a:r>
            <a:r>
              <a:rPr lang="en-US" sz="1200" dirty="0" err="1">
                <a:solidFill>
                  <a:schemeClr val="bg1"/>
                </a:solidFill>
              </a:rPr>
              <a:t>miniMapUrl</a:t>
            </a:r>
            <a:r>
              <a:rPr lang="en-US" sz="1200" dirty="0">
                <a:solidFill>
                  <a:schemeClr val="bg1"/>
                </a:solidFill>
              </a:rPr>
              <a:t>: string</a:t>
            </a:r>
          </a:p>
          <a:p>
            <a:r>
              <a:rPr lang="en-US" sz="1200" dirty="0">
                <a:solidFill>
                  <a:schemeClr val="bg1"/>
                </a:solidFill>
              </a:rPr>
              <a:t>-</a:t>
            </a:r>
            <a:r>
              <a:rPr lang="en-US" sz="1200" dirty="0" err="1">
                <a:solidFill>
                  <a:schemeClr val="bg1"/>
                </a:solidFill>
              </a:rPr>
              <a:t>priceRange</a:t>
            </a:r>
            <a:r>
              <a:rPr lang="en-US" sz="1200" dirty="0">
                <a:solidFill>
                  <a:schemeClr val="bg1"/>
                </a:solidFill>
              </a:rPr>
              <a:t>: </a:t>
            </a:r>
            <a:r>
              <a:rPr lang="en-US" sz="1200" dirty="0" err="1">
                <a:solidFill>
                  <a:schemeClr val="bg1"/>
                </a:solidFill>
              </a:rPr>
              <a:t>int</a:t>
            </a:r>
            <a:endParaRPr lang="en-US" sz="1200" dirty="0">
              <a:solidFill>
                <a:schemeClr val="bg1"/>
              </a:solidFill>
            </a:endParaRPr>
          </a:p>
        </p:txBody>
      </p:sp>
      <p:sp>
        <p:nvSpPr>
          <p:cNvPr id="17" name="Rectangle 16">
            <a:extLst>
              <a:ext uri="{FF2B5EF4-FFF2-40B4-BE49-F238E27FC236}">
                <a16:creationId xmlns:a16="http://schemas.microsoft.com/office/drawing/2014/main" id="{E5A0595F-0161-BB47-B33F-B5C4E705DAB8}"/>
              </a:ext>
            </a:extLst>
          </p:cNvPr>
          <p:cNvSpPr/>
          <p:nvPr/>
        </p:nvSpPr>
        <p:spPr>
          <a:xfrm>
            <a:off x="6688159" y="659769"/>
            <a:ext cx="2043562" cy="1970214"/>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5D297370-8BA6-704D-B5D3-4209157E946B}"/>
              </a:ext>
            </a:extLst>
          </p:cNvPr>
          <p:cNvSpPr txBox="1"/>
          <p:nvPr/>
        </p:nvSpPr>
        <p:spPr>
          <a:xfrm>
            <a:off x="6679556" y="698708"/>
            <a:ext cx="1091966" cy="307778"/>
          </a:xfrm>
          <a:prstGeom prst="rect">
            <a:avLst/>
          </a:prstGeom>
          <a:noFill/>
        </p:spPr>
        <p:txBody>
          <a:bodyPr wrap="none" rtlCol="0">
            <a:spAutoFit/>
          </a:bodyPr>
          <a:lstStyle/>
          <a:p>
            <a:r>
              <a:rPr lang="en-US" dirty="0" err="1">
                <a:solidFill>
                  <a:schemeClr val="bg1"/>
                </a:solidFill>
              </a:rPr>
              <a:t>PlaceDetail</a:t>
            </a:r>
            <a:endParaRPr lang="en-US" dirty="0">
              <a:solidFill>
                <a:schemeClr val="bg1"/>
              </a:solidFill>
            </a:endParaRPr>
          </a:p>
        </p:txBody>
      </p:sp>
      <p:sp>
        <p:nvSpPr>
          <p:cNvPr id="20" name="TextBox 19">
            <a:extLst>
              <a:ext uri="{FF2B5EF4-FFF2-40B4-BE49-F238E27FC236}">
                <a16:creationId xmlns:a16="http://schemas.microsoft.com/office/drawing/2014/main" id="{B3547C4F-1A6F-2A4A-BD89-AE9DA2911E6B}"/>
              </a:ext>
            </a:extLst>
          </p:cNvPr>
          <p:cNvSpPr txBox="1"/>
          <p:nvPr/>
        </p:nvSpPr>
        <p:spPr>
          <a:xfrm>
            <a:off x="6679556" y="1106720"/>
            <a:ext cx="2052165" cy="1384995"/>
          </a:xfrm>
          <a:prstGeom prst="rect">
            <a:avLst/>
          </a:prstGeom>
          <a:noFill/>
        </p:spPr>
        <p:txBody>
          <a:bodyPr wrap="none" rtlCol="0">
            <a:spAutoFit/>
          </a:bodyPr>
          <a:lstStyle/>
          <a:p>
            <a:r>
              <a:rPr lang="en-US" sz="1200" dirty="0">
                <a:solidFill>
                  <a:schemeClr val="bg1"/>
                </a:solidFill>
              </a:rPr>
              <a:t>-Description: string</a:t>
            </a:r>
          </a:p>
          <a:p>
            <a:r>
              <a:rPr lang="en-US" sz="1200" dirty="0">
                <a:solidFill>
                  <a:schemeClr val="bg1"/>
                </a:solidFill>
              </a:rPr>
              <a:t>-</a:t>
            </a:r>
            <a:r>
              <a:rPr lang="en-US" sz="1200" dirty="0" err="1">
                <a:solidFill>
                  <a:schemeClr val="bg1"/>
                </a:solidFill>
              </a:rPr>
              <a:t>operationTime</a:t>
            </a:r>
            <a:r>
              <a:rPr lang="en-US" sz="1200" dirty="0">
                <a:solidFill>
                  <a:schemeClr val="bg1"/>
                </a:solidFill>
              </a:rPr>
              <a:t>: Date()</a:t>
            </a:r>
            <a:br>
              <a:rPr lang="en-US" sz="1200" dirty="0">
                <a:solidFill>
                  <a:schemeClr val="bg1"/>
                </a:solidFill>
              </a:rPr>
            </a:br>
            <a:r>
              <a:rPr lang="en-US" sz="1200" dirty="0">
                <a:solidFill>
                  <a:schemeClr val="bg1"/>
                </a:solidFill>
              </a:rPr>
              <a:t>-</a:t>
            </a:r>
            <a:r>
              <a:rPr lang="en-US" sz="1200" dirty="0" err="1">
                <a:solidFill>
                  <a:schemeClr val="bg1"/>
                </a:solidFill>
              </a:rPr>
              <a:t>phoneNumber</a:t>
            </a:r>
            <a:r>
              <a:rPr lang="en-US" sz="1200" dirty="0">
                <a:solidFill>
                  <a:schemeClr val="bg1"/>
                </a:solidFill>
              </a:rPr>
              <a:t>: </a:t>
            </a:r>
            <a:r>
              <a:rPr lang="en-US" sz="1200" dirty="0" err="1">
                <a:solidFill>
                  <a:schemeClr val="bg1"/>
                </a:solidFill>
              </a:rPr>
              <a:t>int</a:t>
            </a:r>
            <a:endParaRPr lang="en-US" sz="1200" dirty="0">
              <a:solidFill>
                <a:schemeClr val="bg1"/>
              </a:solidFill>
            </a:endParaRPr>
          </a:p>
          <a:p>
            <a:r>
              <a:rPr lang="en-US" sz="1200" dirty="0">
                <a:solidFill>
                  <a:schemeClr val="bg1"/>
                </a:solidFill>
              </a:rPr>
              <a:t>-</a:t>
            </a:r>
            <a:r>
              <a:rPr lang="en-US" sz="1200" dirty="0" err="1">
                <a:solidFill>
                  <a:schemeClr val="bg1"/>
                </a:solidFill>
              </a:rPr>
              <a:t>priceRange</a:t>
            </a:r>
            <a:r>
              <a:rPr lang="en-US" sz="1200" dirty="0">
                <a:solidFill>
                  <a:schemeClr val="bg1"/>
                </a:solidFill>
              </a:rPr>
              <a:t>: </a:t>
            </a:r>
            <a:r>
              <a:rPr lang="en-US" sz="1200" dirty="0" err="1">
                <a:solidFill>
                  <a:schemeClr val="bg1"/>
                </a:solidFill>
              </a:rPr>
              <a:t>int</a:t>
            </a:r>
            <a:endParaRPr lang="en-US" sz="1200" dirty="0">
              <a:solidFill>
                <a:schemeClr val="bg1"/>
              </a:solidFill>
            </a:endParaRPr>
          </a:p>
          <a:p>
            <a:r>
              <a:rPr lang="en-US" sz="1200" dirty="0">
                <a:solidFill>
                  <a:schemeClr val="bg1"/>
                </a:solidFill>
              </a:rPr>
              <a:t>-</a:t>
            </a:r>
            <a:r>
              <a:rPr lang="en-US" sz="1200" dirty="0" err="1">
                <a:solidFill>
                  <a:schemeClr val="bg1"/>
                </a:solidFill>
              </a:rPr>
              <a:t>menues</a:t>
            </a:r>
            <a:r>
              <a:rPr lang="en-US" sz="1200" dirty="0">
                <a:solidFill>
                  <a:schemeClr val="bg1"/>
                </a:solidFill>
              </a:rPr>
              <a:t>: string</a:t>
            </a:r>
          </a:p>
          <a:p>
            <a:r>
              <a:rPr lang="en-US" sz="1200" dirty="0">
                <a:solidFill>
                  <a:schemeClr val="bg1"/>
                </a:solidFill>
              </a:rPr>
              <a:t>-</a:t>
            </a:r>
            <a:r>
              <a:rPr lang="en-US" sz="1200" dirty="0" err="1">
                <a:solidFill>
                  <a:schemeClr val="bg1"/>
                </a:solidFill>
              </a:rPr>
              <a:t>recentReviewArticle</a:t>
            </a:r>
            <a:r>
              <a:rPr lang="en-US" sz="1200" dirty="0">
                <a:solidFill>
                  <a:schemeClr val="bg1"/>
                </a:solidFill>
              </a:rPr>
              <a:t>: string</a:t>
            </a:r>
          </a:p>
          <a:p>
            <a:r>
              <a:rPr lang="en-US" sz="1200" dirty="0">
                <a:solidFill>
                  <a:schemeClr val="bg1"/>
                </a:solidFill>
              </a:rPr>
              <a:t>-</a:t>
            </a:r>
            <a:r>
              <a:rPr lang="en-US" sz="1200" dirty="0" err="1">
                <a:solidFill>
                  <a:schemeClr val="bg1"/>
                </a:solidFill>
              </a:rPr>
              <a:t>overallRatings</a:t>
            </a:r>
            <a:r>
              <a:rPr lang="en-US" sz="1200" dirty="0">
                <a:solidFill>
                  <a:schemeClr val="bg1"/>
                </a:solidFill>
              </a:rPr>
              <a:t>: </a:t>
            </a:r>
            <a:r>
              <a:rPr lang="en-US" sz="1200" dirty="0" err="1">
                <a:solidFill>
                  <a:schemeClr val="bg1"/>
                </a:solidFill>
              </a:rPr>
              <a:t>int</a:t>
            </a:r>
            <a:endParaRPr lang="en-US" sz="1200" dirty="0">
              <a:solidFill>
                <a:schemeClr val="bg1"/>
              </a:solidFill>
            </a:endParaRPr>
          </a:p>
        </p:txBody>
      </p:sp>
      <p:sp>
        <p:nvSpPr>
          <p:cNvPr id="22" name="Rectangle 21">
            <a:extLst>
              <a:ext uri="{FF2B5EF4-FFF2-40B4-BE49-F238E27FC236}">
                <a16:creationId xmlns:a16="http://schemas.microsoft.com/office/drawing/2014/main" id="{3DAC8BA9-D5C6-404E-9A79-C65C4A589A57}"/>
              </a:ext>
            </a:extLst>
          </p:cNvPr>
          <p:cNvSpPr/>
          <p:nvPr/>
        </p:nvSpPr>
        <p:spPr>
          <a:xfrm>
            <a:off x="6688160" y="3162111"/>
            <a:ext cx="2043562" cy="152120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1AF27620-A789-944E-B83E-307DFE8D5B05}"/>
              </a:ext>
            </a:extLst>
          </p:cNvPr>
          <p:cNvSpPr txBox="1"/>
          <p:nvPr/>
        </p:nvSpPr>
        <p:spPr>
          <a:xfrm>
            <a:off x="6746886" y="3230873"/>
            <a:ext cx="1128834" cy="307778"/>
          </a:xfrm>
          <a:prstGeom prst="rect">
            <a:avLst/>
          </a:prstGeom>
          <a:noFill/>
        </p:spPr>
        <p:txBody>
          <a:bodyPr wrap="none" rtlCol="0">
            <a:spAutoFit/>
          </a:bodyPr>
          <a:lstStyle/>
          <a:p>
            <a:r>
              <a:rPr lang="en-US" dirty="0" err="1">
                <a:solidFill>
                  <a:schemeClr val="bg1"/>
                </a:solidFill>
              </a:rPr>
              <a:t>TopMenues</a:t>
            </a:r>
            <a:endParaRPr lang="en-US" dirty="0">
              <a:solidFill>
                <a:schemeClr val="bg1"/>
              </a:solidFill>
            </a:endParaRPr>
          </a:p>
        </p:txBody>
      </p:sp>
      <p:sp>
        <p:nvSpPr>
          <p:cNvPr id="25" name="TextBox 24">
            <a:extLst>
              <a:ext uri="{FF2B5EF4-FFF2-40B4-BE49-F238E27FC236}">
                <a16:creationId xmlns:a16="http://schemas.microsoft.com/office/drawing/2014/main" id="{8CF80055-7C30-AD46-AD3A-B185C4371AE3}"/>
              </a:ext>
            </a:extLst>
          </p:cNvPr>
          <p:cNvSpPr txBox="1"/>
          <p:nvPr/>
        </p:nvSpPr>
        <p:spPr>
          <a:xfrm>
            <a:off x="6746886" y="3726312"/>
            <a:ext cx="1242648" cy="646331"/>
          </a:xfrm>
          <a:prstGeom prst="rect">
            <a:avLst/>
          </a:prstGeom>
          <a:noFill/>
        </p:spPr>
        <p:txBody>
          <a:bodyPr wrap="none" rtlCol="0">
            <a:spAutoFit/>
          </a:bodyPr>
          <a:lstStyle/>
          <a:p>
            <a:r>
              <a:rPr lang="en-US" sz="1200" dirty="0">
                <a:solidFill>
                  <a:schemeClr val="bg1"/>
                </a:solidFill>
              </a:rPr>
              <a:t>-</a:t>
            </a:r>
            <a:r>
              <a:rPr lang="en-US" sz="1200" dirty="0" err="1">
                <a:solidFill>
                  <a:schemeClr val="bg1"/>
                </a:solidFill>
              </a:rPr>
              <a:t>menues</a:t>
            </a:r>
            <a:r>
              <a:rPr lang="en-US" sz="1200" dirty="0">
                <a:solidFill>
                  <a:schemeClr val="bg1"/>
                </a:solidFill>
              </a:rPr>
              <a:t>: string</a:t>
            </a:r>
          </a:p>
          <a:p>
            <a:r>
              <a:rPr lang="en-US" sz="1200" dirty="0">
                <a:solidFill>
                  <a:schemeClr val="bg1"/>
                </a:solidFill>
              </a:rPr>
              <a:t>-price: double</a:t>
            </a:r>
          </a:p>
          <a:p>
            <a:r>
              <a:rPr lang="en-US" sz="1200" dirty="0">
                <a:solidFill>
                  <a:schemeClr val="bg1"/>
                </a:solidFill>
              </a:rPr>
              <a:t>-ratings: </a:t>
            </a:r>
            <a:r>
              <a:rPr lang="en-US" sz="1200" dirty="0" err="1">
                <a:solidFill>
                  <a:schemeClr val="bg1"/>
                </a:solidFill>
              </a:rPr>
              <a:t>int</a:t>
            </a:r>
            <a:endParaRPr lang="en-US" sz="1200" dirty="0">
              <a:solidFill>
                <a:schemeClr val="bg1"/>
              </a:solidFill>
            </a:endParaRPr>
          </a:p>
        </p:txBody>
      </p:sp>
      <p:cxnSp>
        <p:nvCxnSpPr>
          <p:cNvPr id="26" name="Straight Connector 25">
            <a:extLst>
              <a:ext uri="{FF2B5EF4-FFF2-40B4-BE49-F238E27FC236}">
                <a16:creationId xmlns:a16="http://schemas.microsoft.com/office/drawing/2014/main" id="{A0D58BC1-0E76-9744-9ADA-D0A712ED416D}"/>
              </a:ext>
            </a:extLst>
          </p:cNvPr>
          <p:cNvCxnSpPr>
            <a:cxnSpLocks/>
            <a:stCxn id="12" idx="3"/>
          </p:cNvCxnSpPr>
          <p:nvPr/>
        </p:nvCxnSpPr>
        <p:spPr>
          <a:xfrm>
            <a:off x="2283963" y="2299162"/>
            <a:ext cx="1369707" cy="11570"/>
          </a:xfrm>
          <a:prstGeom prst="line">
            <a:avLst/>
          </a:prstGeom>
          <a:ln w="19050">
            <a:solidFill>
              <a:schemeClr val="bg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1FD9D92-A636-2746-B7F8-CA5D42C87CFC}"/>
              </a:ext>
            </a:extLst>
          </p:cNvPr>
          <p:cNvSpPr txBox="1"/>
          <p:nvPr/>
        </p:nvSpPr>
        <p:spPr>
          <a:xfrm>
            <a:off x="5573821" y="2339509"/>
            <a:ext cx="381836" cy="276999"/>
          </a:xfrm>
          <a:prstGeom prst="rect">
            <a:avLst/>
          </a:prstGeom>
          <a:noFill/>
        </p:spPr>
        <p:txBody>
          <a:bodyPr wrap="square" rtlCol="0">
            <a:spAutoFit/>
          </a:bodyPr>
          <a:lstStyle/>
          <a:p>
            <a:r>
              <a:rPr lang="en-US" sz="1200" dirty="0">
                <a:solidFill>
                  <a:schemeClr val="bg1"/>
                </a:solidFill>
              </a:rPr>
              <a:t>1:*</a:t>
            </a:r>
          </a:p>
        </p:txBody>
      </p:sp>
      <p:cxnSp>
        <p:nvCxnSpPr>
          <p:cNvPr id="28" name="Straight Connector 27">
            <a:extLst>
              <a:ext uri="{FF2B5EF4-FFF2-40B4-BE49-F238E27FC236}">
                <a16:creationId xmlns:a16="http://schemas.microsoft.com/office/drawing/2014/main" id="{17F6CF03-4CC4-C44A-A09E-072E57B35DAA}"/>
              </a:ext>
            </a:extLst>
          </p:cNvPr>
          <p:cNvCxnSpPr>
            <a:cxnSpLocks/>
          </p:cNvCxnSpPr>
          <p:nvPr/>
        </p:nvCxnSpPr>
        <p:spPr>
          <a:xfrm>
            <a:off x="5534944" y="2310732"/>
            <a:ext cx="1050960" cy="0"/>
          </a:xfrm>
          <a:prstGeom prst="line">
            <a:avLst/>
          </a:prstGeom>
          <a:ln w="19050">
            <a:solidFill>
              <a:schemeClr val="bg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B73159B-6561-9C49-AD1E-2C19C78AA6C7}"/>
              </a:ext>
            </a:extLst>
          </p:cNvPr>
          <p:cNvSpPr txBox="1"/>
          <p:nvPr/>
        </p:nvSpPr>
        <p:spPr>
          <a:xfrm>
            <a:off x="2240914" y="1950601"/>
            <a:ext cx="1492716" cy="246221"/>
          </a:xfrm>
          <a:prstGeom prst="rect">
            <a:avLst/>
          </a:prstGeom>
          <a:noFill/>
        </p:spPr>
        <p:txBody>
          <a:bodyPr wrap="none" rtlCol="0">
            <a:spAutoFit/>
          </a:bodyPr>
          <a:lstStyle/>
          <a:p>
            <a:r>
              <a:rPr lang="en-US" sz="1000" dirty="0">
                <a:solidFill>
                  <a:schemeClr val="bg1"/>
                </a:solidFill>
              </a:rPr>
              <a:t>&lt;&lt;get search results&gt;&gt;</a:t>
            </a:r>
          </a:p>
        </p:txBody>
      </p:sp>
      <p:sp>
        <p:nvSpPr>
          <p:cNvPr id="30" name="TextBox 29">
            <a:extLst>
              <a:ext uri="{FF2B5EF4-FFF2-40B4-BE49-F238E27FC236}">
                <a16:creationId xmlns:a16="http://schemas.microsoft.com/office/drawing/2014/main" id="{A615F092-3D81-694A-848E-4469337DEED6}"/>
              </a:ext>
            </a:extLst>
          </p:cNvPr>
          <p:cNvSpPr txBox="1"/>
          <p:nvPr/>
        </p:nvSpPr>
        <p:spPr>
          <a:xfrm>
            <a:off x="2283963" y="2352983"/>
            <a:ext cx="381836" cy="276999"/>
          </a:xfrm>
          <a:prstGeom prst="rect">
            <a:avLst/>
          </a:prstGeom>
          <a:noFill/>
        </p:spPr>
        <p:txBody>
          <a:bodyPr wrap="none" rtlCol="0">
            <a:spAutoFit/>
          </a:bodyPr>
          <a:lstStyle/>
          <a:p>
            <a:r>
              <a:rPr lang="en-US" sz="1200" dirty="0">
                <a:solidFill>
                  <a:schemeClr val="bg1"/>
                </a:solidFill>
              </a:rPr>
              <a:t>1:*</a:t>
            </a:r>
          </a:p>
        </p:txBody>
      </p:sp>
      <p:sp>
        <p:nvSpPr>
          <p:cNvPr id="31" name="TextBox 30">
            <a:extLst>
              <a:ext uri="{FF2B5EF4-FFF2-40B4-BE49-F238E27FC236}">
                <a16:creationId xmlns:a16="http://schemas.microsoft.com/office/drawing/2014/main" id="{08B56345-BDC4-EA43-85F9-9E61A62D2642}"/>
              </a:ext>
            </a:extLst>
          </p:cNvPr>
          <p:cNvSpPr txBox="1"/>
          <p:nvPr/>
        </p:nvSpPr>
        <p:spPr>
          <a:xfrm>
            <a:off x="5515559" y="1995227"/>
            <a:ext cx="1242647" cy="276999"/>
          </a:xfrm>
          <a:prstGeom prst="rect">
            <a:avLst/>
          </a:prstGeom>
          <a:noFill/>
        </p:spPr>
        <p:txBody>
          <a:bodyPr wrap="none" rtlCol="0">
            <a:spAutoFit/>
          </a:bodyPr>
          <a:lstStyle/>
          <a:p>
            <a:r>
              <a:rPr lang="en-US" sz="1200" dirty="0">
                <a:solidFill>
                  <a:schemeClr val="bg1"/>
                </a:solidFill>
              </a:rPr>
              <a:t>&lt;&lt;get details&gt;&gt;</a:t>
            </a:r>
          </a:p>
        </p:txBody>
      </p:sp>
      <p:sp>
        <p:nvSpPr>
          <p:cNvPr id="32" name="TextBox 31">
            <a:extLst>
              <a:ext uri="{FF2B5EF4-FFF2-40B4-BE49-F238E27FC236}">
                <a16:creationId xmlns:a16="http://schemas.microsoft.com/office/drawing/2014/main" id="{BA288A47-8234-F14A-91CF-AF7431703512}"/>
              </a:ext>
            </a:extLst>
          </p:cNvPr>
          <p:cNvSpPr txBox="1"/>
          <p:nvPr/>
        </p:nvSpPr>
        <p:spPr>
          <a:xfrm>
            <a:off x="7715737" y="2754563"/>
            <a:ext cx="381836" cy="276999"/>
          </a:xfrm>
          <a:prstGeom prst="rect">
            <a:avLst/>
          </a:prstGeom>
          <a:noFill/>
        </p:spPr>
        <p:txBody>
          <a:bodyPr wrap="square" rtlCol="0">
            <a:spAutoFit/>
          </a:bodyPr>
          <a:lstStyle/>
          <a:p>
            <a:r>
              <a:rPr lang="en-US" sz="1200" dirty="0">
                <a:solidFill>
                  <a:schemeClr val="bg1"/>
                </a:solidFill>
              </a:rPr>
              <a:t>1:*</a:t>
            </a:r>
          </a:p>
        </p:txBody>
      </p:sp>
      <p:cxnSp>
        <p:nvCxnSpPr>
          <p:cNvPr id="33" name="Straight Connector 32">
            <a:extLst>
              <a:ext uri="{FF2B5EF4-FFF2-40B4-BE49-F238E27FC236}">
                <a16:creationId xmlns:a16="http://schemas.microsoft.com/office/drawing/2014/main" id="{E1F4E950-A7D7-5B4B-B211-04EA323F4C09}"/>
              </a:ext>
            </a:extLst>
          </p:cNvPr>
          <p:cNvCxnSpPr>
            <a:cxnSpLocks/>
          </p:cNvCxnSpPr>
          <p:nvPr/>
        </p:nvCxnSpPr>
        <p:spPr>
          <a:xfrm flipH="1">
            <a:off x="7718218" y="2641831"/>
            <a:ext cx="6788" cy="483236"/>
          </a:xfrm>
          <a:prstGeom prst="line">
            <a:avLst/>
          </a:prstGeom>
          <a:ln w="19050">
            <a:solidFill>
              <a:schemeClr val="bg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6CB5D07-9B25-8C40-849A-53BD5A79549F}"/>
              </a:ext>
            </a:extLst>
          </p:cNvPr>
          <p:cNvSpPr txBox="1"/>
          <p:nvPr/>
        </p:nvSpPr>
        <p:spPr>
          <a:xfrm>
            <a:off x="5906880" y="2816656"/>
            <a:ext cx="1818126" cy="246221"/>
          </a:xfrm>
          <a:prstGeom prst="rect">
            <a:avLst/>
          </a:prstGeom>
          <a:noFill/>
        </p:spPr>
        <p:txBody>
          <a:bodyPr wrap="none" rtlCol="0">
            <a:spAutoFit/>
          </a:bodyPr>
          <a:lstStyle/>
          <a:p>
            <a:r>
              <a:rPr lang="en-US" sz="1000" dirty="0">
                <a:solidFill>
                  <a:schemeClr val="bg1"/>
                </a:solidFill>
              </a:rPr>
              <a:t>&lt;&lt;get </a:t>
            </a:r>
            <a:r>
              <a:rPr lang="en-US" sz="1000" dirty="0" err="1">
                <a:solidFill>
                  <a:schemeClr val="bg1"/>
                </a:solidFill>
              </a:rPr>
              <a:t>menues</a:t>
            </a:r>
            <a:r>
              <a:rPr lang="en-US" sz="1000" dirty="0">
                <a:solidFill>
                  <a:schemeClr val="bg1"/>
                </a:solidFill>
              </a:rPr>
              <a:t> information&gt;&gt;</a:t>
            </a:r>
          </a:p>
        </p:txBody>
      </p:sp>
      <p:sp>
        <p:nvSpPr>
          <p:cNvPr id="35" name="TextBox 34">
            <a:extLst>
              <a:ext uri="{FF2B5EF4-FFF2-40B4-BE49-F238E27FC236}">
                <a16:creationId xmlns:a16="http://schemas.microsoft.com/office/drawing/2014/main" id="{190D8231-D3EF-7A4E-AB1C-C778AEB96494}"/>
              </a:ext>
            </a:extLst>
          </p:cNvPr>
          <p:cNvSpPr txBox="1"/>
          <p:nvPr/>
        </p:nvSpPr>
        <p:spPr>
          <a:xfrm>
            <a:off x="4970451" y="4290514"/>
            <a:ext cx="1776435" cy="553998"/>
          </a:xfrm>
          <a:prstGeom prst="rect">
            <a:avLst/>
          </a:prstGeom>
          <a:noFill/>
          <a:ln>
            <a:solidFill>
              <a:schemeClr val="tx1"/>
            </a:solidFill>
            <a:prstDash val="dash"/>
          </a:ln>
        </p:spPr>
        <p:txBody>
          <a:bodyPr wrap="square" rtlCol="0">
            <a:spAutoFit/>
          </a:bodyPr>
          <a:lstStyle/>
          <a:p>
            <a:r>
              <a:rPr lang="en-US" sz="1000" dirty="0">
                <a:solidFill>
                  <a:schemeClr val="bg1"/>
                </a:solidFill>
              </a:rPr>
              <a:t>/* There are possibly no information on </a:t>
            </a:r>
            <a:r>
              <a:rPr lang="en-US" sz="1000" dirty="0" err="1">
                <a:solidFill>
                  <a:schemeClr val="bg1"/>
                </a:solidFill>
              </a:rPr>
              <a:t>menues</a:t>
            </a:r>
            <a:r>
              <a:rPr lang="en-US" sz="1000" dirty="0">
                <a:solidFill>
                  <a:schemeClr val="bg1"/>
                </a:solidFill>
              </a:rPr>
              <a:t> of the place  */</a:t>
            </a:r>
          </a:p>
        </p:txBody>
      </p:sp>
      <p:cxnSp>
        <p:nvCxnSpPr>
          <p:cNvPr id="43" name="Straight Connector 42">
            <a:extLst>
              <a:ext uri="{FF2B5EF4-FFF2-40B4-BE49-F238E27FC236}">
                <a16:creationId xmlns:a16="http://schemas.microsoft.com/office/drawing/2014/main" id="{317EE475-7DE2-A54B-96DA-E0A24B2F9BBC}"/>
              </a:ext>
            </a:extLst>
          </p:cNvPr>
          <p:cNvCxnSpPr/>
          <p:nvPr/>
        </p:nvCxnSpPr>
        <p:spPr>
          <a:xfrm>
            <a:off x="736647" y="1950601"/>
            <a:ext cx="1547316"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0676FCE-7DE4-614D-BEBB-98270558C8D8}"/>
              </a:ext>
            </a:extLst>
          </p:cNvPr>
          <p:cNvCxnSpPr>
            <a:cxnSpLocks/>
          </p:cNvCxnSpPr>
          <p:nvPr/>
        </p:nvCxnSpPr>
        <p:spPr>
          <a:xfrm>
            <a:off x="3653670" y="1450796"/>
            <a:ext cx="188127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F6AE26-73AE-C34E-99B6-81F2D79E798A}"/>
              </a:ext>
            </a:extLst>
          </p:cNvPr>
          <p:cNvCxnSpPr>
            <a:cxnSpLocks/>
          </p:cNvCxnSpPr>
          <p:nvPr/>
        </p:nvCxnSpPr>
        <p:spPr>
          <a:xfrm>
            <a:off x="6688159" y="1075605"/>
            <a:ext cx="2043562"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55488E0-9AA3-2B4C-A7E1-7AA25CCF0FFE}"/>
              </a:ext>
            </a:extLst>
          </p:cNvPr>
          <p:cNvCxnSpPr>
            <a:cxnSpLocks/>
          </p:cNvCxnSpPr>
          <p:nvPr/>
        </p:nvCxnSpPr>
        <p:spPr>
          <a:xfrm>
            <a:off x="6695531" y="3589443"/>
            <a:ext cx="203619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791334E-C3AB-3A42-9A15-523C31845447}"/>
              </a:ext>
            </a:extLst>
          </p:cNvPr>
          <p:cNvSpPr txBox="1"/>
          <p:nvPr/>
        </p:nvSpPr>
        <p:spPr>
          <a:xfrm>
            <a:off x="3739124" y="3077464"/>
            <a:ext cx="1776435" cy="707886"/>
          </a:xfrm>
          <a:prstGeom prst="rect">
            <a:avLst/>
          </a:prstGeom>
          <a:noFill/>
          <a:ln>
            <a:solidFill>
              <a:schemeClr val="tx1"/>
            </a:solidFill>
            <a:prstDash val="dash"/>
          </a:ln>
        </p:spPr>
        <p:txBody>
          <a:bodyPr wrap="square" rtlCol="0">
            <a:spAutoFit/>
          </a:bodyPr>
          <a:lstStyle/>
          <a:p>
            <a:r>
              <a:rPr lang="en-US" sz="1000" dirty="0">
                <a:solidFill>
                  <a:schemeClr val="bg1"/>
                </a:solidFill>
              </a:rPr>
              <a:t>/* if the place has own website, </a:t>
            </a:r>
            <a:r>
              <a:rPr lang="en-US" sz="1000" dirty="0" err="1">
                <a:solidFill>
                  <a:schemeClr val="bg1"/>
                </a:solidFill>
              </a:rPr>
              <a:t>url</a:t>
            </a:r>
            <a:r>
              <a:rPr lang="en-US" sz="1000" dirty="0">
                <a:solidFill>
                  <a:schemeClr val="bg1"/>
                </a:solidFill>
              </a:rPr>
              <a:t> will be the website address. </a:t>
            </a:r>
            <a:r>
              <a:rPr lang="en-US" sz="1000" dirty="0" err="1">
                <a:solidFill>
                  <a:schemeClr val="bg1"/>
                </a:solidFill>
              </a:rPr>
              <a:t>Url</a:t>
            </a:r>
            <a:r>
              <a:rPr lang="en-US" sz="1000" dirty="0">
                <a:solidFill>
                  <a:schemeClr val="bg1"/>
                </a:solidFill>
              </a:rPr>
              <a:t> possibly does not exist.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6f4ff4e0ee_0_6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Communication/Collaboration</a:t>
            </a:r>
            <a:endParaRPr dirty="0"/>
          </a:p>
        </p:txBody>
      </p:sp>
      <p:sp>
        <p:nvSpPr>
          <p:cNvPr id="6" name="Rectangle 5">
            <a:extLst>
              <a:ext uri="{FF2B5EF4-FFF2-40B4-BE49-F238E27FC236}">
                <a16:creationId xmlns:a16="http://schemas.microsoft.com/office/drawing/2014/main" id="{E50B4C48-9209-974F-B366-15538BD46201}"/>
              </a:ext>
            </a:extLst>
          </p:cNvPr>
          <p:cNvSpPr/>
          <p:nvPr/>
        </p:nvSpPr>
        <p:spPr>
          <a:xfrm>
            <a:off x="313599" y="1384799"/>
            <a:ext cx="1236269" cy="79004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extBox 6">
            <a:extLst>
              <a:ext uri="{FF2B5EF4-FFF2-40B4-BE49-F238E27FC236}">
                <a16:creationId xmlns:a16="http://schemas.microsoft.com/office/drawing/2014/main" id="{E2D73239-DB5D-2B46-9A32-EFCC7B736670}"/>
              </a:ext>
            </a:extLst>
          </p:cNvPr>
          <p:cNvSpPr txBox="1"/>
          <p:nvPr/>
        </p:nvSpPr>
        <p:spPr>
          <a:xfrm>
            <a:off x="622994" y="1595153"/>
            <a:ext cx="562975" cy="307777"/>
          </a:xfrm>
          <a:prstGeom prst="rect">
            <a:avLst/>
          </a:prstGeom>
          <a:noFill/>
        </p:spPr>
        <p:txBody>
          <a:bodyPr wrap="none" rtlCol="0">
            <a:spAutoFit/>
          </a:bodyPr>
          <a:lstStyle/>
          <a:p>
            <a:r>
              <a:rPr lang="en-US" dirty="0">
                <a:solidFill>
                  <a:schemeClr val="bg1"/>
                </a:solidFill>
              </a:rPr>
              <a:t>User</a:t>
            </a:r>
          </a:p>
        </p:txBody>
      </p:sp>
      <p:sp>
        <p:nvSpPr>
          <p:cNvPr id="8" name="Rectangle 7">
            <a:extLst>
              <a:ext uri="{FF2B5EF4-FFF2-40B4-BE49-F238E27FC236}">
                <a16:creationId xmlns:a16="http://schemas.microsoft.com/office/drawing/2014/main" id="{105CC5E1-37BE-FC4E-BA5B-F71D095A04B3}"/>
              </a:ext>
            </a:extLst>
          </p:cNvPr>
          <p:cNvSpPr/>
          <p:nvPr/>
        </p:nvSpPr>
        <p:spPr>
          <a:xfrm>
            <a:off x="2901962" y="2554012"/>
            <a:ext cx="1691029" cy="83515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TextBox 8">
            <a:extLst>
              <a:ext uri="{FF2B5EF4-FFF2-40B4-BE49-F238E27FC236}">
                <a16:creationId xmlns:a16="http://schemas.microsoft.com/office/drawing/2014/main" id="{92E9C153-A2AF-9447-88F9-F417B3B456F4}"/>
              </a:ext>
            </a:extLst>
          </p:cNvPr>
          <p:cNvSpPr txBox="1"/>
          <p:nvPr/>
        </p:nvSpPr>
        <p:spPr>
          <a:xfrm>
            <a:off x="3448291" y="2794872"/>
            <a:ext cx="532518" cy="307777"/>
          </a:xfrm>
          <a:prstGeom prst="rect">
            <a:avLst/>
          </a:prstGeom>
          <a:noFill/>
        </p:spPr>
        <p:txBody>
          <a:bodyPr wrap="none" rtlCol="0">
            <a:spAutoFit/>
          </a:bodyPr>
          <a:lstStyle/>
          <a:p>
            <a:r>
              <a:rPr lang="en-US" dirty="0">
                <a:solidFill>
                  <a:schemeClr val="bg1"/>
                </a:solidFill>
              </a:rPr>
              <a:t>Map</a:t>
            </a:r>
          </a:p>
        </p:txBody>
      </p:sp>
      <p:sp>
        <p:nvSpPr>
          <p:cNvPr id="10" name="Rectangle 9">
            <a:extLst>
              <a:ext uri="{FF2B5EF4-FFF2-40B4-BE49-F238E27FC236}">
                <a16:creationId xmlns:a16="http://schemas.microsoft.com/office/drawing/2014/main" id="{B027993A-F904-0D42-8196-6393BA692905}"/>
              </a:ext>
            </a:extLst>
          </p:cNvPr>
          <p:cNvSpPr/>
          <p:nvPr/>
        </p:nvSpPr>
        <p:spPr>
          <a:xfrm>
            <a:off x="7165504" y="4088985"/>
            <a:ext cx="1691029" cy="83515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TextBox 10">
            <a:extLst>
              <a:ext uri="{FF2B5EF4-FFF2-40B4-BE49-F238E27FC236}">
                <a16:creationId xmlns:a16="http://schemas.microsoft.com/office/drawing/2014/main" id="{460717A2-971D-A14C-B1A3-00716FBCB747}"/>
              </a:ext>
            </a:extLst>
          </p:cNvPr>
          <p:cNvSpPr txBox="1"/>
          <p:nvPr/>
        </p:nvSpPr>
        <p:spPr>
          <a:xfrm>
            <a:off x="7433551" y="4346409"/>
            <a:ext cx="1141659" cy="307777"/>
          </a:xfrm>
          <a:prstGeom prst="rect">
            <a:avLst/>
          </a:prstGeom>
          <a:noFill/>
        </p:spPr>
        <p:txBody>
          <a:bodyPr wrap="none" rtlCol="0">
            <a:spAutoFit/>
          </a:bodyPr>
          <a:lstStyle/>
          <a:p>
            <a:r>
              <a:rPr lang="en-US" dirty="0">
                <a:solidFill>
                  <a:schemeClr val="bg1"/>
                </a:solidFill>
              </a:rPr>
              <a:t>Place Detail</a:t>
            </a:r>
          </a:p>
        </p:txBody>
      </p:sp>
      <p:sp>
        <p:nvSpPr>
          <p:cNvPr id="12" name="Rectangle 11">
            <a:extLst>
              <a:ext uri="{FF2B5EF4-FFF2-40B4-BE49-F238E27FC236}">
                <a16:creationId xmlns:a16="http://schemas.microsoft.com/office/drawing/2014/main" id="{D28882FA-C6C8-2844-A8C1-20E853E968AF}"/>
              </a:ext>
            </a:extLst>
          </p:cNvPr>
          <p:cNvSpPr/>
          <p:nvPr/>
        </p:nvSpPr>
        <p:spPr>
          <a:xfrm>
            <a:off x="6638810" y="2136436"/>
            <a:ext cx="1691029" cy="83515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TextBox 12">
            <a:extLst>
              <a:ext uri="{FF2B5EF4-FFF2-40B4-BE49-F238E27FC236}">
                <a16:creationId xmlns:a16="http://schemas.microsoft.com/office/drawing/2014/main" id="{481852AB-8C1E-A446-BFD5-9B3F854972A8}"/>
              </a:ext>
            </a:extLst>
          </p:cNvPr>
          <p:cNvSpPr txBox="1"/>
          <p:nvPr/>
        </p:nvSpPr>
        <p:spPr>
          <a:xfrm>
            <a:off x="6948205" y="2386545"/>
            <a:ext cx="1051891" cy="307777"/>
          </a:xfrm>
          <a:prstGeom prst="rect">
            <a:avLst/>
          </a:prstGeom>
          <a:noFill/>
        </p:spPr>
        <p:txBody>
          <a:bodyPr wrap="none" rtlCol="0">
            <a:spAutoFit/>
          </a:bodyPr>
          <a:lstStyle/>
          <a:p>
            <a:r>
              <a:rPr lang="en-US" dirty="0">
                <a:solidFill>
                  <a:schemeClr val="bg1"/>
                </a:solidFill>
              </a:rPr>
              <a:t>Places List</a:t>
            </a:r>
          </a:p>
        </p:txBody>
      </p:sp>
      <p:cxnSp>
        <p:nvCxnSpPr>
          <p:cNvPr id="14" name="Straight Arrow Connector 13">
            <a:extLst>
              <a:ext uri="{FF2B5EF4-FFF2-40B4-BE49-F238E27FC236}">
                <a16:creationId xmlns:a16="http://schemas.microsoft.com/office/drawing/2014/main" id="{DC389F5C-8084-8348-887F-7D9317F25CF1}"/>
              </a:ext>
            </a:extLst>
          </p:cNvPr>
          <p:cNvCxnSpPr/>
          <p:nvPr/>
        </p:nvCxnSpPr>
        <p:spPr>
          <a:xfrm>
            <a:off x="1637651" y="2174840"/>
            <a:ext cx="1170432" cy="73981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B6C3875-6915-1D4A-AC0D-8F14C2538A24}"/>
              </a:ext>
            </a:extLst>
          </p:cNvPr>
          <p:cNvSpPr txBox="1"/>
          <p:nvPr/>
        </p:nvSpPr>
        <p:spPr>
          <a:xfrm rot="1944340">
            <a:off x="1694986" y="2208290"/>
            <a:ext cx="1090363" cy="276999"/>
          </a:xfrm>
          <a:prstGeom prst="rect">
            <a:avLst/>
          </a:prstGeom>
          <a:noFill/>
        </p:spPr>
        <p:txBody>
          <a:bodyPr wrap="none" rtlCol="0">
            <a:spAutoFit/>
          </a:bodyPr>
          <a:lstStyle/>
          <a:p>
            <a:r>
              <a:rPr lang="en-US" sz="1200" dirty="0">
                <a:solidFill>
                  <a:schemeClr val="bg1"/>
                </a:solidFill>
              </a:rPr>
              <a:t>1. *: Search()</a:t>
            </a:r>
          </a:p>
        </p:txBody>
      </p:sp>
      <p:cxnSp>
        <p:nvCxnSpPr>
          <p:cNvPr id="16" name="Straight Arrow Connector 15">
            <a:extLst>
              <a:ext uri="{FF2B5EF4-FFF2-40B4-BE49-F238E27FC236}">
                <a16:creationId xmlns:a16="http://schemas.microsoft.com/office/drawing/2014/main" id="{79A687B6-D117-994A-BA40-1B5E04D887D7}"/>
              </a:ext>
            </a:extLst>
          </p:cNvPr>
          <p:cNvCxnSpPr>
            <a:cxnSpLocks/>
            <a:endCxn id="12" idx="1"/>
          </p:cNvCxnSpPr>
          <p:nvPr/>
        </p:nvCxnSpPr>
        <p:spPr>
          <a:xfrm flipV="1">
            <a:off x="4592989" y="2554012"/>
            <a:ext cx="2045821" cy="41757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42B676A-5424-6046-81CF-59304154AACE}"/>
              </a:ext>
            </a:extLst>
          </p:cNvPr>
          <p:cNvCxnSpPr>
            <a:cxnSpLocks/>
            <a:stCxn id="8" idx="3"/>
            <a:endCxn id="10" idx="1"/>
          </p:cNvCxnSpPr>
          <p:nvPr/>
        </p:nvCxnSpPr>
        <p:spPr>
          <a:xfrm>
            <a:off x="4592991" y="2971588"/>
            <a:ext cx="2572513" cy="153497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942E99C-E7F8-8746-93F2-E7B1AB337E4B}"/>
              </a:ext>
            </a:extLst>
          </p:cNvPr>
          <p:cNvSpPr txBox="1"/>
          <p:nvPr/>
        </p:nvSpPr>
        <p:spPr>
          <a:xfrm rot="20930480">
            <a:off x="4755911" y="2454532"/>
            <a:ext cx="1669047" cy="276999"/>
          </a:xfrm>
          <a:prstGeom prst="rect">
            <a:avLst/>
          </a:prstGeom>
          <a:noFill/>
        </p:spPr>
        <p:txBody>
          <a:bodyPr wrap="none" rtlCol="0">
            <a:spAutoFit/>
          </a:bodyPr>
          <a:lstStyle/>
          <a:p>
            <a:r>
              <a:rPr lang="en-US" sz="1200" dirty="0">
                <a:solidFill>
                  <a:schemeClr val="bg1"/>
                </a:solidFill>
              </a:rPr>
              <a:t>1.2[random]:</a:t>
            </a:r>
            <a:r>
              <a:rPr lang="en-US" sz="1200" dirty="0" err="1">
                <a:solidFill>
                  <a:schemeClr val="bg1"/>
                </a:solidFill>
              </a:rPr>
              <a:t>listView</a:t>
            </a:r>
            <a:r>
              <a:rPr lang="en-US" sz="1200" dirty="0">
                <a:solidFill>
                  <a:schemeClr val="bg1"/>
                </a:solidFill>
              </a:rPr>
              <a:t>()</a:t>
            </a:r>
          </a:p>
        </p:txBody>
      </p:sp>
      <p:sp>
        <p:nvSpPr>
          <p:cNvPr id="19" name="TextBox 18">
            <a:extLst>
              <a:ext uri="{FF2B5EF4-FFF2-40B4-BE49-F238E27FC236}">
                <a16:creationId xmlns:a16="http://schemas.microsoft.com/office/drawing/2014/main" id="{E84F26D9-EB85-984D-AE2A-CAFB88E5E464}"/>
              </a:ext>
            </a:extLst>
          </p:cNvPr>
          <p:cNvSpPr txBox="1"/>
          <p:nvPr/>
        </p:nvSpPr>
        <p:spPr>
          <a:xfrm rot="1868487">
            <a:off x="4951564" y="3487776"/>
            <a:ext cx="2180405" cy="276999"/>
          </a:xfrm>
          <a:prstGeom prst="rect">
            <a:avLst/>
          </a:prstGeom>
          <a:noFill/>
        </p:spPr>
        <p:txBody>
          <a:bodyPr wrap="none" rtlCol="0">
            <a:spAutoFit/>
          </a:bodyPr>
          <a:lstStyle/>
          <a:p>
            <a:r>
              <a:rPr lang="en-US" sz="1200" dirty="0">
                <a:solidFill>
                  <a:schemeClr val="bg1"/>
                </a:solidFill>
              </a:rPr>
              <a:t>1.3[</a:t>
            </a:r>
            <a:r>
              <a:rPr lang="en-US" sz="1200" dirty="0" err="1">
                <a:solidFill>
                  <a:schemeClr val="bg1"/>
                </a:solidFill>
              </a:rPr>
              <a:t>LooksGood</a:t>
            </a:r>
            <a:r>
              <a:rPr lang="en-US" sz="1200" dirty="0">
                <a:solidFill>
                  <a:schemeClr val="bg1"/>
                </a:solidFill>
              </a:rPr>
              <a:t>]: </a:t>
            </a:r>
            <a:r>
              <a:rPr lang="en-US" sz="1200" dirty="0" err="1">
                <a:solidFill>
                  <a:schemeClr val="bg1"/>
                </a:solidFill>
              </a:rPr>
              <a:t>ViewDetail</a:t>
            </a:r>
            <a:r>
              <a:rPr lang="en-US" sz="1200" dirty="0">
                <a:solidFill>
                  <a:schemeClr val="bg1"/>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6f4ff4e0ee_0_5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Sequence Diagram</a:t>
            </a:r>
            <a:endParaRPr/>
          </a:p>
        </p:txBody>
      </p:sp>
      <p:sp>
        <p:nvSpPr>
          <p:cNvPr id="5" name="Rectangle 4">
            <a:extLst>
              <a:ext uri="{FF2B5EF4-FFF2-40B4-BE49-F238E27FC236}">
                <a16:creationId xmlns:a16="http://schemas.microsoft.com/office/drawing/2014/main" id="{5AE5B7B8-8856-F340-95A5-9C3038B0DF49}"/>
              </a:ext>
            </a:extLst>
          </p:cNvPr>
          <p:cNvSpPr/>
          <p:nvPr/>
        </p:nvSpPr>
        <p:spPr>
          <a:xfrm>
            <a:off x="1275071" y="1100788"/>
            <a:ext cx="1236269" cy="790041"/>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extBox 5">
            <a:extLst>
              <a:ext uri="{FF2B5EF4-FFF2-40B4-BE49-F238E27FC236}">
                <a16:creationId xmlns:a16="http://schemas.microsoft.com/office/drawing/2014/main" id="{FD36FC1C-23E1-4B47-93D8-1D95D81CE05F}"/>
              </a:ext>
            </a:extLst>
          </p:cNvPr>
          <p:cNvSpPr txBox="1"/>
          <p:nvPr/>
        </p:nvSpPr>
        <p:spPr>
          <a:xfrm>
            <a:off x="1584466" y="1311142"/>
            <a:ext cx="562975" cy="307777"/>
          </a:xfrm>
          <a:prstGeom prst="rect">
            <a:avLst/>
          </a:prstGeom>
          <a:noFill/>
        </p:spPr>
        <p:txBody>
          <a:bodyPr wrap="none" rtlCol="0">
            <a:spAutoFit/>
          </a:bodyPr>
          <a:lstStyle/>
          <a:p>
            <a:r>
              <a:rPr lang="en-US" dirty="0">
                <a:solidFill>
                  <a:schemeClr val="bg1"/>
                </a:solidFill>
              </a:rPr>
              <a:t>User</a:t>
            </a:r>
          </a:p>
        </p:txBody>
      </p:sp>
      <p:sp>
        <p:nvSpPr>
          <p:cNvPr id="7" name="Rectangle 6">
            <a:extLst>
              <a:ext uri="{FF2B5EF4-FFF2-40B4-BE49-F238E27FC236}">
                <a16:creationId xmlns:a16="http://schemas.microsoft.com/office/drawing/2014/main" id="{EF498354-E54F-A64B-8130-EFC2FFD3D1FC}"/>
              </a:ext>
            </a:extLst>
          </p:cNvPr>
          <p:cNvSpPr/>
          <p:nvPr/>
        </p:nvSpPr>
        <p:spPr>
          <a:xfrm>
            <a:off x="7363709" y="1148373"/>
            <a:ext cx="1236269" cy="790041"/>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93F366F4-6A19-544C-BF6D-2433DC586EAB}"/>
              </a:ext>
            </a:extLst>
          </p:cNvPr>
          <p:cNvSpPr txBox="1"/>
          <p:nvPr/>
        </p:nvSpPr>
        <p:spPr>
          <a:xfrm>
            <a:off x="7673104" y="1358727"/>
            <a:ext cx="532518" cy="307777"/>
          </a:xfrm>
          <a:prstGeom prst="rect">
            <a:avLst/>
          </a:prstGeom>
          <a:noFill/>
        </p:spPr>
        <p:txBody>
          <a:bodyPr wrap="none" rtlCol="0">
            <a:spAutoFit/>
          </a:bodyPr>
          <a:lstStyle/>
          <a:p>
            <a:r>
              <a:rPr lang="en-US" dirty="0">
                <a:solidFill>
                  <a:schemeClr val="bg1"/>
                </a:solidFill>
              </a:rPr>
              <a:t>Map</a:t>
            </a:r>
          </a:p>
        </p:txBody>
      </p:sp>
      <p:cxnSp>
        <p:nvCxnSpPr>
          <p:cNvPr id="9" name="Straight Connector 8">
            <a:extLst>
              <a:ext uri="{FF2B5EF4-FFF2-40B4-BE49-F238E27FC236}">
                <a16:creationId xmlns:a16="http://schemas.microsoft.com/office/drawing/2014/main" id="{3CC1B063-E72B-C940-A08F-AF299F1EEFA7}"/>
              </a:ext>
            </a:extLst>
          </p:cNvPr>
          <p:cNvCxnSpPr>
            <a:cxnSpLocks/>
            <a:stCxn id="5" idx="2"/>
          </p:cNvCxnSpPr>
          <p:nvPr/>
        </p:nvCxnSpPr>
        <p:spPr>
          <a:xfrm flipH="1">
            <a:off x="1876378" y="1890829"/>
            <a:ext cx="16828" cy="305488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5E968CC-D200-6A4B-8CCF-DAD4CAA62DA3}"/>
              </a:ext>
            </a:extLst>
          </p:cNvPr>
          <p:cNvCxnSpPr>
            <a:cxnSpLocks/>
            <a:stCxn id="7" idx="2"/>
          </p:cNvCxnSpPr>
          <p:nvPr/>
        </p:nvCxnSpPr>
        <p:spPr>
          <a:xfrm flipH="1">
            <a:off x="7970482" y="1938414"/>
            <a:ext cx="11362" cy="3005283"/>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1A35922-BCBF-7645-A2BA-30D858ED753F}"/>
              </a:ext>
            </a:extLst>
          </p:cNvPr>
          <p:cNvSpPr/>
          <p:nvPr/>
        </p:nvSpPr>
        <p:spPr>
          <a:xfrm>
            <a:off x="1805190" y="2109329"/>
            <a:ext cx="174264" cy="24846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Arrow Connector 11">
            <a:extLst>
              <a:ext uri="{FF2B5EF4-FFF2-40B4-BE49-F238E27FC236}">
                <a16:creationId xmlns:a16="http://schemas.microsoft.com/office/drawing/2014/main" id="{F9A63D17-7B9B-8746-A425-B00E1CAD1F33}"/>
              </a:ext>
            </a:extLst>
          </p:cNvPr>
          <p:cNvCxnSpPr>
            <a:cxnSpLocks/>
          </p:cNvCxnSpPr>
          <p:nvPr/>
        </p:nvCxnSpPr>
        <p:spPr>
          <a:xfrm>
            <a:off x="1984646" y="2780202"/>
            <a:ext cx="5909737" cy="0"/>
          </a:xfrm>
          <a:prstGeom prst="straightConnector1">
            <a:avLst/>
          </a:prstGeom>
          <a:ln w="28575">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2FC954A-3F5D-6040-9266-C084AD5646B9}"/>
              </a:ext>
            </a:extLst>
          </p:cNvPr>
          <p:cNvSpPr/>
          <p:nvPr/>
        </p:nvSpPr>
        <p:spPr>
          <a:xfrm>
            <a:off x="7899575" y="2663187"/>
            <a:ext cx="141814" cy="475487"/>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4" name="Straight Arrow Connector 13">
            <a:extLst>
              <a:ext uri="{FF2B5EF4-FFF2-40B4-BE49-F238E27FC236}">
                <a16:creationId xmlns:a16="http://schemas.microsoft.com/office/drawing/2014/main" id="{97AB2E4C-10B9-EB4C-AD74-9AF935E3AF34}"/>
              </a:ext>
            </a:extLst>
          </p:cNvPr>
          <p:cNvCxnSpPr>
            <a:cxnSpLocks/>
          </p:cNvCxnSpPr>
          <p:nvPr/>
        </p:nvCxnSpPr>
        <p:spPr>
          <a:xfrm>
            <a:off x="1984646" y="2976493"/>
            <a:ext cx="5909737" cy="36575"/>
          </a:xfrm>
          <a:prstGeom prst="straightConnector1">
            <a:avLst/>
          </a:prstGeom>
          <a:ln w="28575">
            <a:solidFill>
              <a:schemeClr val="bg1">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FA39AD7-17C5-9146-9D91-B4A58052C035}"/>
              </a:ext>
            </a:extLst>
          </p:cNvPr>
          <p:cNvSpPr txBox="1"/>
          <p:nvPr/>
        </p:nvSpPr>
        <p:spPr>
          <a:xfrm>
            <a:off x="4551155" y="2424207"/>
            <a:ext cx="1250663" cy="307777"/>
          </a:xfrm>
          <a:prstGeom prst="rect">
            <a:avLst/>
          </a:prstGeom>
          <a:noFill/>
        </p:spPr>
        <p:txBody>
          <a:bodyPr wrap="none" rtlCol="0">
            <a:spAutoFit/>
          </a:bodyPr>
          <a:lstStyle/>
          <a:p>
            <a:r>
              <a:rPr lang="en-US" dirty="0">
                <a:solidFill>
                  <a:schemeClr val="bg1"/>
                </a:solidFill>
              </a:rPr>
              <a:t>Place Search</a:t>
            </a:r>
          </a:p>
        </p:txBody>
      </p:sp>
      <p:sp>
        <p:nvSpPr>
          <p:cNvPr id="16" name="TextBox 15">
            <a:extLst>
              <a:ext uri="{FF2B5EF4-FFF2-40B4-BE49-F238E27FC236}">
                <a16:creationId xmlns:a16="http://schemas.microsoft.com/office/drawing/2014/main" id="{E9B9E836-6CD9-6745-A726-DD6DDE9129BF}"/>
              </a:ext>
            </a:extLst>
          </p:cNvPr>
          <p:cNvSpPr txBox="1"/>
          <p:nvPr/>
        </p:nvSpPr>
        <p:spPr>
          <a:xfrm>
            <a:off x="4551155" y="3020311"/>
            <a:ext cx="1399742" cy="307777"/>
          </a:xfrm>
          <a:prstGeom prst="rect">
            <a:avLst/>
          </a:prstGeom>
          <a:noFill/>
        </p:spPr>
        <p:txBody>
          <a:bodyPr wrap="none" rtlCol="0">
            <a:spAutoFit/>
          </a:bodyPr>
          <a:lstStyle/>
          <a:p>
            <a:r>
              <a:rPr lang="en-US" dirty="0">
                <a:solidFill>
                  <a:schemeClr val="bg1"/>
                </a:solidFill>
              </a:rPr>
              <a:t>Search Results</a:t>
            </a:r>
          </a:p>
        </p:txBody>
      </p:sp>
      <p:sp>
        <p:nvSpPr>
          <p:cNvPr id="17" name="Rectangle 16">
            <a:extLst>
              <a:ext uri="{FF2B5EF4-FFF2-40B4-BE49-F238E27FC236}">
                <a16:creationId xmlns:a16="http://schemas.microsoft.com/office/drawing/2014/main" id="{7992EC61-B2C9-DF46-BF7A-05E9FF670AA6}"/>
              </a:ext>
            </a:extLst>
          </p:cNvPr>
          <p:cNvSpPr/>
          <p:nvPr/>
        </p:nvSpPr>
        <p:spPr>
          <a:xfrm>
            <a:off x="7894383" y="3490830"/>
            <a:ext cx="141814" cy="475487"/>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8" name="Straight Arrow Connector 17">
            <a:extLst>
              <a:ext uri="{FF2B5EF4-FFF2-40B4-BE49-F238E27FC236}">
                <a16:creationId xmlns:a16="http://schemas.microsoft.com/office/drawing/2014/main" id="{FA144AD8-0CD9-F349-97C8-EDECBD2A77F1}"/>
              </a:ext>
            </a:extLst>
          </p:cNvPr>
          <p:cNvCxnSpPr>
            <a:cxnSpLocks/>
          </p:cNvCxnSpPr>
          <p:nvPr/>
        </p:nvCxnSpPr>
        <p:spPr>
          <a:xfrm>
            <a:off x="1984646" y="3759046"/>
            <a:ext cx="5909737" cy="0"/>
          </a:xfrm>
          <a:prstGeom prst="straightConnector1">
            <a:avLst/>
          </a:prstGeom>
          <a:ln w="28575">
            <a:solidFill>
              <a:schemeClr val="bg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81C40A-5F84-A14A-ADA9-ABD58FF386F5}"/>
              </a:ext>
            </a:extLst>
          </p:cNvPr>
          <p:cNvSpPr txBox="1"/>
          <p:nvPr/>
        </p:nvSpPr>
        <p:spPr>
          <a:xfrm>
            <a:off x="4954618" y="3418974"/>
            <a:ext cx="992579" cy="307777"/>
          </a:xfrm>
          <a:prstGeom prst="rect">
            <a:avLst/>
          </a:prstGeom>
          <a:noFill/>
        </p:spPr>
        <p:txBody>
          <a:bodyPr wrap="none" rtlCol="0">
            <a:spAutoFit/>
          </a:bodyPr>
          <a:lstStyle/>
          <a:p>
            <a:r>
              <a:rPr lang="en-US" dirty="0">
                <a:solidFill>
                  <a:schemeClr val="bg1"/>
                </a:solidFill>
              </a:rPr>
              <a:t>View Lists</a:t>
            </a:r>
          </a:p>
        </p:txBody>
      </p:sp>
      <p:sp>
        <p:nvSpPr>
          <p:cNvPr id="20" name="Rectangle 19">
            <a:extLst>
              <a:ext uri="{FF2B5EF4-FFF2-40B4-BE49-F238E27FC236}">
                <a16:creationId xmlns:a16="http://schemas.microsoft.com/office/drawing/2014/main" id="{7DE022B4-8C21-434F-9E24-FF2924704C64}"/>
              </a:ext>
            </a:extLst>
          </p:cNvPr>
          <p:cNvSpPr/>
          <p:nvPr/>
        </p:nvSpPr>
        <p:spPr>
          <a:xfrm>
            <a:off x="7894383" y="4118505"/>
            <a:ext cx="141814" cy="475487"/>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1" name="Straight Arrow Connector 20">
            <a:extLst>
              <a:ext uri="{FF2B5EF4-FFF2-40B4-BE49-F238E27FC236}">
                <a16:creationId xmlns:a16="http://schemas.microsoft.com/office/drawing/2014/main" id="{C80E05A5-3C55-5A4C-B74C-8B2B479495CE}"/>
              </a:ext>
            </a:extLst>
          </p:cNvPr>
          <p:cNvCxnSpPr>
            <a:cxnSpLocks/>
          </p:cNvCxnSpPr>
          <p:nvPr/>
        </p:nvCxnSpPr>
        <p:spPr>
          <a:xfrm flipV="1">
            <a:off x="1984646" y="4379307"/>
            <a:ext cx="5980644" cy="5808"/>
          </a:xfrm>
          <a:prstGeom prst="straightConnector1">
            <a:avLst/>
          </a:prstGeom>
          <a:ln w="28575">
            <a:solidFill>
              <a:schemeClr val="bg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EF6FF83-0F30-694B-A8C8-4FB0CA430C09}"/>
              </a:ext>
            </a:extLst>
          </p:cNvPr>
          <p:cNvSpPr txBox="1"/>
          <p:nvPr/>
        </p:nvSpPr>
        <p:spPr>
          <a:xfrm>
            <a:off x="4954618" y="4045043"/>
            <a:ext cx="1172116" cy="307777"/>
          </a:xfrm>
          <a:prstGeom prst="rect">
            <a:avLst/>
          </a:prstGeom>
          <a:noFill/>
        </p:spPr>
        <p:txBody>
          <a:bodyPr wrap="none" rtlCol="0">
            <a:spAutoFit/>
          </a:bodyPr>
          <a:lstStyle/>
          <a:p>
            <a:r>
              <a:rPr lang="en-US" dirty="0">
                <a:solidFill>
                  <a:schemeClr val="bg1"/>
                </a:solidFill>
              </a:rPr>
              <a:t>View Details</a:t>
            </a:r>
          </a:p>
        </p:txBody>
      </p:sp>
      <p:sp>
        <p:nvSpPr>
          <p:cNvPr id="23" name="Rectangle 22">
            <a:extLst>
              <a:ext uri="{FF2B5EF4-FFF2-40B4-BE49-F238E27FC236}">
                <a16:creationId xmlns:a16="http://schemas.microsoft.com/office/drawing/2014/main" id="{E35F8539-3228-E944-8BBD-BD12AC5B8DE4}"/>
              </a:ext>
            </a:extLst>
          </p:cNvPr>
          <p:cNvSpPr/>
          <p:nvPr/>
        </p:nvSpPr>
        <p:spPr>
          <a:xfrm>
            <a:off x="1669774" y="2290570"/>
            <a:ext cx="6535848" cy="2487885"/>
          </a:xfrm>
          <a:prstGeom prst="rect">
            <a:avLst/>
          </a:prstGeom>
          <a:noFill/>
          <a:ln>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E5FEEFDE-4419-614E-93EF-DAB450CBEBDC}"/>
              </a:ext>
            </a:extLst>
          </p:cNvPr>
          <p:cNvSpPr txBox="1"/>
          <p:nvPr/>
        </p:nvSpPr>
        <p:spPr>
          <a:xfrm>
            <a:off x="2186041" y="2359031"/>
            <a:ext cx="582211" cy="307777"/>
          </a:xfrm>
          <a:prstGeom prst="rect">
            <a:avLst/>
          </a:prstGeom>
          <a:noFill/>
        </p:spPr>
        <p:txBody>
          <a:bodyPr wrap="none" rtlCol="0">
            <a:spAutoFit/>
          </a:bodyPr>
          <a:lstStyle/>
          <a:p>
            <a:r>
              <a:rPr lang="en-US" dirty="0">
                <a:solidFill>
                  <a:schemeClr val="bg1"/>
                </a:solidFill>
              </a:rPr>
              <a:t>Loop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6f4ff4e0ee_0_7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Case</a:t>
            </a:r>
            <a:endParaRPr/>
          </a:p>
        </p:txBody>
      </p:sp>
      <p:grpSp>
        <p:nvGrpSpPr>
          <p:cNvPr id="5" name="Group 4">
            <a:extLst>
              <a:ext uri="{FF2B5EF4-FFF2-40B4-BE49-F238E27FC236}">
                <a16:creationId xmlns:a16="http://schemas.microsoft.com/office/drawing/2014/main" id="{EA19C52E-6059-F240-B848-914B4D3F4DC2}"/>
              </a:ext>
            </a:extLst>
          </p:cNvPr>
          <p:cNvGrpSpPr/>
          <p:nvPr/>
        </p:nvGrpSpPr>
        <p:grpSpPr>
          <a:xfrm>
            <a:off x="890985" y="1724828"/>
            <a:ext cx="1027450" cy="1510715"/>
            <a:chOff x="2511973" y="2081048"/>
            <a:chExt cx="420414" cy="604345"/>
          </a:xfrm>
        </p:grpSpPr>
        <p:sp>
          <p:nvSpPr>
            <p:cNvPr id="6" name="Oval 5">
              <a:extLst>
                <a:ext uri="{FF2B5EF4-FFF2-40B4-BE49-F238E27FC236}">
                  <a16:creationId xmlns:a16="http://schemas.microsoft.com/office/drawing/2014/main" id="{E0E618A2-AEB8-E242-8D50-F51809128CB6}"/>
                </a:ext>
              </a:extLst>
            </p:cNvPr>
            <p:cNvSpPr/>
            <p:nvPr/>
          </p:nvSpPr>
          <p:spPr>
            <a:xfrm>
              <a:off x="2617076" y="2081048"/>
              <a:ext cx="199697" cy="19969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 name="Straight Connector 6">
              <a:extLst>
                <a:ext uri="{FF2B5EF4-FFF2-40B4-BE49-F238E27FC236}">
                  <a16:creationId xmlns:a16="http://schemas.microsoft.com/office/drawing/2014/main" id="{1BFB67FB-D8AB-4F4F-9BDC-B1E9681611BF}"/>
                </a:ext>
              </a:extLst>
            </p:cNvPr>
            <p:cNvCxnSpPr>
              <a:cxnSpLocks/>
            </p:cNvCxnSpPr>
            <p:nvPr/>
          </p:nvCxnSpPr>
          <p:spPr>
            <a:xfrm>
              <a:off x="2511973" y="2354317"/>
              <a:ext cx="42041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08FE839-E0B0-934B-A389-063049D5430F}"/>
                </a:ext>
              </a:extLst>
            </p:cNvPr>
            <p:cNvCxnSpPr>
              <a:stCxn id="6" idx="4"/>
            </p:cNvCxnSpPr>
            <p:nvPr/>
          </p:nvCxnSpPr>
          <p:spPr>
            <a:xfrm flipH="1">
              <a:off x="2711669" y="2280745"/>
              <a:ext cx="5256" cy="2522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54186FB-7619-7F4F-8389-11AE64EEABBB}"/>
                </a:ext>
              </a:extLst>
            </p:cNvPr>
            <p:cNvCxnSpPr>
              <a:cxnSpLocks/>
            </p:cNvCxnSpPr>
            <p:nvPr/>
          </p:nvCxnSpPr>
          <p:spPr>
            <a:xfrm>
              <a:off x="2711669" y="2532993"/>
              <a:ext cx="15240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33D07A5-46D5-3B45-A18D-E45AF75762B4}"/>
                </a:ext>
              </a:extLst>
            </p:cNvPr>
            <p:cNvCxnSpPr>
              <a:cxnSpLocks/>
            </p:cNvCxnSpPr>
            <p:nvPr/>
          </p:nvCxnSpPr>
          <p:spPr>
            <a:xfrm flipH="1">
              <a:off x="2606565" y="2532993"/>
              <a:ext cx="105104"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 name="Oval 10">
            <a:extLst>
              <a:ext uri="{FF2B5EF4-FFF2-40B4-BE49-F238E27FC236}">
                <a16:creationId xmlns:a16="http://schemas.microsoft.com/office/drawing/2014/main" id="{6297B7F2-91AA-1E47-8C3C-DF1B79CADD9D}"/>
              </a:ext>
            </a:extLst>
          </p:cNvPr>
          <p:cNvSpPr/>
          <p:nvPr/>
        </p:nvSpPr>
        <p:spPr>
          <a:xfrm>
            <a:off x="2998598" y="889264"/>
            <a:ext cx="1616116" cy="733884"/>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C47C0D52-8530-A34A-B7B5-A1D1F66367A3}"/>
              </a:ext>
            </a:extLst>
          </p:cNvPr>
          <p:cNvSpPr txBox="1"/>
          <p:nvPr/>
        </p:nvSpPr>
        <p:spPr>
          <a:xfrm>
            <a:off x="3088515" y="1044727"/>
            <a:ext cx="1464724" cy="461665"/>
          </a:xfrm>
          <a:prstGeom prst="rect">
            <a:avLst/>
          </a:prstGeom>
          <a:noFill/>
        </p:spPr>
        <p:txBody>
          <a:bodyPr wrap="square" rtlCol="0">
            <a:spAutoFit/>
          </a:bodyPr>
          <a:lstStyle/>
          <a:p>
            <a:pPr algn="ctr"/>
            <a:r>
              <a:rPr lang="en-US" sz="1200" dirty="0">
                <a:solidFill>
                  <a:schemeClr val="bg1"/>
                </a:solidFill>
              </a:rPr>
              <a:t>Search Places Nearby</a:t>
            </a:r>
          </a:p>
        </p:txBody>
      </p:sp>
      <p:grpSp>
        <p:nvGrpSpPr>
          <p:cNvPr id="13" name="Group 12">
            <a:extLst>
              <a:ext uri="{FF2B5EF4-FFF2-40B4-BE49-F238E27FC236}">
                <a16:creationId xmlns:a16="http://schemas.microsoft.com/office/drawing/2014/main" id="{318E1681-95F7-2340-B738-B734FD82B361}"/>
              </a:ext>
            </a:extLst>
          </p:cNvPr>
          <p:cNvGrpSpPr/>
          <p:nvPr/>
        </p:nvGrpSpPr>
        <p:grpSpPr>
          <a:xfrm>
            <a:off x="7394894" y="1685073"/>
            <a:ext cx="1027450" cy="1510715"/>
            <a:chOff x="2511973" y="2081048"/>
            <a:chExt cx="420414" cy="604345"/>
          </a:xfrm>
        </p:grpSpPr>
        <p:sp>
          <p:nvSpPr>
            <p:cNvPr id="14" name="Oval 13">
              <a:extLst>
                <a:ext uri="{FF2B5EF4-FFF2-40B4-BE49-F238E27FC236}">
                  <a16:creationId xmlns:a16="http://schemas.microsoft.com/office/drawing/2014/main" id="{196FEC1A-7D36-6D4B-B9C9-B360B5F4B9EC}"/>
                </a:ext>
              </a:extLst>
            </p:cNvPr>
            <p:cNvSpPr/>
            <p:nvPr/>
          </p:nvSpPr>
          <p:spPr>
            <a:xfrm>
              <a:off x="2617076" y="2081048"/>
              <a:ext cx="199697" cy="19969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5" name="Straight Connector 14">
              <a:extLst>
                <a:ext uri="{FF2B5EF4-FFF2-40B4-BE49-F238E27FC236}">
                  <a16:creationId xmlns:a16="http://schemas.microsoft.com/office/drawing/2014/main" id="{90A79F4A-40AF-AB44-966E-33182D8758CA}"/>
                </a:ext>
              </a:extLst>
            </p:cNvPr>
            <p:cNvCxnSpPr>
              <a:cxnSpLocks/>
            </p:cNvCxnSpPr>
            <p:nvPr/>
          </p:nvCxnSpPr>
          <p:spPr>
            <a:xfrm>
              <a:off x="2511973" y="2354317"/>
              <a:ext cx="42041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F64293-490E-9F45-B36F-958DE7E3CAA8}"/>
                </a:ext>
              </a:extLst>
            </p:cNvPr>
            <p:cNvCxnSpPr>
              <a:stCxn id="14" idx="4"/>
            </p:cNvCxnSpPr>
            <p:nvPr/>
          </p:nvCxnSpPr>
          <p:spPr>
            <a:xfrm flipH="1">
              <a:off x="2711669" y="2280745"/>
              <a:ext cx="5256" cy="2522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AB46D5-3798-6243-8422-F424D841C660}"/>
                </a:ext>
              </a:extLst>
            </p:cNvPr>
            <p:cNvCxnSpPr>
              <a:cxnSpLocks/>
            </p:cNvCxnSpPr>
            <p:nvPr/>
          </p:nvCxnSpPr>
          <p:spPr>
            <a:xfrm>
              <a:off x="2711669" y="2532993"/>
              <a:ext cx="15240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CF8A334-2E78-F845-96BA-1D4EC92EECCA}"/>
                </a:ext>
              </a:extLst>
            </p:cNvPr>
            <p:cNvCxnSpPr>
              <a:cxnSpLocks/>
            </p:cNvCxnSpPr>
            <p:nvPr/>
          </p:nvCxnSpPr>
          <p:spPr>
            <a:xfrm flipH="1">
              <a:off x="2606565" y="2532993"/>
              <a:ext cx="105104"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F4543415-9267-C344-B154-63EB4DB2D8E7}"/>
              </a:ext>
            </a:extLst>
          </p:cNvPr>
          <p:cNvSpPr/>
          <p:nvPr/>
        </p:nvSpPr>
        <p:spPr>
          <a:xfrm>
            <a:off x="2998598" y="2376624"/>
            <a:ext cx="1616116" cy="733884"/>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5E9024B6-77A7-8F4F-8E18-6F337F8F6A2D}"/>
              </a:ext>
            </a:extLst>
          </p:cNvPr>
          <p:cNvSpPr txBox="1"/>
          <p:nvPr/>
        </p:nvSpPr>
        <p:spPr>
          <a:xfrm>
            <a:off x="3056708" y="2547989"/>
            <a:ext cx="1464724" cy="461665"/>
          </a:xfrm>
          <a:prstGeom prst="rect">
            <a:avLst/>
          </a:prstGeom>
          <a:noFill/>
        </p:spPr>
        <p:txBody>
          <a:bodyPr wrap="square" rtlCol="0">
            <a:spAutoFit/>
          </a:bodyPr>
          <a:lstStyle/>
          <a:p>
            <a:pPr algn="ctr"/>
            <a:r>
              <a:rPr lang="en-US" sz="1200" dirty="0">
                <a:solidFill>
                  <a:schemeClr val="bg1"/>
                </a:solidFill>
              </a:rPr>
              <a:t>View a List of Places</a:t>
            </a:r>
          </a:p>
        </p:txBody>
      </p:sp>
      <p:sp>
        <p:nvSpPr>
          <p:cNvPr id="21" name="Oval 20">
            <a:extLst>
              <a:ext uri="{FF2B5EF4-FFF2-40B4-BE49-F238E27FC236}">
                <a16:creationId xmlns:a16="http://schemas.microsoft.com/office/drawing/2014/main" id="{A93C2EBD-6FF0-3B4E-936A-EE1B80769F9E}"/>
              </a:ext>
            </a:extLst>
          </p:cNvPr>
          <p:cNvSpPr/>
          <p:nvPr/>
        </p:nvSpPr>
        <p:spPr>
          <a:xfrm>
            <a:off x="3002467" y="3922465"/>
            <a:ext cx="1612247" cy="732127"/>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TextBox 21">
            <a:extLst>
              <a:ext uri="{FF2B5EF4-FFF2-40B4-BE49-F238E27FC236}">
                <a16:creationId xmlns:a16="http://schemas.microsoft.com/office/drawing/2014/main" id="{9CF5CD0C-700E-4544-96C4-EC9E6F9F9026}"/>
              </a:ext>
            </a:extLst>
          </p:cNvPr>
          <p:cNvSpPr txBox="1"/>
          <p:nvPr/>
        </p:nvSpPr>
        <p:spPr>
          <a:xfrm>
            <a:off x="3100335" y="4101781"/>
            <a:ext cx="1464724" cy="461665"/>
          </a:xfrm>
          <a:prstGeom prst="rect">
            <a:avLst/>
          </a:prstGeom>
          <a:noFill/>
        </p:spPr>
        <p:txBody>
          <a:bodyPr wrap="square" rtlCol="0">
            <a:spAutoFit/>
          </a:bodyPr>
          <a:lstStyle/>
          <a:p>
            <a:pPr algn="ctr"/>
            <a:r>
              <a:rPr lang="en-US" sz="1200" dirty="0">
                <a:solidFill>
                  <a:schemeClr val="bg1"/>
                </a:solidFill>
              </a:rPr>
              <a:t>View details of a Place</a:t>
            </a:r>
          </a:p>
        </p:txBody>
      </p:sp>
      <p:sp>
        <p:nvSpPr>
          <p:cNvPr id="23" name="Oval 22">
            <a:extLst>
              <a:ext uri="{FF2B5EF4-FFF2-40B4-BE49-F238E27FC236}">
                <a16:creationId xmlns:a16="http://schemas.microsoft.com/office/drawing/2014/main" id="{65AF78E8-0D22-E54E-9795-5DD5916F0223}"/>
              </a:ext>
            </a:extLst>
          </p:cNvPr>
          <p:cNvSpPr/>
          <p:nvPr/>
        </p:nvSpPr>
        <p:spPr>
          <a:xfrm>
            <a:off x="5593427" y="2172192"/>
            <a:ext cx="1448014" cy="76409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4" name="TextBox 23">
            <a:extLst>
              <a:ext uri="{FF2B5EF4-FFF2-40B4-BE49-F238E27FC236}">
                <a16:creationId xmlns:a16="http://schemas.microsoft.com/office/drawing/2014/main" id="{2C3E3CDE-977E-5E43-A125-64815C6CAD03}"/>
              </a:ext>
            </a:extLst>
          </p:cNvPr>
          <p:cNvSpPr txBox="1"/>
          <p:nvPr/>
        </p:nvSpPr>
        <p:spPr>
          <a:xfrm>
            <a:off x="5619732" y="2351508"/>
            <a:ext cx="1464724" cy="461665"/>
          </a:xfrm>
          <a:prstGeom prst="rect">
            <a:avLst/>
          </a:prstGeom>
          <a:noFill/>
        </p:spPr>
        <p:txBody>
          <a:bodyPr wrap="square" rtlCol="0">
            <a:spAutoFit/>
          </a:bodyPr>
          <a:lstStyle/>
          <a:p>
            <a:pPr algn="ctr"/>
            <a:r>
              <a:rPr lang="en-US" sz="1200" dirty="0">
                <a:solidFill>
                  <a:schemeClr val="bg1"/>
                </a:solidFill>
              </a:rPr>
              <a:t>Provide Places</a:t>
            </a:r>
            <a:br>
              <a:rPr lang="en-US" sz="1200" dirty="0">
                <a:solidFill>
                  <a:schemeClr val="bg1"/>
                </a:solidFill>
              </a:rPr>
            </a:br>
            <a:r>
              <a:rPr lang="en-US" sz="1200" dirty="0">
                <a:solidFill>
                  <a:schemeClr val="bg1"/>
                </a:solidFill>
              </a:rPr>
              <a:t>(Maps)</a:t>
            </a:r>
          </a:p>
        </p:txBody>
      </p:sp>
      <p:cxnSp>
        <p:nvCxnSpPr>
          <p:cNvPr id="25" name="Straight Arrow Connector 24">
            <a:extLst>
              <a:ext uri="{FF2B5EF4-FFF2-40B4-BE49-F238E27FC236}">
                <a16:creationId xmlns:a16="http://schemas.microsoft.com/office/drawing/2014/main" id="{3B604404-0E88-A044-8794-6AC1232B6E21}"/>
              </a:ext>
            </a:extLst>
          </p:cNvPr>
          <p:cNvCxnSpPr>
            <a:cxnSpLocks/>
            <a:stCxn id="11" idx="4"/>
            <a:endCxn id="19" idx="0"/>
          </p:cNvCxnSpPr>
          <p:nvPr/>
        </p:nvCxnSpPr>
        <p:spPr>
          <a:xfrm>
            <a:off x="3806656" y="1623148"/>
            <a:ext cx="0" cy="753476"/>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B913B2-20B7-5A4E-B580-64A06BE6B36A}"/>
              </a:ext>
            </a:extLst>
          </p:cNvPr>
          <p:cNvCxnSpPr>
            <a:cxnSpLocks/>
            <a:endCxn id="21" idx="0"/>
          </p:cNvCxnSpPr>
          <p:nvPr/>
        </p:nvCxnSpPr>
        <p:spPr>
          <a:xfrm>
            <a:off x="3808591" y="2862972"/>
            <a:ext cx="0" cy="1059493"/>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D2156BA-CC4E-AD48-A80C-A848ED68D015}"/>
              </a:ext>
            </a:extLst>
          </p:cNvPr>
          <p:cNvSpPr txBox="1"/>
          <p:nvPr/>
        </p:nvSpPr>
        <p:spPr>
          <a:xfrm>
            <a:off x="3179320" y="3343320"/>
            <a:ext cx="1247457" cy="307777"/>
          </a:xfrm>
          <a:prstGeom prst="rect">
            <a:avLst/>
          </a:prstGeom>
          <a:noFill/>
        </p:spPr>
        <p:txBody>
          <a:bodyPr wrap="none" rtlCol="0">
            <a:spAutoFit/>
          </a:bodyPr>
          <a:lstStyle/>
          <a:p>
            <a:r>
              <a:rPr lang="en-US" sz="1400" dirty="0">
                <a:solidFill>
                  <a:schemeClr val="bg1"/>
                </a:solidFill>
              </a:rPr>
              <a:t>&lt;&lt;requires&gt;&gt;</a:t>
            </a:r>
          </a:p>
        </p:txBody>
      </p:sp>
      <p:sp>
        <p:nvSpPr>
          <p:cNvPr id="28" name="TextBox 27">
            <a:extLst>
              <a:ext uri="{FF2B5EF4-FFF2-40B4-BE49-F238E27FC236}">
                <a16:creationId xmlns:a16="http://schemas.microsoft.com/office/drawing/2014/main" id="{3A5167D0-E83E-6B44-81A5-359EDDDD3D66}"/>
              </a:ext>
            </a:extLst>
          </p:cNvPr>
          <p:cNvSpPr txBox="1"/>
          <p:nvPr/>
        </p:nvSpPr>
        <p:spPr>
          <a:xfrm>
            <a:off x="3139564" y="1779270"/>
            <a:ext cx="1247457" cy="307777"/>
          </a:xfrm>
          <a:prstGeom prst="rect">
            <a:avLst/>
          </a:prstGeom>
          <a:noFill/>
        </p:spPr>
        <p:txBody>
          <a:bodyPr wrap="none" rtlCol="0">
            <a:spAutoFit/>
          </a:bodyPr>
          <a:lstStyle/>
          <a:p>
            <a:r>
              <a:rPr lang="en-US" sz="1400" dirty="0">
                <a:solidFill>
                  <a:schemeClr val="bg1"/>
                </a:solidFill>
              </a:rPr>
              <a:t>&lt;&lt;requires&gt;&gt;</a:t>
            </a:r>
          </a:p>
        </p:txBody>
      </p:sp>
      <p:cxnSp>
        <p:nvCxnSpPr>
          <p:cNvPr id="29" name="Straight Arrow Connector 28">
            <a:extLst>
              <a:ext uri="{FF2B5EF4-FFF2-40B4-BE49-F238E27FC236}">
                <a16:creationId xmlns:a16="http://schemas.microsoft.com/office/drawing/2014/main" id="{768C8CB6-D4F5-FF40-ACF0-36162DD7E9C9}"/>
              </a:ext>
            </a:extLst>
          </p:cNvPr>
          <p:cNvCxnSpPr>
            <a:cxnSpLocks/>
            <a:stCxn id="23" idx="2"/>
            <a:endCxn id="11" idx="6"/>
          </p:cNvCxnSpPr>
          <p:nvPr/>
        </p:nvCxnSpPr>
        <p:spPr>
          <a:xfrm flipH="1" flipV="1">
            <a:off x="4614714" y="1256206"/>
            <a:ext cx="978713" cy="1298032"/>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79AC4AD-4571-2646-A753-AEDB9C6535CC}"/>
              </a:ext>
            </a:extLst>
          </p:cNvPr>
          <p:cNvSpPr txBox="1"/>
          <p:nvPr/>
        </p:nvSpPr>
        <p:spPr>
          <a:xfrm>
            <a:off x="4521432" y="1568769"/>
            <a:ext cx="1247457" cy="307777"/>
          </a:xfrm>
          <a:prstGeom prst="rect">
            <a:avLst/>
          </a:prstGeom>
          <a:noFill/>
        </p:spPr>
        <p:txBody>
          <a:bodyPr wrap="none" rtlCol="0">
            <a:spAutoFit/>
          </a:bodyPr>
          <a:lstStyle/>
          <a:p>
            <a:r>
              <a:rPr lang="en-US" sz="1400" dirty="0">
                <a:solidFill>
                  <a:schemeClr val="bg1"/>
                </a:solidFill>
              </a:rPr>
              <a:t>&lt;&lt;requires&gt;&gt;</a:t>
            </a:r>
          </a:p>
        </p:txBody>
      </p:sp>
      <p:cxnSp>
        <p:nvCxnSpPr>
          <p:cNvPr id="31" name="Straight Arrow Connector 30">
            <a:extLst>
              <a:ext uri="{FF2B5EF4-FFF2-40B4-BE49-F238E27FC236}">
                <a16:creationId xmlns:a16="http://schemas.microsoft.com/office/drawing/2014/main" id="{4B513D64-7FC2-094D-B01B-2EB672B7D60A}"/>
              </a:ext>
            </a:extLst>
          </p:cNvPr>
          <p:cNvCxnSpPr>
            <a:cxnSpLocks/>
            <a:stCxn id="23" idx="2"/>
            <a:endCxn id="19" idx="6"/>
          </p:cNvCxnSpPr>
          <p:nvPr/>
        </p:nvCxnSpPr>
        <p:spPr>
          <a:xfrm flipH="1">
            <a:off x="4614714" y="2554238"/>
            <a:ext cx="978713" cy="189328"/>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2E2E634-A2AB-D743-9F7A-72ACAE5B660C}"/>
              </a:ext>
            </a:extLst>
          </p:cNvPr>
          <p:cNvCxnSpPr>
            <a:cxnSpLocks/>
            <a:stCxn id="23" idx="2"/>
            <a:endCxn id="21" idx="6"/>
          </p:cNvCxnSpPr>
          <p:nvPr/>
        </p:nvCxnSpPr>
        <p:spPr>
          <a:xfrm flipH="1">
            <a:off x="4614714" y="2554238"/>
            <a:ext cx="978713" cy="1734291"/>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314D4AD-0A6F-D848-AB1B-631C27EC5010}"/>
              </a:ext>
            </a:extLst>
          </p:cNvPr>
          <p:cNvSpPr txBox="1"/>
          <p:nvPr/>
        </p:nvSpPr>
        <p:spPr>
          <a:xfrm>
            <a:off x="4652911" y="3209508"/>
            <a:ext cx="1228221" cy="307777"/>
          </a:xfrm>
          <a:prstGeom prst="rect">
            <a:avLst/>
          </a:prstGeom>
          <a:noFill/>
        </p:spPr>
        <p:txBody>
          <a:bodyPr wrap="none" rtlCol="0">
            <a:spAutoFit/>
          </a:bodyPr>
          <a:lstStyle/>
          <a:p>
            <a:r>
              <a:rPr lang="en-US" sz="1400" dirty="0">
                <a:solidFill>
                  <a:schemeClr val="bg1"/>
                </a:solidFill>
              </a:rPr>
              <a:t>&lt;&lt;extends&gt;&gt;</a:t>
            </a:r>
          </a:p>
        </p:txBody>
      </p:sp>
      <p:cxnSp>
        <p:nvCxnSpPr>
          <p:cNvPr id="35" name="Straight Arrow Connector 34">
            <a:extLst>
              <a:ext uri="{FF2B5EF4-FFF2-40B4-BE49-F238E27FC236}">
                <a16:creationId xmlns:a16="http://schemas.microsoft.com/office/drawing/2014/main" id="{D7FA6A2C-9108-4743-85BD-CB7345E0C867}"/>
              </a:ext>
            </a:extLst>
          </p:cNvPr>
          <p:cNvCxnSpPr>
            <a:cxnSpLocks/>
            <a:endCxn id="11" idx="2"/>
          </p:cNvCxnSpPr>
          <p:nvPr/>
        </p:nvCxnSpPr>
        <p:spPr>
          <a:xfrm flipV="1">
            <a:off x="1965076" y="1256206"/>
            <a:ext cx="1033522" cy="1358454"/>
          </a:xfrm>
          <a:prstGeom prst="straightConnector1">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DDEEE8-13AA-A449-B0C6-E67986C9C90D}"/>
              </a:ext>
            </a:extLst>
          </p:cNvPr>
          <p:cNvCxnSpPr>
            <a:cxnSpLocks/>
            <a:endCxn id="19" idx="2"/>
          </p:cNvCxnSpPr>
          <p:nvPr/>
        </p:nvCxnSpPr>
        <p:spPr>
          <a:xfrm>
            <a:off x="1958718" y="2597285"/>
            <a:ext cx="1039880" cy="146281"/>
          </a:xfrm>
          <a:prstGeom prst="straightConnector1">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FC0073F-8A78-BF48-AC23-861F41DCE591}"/>
              </a:ext>
            </a:extLst>
          </p:cNvPr>
          <p:cNvCxnSpPr>
            <a:cxnSpLocks/>
            <a:endCxn id="21" idx="2"/>
          </p:cNvCxnSpPr>
          <p:nvPr/>
        </p:nvCxnSpPr>
        <p:spPr>
          <a:xfrm>
            <a:off x="1965076" y="2614660"/>
            <a:ext cx="1037391" cy="1673869"/>
          </a:xfrm>
          <a:prstGeom prst="straightConnector1">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AFD1065-7004-7B42-9EB4-BD826A3F6FC6}"/>
              </a:ext>
            </a:extLst>
          </p:cNvPr>
          <p:cNvCxnSpPr>
            <a:cxnSpLocks/>
            <a:stCxn id="24" idx="3"/>
          </p:cNvCxnSpPr>
          <p:nvPr/>
        </p:nvCxnSpPr>
        <p:spPr>
          <a:xfrm flipV="1">
            <a:off x="7084456" y="2536175"/>
            <a:ext cx="312602" cy="46166"/>
          </a:xfrm>
          <a:prstGeom prst="straightConnector1">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63AF435-814D-F248-B1AF-91171581F1C0}"/>
              </a:ext>
            </a:extLst>
          </p:cNvPr>
          <p:cNvSpPr txBox="1"/>
          <p:nvPr/>
        </p:nvSpPr>
        <p:spPr>
          <a:xfrm>
            <a:off x="669013" y="3369390"/>
            <a:ext cx="1464724" cy="338554"/>
          </a:xfrm>
          <a:prstGeom prst="rect">
            <a:avLst/>
          </a:prstGeom>
          <a:noFill/>
        </p:spPr>
        <p:txBody>
          <a:bodyPr wrap="square" rtlCol="0">
            <a:spAutoFit/>
          </a:bodyPr>
          <a:lstStyle/>
          <a:p>
            <a:pPr algn="ctr"/>
            <a:r>
              <a:rPr lang="en-US" sz="1600" dirty="0">
                <a:solidFill>
                  <a:schemeClr val="bg1"/>
                </a:solidFill>
              </a:rPr>
              <a:t>User</a:t>
            </a:r>
          </a:p>
        </p:txBody>
      </p:sp>
      <p:sp>
        <p:nvSpPr>
          <p:cNvPr id="40" name="TextBox 39">
            <a:extLst>
              <a:ext uri="{FF2B5EF4-FFF2-40B4-BE49-F238E27FC236}">
                <a16:creationId xmlns:a16="http://schemas.microsoft.com/office/drawing/2014/main" id="{B02F6771-DCDE-B843-9F74-6EEAC5973561}"/>
              </a:ext>
            </a:extLst>
          </p:cNvPr>
          <p:cNvSpPr txBox="1"/>
          <p:nvPr/>
        </p:nvSpPr>
        <p:spPr>
          <a:xfrm>
            <a:off x="7150569" y="3373606"/>
            <a:ext cx="1464724" cy="584775"/>
          </a:xfrm>
          <a:prstGeom prst="rect">
            <a:avLst/>
          </a:prstGeom>
          <a:noFill/>
        </p:spPr>
        <p:txBody>
          <a:bodyPr wrap="square" rtlCol="0">
            <a:spAutoFit/>
          </a:bodyPr>
          <a:lstStyle/>
          <a:p>
            <a:pPr algn="ctr"/>
            <a:r>
              <a:rPr lang="en-US" sz="1600" dirty="0">
                <a:solidFill>
                  <a:schemeClr val="bg1"/>
                </a:solidFill>
              </a:rPr>
              <a:t>Google Places API</a:t>
            </a:r>
          </a:p>
        </p:txBody>
      </p:sp>
      <p:sp>
        <p:nvSpPr>
          <p:cNvPr id="32" name="TextBox 31">
            <a:extLst>
              <a:ext uri="{FF2B5EF4-FFF2-40B4-BE49-F238E27FC236}">
                <a16:creationId xmlns:a16="http://schemas.microsoft.com/office/drawing/2014/main" id="{FD801BA2-367A-B149-93C1-D23BC16CB6C2}"/>
              </a:ext>
            </a:extLst>
          </p:cNvPr>
          <p:cNvSpPr txBox="1"/>
          <p:nvPr/>
        </p:nvSpPr>
        <p:spPr>
          <a:xfrm>
            <a:off x="4516709" y="2285478"/>
            <a:ext cx="1228221" cy="307777"/>
          </a:xfrm>
          <a:prstGeom prst="rect">
            <a:avLst/>
          </a:prstGeom>
          <a:noFill/>
        </p:spPr>
        <p:txBody>
          <a:bodyPr wrap="none" rtlCol="0">
            <a:spAutoFit/>
          </a:bodyPr>
          <a:lstStyle/>
          <a:p>
            <a:r>
              <a:rPr lang="en-US" sz="1400" dirty="0">
                <a:solidFill>
                  <a:schemeClr val="bg1"/>
                </a:solidFill>
              </a:rPr>
              <a:t>&lt;&lt;extends&gt;&gt;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6f4ff4e0ee_0_9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LoFI</a:t>
            </a:r>
            <a:endParaRPr/>
          </a:p>
        </p:txBody>
      </p:sp>
      <p:sp>
        <p:nvSpPr>
          <p:cNvPr id="190" name="Google Shape;190;g6f4ff4e0ee_0_9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589</Words>
  <Application>Microsoft Macintosh PowerPoint</Application>
  <PresentationFormat>On-screen Show (16:9)</PresentationFormat>
  <Paragraphs>112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Lato</vt:lpstr>
      <vt:lpstr>Arial</vt:lpstr>
      <vt:lpstr>Montserrat</vt:lpstr>
      <vt:lpstr>Focus</vt:lpstr>
      <vt:lpstr>ENSE 374, Milestone 2</vt:lpstr>
      <vt:lpstr>Team: They Will</vt:lpstr>
      <vt:lpstr>MVC</vt:lpstr>
      <vt:lpstr>Data Flow</vt:lpstr>
      <vt:lpstr>Class Diagram</vt:lpstr>
      <vt:lpstr>Communication/Collaboration</vt:lpstr>
      <vt:lpstr>Sequence Diagram</vt:lpstr>
      <vt:lpstr>Use Case</vt:lpstr>
      <vt:lpstr>LoFI</vt:lpstr>
      <vt:lpstr>Requirements (We made one!)</vt:lpstr>
      <vt:lpstr>Kanban</vt:lpstr>
      <vt:lpstr>GitHub</vt:lpstr>
      <vt:lpstr>Group reflection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374, Milestone 2</dc:title>
  <cp:lastModifiedBy>Jiwoun Kim</cp:lastModifiedBy>
  <cp:revision>11</cp:revision>
  <dcterms:modified xsi:type="dcterms:W3CDTF">2019-10-23T01:08:07Z</dcterms:modified>
</cp:coreProperties>
</file>