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8" roundtripDataSignature="AMtx7mgcdgDCURPkEEhV5Itt3eWhdvcd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customschemas.google.com/relationships/presentationmetadata" Target="meta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f5c91fe4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f5c91fe4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6f4ff4e0e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6f4ff4e0ee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f4ff4e0e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6f4ff4e0e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f4ff4e0ee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6f4ff4e0ee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f4ff4e0ee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6f4ff4e0ee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f4ff4e0ee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6f4ff4e0ee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f4ff4e0ee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6f4ff4e0ee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f4ff4e0ee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6f4ff4e0ee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f4ff4e0e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6f4ff4e0ee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12"/>
          <p:cNvSpPr/>
          <p:nvPr/>
        </p:nvSpPr>
        <p:spPr>
          <a:xfrm rot="5400000">
            <a:off x="7500300" y="505"/>
            <a:ext cx="1643700" cy="1643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2"/>
          <p:cNvGrpSpPr/>
          <p:nvPr/>
        </p:nvGrpSpPr>
        <p:grpSpPr>
          <a:xfrm>
            <a:off x="0" y="490"/>
            <a:ext cx="5153705" cy="5134399"/>
            <a:chOff x="0" y="75"/>
            <a:chExt cx="5153705" cy="5152950"/>
          </a:xfrm>
        </p:grpSpPr>
        <p:sp>
          <p:nvSpPr>
            <p:cNvPr id="12" name="Google Shape;12;p12"/>
            <p:cNvSpPr/>
            <p:nvPr/>
          </p:nvSpPr>
          <p:spPr>
            <a:xfrm rot="-5400000">
              <a:off x="455" y="-225"/>
              <a:ext cx="5152800" cy="5153700"/>
            </a:xfrm>
            <a:prstGeom prst="diagStripe">
              <a:avLst>
                <a:gd fmla="val 5000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rot="-5400000">
              <a:off x="150" y="1145825"/>
              <a:ext cx="3996600" cy="3996900"/>
            </a:xfrm>
            <a:prstGeom prst="diagStripe">
              <a:avLst>
                <a:gd fmla="val 58774"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21"/>
          <p:cNvGrpSpPr/>
          <p:nvPr/>
        </p:nvGrpSpPr>
        <p:grpSpPr>
          <a:xfrm>
            <a:off x="4406400" y="0"/>
            <a:ext cx="4737600" cy="5143065"/>
            <a:chOff x="4406400" y="0"/>
            <a:chExt cx="4737600" cy="5143065"/>
          </a:xfrm>
        </p:grpSpPr>
        <p:sp>
          <p:nvSpPr>
            <p:cNvPr id="107" name="Google Shape;107;p21"/>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1"/>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1"/>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1"/>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1"/>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1"/>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1"/>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1"/>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1"/>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1"/>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1"/>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2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7" name="Google Shape;12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13"/>
          <p:cNvGrpSpPr/>
          <p:nvPr/>
        </p:nvGrpSpPr>
        <p:grpSpPr>
          <a:xfrm>
            <a:off x="0" y="381001"/>
            <a:ext cx="1037850" cy="1016288"/>
            <a:chOff x="0" y="381001"/>
            <a:chExt cx="1037850" cy="1016288"/>
          </a:xfrm>
        </p:grpSpPr>
        <p:sp>
          <p:nvSpPr>
            <p:cNvPr id="21" name="Google Shape;21;p1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 name="Google Shape;2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grpSp>
        <p:nvGrpSpPr>
          <p:cNvPr id="27" name="Google Shape;27;p14"/>
          <p:cNvGrpSpPr/>
          <p:nvPr/>
        </p:nvGrpSpPr>
        <p:grpSpPr>
          <a:xfrm>
            <a:off x="4406400" y="0"/>
            <a:ext cx="4737600" cy="5143065"/>
            <a:chOff x="4406400" y="0"/>
            <a:chExt cx="4737600" cy="5143065"/>
          </a:xfrm>
        </p:grpSpPr>
        <p:sp>
          <p:nvSpPr>
            <p:cNvPr id="28" name="Google Shape;28;p14"/>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4"/>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4"/>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4"/>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4"/>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15"/>
          <p:cNvGrpSpPr/>
          <p:nvPr/>
        </p:nvGrpSpPr>
        <p:grpSpPr>
          <a:xfrm>
            <a:off x="0" y="381001"/>
            <a:ext cx="1037850" cy="1016288"/>
            <a:chOff x="0" y="381001"/>
            <a:chExt cx="1037850" cy="1016288"/>
          </a:xfrm>
        </p:grpSpPr>
        <p:sp>
          <p:nvSpPr>
            <p:cNvPr id="50" name="Google Shape;50;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1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16"/>
          <p:cNvGrpSpPr/>
          <p:nvPr/>
        </p:nvGrpSpPr>
        <p:grpSpPr>
          <a:xfrm>
            <a:off x="0" y="381001"/>
            <a:ext cx="1037850" cy="1016288"/>
            <a:chOff x="0" y="381001"/>
            <a:chExt cx="1037850" cy="1016288"/>
          </a:xfrm>
        </p:grpSpPr>
        <p:sp>
          <p:nvSpPr>
            <p:cNvPr id="58" name="Google Shape;5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17"/>
          <p:cNvGrpSpPr/>
          <p:nvPr/>
        </p:nvGrpSpPr>
        <p:grpSpPr>
          <a:xfrm>
            <a:off x="0" y="381001"/>
            <a:ext cx="1037850" cy="1016288"/>
            <a:chOff x="0" y="381001"/>
            <a:chExt cx="1037850" cy="1016288"/>
          </a:xfrm>
        </p:grpSpPr>
        <p:sp>
          <p:nvSpPr>
            <p:cNvPr id="64" name="Google Shape;64;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1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8" name="Google Shape;6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18"/>
          <p:cNvGrpSpPr/>
          <p:nvPr/>
        </p:nvGrpSpPr>
        <p:grpSpPr>
          <a:xfrm>
            <a:off x="4406400" y="0"/>
            <a:ext cx="4737600" cy="5143500"/>
            <a:chOff x="4406400" y="0"/>
            <a:chExt cx="4737600" cy="5143500"/>
          </a:xfrm>
        </p:grpSpPr>
        <p:sp>
          <p:nvSpPr>
            <p:cNvPr id="71" name="Google Shape;71;p18"/>
            <p:cNvSpPr/>
            <p:nvPr/>
          </p:nvSpPr>
          <p:spPr>
            <a:xfrm rot="5400000">
              <a:off x="4407900" y="-1500"/>
              <a:ext cx="47346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8"/>
            <p:cNvSpPr/>
            <p:nvPr/>
          </p:nvSpPr>
          <p:spPr>
            <a:xfrm rot="5400000">
              <a:off x="4840825" y="6000"/>
              <a:ext cx="42987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8"/>
            <p:cNvSpPr/>
            <p:nvPr/>
          </p:nvSpPr>
          <p:spPr>
            <a:xfrm rot="-5400000">
              <a:off x="5618399" y="123664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p:nvPr/>
          </p:nvSpPr>
          <p:spPr>
            <a:xfrm flipH="1">
              <a:off x="5849857" y="144407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8"/>
            <p:cNvSpPr/>
            <p:nvPr/>
          </p:nvSpPr>
          <p:spPr>
            <a:xfrm rot="-5400000">
              <a:off x="5987081" y="246974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8"/>
            <p:cNvSpPr/>
            <p:nvPr/>
          </p:nvSpPr>
          <p:spPr>
            <a:xfrm flipH="1">
              <a:off x="6222115" y="2677179"/>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rot="-5400000">
              <a:off x="6675341" y="186224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rot="-5400000">
              <a:off x="6861141" y="247808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flipH="1">
              <a:off x="7965266" y="269319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8"/>
            <p:cNvSpPr/>
            <p:nvPr/>
          </p:nvSpPr>
          <p:spPr>
            <a:xfrm flipH="1">
              <a:off x="8145082" y="330903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rot="-5400000">
              <a:off x="7047599" y="309534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flipH="1">
              <a:off x="7276649" y="330278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flipH="1">
              <a:off x="7462448" y="391862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8"/>
            <p:cNvSpPr/>
            <p:nvPr/>
          </p:nvSpPr>
          <p:spPr>
            <a:xfrm rot="-5400000">
              <a:off x="8102491" y="37188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flipH="1">
              <a:off x="8334533" y="392629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rot="-5400000">
              <a:off x="8288290" y="433470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1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19"/>
          <p:cNvGrpSpPr/>
          <p:nvPr/>
        </p:nvGrpSpPr>
        <p:grpSpPr>
          <a:xfrm>
            <a:off x="0" y="381001"/>
            <a:ext cx="1037850" cy="1016288"/>
            <a:chOff x="0" y="381001"/>
            <a:chExt cx="1037850" cy="1016288"/>
          </a:xfrm>
        </p:grpSpPr>
        <p:sp>
          <p:nvSpPr>
            <p:cNvPr id="93" name="Google Shape;93;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1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1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20"/>
          <p:cNvGrpSpPr/>
          <p:nvPr/>
        </p:nvGrpSpPr>
        <p:grpSpPr>
          <a:xfrm>
            <a:off x="0" y="4128572"/>
            <a:ext cx="698925" cy="684657"/>
            <a:chOff x="0" y="3785672"/>
            <a:chExt cx="698925" cy="684657"/>
          </a:xfrm>
        </p:grpSpPr>
        <p:sp>
          <p:nvSpPr>
            <p:cNvPr id="101" name="Google Shape;101;p20"/>
            <p:cNvSpPr/>
            <p:nvPr/>
          </p:nvSpPr>
          <p:spPr>
            <a:xfrm rot="-5400000">
              <a:off x="0" y="3785672"/>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flipH="1">
              <a:off x="154125" y="3925529"/>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4" name="Google Shape;10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7.jpg"/><Relationship Id="rId5"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jiwoone/ENSE-374-Project.git" TargetMode="External"/><Relationship Id="rId4" Type="http://schemas.openxmlformats.org/officeDocument/2006/relationships/hyperlink" Target="https://github.com/jiwoone/ENSE-374-Project/projects/1" TargetMode="External"/><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jiwoone/ENSE-374-Project.git" TargetMode="Externa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ENSE 374, Milestone 2</a:t>
            </a:r>
            <a:endParaRPr/>
          </a:p>
        </p:txBody>
      </p:sp>
      <p:sp>
        <p:nvSpPr>
          <p:cNvPr id="135" name="Google Shape;135;p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Daniel Takyi</a:t>
            </a:r>
            <a:endParaRPr/>
          </a:p>
          <a:p>
            <a:pPr indent="0" lvl="0" marL="0" rtl="0" algn="l">
              <a:lnSpc>
                <a:spcPct val="100000"/>
              </a:lnSpc>
              <a:spcBef>
                <a:spcPts val="0"/>
              </a:spcBef>
              <a:spcAft>
                <a:spcPts val="0"/>
              </a:spcAft>
              <a:buSzPts val="1300"/>
              <a:buNone/>
            </a:pPr>
            <a:r>
              <a:rPr lang="en"/>
              <a:t>Jiwoun Kim</a:t>
            </a:r>
            <a:endParaRPr/>
          </a:p>
          <a:p>
            <a:pPr indent="0" lvl="0" marL="0" rtl="0" algn="l">
              <a:lnSpc>
                <a:spcPct val="100000"/>
              </a:lnSpc>
              <a:spcBef>
                <a:spcPts val="0"/>
              </a:spcBef>
              <a:spcAft>
                <a:spcPts val="0"/>
              </a:spcAft>
              <a:buSzPts val="1300"/>
              <a:buNone/>
            </a:pPr>
            <a:r>
              <a:rPr lang="en"/>
              <a:t>Mason Lane</a:t>
            </a:r>
            <a:endParaRPr/>
          </a:p>
        </p:txBody>
      </p:sp>
      <p:sp>
        <p:nvSpPr>
          <p:cNvPr id="136" name="Google Shape;136;p1"/>
          <p:cNvSpPr txBox="1"/>
          <p:nvPr>
            <p:ph idx="1" type="subTitle"/>
          </p:nvPr>
        </p:nvSpPr>
        <p:spPr>
          <a:xfrm>
            <a:off x="5083950" y="3418825"/>
            <a:ext cx="34707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22/10/2019</a:t>
            </a:r>
            <a:endParaRPr/>
          </a:p>
          <a:p>
            <a:pPr indent="0" lvl="0" marL="0" rtl="0" algn="l">
              <a:lnSpc>
                <a:spcPct val="100000"/>
              </a:lnSpc>
              <a:spcBef>
                <a:spcPts val="0"/>
              </a:spcBef>
              <a:spcAft>
                <a:spcPts val="0"/>
              </a:spcAft>
              <a:buSzPts val="1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g6f5c91fe41_1_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08" name="Google Shape;308;g6f5c91fe41_1_6"/>
          <p:cNvPicPr preferRelativeResize="0"/>
          <p:nvPr/>
        </p:nvPicPr>
        <p:blipFill>
          <a:blip r:embed="rId3">
            <a:alphaModFix/>
          </a:blip>
          <a:stretch>
            <a:fillRect/>
          </a:stretch>
        </p:blipFill>
        <p:spPr>
          <a:xfrm>
            <a:off x="91775" y="1650050"/>
            <a:ext cx="4177128" cy="3132852"/>
          </a:xfrm>
          <a:prstGeom prst="rect">
            <a:avLst/>
          </a:prstGeom>
          <a:noFill/>
          <a:ln>
            <a:noFill/>
          </a:ln>
        </p:spPr>
      </p:pic>
      <p:pic>
        <p:nvPicPr>
          <p:cNvPr id="309" name="Google Shape;309;g6f5c91fe41_1_6"/>
          <p:cNvPicPr preferRelativeResize="0"/>
          <p:nvPr/>
        </p:nvPicPr>
        <p:blipFill>
          <a:blip r:embed="rId4">
            <a:alphaModFix/>
          </a:blip>
          <a:stretch>
            <a:fillRect/>
          </a:stretch>
        </p:blipFill>
        <p:spPr>
          <a:xfrm>
            <a:off x="6434149" y="1345974"/>
            <a:ext cx="2620600" cy="1965450"/>
          </a:xfrm>
          <a:prstGeom prst="rect">
            <a:avLst/>
          </a:prstGeom>
          <a:noFill/>
          <a:ln>
            <a:noFill/>
          </a:ln>
        </p:spPr>
      </p:pic>
      <p:pic>
        <p:nvPicPr>
          <p:cNvPr id="310" name="Google Shape;310;g6f5c91fe41_1_6"/>
          <p:cNvPicPr preferRelativeResize="0"/>
          <p:nvPr/>
        </p:nvPicPr>
        <p:blipFill>
          <a:blip r:embed="rId5">
            <a:alphaModFix/>
          </a:blip>
          <a:stretch>
            <a:fillRect/>
          </a:stretch>
        </p:blipFill>
        <p:spPr>
          <a:xfrm>
            <a:off x="4572000" y="3197550"/>
            <a:ext cx="2379497" cy="1784623"/>
          </a:xfrm>
          <a:prstGeom prst="rect">
            <a:avLst/>
          </a:prstGeom>
          <a:noFill/>
          <a:ln>
            <a:noFill/>
          </a:ln>
        </p:spPr>
      </p:pic>
      <p:sp>
        <p:nvSpPr>
          <p:cNvPr id="311" name="Google Shape;311;g6f5c91fe41_1_6"/>
          <p:cNvSpPr txBox="1"/>
          <p:nvPr/>
        </p:nvSpPr>
        <p:spPr>
          <a:xfrm>
            <a:off x="797150" y="1250900"/>
            <a:ext cx="2609700" cy="23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Lato"/>
                <a:ea typeface="Lato"/>
                <a:cs typeface="Lato"/>
                <a:sym typeface="Lato"/>
              </a:rPr>
              <a:t>Filter Page</a:t>
            </a:r>
            <a:endParaRPr sz="1800">
              <a:solidFill>
                <a:srgbClr val="FFFFFF"/>
              </a:solidFill>
              <a:latin typeface="Lato"/>
              <a:ea typeface="Lato"/>
              <a:cs typeface="Lato"/>
              <a:sym typeface="Lato"/>
            </a:endParaRPr>
          </a:p>
        </p:txBody>
      </p:sp>
      <p:sp>
        <p:nvSpPr>
          <p:cNvPr id="312" name="Google Shape;312;g6f5c91fe41_1_6"/>
          <p:cNvSpPr txBox="1"/>
          <p:nvPr/>
        </p:nvSpPr>
        <p:spPr>
          <a:xfrm>
            <a:off x="4268900" y="2836250"/>
            <a:ext cx="2609700" cy="23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Lato"/>
                <a:ea typeface="Lato"/>
                <a:cs typeface="Lato"/>
                <a:sym typeface="Lato"/>
              </a:rPr>
              <a:t>About Us</a:t>
            </a:r>
            <a:r>
              <a:rPr lang="en" sz="1800">
                <a:solidFill>
                  <a:srgbClr val="FFFFFF"/>
                </a:solidFill>
                <a:latin typeface="Lato"/>
                <a:ea typeface="Lato"/>
                <a:cs typeface="Lato"/>
                <a:sym typeface="Lato"/>
              </a:rPr>
              <a:t> Page</a:t>
            </a:r>
            <a:endParaRPr sz="1800">
              <a:solidFill>
                <a:srgbClr val="FFFFFF"/>
              </a:solidFill>
              <a:latin typeface="Lato"/>
              <a:ea typeface="Lato"/>
              <a:cs typeface="Lato"/>
              <a:sym typeface="Lato"/>
            </a:endParaRPr>
          </a:p>
        </p:txBody>
      </p:sp>
      <p:sp>
        <p:nvSpPr>
          <p:cNvPr id="313" name="Google Shape;313;g6f5c91fe41_1_6"/>
          <p:cNvSpPr txBox="1"/>
          <p:nvPr/>
        </p:nvSpPr>
        <p:spPr>
          <a:xfrm>
            <a:off x="6439600" y="975625"/>
            <a:ext cx="2609700" cy="23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Lato"/>
                <a:ea typeface="Lato"/>
                <a:cs typeface="Lato"/>
                <a:sym typeface="Lato"/>
              </a:rPr>
              <a:t>Help Me</a:t>
            </a:r>
            <a:r>
              <a:rPr lang="en" sz="1800">
                <a:solidFill>
                  <a:srgbClr val="FFFFFF"/>
                </a:solidFill>
                <a:latin typeface="Lato"/>
                <a:ea typeface="Lato"/>
                <a:cs typeface="Lato"/>
                <a:sym typeface="Lato"/>
              </a:rPr>
              <a:t> Page</a:t>
            </a:r>
            <a:endParaRPr sz="18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Requirements (We made one!)</a:t>
            </a:r>
            <a:endParaRPr/>
          </a:p>
        </p:txBody>
      </p:sp>
      <p:sp>
        <p:nvSpPr>
          <p:cNvPr id="319" name="Google Shape;319;p7"/>
          <p:cNvSpPr txBox="1"/>
          <p:nvPr>
            <p:ph idx="1" type="body"/>
          </p:nvPr>
        </p:nvSpPr>
        <p:spPr>
          <a:xfrm>
            <a:off x="1297500" y="1007650"/>
            <a:ext cx="7038900" cy="2911200"/>
          </a:xfrm>
          <a:prstGeom prst="rect">
            <a:avLst/>
          </a:prstGeom>
          <a:noFill/>
          <a:ln>
            <a:noFill/>
          </a:ln>
        </p:spPr>
        <p:txBody>
          <a:bodyPr anchorCtr="0" anchor="t" bIns="0" lIns="0" spcFirstLastPara="1" rIns="0" wrap="square" tIns="0">
            <a:noAutofit/>
          </a:bodyPr>
          <a:lstStyle/>
          <a:p>
            <a:pPr indent="457200" lvl="0" marL="0" rtl="0" algn="l">
              <a:lnSpc>
                <a:spcPct val="100000"/>
              </a:lnSpc>
              <a:spcBef>
                <a:spcPts val="1600"/>
              </a:spcBef>
              <a:spcAft>
                <a:spcPts val="0"/>
              </a:spcAft>
              <a:buSzPts val="1300"/>
              <a:buNone/>
            </a:pPr>
            <a:r>
              <a:rPr lang="en"/>
              <a:t>In short, a user should be able to choose between two options </a:t>
            </a:r>
            <a:endParaRPr/>
          </a:p>
          <a:p>
            <a:pPr indent="-311150" lvl="0" marL="914400" rtl="0" algn="l">
              <a:lnSpc>
                <a:spcPct val="100000"/>
              </a:lnSpc>
              <a:spcBef>
                <a:spcPts val="1600"/>
              </a:spcBef>
              <a:spcAft>
                <a:spcPts val="0"/>
              </a:spcAft>
              <a:buSzPts val="1300"/>
              <a:buChar char="●"/>
            </a:pPr>
            <a:r>
              <a:rPr lang="en"/>
              <a:t>One that begins a search using predefined parameters</a:t>
            </a:r>
            <a:endParaRPr/>
          </a:p>
          <a:p>
            <a:pPr indent="-311150" lvl="0" marL="914400" rtl="0" algn="l">
              <a:lnSpc>
                <a:spcPct val="100000"/>
              </a:lnSpc>
              <a:spcBef>
                <a:spcPts val="0"/>
              </a:spcBef>
              <a:spcAft>
                <a:spcPts val="0"/>
              </a:spcAft>
              <a:buSzPts val="1300"/>
              <a:buChar char="●"/>
            </a:pPr>
            <a:r>
              <a:rPr lang="en"/>
              <a:t>A second that allows for custom settings</a:t>
            </a:r>
            <a:endParaRPr/>
          </a:p>
          <a:p>
            <a:pPr indent="-311150" lvl="0" marL="1828800" rtl="0" algn="l">
              <a:lnSpc>
                <a:spcPct val="100000"/>
              </a:lnSpc>
              <a:spcBef>
                <a:spcPts val="0"/>
              </a:spcBef>
              <a:spcAft>
                <a:spcPts val="0"/>
              </a:spcAft>
              <a:buSzPts val="1300"/>
              <a:buChar char="●"/>
            </a:pPr>
            <a:r>
              <a:rPr lang="en"/>
              <a:t>Choosing the latter must allow users to curate their own search. </a:t>
            </a:r>
            <a:endParaRPr/>
          </a:p>
          <a:p>
            <a:pPr indent="-311150" lvl="0" marL="1828800" rtl="0" algn="l">
              <a:lnSpc>
                <a:spcPct val="100000"/>
              </a:lnSpc>
              <a:spcBef>
                <a:spcPts val="0"/>
              </a:spcBef>
              <a:spcAft>
                <a:spcPts val="0"/>
              </a:spcAft>
              <a:buSzPts val="1300"/>
              <a:buChar char="●"/>
            </a:pPr>
            <a:r>
              <a:rPr lang="en"/>
              <a:t>They will choose from a variety of parameters</a:t>
            </a:r>
            <a:endParaRPr/>
          </a:p>
          <a:p>
            <a:pPr indent="-311150" lvl="0" marL="914400" rtl="0" algn="l">
              <a:lnSpc>
                <a:spcPct val="100000"/>
              </a:lnSpc>
              <a:spcBef>
                <a:spcPts val="0"/>
              </a:spcBef>
              <a:spcAft>
                <a:spcPts val="0"/>
              </a:spcAft>
              <a:buSzPts val="1300"/>
              <a:buChar char="●"/>
            </a:pPr>
            <a:r>
              <a:rPr lang="en"/>
              <a:t>Regardless of the above options, w</a:t>
            </a:r>
            <a:r>
              <a:rPr lang="en"/>
              <a:t>e will use these parameters with the Google Places API to garner results. </a:t>
            </a:r>
            <a:endParaRPr/>
          </a:p>
          <a:p>
            <a:pPr indent="-311150" lvl="0" marL="1828800" rtl="0" algn="l">
              <a:lnSpc>
                <a:spcPct val="100000"/>
              </a:lnSpc>
              <a:spcBef>
                <a:spcPts val="0"/>
              </a:spcBef>
              <a:spcAft>
                <a:spcPts val="0"/>
              </a:spcAft>
              <a:buSzPts val="1300"/>
              <a:buChar char="●"/>
            </a:pPr>
            <a:r>
              <a:rPr lang="en"/>
              <a:t>These results will then be displayed</a:t>
            </a:r>
            <a:endParaRPr/>
          </a:p>
          <a:p>
            <a:pPr indent="-311150" lvl="0" marL="1828800" rtl="0" algn="l">
              <a:lnSpc>
                <a:spcPct val="100000"/>
              </a:lnSpc>
              <a:spcBef>
                <a:spcPts val="0"/>
              </a:spcBef>
              <a:spcAft>
                <a:spcPts val="0"/>
              </a:spcAft>
              <a:buSzPts val="1300"/>
              <a:buChar char="●"/>
            </a:pPr>
            <a:r>
              <a:rPr lang="en"/>
              <a:t>Selecting a result must provide venue details (menu, website, etc)</a:t>
            </a:r>
            <a:endParaRPr/>
          </a:p>
          <a:p>
            <a:pPr indent="0" lvl="0" marL="457200" rtl="0" algn="l">
              <a:lnSpc>
                <a:spcPct val="100000"/>
              </a:lnSpc>
              <a:spcBef>
                <a:spcPts val="1600"/>
              </a:spcBef>
              <a:spcAft>
                <a:spcPts val="0"/>
              </a:spcAft>
              <a:buNone/>
            </a:pPr>
            <a:r>
              <a:rPr lang="en"/>
              <a:t>It has to be handy - something someone can use in only a few moments </a:t>
            </a:r>
            <a:endParaRPr/>
          </a:p>
          <a:p>
            <a:pPr indent="0" lvl="0" marL="457200" rtl="0" algn="l">
              <a:lnSpc>
                <a:spcPct val="100000"/>
              </a:lnSpc>
              <a:spcBef>
                <a:spcPts val="1600"/>
              </a:spcBef>
              <a:spcAft>
                <a:spcPts val="0"/>
              </a:spcAft>
              <a:buNone/>
            </a:pPr>
            <a:r>
              <a:rPr lang="en"/>
              <a:t>Therefore as browser based app, it must be mobile friendly. </a:t>
            </a:r>
            <a:endParaRPr/>
          </a:p>
          <a:p>
            <a:pPr indent="457200" lvl="0" marL="0" rtl="0" algn="l">
              <a:lnSpc>
                <a:spcPct val="100000"/>
              </a:lnSpc>
              <a:spcBef>
                <a:spcPts val="0"/>
              </a:spcBef>
              <a:spcAft>
                <a:spcPts val="0"/>
              </a:spcAft>
              <a:buSzPts val="1300"/>
              <a:buNone/>
            </a:pPr>
            <a:r>
              <a:t/>
            </a:r>
            <a:endParaRPr/>
          </a:p>
          <a:p>
            <a:pPr indent="0" lvl="0" marL="457200" rtl="0" algn="l">
              <a:lnSpc>
                <a:spcPct val="100000"/>
              </a:lnSpc>
              <a:spcBef>
                <a:spcPts val="0"/>
              </a:spcBef>
              <a:spcAft>
                <a:spcPts val="0"/>
              </a:spcAft>
              <a:buSzPts val="1300"/>
              <a:buNone/>
            </a:pPr>
            <a:r>
              <a:rPr lang="en"/>
              <a:t>Following the </a:t>
            </a:r>
            <a:r>
              <a:rPr lang="en"/>
              <a:t>pursuit</a:t>
            </a:r>
            <a:r>
              <a:rPr lang="en"/>
              <a:t> of an</a:t>
            </a:r>
            <a:r>
              <a:rPr lang="en"/>
              <a:t> MVP, we’ve tried to be aware of our scope, making considerations for whether or not we can accomodate the Google Places API...</a:t>
            </a:r>
            <a:endParaRPr/>
          </a:p>
          <a:p>
            <a:pPr indent="457200" lvl="0" marL="0" rtl="0" algn="l">
              <a:lnSpc>
                <a:spcPct val="100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g6f4ff4e0ee_0_9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Kanban</a:t>
            </a:r>
            <a:endParaRPr/>
          </a:p>
        </p:txBody>
      </p:sp>
      <p:sp>
        <p:nvSpPr>
          <p:cNvPr id="325" name="Google Shape;325;g6f4ff4e0ee_0_93"/>
          <p:cNvSpPr txBox="1"/>
          <p:nvPr>
            <p:ph idx="1" type="body"/>
          </p:nvPr>
        </p:nvSpPr>
        <p:spPr>
          <a:xfrm>
            <a:off x="1297500" y="1975625"/>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Clr>
                <a:srgbClr val="000000"/>
              </a:buClr>
              <a:buSzPts val="1400"/>
              <a:buFont typeface="Arial"/>
              <a:buNone/>
            </a:pPr>
            <a:r>
              <a:rPr lang="en" sz="1400" u="sng">
                <a:solidFill>
                  <a:schemeClr val="hlink"/>
                </a:solidFill>
                <a:hlinkClick r:id="rId3"/>
              </a:rPr>
              <a:t>https://github.com/jiwoone/ENSE-374-Project.git</a:t>
            </a:r>
            <a:endParaRPr sz="1400"/>
          </a:p>
          <a:p>
            <a:pPr indent="0" lvl="0" marL="0" rtl="0" algn="l">
              <a:lnSpc>
                <a:spcPct val="100000"/>
              </a:lnSpc>
              <a:spcBef>
                <a:spcPts val="0"/>
              </a:spcBef>
              <a:spcAft>
                <a:spcPts val="0"/>
              </a:spcAft>
              <a:buClr>
                <a:srgbClr val="000000"/>
              </a:buClr>
              <a:buSzPts val="1400"/>
              <a:buFont typeface="Arial"/>
              <a:buNone/>
            </a:pPr>
            <a:r>
              <a:rPr lang="en" sz="1400" u="sng">
                <a:solidFill>
                  <a:schemeClr val="hlink"/>
                </a:solidFill>
                <a:hlinkClick r:id="rId4"/>
              </a:rPr>
              <a:t>https://github.com/jiwoone/ENSE-374-Project/projects/1</a:t>
            </a:r>
            <a:endParaRPr sz="1400"/>
          </a:p>
          <a:p>
            <a:pPr indent="0" lvl="0" marL="0" rtl="0" algn="l">
              <a:lnSpc>
                <a:spcPct val="100000"/>
              </a:lnSpc>
              <a:spcBef>
                <a:spcPts val="0"/>
              </a:spcBef>
              <a:spcAft>
                <a:spcPts val="0"/>
              </a:spcAft>
              <a:buClr>
                <a:srgbClr val="000000"/>
              </a:buClr>
              <a:buSzPts val="1400"/>
              <a:buFont typeface="Arial"/>
              <a:buNone/>
            </a:pPr>
            <a:r>
              <a:t/>
            </a:r>
            <a:endParaRPr sz="1400"/>
          </a:p>
          <a:p>
            <a:pPr indent="0" lvl="0" marL="0" rtl="0" algn="l">
              <a:lnSpc>
                <a:spcPct val="115000"/>
              </a:lnSpc>
              <a:spcBef>
                <a:spcPts val="0"/>
              </a:spcBef>
              <a:spcAft>
                <a:spcPts val="0"/>
              </a:spcAft>
              <a:buSzPts val="1300"/>
              <a:buNone/>
            </a:pPr>
            <a:r>
              <a:t/>
            </a:r>
            <a:endParaRPr/>
          </a:p>
        </p:txBody>
      </p:sp>
      <p:pic>
        <p:nvPicPr>
          <p:cNvPr id="326" name="Google Shape;326;g6f4ff4e0ee_0_93"/>
          <p:cNvPicPr preferRelativeResize="0"/>
          <p:nvPr/>
        </p:nvPicPr>
        <p:blipFill>
          <a:blip r:embed="rId5">
            <a:alphaModFix/>
          </a:blip>
          <a:stretch>
            <a:fillRect/>
          </a:stretch>
        </p:blipFill>
        <p:spPr>
          <a:xfrm>
            <a:off x="0" y="1039073"/>
            <a:ext cx="9143999" cy="34497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GitHub</a:t>
            </a:r>
            <a:endParaRPr/>
          </a:p>
        </p:txBody>
      </p:sp>
      <p:sp>
        <p:nvSpPr>
          <p:cNvPr id="332" name="Google Shape;332;p6"/>
          <p:cNvSpPr txBox="1"/>
          <p:nvPr>
            <p:ph idx="1" type="body"/>
          </p:nvPr>
        </p:nvSpPr>
        <p:spPr>
          <a:xfrm>
            <a:off x="1297500" y="4186725"/>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u="sng">
                <a:solidFill>
                  <a:schemeClr val="hlink"/>
                </a:solidFill>
                <a:hlinkClick r:id="rId3"/>
              </a:rPr>
              <a:t>https://github.com/jiwoone/ENSE-374-Project.git</a:t>
            </a:r>
            <a:endParaRPr sz="1400"/>
          </a:p>
          <a:p>
            <a:pPr indent="0" lvl="0" marL="0" rtl="0" algn="l">
              <a:lnSpc>
                <a:spcPct val="100000"/>
              </a:lnSpc>
              <a:spcBef>
                <a:spcPts val="0"/>
              </a:spcBef>
              <a:spcAft>
                <a:spcPts val="0"/>
              </a:spcAft>
              <a:buClr>
                <a:srgbClr val="000000"/>
              </a:buClr>
              <a:buSzPts val="1400"/>
              <a:buFont typeface="Arial"/>
              <a:buNone/>
            </a:pPr>
            <a:r>
              <a:t/>
            </a:r>
            <a:endParaRPr sz="1400"/>
          </a:p>
          <a:p>
            <a:pPr indent="0" lvl="0" marL="0" rtl="0" algn="l">
              <a:lnSpc>
                <a:spcPct val="115000"/>
              </a:lnSpc>
              <a:spcBef>
                <a:spcPts val="1600"/>
              </a:spcBef>
              <a:spcAft>
                <a:spcPts val="1600"/>
              </a:spcAft>
              <a:buSzPts val="1300"/>
              <a:buNone/>
            </a:pPr>
            <a:r>
              <a:t/>
            </a:r>
            <a:endParaRPr/>
          </a:p>
        </p:txBody>
      </p:sp>
      <p:pic>
        <p:nvPicPr>
          <p:cNvPr id="333" name="Google Shape;333;p6"/>
          <p:cNvPicPr preferRelativeResize="0"/>
          <p:nvPr/>
        </p:nvPicPr>
        <p:blipFill>
          <a:blip r:embed="rId4">
            <a:alphaModFix/>
          </a:blip>
          <a:stretch>
            <a:fillRect/>
          </a:stretch>
        </p:blipFill>
        <p:spPr>
          <a:xfrm>
            <a:off x="342900" y="1441250"/>
            <a:ext cx="8458200" cy="2466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4400">
                <a:solidFill>
                  <a:srgbClr val="FFFFFF"/>
                </a:solidFill>
              </a:rPr>
              <a:t>Group reflection</a:t>
            </a:r>
            <a:endParaRPr>
              <a:solidFill>
                <a:srgbClr val="FFFFFF"/>
              </a:solidFill>
            </a:endParaRPr>
          </a:p>
        </p:txBody>
      </p:sp>
      <p:sp>
        <p:nvSpPr>
          <p:cNvPr id="339" name="Google Shape;339;p1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•How did you feel about this milestone? What did you like about it? What did you dislike?</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•We collaborated more as a team. This milestone felt like it had more substance, with a greater </a:t>
            </a:r>
            <a:r>
              <a:rPr lang="en" sz="900">
                <a:solidFill>
                  <a:srgbClr val="FFFFFF"/>
                </a:solidFill>
                <a:latin typeface="Montserrat"/>
                <a:ea typeface="Montserrat"/>
                <a:cs typeface="Montserrat"/>
                <a:sym typeface="Montserrat"/>
              </a:rPr>
              <a:t>amount</a:t>
            </a:r>
            <a:r>
              <a:rPr lang="en" sz="900">
                <a:solidFill>
                  <a:srgbClr val="FFFFFF"/>
                </a:solidFill>
                <a:latin typeface="Montserrat"/>
                <a:ea typeface="Montserrat"/>
                <a:cs typeface="Montserrat"/>
                <a:sym typeface="Montserrat"/>
              </a:rPr>
              <a:t> of work and design put in. </a:t>
            </a:r>
            <a:endParaRPr sz="900">
              <a:solidFill>
                <a:srgbClr val="FFFFFF"/>
              </a:solidFill>
              <a:latin typeface="Montserrat"/>
              <a:ea typeface="Montserrat"/>
              <a:cs typeface="Montserrat"/>
              <a:sym typeface="Montserrat"/>
            </a:endParaRPr>
          </a:p>
          <a:p>
            <a:pPr indent="0" lvl="0" marL="0" rtl="0" algn="l">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•What did you learn about yourself as you collaborated and worked through this milestone?</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•Software architecture appears daunting at first, but gets easier as you study and things fall into place.</a:t>
            </a:r>
            <a:endParaRPr sz="900">
              <a:solidFill>
                <a:srgbClr val="FFFFFF"/>
              </a:solidFill>
              <a:latin typeface="Montserrat"/>
              <a:ea typeface="Montserrat"/>
              <a:cs typeface="Montserrat"/>
              <a:sym typeface="Montserrat"/>
            </a:endParaRPr>
          </a:p>
          <a:p>
            <a:pPr indent="0" lvl="0" marL="0" rtl="0" algn="l">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•How will you use what you have learned going forward?</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•As we’ve begun investigating the Google Places API, we also discovered other interesting APIs that could be fun to explore.</a:t>
            </a:r>
            <a:endParaRPr sz="900">
              <a:solidFill>
                <a:srgbClr val="FFFFFF"/>
              </a:solidFill>
              <a:latin typeface="Montserrat"/>
              <a:ea typeface="Montserrat"/>
              <a:cs typeface="Montserrat"/>
              <a:sym typeface="Montserrat"/>
            </a:endParaRPr>
          </a:p>
          <a:p>
            <a:pPr indent="0" lvl="0" marL="0" rtl="0" algn="l">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•What “stuff &amp; things” related to this milestone would you want help with?</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•We are concerned with the </a:t>
            </a:r>
            <a:r>
              <a:rPr lang="en" sz="900">
                <a:solidFill>
                  <a:srgbClr val="FFFFFF"/>
                </a:solidFill>
                <a:latin typeface="Montserrat"/>
                <a:ea typeface="Montserrat"/>
                <a:cs typeface="Montserrat"/>
                <a:sym typeface="Montserrat"/>
              </a:rPr>
              <a:t>accessibility</a:t>
            </a:r>
            <a:r>
              <a:rPr lang="en" sz="900">
                <a:solidFill>
                  <a:srgbClr val="FFFFFF"/>
                </a:solidFill>
                <a:latin typeface="Montserrat"/>
                <a:ea typeface="Montserrat"/>
                <a:cs typeface="Montserrat"/>
                <a:sym typeface="Montserrat"/>
              </a:rPr>
              <a:t> of the Google Places API and its unforseen $32/1000 clicks fee.</a:t>
            </a:r>
            <a:endParaRPr sz="14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We’re creating a web-app that provides random venues for a user to explore.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
              <a:t>People should be able to garner a random list of curated results after entering various search parameters.</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
              <a:t>Sometimes decisions are hard - sometimes we worry. What if we miss out on something?  Everyone lives with regrets. Many people find themselves wondering what curiosities they’ve overlooked or missed. This application will grant users the opportunity to discover and enjoy new experiences by suggesting random food locations. It will help the indecisive make quick novel decisions, or simply grant the experimental types new adventures to behold.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
        <p:nvSpPr>
          <p:cNvPr id="142" name="Google Shape;142;p2"/>
          <p:cNvSpPr txBox="1"/>
          <p:nvPr/>
        </p:nvSpPr>
        <p:spPr>
          <a:xfrm>
            <a:off x="1224200" y="4204000"/>
            <a:ext cx="5466300" cy="63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https://github.com/jiwoone/ENSE-374-Project.git</a:t>
            </a:r>
            <a:endParaRPr b="0" i="0" sz="1400" u="none" cap="none" strike="noStrike">
              <a:solidFill>
                <a:srgbClr val="FFFFFF"/>
              </a:solidFill>
              <a:latin typeface="Lato"/>
              <a:ea typeface="Lato"/>
              <a:cs typeface="Lato"/>
              <a:sym typeface="Lato"/>
            </a:endParaRPr>
          </a:p>
        </p:txBody>
      </p:sp>
      <p:sp>
        <p:nvSpPr>
          <p:cNvPr id="143" name="Google Shape;143;p2"/>
          <p:cNvSpPr txBox="1"/>
          <p:nvPr>
            <p:ph type="title"/>
          </p:nvPr>
        </p:nvSpPr>
        <p:spPr>
          <a:xfrm>
            <a:off x="1297500" y="394025"/>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Team: They Will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g6f4ff4e0ee_0_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MVC</a:t>
            </a:r>
            <a:endParaRPr/>
          </a:p>
        </p:txBody>
      </p:sp>
      <p:pic>
        <p:nvPicPr>
          <p:cNvPr id="149" name="Google Shape;149;g6f4ff4e0ee_0_2"/>
          <p:cNvPicPr preferRelativeResize="0"/>
          <p:nvPr/>
        </p:nvPicPr>
        <p:blipFill rotWithShape="1">
          <a:blip r:embed="rId3">
            <a:alphaModFix/>
          </a:blip>
          <a:srcRect b="0" l="0" r="0" t="0"/>
          <a:stretch/>
        </p:blipFill>
        <p:spPr>
          <a:xfrm>
            <a:off x="1889525" y="963050"/>
            <a:ext cx="5854850" cy="401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g6f4ff4e0ee_0_6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Communication/Collaboration</a:t>
            </a:r>
            <a:endParaRPr/>
          </a:p>
        </p:txBody>
      </p:sp>
      <p:sp>
        <p:nvSpPr>
          <p:cNvPr id="155" name="Google Shape;155;g6f4ff4e0ee_0_61"/>
          <p:cNvSpPr/>
          <p:nvPr/>
        </p:nvSpPr>
        <p:spPr>
          <a:xfrm>
            <a:off x="313599" y="1384799"/>
            <a:ext cx="1236269" cy="790041"/>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6" name="Google Shape;156;g6f4ff4e0ee_0_61"/>
          <p:cNvSpPr txBox="1"/>
          <p:nvPr/>
        </p:nvSpPr>
        <p:spPr>
          <a:xfrm>
            <a:off x="622994" y="1595153"/>
            <a:ext cx="5629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User</a:t>
            </a:r>
            <a:endParaRPr/>
          </a:p>
        </p:txBody>
      </p:sp>
      <p:sp>
        <p:nvSpPr>
          <p:cNvPr id="157" name="Google Shape;157;g6f4ff4e0ee_0_61"/>
          <p:cNvSpPr/>
          <p:nvPr/>
        </p:nvSpPr>
        <p:spPr>
          <a:xfrm>
            <a:off x="2901962" y="2554012"/>
            <a:ext cx="1691029" cy="835151"/>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8" name="Google Shape;158;g6f4ff4e0ee_0_61"/>
          <p:cNvSpPr txBox="1"/>
          <p:nvPr/>
        </p:nvSpPr>
        <p:spPr>
          <a:xfrm>
            <a:off x="3448291" y="2794872"/>
            <a:ext cx="5325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Map</a:t>
            </a:r>
            <a:endParaRPr/>
          </a:p>
        </p:txBody>
      </p:sp>
      <p:sp>
        <p:nvSpPr>
          <p:cNvPr id="159" name="Google Shape;159;g6f4ff4e0ee_0_61"/>
          <p:cNvSpPr/>
          <p:nvPr/>
        </p:nvSpPr>
        <p:spPr>
          <a:xfrm>
            <a:off x="7165504" y="4088985"/>
            <a:ext cx="1691029" cy="835151"/>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0" name="Google Shape;160;g6f4ff4e0ee_0_61"/>
          <p:cNvSpPr txBox="1"/>
          <p:nvPr/>
        </p:nvSpPr>
        <p:spPr>
          <a:xfrm>
            <a:off x="7433551" y="4346409"/>
            <a:ext cx="11416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Place Detail</a:t>
            </a:r>
            <a:endParaRPr/>
          </a:p>
        </p:txBody>
      </p:sp>
      <p:sp>
        <p:nvSpPr>
          <p:cNvPr id="161" name="Google Shape;161;g6f4ff4e0ee_0_61"/>
          <p:cNvSpPr/>
          <p:nvPr/>
        </p:nvSpPr>
        <p:spPr>
          <a:xfrm>
            <a:off x="6638810" y="2136436"/>
            <a:ext cx="1691029" cy="835151"/>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2" name="Google Shape;162;g6f4ff4e0ee_0_61"/>
          <p:cNvSpPr txBox="1"/>
          <p:nvPr/>
        </p:nvSpPr>
        <p:spPr>
          <a:xfrm>
            <a:off x="6948205" y="2386545"/>
            <a:ext cx="105189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Places List</a:t>
            </a:r>
            <a:endParaRPr/>
          </a:p>
        </p:txBody>
      </p:sp>
      <p:cxnSp>
        <p:nvCxnSpPr>
          <p:cNvPr id="163" name="Google Shape;163;g6f4ff4e0ee_0_61"/>
          <p:cNvCxnSpPr/>
          <p:nvPr/>
        </p:nvCxnSpPr>
        <p:spPr>
          <a:xfrm>
            <a:off x="1637651" y="2174840"/>
            <a:ext cx="1170432" cy="739814"/>
          </a:xfrm>
          <a:prstGeom prst="straightConnector1">
            <a:avLst/>
          </a:prstGeom>
          <a:noFill/>
          <a:ln cap="flat" cmpd="sng" w="28575">
            <a:solidFill>
              <a:schemeClr val="lt1"/>
            </a:solidFill>
            <a:prstDash val="solid"/>
            <a:round/>
            <a:headEnd len="sm" w="sm" type="none"/>
            <a:tailEnd len="med" w="med" type="triangle"/>
          </a:ln>
        </p:spPr>
      </p:cxnSp>
      <p:sp>
        <p:nvSpPr>
          <p:cNvPr id="164" name="Google Shape;164;g6f4ff4e0ee_0_61"/>
          <p:cNvSpPr txBox="1"/>
          <p:nvPr/>
        </p:nvSpPr>
        <p:spPr>
          <a:xfrm rot="1944340">
            <a:off x="1694986" y="2208290"/>
            <a:ext cx="109036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1. *: Search()</a:t>
            </a:r>
            <a:endParaRPr/>
          </a:p>
        </p:txBody>
      </p:sp>
      <p:cxnSp>
        <p:nvCxnSpPr>
          <p:cNvPr id="165" name="Google Shape;165;g6f4ff4e0ee_0_61"/>
          <p:cNvCxnSpPr>
            <a:endCxn id="161" idx="1"/>
          </p:cNvCxnSpPr>
          <p:nvPr/>
        </p:nvCxnSpPr>
        <p:spPr>
          <a:xfrm flipH="1" rot="10800000">
            <a:off x="4593110" y="2554011"/>
            <a:ext cx="2045700" cy="417600"/>
          </a:xfrm>
          <a:prstGeom prst="straightConnector1">
            <a:avLst/>
          </a:prstGeom>
          <a:noFill/>
          <a:ln cap="flat" cmpd="sng" w="28575">
            <a:solidFill>
              <a:schemeClr val="lt1"/>
            </a:solidFill>
            <a:prstDash val="solid"/>
            <a:round/>
            <a:headEnd len="sm" w="sm" type="none"/>
            <a:tailEnd len="med" w="med" type="triangle"/>
          </a:ln>
        </p:spPr>
      </p:cxnSp>
      <p:cxnSp>
        <p:nvCxnSpPr>
          <p:cNvPr id="166" name="Google Shape;166;g6f4ff4e0ee_0_61"/>
          <p:cNvCxnSpPr>
            <a:stCxn id="157" idx="3"/>
            <a:endCxn id="159" idx="1"/>
          </p:cNvCxnSpPr>
          <p:nvPr/>
        </p:nvCxnSpPr>
        <p:spPr>
          <a:xfrm>
            <a:off x="4592991" y="2971587"/>
            <a:ext cx="2572500" cy="1535100"/>
          </a:xfrm>
          <a:prstGeom prst="straightConnector1">
            <a:avLst/>
          </a:prstGeom>
          <a:noFill/>
          <a:ln cap="flat" cmpd="sng" w="28575">
            <a:solidFill>
              <a:schemeClr val="lt1"/>
            </a:solidFill>
            <a:prstDash val="solid"/>
            <a:round/>
            <a:headEnd len="sm" w="sm" type="none"/>
            <a:tailEnd len="med" w="med" type="triangle"/>
          </a:ln>
        </p:spPr>
      </p:cxnSp>
      <p:sp>
        <p:nvSpPr>
          <p:cNvPr id="167" name="Google Shape;167;g6f4ff4e0ee_0_61"/>
          <p:cNvSpPr txBox="1"/>
          <p:nvPr/>
        </p:nvSpPr>
        <p:spPr>
          <a:xfrm rot="-669520">
            <a:off x="4755911" y="2454532"/>
            <a:ext cx="166904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1.2[random]:listView()</a:t>
            </a:r>
            <a:endParaRPr/>
          </a:p>
        </p:txBody>
      </p:sp>
      <p:sp>
        <p:nvSpPr>
          <p:cNvPr id="168" name="Google Shape;168;g6f4ff4e0ee_0_61"/>
          <p:cNvSpPr txBox="1"/>
          <p:nvPr/>
        </p:nvSpPr>
        <p:spPr>
          <a:xfrm rot="1868487">
            <a:off x="4951564" y="3487776"/>
            <a:ext cx="218040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1.3[LooksGood]: ViewDetail()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g6f4ff4e0ee_0_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Flow</a:t>
            </a:r>
            <a:endParaRPr/>
          </a:p>
        </p:txBody>
      </p:sp>
      <p:sp>
        <p:nvSpPr>
          <p:cNvPr id="174" name="Google Shape;174;g6f4ff4e0ee_0_13"/>
          <p:cNvSpPr/>
          <p:nvPr/>
        </p:nvSpPr>
        <p:spPr>
          <a:xfrm>
            <a:off x="1409841" y="1220759"/>
            <a:ext cx="1294790" cy="570585"/>
          </a:xfrm>
          <a:prstGeom prst="rect">
            <a:avLst/>
          </a:prstGeom>
          <a:solidFill>
            <a:schemeClr val="accent1"/>
          </a:solidFill>
          <a:ln cap="flat" cmpd="sng" w="25400">
            <a:solidFill>
              <a:srgbClr val="0032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Searching</a:t>
            </a:r>
            <a:endParaRPr/>
          </a:p>
        </p:txBody>
      </p:sp>
      <p:sp>
        <p:nvSpPr>
          <p:cNvPr id="175" name="Google Shape;175;g6f4ff4e0ee_0_13"/>
          <p:cNvSpPr/>
          <p:nvPr/>
        </p:nvSpPr>
        <p:spPr>
          <a:xfrm>
            <a:off x="4255381" y="1077561"/>
            <a:ext cx="1317507" cy="560918"/>
          </a:xfrm>
          <a:prstGeom prst="rect">
            <a:avLst/>
          </a:prstGeom>
          <a:noFill/>
          <a:ln cap="flat" cmpd="sng" w="285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6" name="Google Shape;176;g6f4ff4e0ee_0_13"/>
          <p:cNvSpPr txBox="1"/>
          <p:nvPr/>
        </p:nvSpPr>
        <p:spPr>
          <a:xfrm>
            <a:off x="4638859" y="1201321"/>
            <a:ext cx="5629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User</a:t>
            </a:r>
            <a:endParaRPr/>
          </a:p>
        </p:txBody>
      </p:sp>
      <p:sp>
        <p:nvSpPr>
          <p:cNvPr id="177" name="Google Shape;177;g6f4ff4e0ee_0_13"/>
          <p:cNvSpPr/>
          <p:nvPr/>
        </p:nvSpPr>
        <p:spPr>
          <a:xfrm>
            <a:off x="1844699" y="2837101"/>
            <a:ext cx="1396862" cy="560918"/>
          </a:xfrm>
          <a:prstGeom prst="rect">
            <a:avLst/>
          </a:prstGeom>
          <a:noFill/>
          <a:ln cap="flat" cmpd="sng" w="285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8" name="Google Shape;178;g6f4ff4e0ee_0_13"/>
          <p:cNvSpPr txBox="1"/>
          <p:nvPr/>
        </p:nvSpPr>
        <p:spPr>
          <a:xfrm>
            <a:off x="1997011" y="2952910"/>
            <a:ext cx="112082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Find Places</a:t>
            </a:r>
            <a:endParaRPr/>
          </a:p>
        </p:txBody>
      </p:sp>
      <p:cxnSp>
        <p:nvCxnSpPr>
          <p:cNvPr id="179" name="Google Shape;179;g6f4ff4e0ee_0_13"/>
          <p:cNvCxnSpPr>
            <a:stCxn id="175" idx="1"/>
            <a:endCxn id="177" idx="0"/>
          </p:cNvCxnSpPr>
          <p:nvPr/>
        </p:nvCxnSpPr>
        <p:spPr>
          <a:xfrm flipH="1">
            <a:off x="2542981" y="1358020"/>
            <a:ext cx="1712400" cy="1479000"/>
          </a:xfrm>
          <a:prstGeom prst="straightConnector1">
            <a:avLst/>
          </a:prstGeom>
          <a:noFill/>
          <a:ln cap="flat" cmpd="sng" w="28575">
            <a:solidFill>
              <a:schemeClr val="accent1"/>
            </a:solidFill>
            <a:prstDash val="solid"/>
            <a:round/>
            <a:headEnd len="sm" w="sm" type="none"/>
            <a:tailEnd len="med" w="med" type="stealth"/>
          </a:ln>
        </p:spPr>
      </p:cxnSp>
      <p:sp>
        <p:nvSpPr>
          <p:cNvPr id="180" name="Google Shape;180;g6f4ff4e0ee_0_13"/>
          <p:cNvSpPr txBox="1"/>
          <p:nvPr/>
        </p:nvSpPr>
        <p:spPr>
          <a:xfrm rot="-2459945">
            <a:off x="2023195" y="1753548"/>
            <a:ext cx="244329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Search with current location </a:t>
            </a:r>
            <a:endParaRPr/>
          </a:p>
        </p:txBody>
      </p:sp>
      <p:sp>
        <p:nvSpPr>
          <p:cNvPr id="181" name="Google Shape;181;g6f4ff4e0ee_0_13"/>
          <p:cNvSpPr/>
          <p:nvPr/>
        </p:nvSpPr>
        <p:spPr>
          <a:xfrm>
            <a:off x="4118083" y="2662173"/>
            <a:ext cx="1628417" cy="560918"/>
          </a:xfrm>
          <a:prstGeom prst="rect">
            <a:avLst/>
          </a:prstGeom>
          <a:noFill/>
          <a:ln cap="flat" cmpd="sng" w="285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82" name="Google Shape;182;g6f4ff4e0ee_0_13"/>
          <p:cNvSpPr txBox="1"/>
          <p:nvPr/>
        </p:nvSpPr>
        <p:spPr>
          <a:xfrm>
            <a:off x="4248322" y="2677742"/>
            <a:ext cx="139974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Search Results</a:t>
            </a:r>
            <a:br>
              <a:rPr b="0" i="0" lang="en" sz="1400" u="none" cap="none" strike="noStrike">
                <a:solidFill>
                  <a:schemeClr val="lt1"/>
                </a:solidFill>
                <a:latin typeface="Arial"/>
                <a:ea typeface="Arial"/>
                <a:cs typeface="Arial"/>
                <a:sym typeface="Arial"/>
              </a:rPr>
            </a:br>
            <a:r>
              <a:rPr b="0" i="0" lang="en" sz="1400" u="none" cap="none" strike="noStrike">
                <a:solidFill>
                  <a:schemeClr val="lt1"/>
                </a:solidFill>
                <a:latin typeface="Arial"/>
                <a:ea typeface="Arial"/>
                <a:cs typeface="Arial"/>
                <a:sym typeface="Arial"/>
              </a:rPr>
              <a:t>(List)</a:t>
            </a:r>
            <a:endParaRPr/>
          </a:p>
        </p:txBody>
      </p:sp>
      <p:sp>
        <p:nvSpPr>
          <p:cNvPr id="183" name="Google Shape;183;g6f4ff4e0ee_0_13"/>
          <p:cNvSpPr/>
          <p:nvPr/>
        </p:nvSpPr>
        <p:spPr>
          <a:xfrm>
            <a:off x="6852334" y="2837101"/>
            <a:ext cx="1396862" cy="560918"/>
          </a:xfrm>
          <a:prstGeom prst="rect">
            <a:avLst/>
          </a:prstGeom>
          <a:noFill/>
          <a:ln cap="flat" cmpd="sng" w="285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84" name="Google Shape;184;g6f4ff4e0ee_0_13"/>
          <p:cNvSpPr txBox="1"/>
          <p:nvPr/>
        </p:nvSpPr>
        <p:spPr>
          <a:xfrm>
            <a:off x="7163293" y="2952910"/>
            <a:ext cx="7825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A place</a:t>
            </a:r>
            <a:endParaRPr/>
          </a:p>
        </p:txBody>
      </p:sp>
      <p:cxnSp>
        <p:nvCxnSpPr>
          <p:cNvPr id="185" name="Google Shape;185;g6f4ff4e0ee_0_13"/>
          <p:cNvCxnSpPr>
            <a:stCxn id="181" idx="0"/>
            <a:endCxn id="175" idx="2"/>
          </p:cNvCxnSpPr>
          <p:nvPr/>
        </p:nvCxnSpPr>
        <p:spPr>
          <a:xfrm rot="10800000">
            <a:off x="4913991" y="1638573"/>
            <a:ext cx="18300" cy="1023600"/>
          </a:xfrm>
          <a:prstGeom prst="straightConnector1">
            <a:avLst/>
          </a:prstGeom>
          <a:noFill/>
          <a:ln cap="flat" cmpd="sng" w="28575">
            <a:solidFill>
              <a:srgbClr val="C1400C"/>
            </a:solidFill>
            <a:prstDash val="solid"/>
            <a:round/>
            <a:headEnd len="sm" w="sm" type="none"/>
            <a:tailEnd len="med" w="med" type="triangle"/>
          </a:ln>
        </p:spPr>
      </p:cxnSp>
      <p:cxnSp>
        <p:nvCxnSpPr>
          <p:cNvPr id="186" name="Google Shape;186;g6f4ff4e0ee_0_13"/>
          <p:cNvCxnSpPr>
            <a:stCxn id="183" idx="0"/>
            <a:endCxn id="175" idx="3"/>
          </p:cNvCxnSpPr>
          <p:nvPr/>
        </p:nvCxnSpPr>
        <p:spPr>
          <a:xfrm rot="10800000">
            <a:off x="5572865" y="1358101"/>
            <a:ext cx="1977900" cy="1479000"/>
          </a:xfrm>
          <a:prstGeom prst="straightConnector1">
            <a:avLst/>
          </a:prstGeom>
          <a:noFill/>
          <a:ln cap="flat" cmpd="sng" w="28575">
            <a:solidFill>
              <a:srgbClr val="C1400C"/>
            </a:solidFill>
            <a:prstDash val="solid"/>
            <a:round/>
            <a:headEnd len="sm" w="sm" type="none"/>
            <a:tailEnd len="med" w="med" type="triangle"/>
          </a:ln>
        </p:spPr>
      </p:cxnSp>
      <p:sp>
        <p:nvSpPr>
          <p:cNvPr id="187" name="Google Shape;187;g6f4ff4e0ee_0_13"/>
          <p:cNvSpPr/>
          <p:nvPr/>
        </p:nvSpPr>
        <p:spPr>
          <a:xfrm>
            <a:off x="4248709" y="4081635"/>
            <a:ext cx="1396862" cy="560918"/>
          </a:xfrm>
          <a:prstGeom prst="rect">
            <a:avLst/>
          </a:prstGeom>
          <a:noFill/>
          <a:ln cap="flat" cmpd="sng" w="285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88" name="Google Shape;188;g6f4ff4e0ee_0_13"/>
          <p:cNvSpPr txBox="1"/>
          <p:nvPr/>
        </p:nvSpPr>
        <p:spPr>
          <a:xfrm>
            <a:off x="4583521" y="4213345"/>
            <a:ext cx="8723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Map API</a:t>
            </a:r>
            <a:endParaRPr/>
          </a:p>
        </p:txBody>
      </p:sp>
      <p:cxnSp>
        <p:nvCxnSpPr>
          <p:cNvPr id="189" name="Google Shape;189;g6f4ff4e0ee_0_13"/>
          <p:cNvCxnSpPr>
            <a:stCxn id="177" idx="2"/>
            <a:endCxn id="187" idx="1"/>
          </p:cNvCxnSpPr>
          <p:nvPr/>
        </p:nvCxnSpPr>
        <p:spPr>
          <a:xfrm>
            <a:off x="2543130" y="3398019"/>
            <a:ext cx="1705500" cy="964200"/>
          </a:xfrm>
          <a:prstGeom prst="straightConnector1">
            <a:avLst/>
          </a:prstGeom>
          <a:noFill/>
          <a:ln cap="flat" cmpd="sng" w="28575">
            <a:solidFill>
              <a:srgbClr val="C1400C"/>
            </a:solidFill>
            <a:prstDash val="solid"/>
            <a:round/>
            <a:headEnd len="sm" w="sm" type="none"/>
            <a:tailEnd len="med" w="med" type="triangle"/>
          </a:ln>
        </p:spPr>
      </p:cxnSp>
      <p:cxnSp>
        <p:nvCxnSpPr>
          <p:cNvPr id="190" name="Google Shape;190;g6f4ff4e0ee_0_13"/>
          <p:cNvCxnSpPr>
            <a:stCxn id="187" idx="3"/>
            <a:endCxn id="183" idx="2"/>
          </p:cNvCxnSpPr>
          <p:nvPr/>
        </p:nvCxnSpPr>
        <p:spPr>
          <a:xfrm flipH="1" rot="10800000">
            <a:off x="5645571" y="3397894"/>
            <a:ext cx="1905300" cy="964200"/>
          </a:xfrm>
          <a:prstGeom prst="straightConnector1">
            <a:avLst/>
          </a:prstGeom>
          <a:noFill/>
          <a:ln cap="flat" cmpd="sng" w="28575">
            <a:solidFill>
              <a:srgbClr val="B89E0D"/>
            </a:solidFill>
            <a:prstDash val="solid"/>
            <a:round/>
            <a:headEnd len="sm" w="sm" type="none"/>
            <a:tailEnd len="med" w="med" type="triangle"/>
          </a:ln>
        </p:spPr>
      </p:cxnSp>
      <p:cxnSp>
        <p:nvCxnSpPr>
          <p:cNvPr id="191" name="Google Shape;191;g6f4ff4e0ee_0_13"/>
          <p:cNvCxnSpPr>
            <a:stCxn id="187" idx="0"/>
            <a:endCxn id="182" idx="2"/>
          </p:cNvCxnSpPr>
          <p:nvPr/>
        </p:nvCxnSpPr>
        <p:spPr>
          <a:xfrm flipH="1" rot="10800000">
            <a:off x="4947140" y="3200835"/>
            <a:ext cx="1200" cy="880800"/>
          </a:xfrm>
          <a:prstGeom prst="straightConnector1">
            <a:avLst/>
          </a:prstGeom>
          <a:noFill/>
          <a:ln cap="flat" cmpd="sng" w="28575">
            <a:solidFill>
              <a:srgbClr val="B89E0D"/>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g6f4ff4e0ee_0_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Class Diagram</a:t>
            </a:r>
            <a:endParaRPr/>
          </a:p>
        </p:txBody>
      </p:sp>
      <p:sp>
        <p:nvSpPr>
          <p:cNvPr id="197" name="Google Shape;197;g6f4ff4e0ee_0_8"/>
          <p:cNvSpPr txBox="1"/>
          <p:nvPr/>
        </p:nvSpPr>
        <p:spPr>
          <a:xfrm>
            <a:off x="662810" y="3081612"/>
            <a:ext cx="2350742" cy="1015663"/>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Arial"/>
                <a:ea typeface="Arial"/>
                <a:cs typeface="Arial"/>
                <a:sym typeface="Arial"/>
              </a:rPr>
              <a:t>/* We can get the longitude and latitude by using a javascript function. However, the browser might not support it. Then we use searchText option for user coul</a:t>
            </a:r>
            <a:r>
              <a:rPr lang="en" sz="1000">
                <a:solidFill>
                  <a:schemeClr val="lt1"/>
                </a:solidFill>
              </a:rPr>
              <a:t>d</a:t>
            </a:r>
            <a:r>
              <a:rPr b="0" i="0" lang="en" sz="1000" u="none" cap="none" strike="noStrike">
                <a:solidFill>
                  <a:schemeClr val="lt1"/>
                </a:solidFill>
                <a:latin typeface="Arial"/>
                <a:ea typeface="Arial"/>
                <a:cs typeface="Arial"/>
                <a:sym typeface="Arial"/>
              </a:rPr>
              <a:t> type the city or the location manually.  */</a:t>
            </a:r>
            <a:endParaRPr/>
          </a:p>
        </p:txBody>
      </p:sp>
      <p:grpSp>
        <p:nvGrpSpPr>
          <p:cNvPr id="198" name="Google Shape;198;g6f4ff4e0ee_0_8"/>
          <p:cNvGrpSpPr/>
          <p:nvPr/>
        </p:nvGrpSpPr>
        <p:grpSpPr>
          <a:xfrm>
            <a:off x="3657105" y="1075605"/>
            <a:ext cx="1877839" cy="2006008"/>
            <a:chOff x="4495030" y="1162862"/>
            <a:chExt cx="2652004" cy="3041275"/>
          </a:xfrm>
        </p:grpSpPr>
        <p:sp>
          <p:nvSpPr>
            <p:cNvPr id="199" name="Google Shape;199;g6f4ff4e0ee_0_8"/>
            <p:cNvSpPr/>
            <p:nvPr/>
          </p:nvSpPr>
          <p:spPr>
            <a:xfrm>
              <a:off x="4495030" y="1162862"/>
              <a:ext cx="2652004" cy="3041275"/>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00" name="Google Shape;200;g6f4ff4e0ee_0_8"/>
            <p:cNvCxnSpPr/>
            <p:nvPr/>
          </p:nvCxnSpPr>
          <p:spPr>
            <a:xfrm>
              <a:off x="4495030" y="1731683"/>
              <a:ext cx="2652004" cy="0"/>
            </a:xfrm>
            <a:prstGeom prst="straightConnector1">
              <a:avLst/>
            </a:prstGeom>
            <a:noFill/>
            <a:ln cap="flat" cmpd="sng" w="9525">
              <a:solidFill>
                <a:schemeClr val="dk1"/>
              </a:solidFill>
              <a:prstDash val="solid"/>
              <a:round/>
              <a:headEnd len="sm" w="sm" type="none"/>
              <a:tailEnd len="sm" w="sm" type="none"/>
            </a:ln>
          </p:spPr>
        </p:cxnSp>
      </p:grpSp>
      <p:grpSp>
        <p:nvGrpSpPr>
          <p:cNvPr id="201" name="Google Shape;201;g6f4ff4e0ee_0_8"/>
          <p:cNvGrpSpPr/>
          <p:nvPr/>
        </p:nvGrpSpPr>
        <p:grpSpPr>
          <a:xfrm>
            <a:off x="715549" y="1588274"/>
            <a:ext cx="1568414" cy="1421776"/>
            <a:chOff x="751563" y="1315263"/>
            <a:chExt cx="1568414" cy="1421776"/>
          </a:xfrm>
        </p:grpSpPr>
        <p:sp>
          <p:nvSpPr>
            <p:cNvPr id="202" name="Google Shape;202;g6f4ff4e0ee_0_8"/>
            <p:cNvSpPr txBox="1"/>
            <p:nvPr/>
          </p:nvSpPr>
          <p:spPr>
            <a:xfrm>
              <a:off x="778334" y="1344645"/>
              <a:ext cx="1428597" cy="3077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SearchLocation</a:t>
              </a:r>
              <a:endParaRPr b="0" i="0" sz="1400" u="none" cap="none" strike="noStrike">
                <a:solidFill>
                  <a:schemeClr val="lt1"/>
                </a:solidFill>
                <a:latin typeface="Arial"/>
                <a:ea typeface="Arial"/>
                <a:cs typeface="Arial"/>
                <a:sym typeface="Arial"/>
              </a:endParaRPr>
            </a:p>
          </p:txBody>
        </p:sp>
        <p:sp>
          <p:nvSpPr>
            <p:cNvPr id="203" name="Google Shape;203;g6f4ff4e0ee_0_8"/>
            <p:cNvSpPr txBox="1"/>
            <p:nvPr/>
          </p:nvSpPr>
          <p:spPr>
            <a:xfrm>
              <a:off x="772661" y="1743536"/>
              <a:ext cx="1350050"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chemeClr val="lt1"/>
                  </a:solidFill>
                  <a:latin typeface="Arial"/>
                  <a:ea typeface="Arial"/>
                  <a:cs typeface="Arial"/>
                  <a:sym typeface="Arial"/>
                </a:rPr>
                <a:t>-longitude: double</a:t>
              </a:r>
              <a:endParaRPr/>
            </a:p>
            <a:p>
              <a:pPr indent="0" lvl="0" marL="0" marR="0" rtl="0" algn="l">
                <a:lnSpc>
                  <a:spcPct val="100000"/>
                </a:lnSpc>
                <a:spcBef>
                  <a:spcPts val="0"/>
                </a:spcBef>
                <a:spcAft>
                  <a:spcPts val="0"/>
                </a:spcAft>
                <a:buNone/>
              </a:pPr>
              <a:r>
                <a:rPr b="0" i="0" lang="en" sz="1100" u="none" cap="none" strike="noStrike">
                  <a:solidFill>
                    <a:schemeClr val="lt1"/>
                  </a:solidFill>
                  <a:latin typeface="Arial"/>
                  <a:ea typeface="Arial"/>
                  <a:cs typeface="Arial"/>
                  <a:sym typeface="Arial"/>
                </a:rPr>
                <a:t>-latitude: double</a:t>
              </a:r>
              <a:br>
                <a:rPr b="0" i="0" lang="en" sz="1100" u="none" cap="none" strike="noStrike">
                  <a:solidFill>
                    <a:schemeClr val="lt1"/>
                  </a:solidFill>
                  <a:latin typeface="Arial"/>
                  <a:ea typeface="Arial"/>
                  <a:cs typeface="Arial"/>
                  <a:sym typeface="Arial"/>
                </a:rPr>
              </a:br>
              <a:r>
                <a:rPr b="0" i="0" lang="en" sz="1100" u="none" cap="none" strike="noStrike">
                  <a:solidFill>
                    <a:schemeClr val="lt1"/>
                  </a:solidFill>
                  <a:latin typeface="Arial"/>
                  <a:ea typeface="Arial"/>
                  <a:cs typeface="Arial"/>
                  <a:sym typeface="Arial"/>
                </a:rPr>
                <a:t>-type: string</a:t>
              </a:r>
              <a:endParaRPr/>
            </a:p>
            <a:p>
              <a:pPr indent="0" lvl="0" marL="0" marR="0" rtl="0" algn="l">
                <a:lnSpc>
                  <a:spcPct val="100000"/>
                </a:lnSpc>
                <a:spcBef>
                  <a:spcPts val="0"/>
                </a:spcBef>
                <a:spcAft>
                  <a:spcPts val="0"/>
                </a:spcAft>
                <a:buNone/>
              </a:pPr>
              <a:r>
                <a:rPr b="0" i="0" lang="en" sz="1100" u="none" cap="none" strike="noStrike">
                  <a:solidFill>
                    <a:schemeClr val="lt1"/>
                  </a:solidFill>
                  <a:latin typeface="Arial"/>
                  <a:ea typeface="Arial"/>
                  <a:cs typeface="Arial"/>
                  <a:sym typeface="Arial"/>
                </a:rPr>
                <a:t>-searchText: string</a:t>
              </a:r>
              <a:endParaRPr/>
            </a:p>
          </p:txBody>
        </p:sp>
        <p:sp>
          <p:nvSpPr>
            <p:cNvPr id="204" name="Google Shape;204;g6f4ff4e0ee_0_8"/>
            <p:cNvSpPr/>
            <p:nvPr/>
          </p:nvSpPr>
          <p:spPr>
            <a:xfrm>
              <a:off x="751563" y="1315263"/>
              <a:ext cx="1568414" cy="1421776"/>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05" name="Google Shape;205;g6f4ff4e0ee_0_8"/>
          <p:cNvSpPr txBox="1"/>
          <p:nvPr/>
        </p:nvSpPr>
        <p:spPr>
          <a:xfrm>
            <a:off x="3679105" y="1103725"/>
            <a:ext cx="1002196" cy="3077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PlacesList</a:t>
            </a:r>
            <a:endParaRPr b="0" i="0" sz="1400" u="none" cap="none" strike="noStrike">
              <a:solidFill>
                <a:schemeClr val="lt1"/>
              </a:solidFill>
              <a:latin typeface="Arial"/>
              <a:ea typeface="Arial"/>
              <a:cs typeface="Arial"/>
              <a:sym typeface="Arial"/>
            </a:endParaRPr>
          </a:p>
        </p:txBody>
      </p:sp>
      <p:sp>
        <p:nvSpPr>
          <p:cNvPr id="206" name="Google Shape;206;g6f4ff4e0ee_0_8"/>
          <p:cNvSpPr txBox="1"/>
          <p:nvPr/>
        </p:nvSpPr>
        <p:spPr>
          <a:xfrm>
            <a:off x="3663919" y="1504324"/>
            <a:ext cx="149592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-restaurants: string</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-categories: string</a:t>
            </a:r>
            <a:endParaRPr/>
          </a:p>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-url: string</a:t>
            </a:r>
            <a:endParaRPr/>
          </a:p>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-overallRatings: int</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-miniMapUrl: string</a:t>
            </a:r>
            <a:endParaRPr/>
          </a:p>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-priceRange: int</a:t>
            </a:r>
            <a:endParaRPr b="0" i="0" sz="1200" u="none" cap="none" strike="noStrike">
              <a:solidFill>
                <a:schemeClr val="lt1"/>
              </a:solidFill>
              <a:latin typeface="Arial"/>
              <a:ea typeface="Arial"/>
              <a:cs typeface="Arial"/>
              <a:sym typeface="Arial"/>
            </a:endParaRPr>
          </a:p>
        </p:txBody>
      </p:sp>
      <p:sp>
        <p:nvSpPr>
          <p:cNvPr id="207" name="Google Shape;207;g6f4ff4e0ee_0_8"/>
          <p:cNvSpPr/>
          <p:nvPr/>
        </p:nvSpPr>
        <p:spPr>
          <a:xfrm>
            <a:off x="6688159" y="659769"/>
            <a:ext cx="2043562" cy="1970214"/>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8" name="Google Shape;208;g6f4ff4e0ee_0_8"/>
          <p:cNvSpPr txBox="1"/>
          <p:nvPr/>
        </p:nvSpPr>
        <p:spPr>
          <a:xfrm>
            <a:off x="6679556" y="698708"/>
            <a:ext cx="1091966" cy="3077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PlaceDetail</a:t>
            </a:r>
            <a:endParaRPr b="0" i="0" sz="1400" u="none" cap="none" strike="noStrike">
              <a:solidFill>
                <a:schemeClr val="lt1"/>
              </a:solidFill>
              <a:latin typeface="Arial"/>
              <a:ea typeface="Arial"/>
              <a:cs typeface="Arial"/>
              <a:sym typeface="Arial"/>
            </a:endParaRPr>
          </a:p>
        </p:txBody>
      </p:sp>
      <p:sp>
        <p:nvSpPr>
          <p:cNvPr id="209" name="Google Shape;209;g6f4ff4e0ee_0_8"/>
          <p:cNvSpPr txBox="1"/>
          <p:nvPr/>
        </p:nvSpPr>
        <p:spPr>
          <a:xfrm>
            <a:off x="6679556" y="1106720"/>
            <a:ext cx="2052165"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-Description: string</a:t>
            </a:r>
            <a:endParaRPr/>
          </a:p>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-operationTime: Date()</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-phoneNumber: int</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-priceRange: int</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-menues: string</a:t>
            </a:r>
            <a:endParaRPr/>
          </a:p>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-recentReviewArticle: string</a:t>
            </a:r>
            <a:endParaRPr/>
          </a:p>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-overallRatings: int</a:t>
            </a:r>
            <a:endParaRPr b="0" i="0" sz="1200" u="none" cap="none" strike="noStrike">
              <a:solidFill>
                <a:schemeClr val="lt1"/>
              </a:solidFill>
              <a:latin typeface="Arial"/>
              <a:ea typeface="Arial"/>
              <a:cs typeface="Arial"/>
              <a:sym typeface="Arial"/>
            </a:endParaRPr>
          </a:p>
        </p:txBody>
      </p:sp>
      <p:sp>
        <p:nvSpPr>
          <p:cNvPr id="210" name="Google Shape;210;g6f4ff4e0ee_0_8"/>
          <p:cNvSpPr/>
          <p:nvPr/>
        </p:nvSpPr>
        <p:spPr>
          <a:xfrm>
            <a:off x="6688160" y="3162111"/>
            <a:ext cx="2043562" cy="1521205"/>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1" name="Google Shape;211;g6f4ff4e0ee_0_8"/>
          <p:cNvSpPr txBox="1"/>
          <p:nvPr/>
        </p:nvSpPr>
        <p:spPr>
          <a:xfrm>
            <a:off x="6746886" y="3230873"/>
            <a:ext cx="1128834" cy="3077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TopMenues</a:t>
            </a:r>
            <a:endParaRPr b="0" i="0" sz="1400" u="none" cap="none" strike="noStrike">
              <a:solidFill>
                <a:schemeClr val="lt1"/>
              </a:solidFill>
              <a:latin typeface="Arial"/>
              <a:ea typeface="Arial"/>
              <a:cs typeface="Arial"/>
              <a:sym typeface="Arial"/>
            </a:endParaRPr>
          </a:p>
        </p:txBody>
      </p:sp>
      <p:sp>
        <p:nvSpPr>
          <p:cNvPr id="212" name="Google Shape;212;g6f4ff4e0ee_0_8"/>
          <p:cNvSpPr txBox="1"/>
          <p:nvPr/>
        </p:nvSpPr>
        <p:spPr>
          <a:xfrm>
            <a:off x="6746886" y="3726312"/>
            <a:ext cx="124264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-menues: string</a:t>
            </a:r>
            <a:endParaRPr/>
          </a:p>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-price: double</a:t>
            </a:r>
            <a:endParaRPr/>
          </a:p>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-ratings: int</a:t>
            </a:r>
            <a:endParaRPr b="0" i="0" sz="1200" u="none" cap="none" strike="noStrike">
              <a:solidFill>
                <a:schemeClr val="lt1"/>
              </a:solidFill>
              <a:latin typeface="Arial"/>
              <a:ea typeface="Arial"/>
              <a:cs typeface="Arial"/>
              <a:sym typeface="Arial"/>
            </a:endParaRPr>
          </a:p>
        </p:txBody>
      </p:sp>
      <p:cxnSp>
        <p:nvCxnSpPr>
          <p:cNvPr id="213" name="Google Shape;213;g6f4ff4e0ee_0_8"/>
          <p:cNvCxnSpPr>
            <a:stCxn id="204" idx="3"/>
          </p:cNvCxnSpPr>
          <p:nvPr/>
        </p:nvCxnSpPr>
        <p:spPr>
          <a:xfrm>
            <a:off x="2283963" y="2299162"/>
            <a:ext cx="1369800" cy="11700"/>
          </a:xfrm>
          <a:prstGeom prst="straightConnector1">
            <a:avLst/>
          </a:prstGeom>
          <a:noFill/>
          <a:ln cap="flat" cmpd="sng" w="19050">
            <a:solidFill>
              <a:schemeClr val="lt1"/>
            </a:solidFill>
            <a:prstDash val="dash"/>
            <a:round/>
            <a:headEnd len="med" w="med" type="stealth"/>
            <a:tailEnd len="sm" w="sm" type="none"/>
          </a:ln>
        </p:spPr>
      </p:cxnSp>
      <p:sp>
        <p:nvSpPr>
          <p:cNvPr id="214" name="Google Shape;214;g6f4ff4e0ee_0_8"/>
          <p:cNvSpPr txBox="1"/>
          <p:nvPr/>
        </p:nvSpPr>
        <p:spPr>
          <a:xfrm>
            <a:off x="5573821" y="2339509"/>
            <a:ext cx="38183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1:*</a:t>
            </a:r>
            <a:endParaRPr/>
          </a:p>
        </p:txBody>
      </p:sp>
      <p:cxnSp>
        <p:nvCxnSpPr>
          <p:cNvPr id="215" name="Google Shape;215;g6f4ff4e0ee_0_8"/>
          <p:cNvCxnSpPr/>
          <p:nvPr/>
        </p:nvCxnSpPr>
        <p:spPr>
          <a:xfrm>
            <a:off x="5534944" y="2310732"/>
            <a:ext cx="1050960" cy="0"/>
          </a:xfrm>
          <a:prstGeom prst="straightConnector1">
            <a:avLst/>
          </a:prstGeom>
          <a:noFill/>
          <a:ln cap="flat" cmpd="sng" w="19050">
            <a:solidFill>
              <a:schemeClr val="lt1"/>
            </a:solidFill>
            <a:prstDash val="dash"/>
            <a:round/>
            <a:headEnd len="med" w="med" type="stealth"/>
            <a:tailEnd len="sm" w="sm" type="none"/>
          </a:ln>
        </p:spPr>
      </p:cxnSp>
      <p:sp>
        <p:nvSpPr>
          <p:cNvPr id="216" name="Google Shape;216;g6f4ff4e0ee_0_8"/>
          <p:cNvSpPr txBox="1"/>
          <p:nvPr/>
        </p:nvSpPr>
        <p:spPr>
          <a:xfrm>
            <a:off x="2240914" y="1950601"/>
            <a:ext cx="1492716"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Arial"/>
                <a:ea typeface="Arial"/>
                <a:cs typeface="Arial"/>
                <a:sym typeface="Arial"/>
              </a:rPr>
              <a:t>&lt;&lt;get search results&gt;&gt;</a:t>
            </a:r>
            <a:endParaRPr/>
          </a:p>
        </p:txBody>
      </p:sp>
      <p:sp>
        <p:nvSpPr>
          <p:cNvPr id="217" name="Google Shape;217;g6f4ff4e0ee_0_8"/>
          <p:cNvSpPr txBox="1"/>
          <p:nvPr/>
        </p:nvSpPr>
        <p:spPr>
          <a:xfrm>
            <a:off x="2283963" y="2352983"/>
            <a:ext cx="38183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1:*</a:t>
            </a:r>
            <a:endParaRPr/>
          </a:p>
        </p:txBody>
      </p:sp>
      <p:sp>
        <p:nvSpPr>
          <p:cNvPr id="218" name="Google Shape;218;g6f4ff4e0ee_0_8"/>
          <p:cNvSpPr txBox="1"/>
          <p:nvPr/>
        </p:nvSpPr>
        <p:spPr>
          <a:xfrm>
            <a:off x="5515559" y="1995227"/>
            <a:ext cx="124264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&lt;&lt;get details&gt;&gt;</a:t>
            </a:r>
            <a:endParaRPr/>
          </a:p>
        </p:txBody>
      </p:sp>
      <p:sp>
        <p:nvSpPr>
          <p:cNvPr id="219" name="Google Shape;219;g6f4ff4e0ee_0_8"/>
          <p:cNvSpPr txBox="1"/>
          <p:nvPr/>
        </p:nvSpPr>
        <p:spPr>
          <a:xfrm>
            <a:off x="7715737" y="2754563"/>
            <a:ext cx="38183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1:*</a:t>
            </a:r>
            <a:endParaRPr/>
          </a:p>
        </p:txBody>
      </p:sp>
      <p:cxnSp>
        <p:nvCxnSpPr>
          <p:cNvPr id="220" name="Google Shape;220;g6f4ff4e0ee_0_8"/>
          <p:cNvCxnSpPr/>
          <p:nvPr/>
        </p:nvCxnSpPr>
        <p:spPr>
          <a:xfrm flipH="1">
            <a:off x="7718218" y="2641831"/>
            <a:ext cx="6788" cy="483236"/>
          </a:xfrm>
          <a:prstGeom prst="straightConnector1">
            <a:avLst/>
          </a:prstGeom>
          <a:noFill/>
          <a:ln cap="flat" cmpd="sng" w="19050">
            <a:solidFill>
              <a:schemeClr val="lt1"/>
            </a:solidFill>
            <a:prstDash val="dash"/>
            <a:round/>
            <a:headEnd len="med" w="med" type="stealth"/>
            <a:tailEnd len="sm" w="sm" type="none"/>
          </a:ln>
        </p:spPr>
      </p:cxnSp>
      <p:sp>
        <p:nvSpPr>
          <p:cNvPr id="221" name="Google Shape;221;g6f4ff4e0ee_0_8"/>
          <p:cNvSpPr txBox="1"/>
          <p:nvPr/>
        </p:nvSpPr>
        <p:spPr>
          <a:xfrm>
            <a:off x="5906880" y="2816656"/>
            <a:ext cx="1818126"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Arial"/>
                <a:ea typeface="Arial"/>
                <a:cs typeface="Arial"/>
                <a:sym typeface="Arial"/>
              </a:rPr>
              <a:t>&lt;&lt;get menues information&gt;&gt;</a:t>
            </a:r>
            <a:endParaRPr/>
          </a:p>
        </p:txBody>
      </p:sp>
      <p:sp>
        <p:nvSpPr>
          <p:cNvPr id="222" name="Google Shape;222;g6f4ff4e0ee_0_8"/>
          <p:cNvSpPr txBox="1"/>
          <p:nvPr/>
        </p:nvSpPr>
        <p:spPr>
          <a:xfrm>
            <a:off x="4970451" y="4290514"/>
            <a:ext cx="1776435" cy="553998"/>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Arial"/>
                <a:ea typeface="Arial"/>
                <a:cs typeface="Arial"/>
                <a:sym typeface="Arial"/>
              </a:rPr>
              <a:t>/* There are possibly no information on menues of the place  */</a:t>
            </a:r>
            <a:endParaRPr/>
          </a:p>
        </p:txBody>
      </p:sp>
      <p:cxnSp>
        <p:nvCxnSpPr>
          <p:cNvPr id="223" name="Google Shape;223;g6f4ff4e0ee_0_8"/>
          <p:cNvCxnSpPr/>
          <p:nvPr/>
        </p:nvCxnSpPr>
        <p:spPr>
          <a:xfrm>
            <a:off x="736647" y="1950601"/>
            <a:ext cx="1547316" cy="0"/>
          </a:xfrm>
          <a:prstGeom prst="straightConnector1">
            <a:avLst/>
          </a:prstGeom>
          <a:noFill/>
          <a:ln cap="flat" cmpd="sng" w="28575">
            <a:solidFill>
              <a:srgbClr val="7F7F7F"/>
            </a:solidFill>
            <a:prstDash val="solid"/>
            <a:round/>
            <a:headEnd len="sm" w="sm" type="none"/>
            <a:tailEnd len="sm" w="sm" type="none"/>
          </a:ln>
        </p:spPr>
      </p:cxnSp>
      <p:cxnSp>
        <p:nvCxnSpPr>
          <p:cNvPr id="224" name="Google Shape;224;g6f4ff4e0ee_0_8"/>
          <p:cNvCxnSpPr/>
          <p:nvPr/>
        </p:nvCxnSpPr>
        <p:spPr>
          <a:xfrm>
            <a:off x="3653670" y="1450796"/>
            <a:ext cx="1881274" cy="0"/>
          </a:xfrm>
          <a:prstGeom prst="straightConnector1">
            <a:avLst/>
          </a:prstGeom>
          <a:noFill/>
          <a:ln cap="flat" cmpd="sng" w="28575">
            <a:solidFill>
              <a:srgbClr val="7F7F7F"/>
            </a:solidFill>
            <a:prstDash val="solid"/>
            <a:round/>
            <a:headEnd len="sm" w="sm" type="none"/>
            <a:tailEnd len="sm" w="sm" type="none"/>
          </a:ln>
        </p:spPr>
      </p:cxnSp>
      <p:cxnSp>
        <p:nvCxnSpPr>
          <p:cNvPr id="225" name="Google Shape;225;g6f4ff4e0ee_0_8"/>
          <p:cNvCxnSpPr/>
          <p:nvPr/>
        </p:nvCxnSpPr>
        <p:spPr>
          <a:xfrm>
            <a:off x="6688159" y="1075605"/>
            <a:ext cx="2043562" cy="0"/>
          </a:xfrm>
          <a:prstGeom prst="straightConnector1">
            <a:avLst/>
          </a:prstGeom>
          <a:noFill/>
          <a:ln cap="flat" cmpd="sng" w="28575">
            <a:solidFill>
              <a:srgbClr val="7F7F7F"/>
            </a:solidFill>
            <a:prstDash val="solid"/>
            <a:round/>
            <a:headEnd len="sm" w="sm" type="none"/>
            <a:tailEnd len="sm" w="sm" type="none"/>
          </a:ln>
        </p:spPr>
      </p:cxnSp>
      <p:cxnSp>
        <p:nvCxnSpPr>
          <p:cNvPr id="226" name="Google Shape;226;g6f4ff4e0ee_0_8"/>
          <p:cNvCxnSpPr/>
          <p:nvPr/>
        </p:nvCxnSpPr>
        <p:spPr>
          <a:xfrm>
            <a:off x="6695531" y="3589443"/>
            <a:ext cx="2036190" cy="0"/>
          </a:xfrm>
          <a:prstGeom prst="straightConnector1">
            <a:avLst/>
          </a:prstGeom>
          <a:noFill/>
          <a:ln cap="flat" cmpd="sng" w="28575">
            <a:solidFill>
              <a:srgbClr val="7F7F7F"/>
            </a:solidFill>
            <a:prstDash val="solid"/>
            <a:round/>
            <a:headEnd len="sm" w="sm" type="none"/>
            <a:tailEnd len="sm" w="sm" type="none"/>
          </a:ln>
        </p:spPr>
      </p:cxnSp>
      <p:sp>
        <p:nvSpPr>
          <p:cNvPr id="227" name="Google Shape;227;g6f4ff4e0ee_0_8"/>
          <p:cNvSpPr txBox="1"/>
          <p:nvPr/>
        </p:nvSpPr>
        <p:spPr>
          <a:xfrm>
            <a:off x="3739124" y="3077464"/>
            <a:ext cx="1776435" cy="707886"/>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Arial"/>
                <a:ea typeface="Arial"/>
                <a:cs typeface="Arial"/>
                <a:sym typeface="Arial"/>
              </a:rPr>
              <a:t>/* if the place has own website, url will be the website address. Url possibly does not exist.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g6f4ff4e0ee_0_5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Sequence Diagram</a:t>
            </a:r>
            <a:endParaRPr/>
          </a:p>
        </p:txBody>
      </p:sp>
      <p:sp>
        <p:nvSpPr>
          <p:cNvPr id="233" name="Google Shape;233;g6f4ff4e0ee_0_55"/>
          <p:cNvSpPr/>
          <p:nvPr/>
        </p:nvSpPr>
        <p:spPr>
          <a:xfrm>
            <a:off x="1275071" y="1100788"/>
            <a:ext cx="1236269" cy="790041"/>
          </a:xfrm>
          <a:prstGeom prst="rect">
            <a:avLst/>
          </a:prstGeom>
          <a:noFill/>
          <a:ln cap="flat" cmpd="sng" w="285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4" name="Google Shape;234;g6f4ff4e0ee_0_55"/>
          <p:cNvSpPr txBox="1"/>
          <p:nvPr/>
        </p:nvSpPr>
        <p:spPr>
          <a:xfrm>
            <a:off x="1584466" y="1311142"/>
            <a:ext cx="5629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User</a:t>
            </a:r>
            <a:endParaRPr/>
          </a:p>
        </p:txBody>
      </p:sp>
      <p:sp>
        <p:nvSpPr>
          <p:cNvPr id="235" name="Google Shape;235;g6f4ff4e0ee_0_55"/>
          <p:cNvSpPr/>
          <p:nvPr/>
        </p:nvSpPr>
        <p:spPr>
          <a:xfrm>
            <a:off x="7363709" y="1148373"/>
            <a:ext cx="1236269" cy="790041"/>
          </a:xfrm>
          <a:prstGeom prst="rect">
            <a:avLst/>
          </a:prstGeom>
          <a:noFill/>
          <a:ln cap="flat" cmpd="sng" w="285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6" name="Google Shape;236;g6f4ff4e0ee_0_55"/>
          <p:cNvSpPr txBox="1"/>
          <p:nvPr/>
        </p:nvSpPr>
        <p:spPr>
          <a:xfrm>
            <a:off x="7673104" y="1358727"/>
            <a:ext cx="5325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Map</a:t>
            </a:r>
            <a:endParaRPr/>
          </a:p>
        </p:txBody>
      </p:sp>
      <p:cxnSp>
        <p:nvCxnSpPr>
          <p:cNvPr id="237" name="Google Shape;237;g6f4ff4e0ee_0_55"/>
          <p:cNvCxnSpPr>
            <a:stCxn id="233" idx="2"/>
          </p:cNvCxnSpPr>
          <p:nvPr/>
        </p:nvCxnSpPr>
        <p:spPr>
          <a:xfrm flipH="1">
            <a:off x="1876406" y="1890829"/>
            <a:ext cx="16800" cy="3054900"/>
          </a:xfrm>
          <a:prstGeom prst="straightConnector1">
            <a:avLst/>
          </a:prstGeom>
          <a:noFill/>
          <a:ln cap="flat" cmpd="sng" w="28575">
            <a:solidFill>
              <a:srgbClr val="7F7F7F"/>
            </a:solidFill>
            <a:prstDash val="dash"/>
            <a:round/>
            <a:headEnd len="sm" w="sm" type="none"/>
            <a:tailEnd len="sm" w="sm" type="none"/>
          </a:ln>
        </p:spPr>
      </p:cxnSp>
      <p:cxnSp>
        <p:nvCxnSpPr>
          <p:cNvPr id="238" name="Google Shape;238;g6f4ff4e0ee_0_55"/>
          <p:cNvCxnSpPr>
            <a:stCxn id="235" idx="2"/>
          </p:cNvCxnSpPr>
          <p:nvPr/>
        </p:nvCxnSpPr>
        <p:spPr>
          <a:xfrm flipH="1">
            <a:off x="7970444" y="1938414"/>
            <a:ext cx="11400" cy="3005400"/>
          </a:xfrm>
          <a:prstGeom prst="straightConnector1">
            <a:avLst/>
          </a:prstGeom>
          <a:noFill/>
          <a:ln cap="flat" cmpd="sng" w="28575">
            <a:solidFill>
              <a:srgbClr val="7F7F7F"/>
            </a:solidFill>
            <a:prstDash val="dash"/>
            <a:round/>
            <a:headEnd len="sm" w="sm" type="none"/>
            <a:tailEnd len="sm" w="sm" type="none"/>
          </a:ln>
        </p:spPr>
      </p:cxnSp>
      <p:sp>
        <p:nvSpPr>
          <p:cNvPr id="239" name="Google Shape;239;g6f4ff4e0ee_0_55"/>
          <p:cNvSpPr/>
          <p:nvPr/>
        </p:nvSpPr>
        <p:spPr>
          <a:xfrm>
            <a:off x="1805190" y="2109329"/>
            <a:ext cx="174264" cy="2484663"/>
          </a:xfrm>
          <a:prstGeom prst="rect">
            <a:avLst/>
          </a:prstGeom>
          <a:solidFill>
            <a:srgbClr val="7F7F7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40" name="Google Shape;240;g6f4ff4e0ee_0_55"/>
          <p:cNvCxnSpPr/>
          <p:nvPr/>
        </p:nvCxnSpPr>
        <p:spPr>
          <a:xfrm>
            <a:off x="1984646" y="2780202"/>
            <a:ext cx="5909737" cy="0"/>
          </a:xfrm>
          <a:prstGeom prst="straightConnector1">
            <a:avLst/>
          </a:prstGeom>
          <a:noFill/>
          <a:ln cap="flat" cmpd="sng" w="28575">
            <a:solidFill>
              <a:srgbClr val="7F7F7F"/>
            </a:solidFill>
            <a:prstDash val="solid"/>
            <a:round/>
            <a:headEnd len="sm" w="sm" type="none"/>
            <a:tailEnd len="med" w="med" type="stealth"/>
          </a:ln>
        </p:spPr>
      </p:cxnSp>
      <p:sp>
        <p:nvSpPr>
          <p:cNvPr id="241" name="Google Shape;241;g6f4ff4e0ee_0_55"/>
          <p:cNvSpPr/>
          <p:nvPr/>
        </p:nvSpPr>
        <p:spPr>
          <a:xfrm>
            <a:off x="7899575" y="2663187"/>
            <a:ext cx="141814" cy="475487"/>
          </a:xfrm>
          <a:prstGeom prst="rect">
            <a:avLst/>
          </a:prstGeom>
          <a:solidFill>
            <a:srgbClr val="7F7F7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42" name="Google Shape;242;g6f4ff4e0ee_0_55"/>
          <p:cNvCxnSpPr/>
          <p:nvPr/>
        </p:nvCxnSpPr>
        <p:spPr>
          <a:xfrm>
            <a:off x="1984646" y="2976493"/>
            <a:ext cx="5909737" cy="36575"/>
          </a:xfrm>
          <a:prstGeom prst="straightConnector1">
            <a:avLst/>
          </a:prstGeom>
          <a:noFill/>
          <a:ln cap="flat" cmpd="sng" w="28575">
            <a:solidFill>
              <a:srgbClr val="7F7F7F"/>
            </a:solidFill>
            <a:prstDash val="dash"/>
            <a:round/>
            <a:headEnd len="med" w="med" type="stealth"/>
            <a:tailEnd len="sm" w="sm" type="none"/>
          </a:ln>
        </p:spPr>
      </p:cxnSp>
      <p:sp>
        <p:nvSpPr>
          <p:cNvPr id="243" name="Google Shape;243;g6f4ff4e0ee_0_55"/>
          <p:cNvSpPr txBox="1"/>
          <p:nvPr/>
        </p:nvSpPr>
        <p:spPr>
          <a:xfrm>
            <a:off x="4551155" y="2424207"/>
            <a:ext cx="12506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Place Search</a:t>
            </a:r>
            <a:endParaRPr/>
          </a:p>
        </p:txBody>
      </p:sp>
      <p:sp>
        <p:nvSpPr>
          <p:cNvPr id="244" name="Google Shape;244;g6f4ff4e0ee_0_55"/>
          <p:cNvSpPr txBox="1"/>
          <p:nvPr/>
        </p:nvSpPr>
        <p:spPr>
          <a:xfrm>
            <a:off x="4551155" y="3020311"/>
            <a:ext cx="13997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Search Results</a:t>
            </a:r>
            <a:endParaRPr/>
          </a:p>
        </p:txBody>
      </p:sp>
      <p:sp>
        <p:nvSpPr>
          <p:cNvPr id="245" name="Google Shape;245;g6f4ff4e0ee_0_55"/>
          <p:cNvSpPr/>
          <p:nvPr/>
        </p:nvSpPr>
        <p:spPr>
          <a:xfrm>
            <a:off x="7894383" y="3490830"/>
            <a:ext cx="141814" cy="475487"/>
          </a:xfrm>
          <a:prstGeom prst="rect">
            <a:avLst/>
          </a:prstGeom>
          <a:solidFill>
            <a:srgbClr val="7F7F7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46" name="Google Shape;246;g6f4ff4e0ee_0_55"/>
          <p:cNvCxnSpPr/>
          <p:nvPr/>
        </p:nvCxnSpPr>
        <p:spPr>
          <a:xfrm>
            <a:off x="1984646" y="3759046"/>
            <a:ext cx="5909737" cy="0"/>
          </a:xfrm>
          <a:prstGeom prst="straightConnector1">
            <a:avLst/>
          </a:prstGeom>
          <a:noFill/>
          <a:ln cap="flat" cmpd="sng" w="28575">
            <a:solidFill>
              <a:srgbClr val="7F7F7F"/>
            </a:solidFill>
            <a:prstDash val="solid"/>
            <a:round/>
            <a:headEnd len="med" w="med" type="stealth"/>
            <a:tailEnd len="sm" w="sm" type="none"/>
          </a:ln>
        </p:spPr>
      </p:cxnSp>
      <p:sp>
        <p:nvSpPr>
          <p:cNvPr id="247" name="Google Shape;247;g6f4ff4e0ee_0_55"/>
          <p:cNvSpPr txBox="1"/>
          <p:nvPr/>
        </p:nvSpPr>
        <p:spPr>
          <a:xfrm>
            <a:off x="4954618" y="3418974"/>
            <a:ext cx="99257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View Lists</a:t>
            </a:r>
            <a:endParaRPr/>
          </a:p>
        </p:txBody>
      </p:sp>
      <p:sp>
        <p:nvSpPr>
          <p:cNvPr id="248" name="Google Shape;248;g6f4ff4e0ee_0_55"/>
          <p:cNvSpPr/>
          <p:nvPr/>
        </p:nvSpPr>
        <p:spPr>
          <a:xfrm>
            <a:off x="7894383" y="4118505"/>
            <a:ext cx="141814" cy="475487"/>
          </a:xfrm>
          <a:prstGeom prst="rect">
            <a:avLst/>
          </a:prstGeom>
          <a:solidFill>
            <a:srgbClr val="7F7F7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49" name="Google Shape;249;g6f4ff4e0ee_0_55"/>
          <p:cNvCxnSpPr/>
          <p:nvPr/>
        </p:nvCxnSpPr>
        <p:spPr>
          <a:xfrm flipH="1" rot="10800000">
            <a:off x="1984646" y="4379307"/>
            <a:ext cx="5980644" cy="5808"/>
          </a:xfrm>
          <a:prstGeom prst="straightConnector1">
            <a:avLst/>
          </a:prstGeom>
          <a:noFill/>
          <a:ln cap="flat" cmpd="sng" w="28575">
            <a:solidFill>
              <a:srgbClr val="7F7F7F"/>
            </a:solidFill>
            <a:prstDash val="solid"/>
            <a:round/>
            <a:headEnd len="med" w="med" type="stealth"/>
            <a:tailEnd len="sm" w="sm" type="none"/>
          </a:ln>
        </p:spPr>
      </p:cxnSp>
      <p:sp>
        <p:nvSpPr>
          <p:cNvPr id="250" name="Google Shape;250;g6f4ff4e0ee_0_55"/>
          <p:cNvSpPr txBox="1"/>
          <p:nvPr/>
        </p:nvSpPr>
        <p:spPr>
          <a:xfrm>
            <a:off x="4954618" y="4045043"/>
            <a:ext cx="117211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View Details</a:t>
            </a:r>
            <a:endParaRPr/>
          </a:p>
        </p:txBody>
      </p:sp>
      <p:sp>
        <p:nvSpPr>
          <p:cNvPr id="251" name="Google Shape;251;g6f4ff4e0ee_0_55"/>
          <p:cNvSpPr/>
          <p:nvPr/>
        </p:nvSpPr>
        <p:spPr>
          <a:xfrm>
            <a:off x="1669774" y="2290570"/>
            <a:ext cx="6535848" cy="2487885"/>
          </a:xfrm>
          <a:prstGeom prst="rect">
            <a:avLst/>
          </a:prstGeom>
          <a:noFill/>
          <a:ln cap="flat" cmpd="sng" w="25400">
            <a:solidFill>
              <a:srgbClr val="7F7F7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2" name="Google Shape;252;g6f4ff4e0ee_0_55"/>
          <p:cNvSpPr txBox="1"/>
          <p:nvPr/>
        </p:nvSpPr>
        <p:spPr>
          <a:xfrm>
            <a:off x="2186041" y="2359031"/>
            <a:ext cx="5822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Loop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g6f4ff4e0ee_0_7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Use Case</a:t>
            </a:r>
            <a:endParaRPr/>
          </a:p>
        </p:txBody>
      </p:sp>
      <p:grpSp>
        <p:nvGrpSpPr>
          <p:cNvPr id="258" name="Google Shape;258;g6f4ff4e0ee_0_76"/>
          <p:cNvGrpSpPr/>
          <p:nvPr/>
        </p:nvGrpSpPr>
        <p:grpSpPr>
          <a:xfrm>
            <a:off x="890985" y="1724828"/>
            <a:ext cx="1027450" cy="1510715"/>
            <a:chOff x="2511973" y="2081048"/>
            <a:chExt cx="420414" cy="604345"/>
          </a:xfrm>
        </p:grpSpPr>
        <p:sp>
          <p:nvSpPr>
            <p:cNvPr id="259" name="Google Shape;259;g6f4ff4e0ee_0_76"/>
            <p:cNvSpPr/>
            <p:nvPr/>
          </p:nvSpPr>
          <p:spPr>
            <a:xfrm>
              <a:off x="2617076" y="2081048"/>
              <a:ext cx="199697" cy="199697"/>
            </a:xfrm>
            <a:prstGeom prst="ellipse">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60" name="Google Shape;260;g6f4ff4e0ee_0_76"/>
            <p:cNvCxnSpPr/>
            <p:nvPr/>
          </p:nvCxnSpPr>
          <p:spPr>
            <a:xfrm>
              <a:off x="2511973" y="2354317"/>
              <a:ext cx="420414" cy="0"/>
            </a:xfrm>
            <a:prstGeom prst="straightConnector1">
              <a:avLst/>
            </a:prstGeom>
            <a:noFill/>
            <a:ln cap="flat" cmpd="sng" w="28575">
              <a:solidFill>
                <a:srgbClr val="FF0000"/>
              </a:solidFill>
              <a:prstDash val="solid"/>
              <a:round/>
              <a:headEnd len="sm" w="sm" type="none"/>
              <a:tailEnd len="sm" w="sm" type="none"/>
            </a:ln>
          </p:spPr>
        </p:cxnSp>
        <p:cxnSp>
          <p:nvCxnSpPr>
            <p:cNvPr id="261" name="Google Shape;261;g6f4ff4e0ee_0_76"/>
            <p:cNvCxnSpPr>
              <a:stCxn id="259" idx="4"/>
            </p:cNvCxnSpPr>
            <p:nvPr/>
          </p:nvCxnSpPr>
          <p:spPr>
            <a:xfrm flipH="1">
              <a:off x="2711524" y="2280745"/>
              <a:ext cx="5400" cy="252300"/>
            </a:xfrm>
            <a:prstGeom prst="straightConnector1">
              <a:avLst/>
            </a:prstGeom>
            <a:noFill/>
            <a:ln cap="flat" cmpd="sng" w="28575">
              <a:solidFill>
                <a:srgbClr val="FF0000"/>
              </a:solidFill>
              <a:prstDash val="solid"/>
              <a:round/>
              <a:headEnd len="sm" w="sm" type="none"/>
              <a:tailEnd len="sm" w="sm" type="none"/>
            </a:ln>
          </p:spPr>
        </p:cxnSp>
        <p:cxnSp>
          <p:nvCxnSpPr>
            <p:cNvPr id="262" name="Google Shape;262;g6f4ff4e0ee_0_76"/>
            <p:cNvCxnSpPr/>
            <p:nvPr/>
          </p:nvCxnSpPr>
          <p:spPr>
            <a:xfrm>
              <a:off x="2711669" y="2532993"/>
              <a:ext cx="152400" cy="152400"/>
            </a:xfrm>
            <a:prstGeom prst="straightConnector1">
              <a:avLst/>
            </a:prstGeom>
            <a:noFill/>
            <a:ln cap="flat" cmpd="sng" w="28575">
              <a:solidFill>
                <a:srgbClr val="FF0000"/>
              </a:solidFill>
              <a:prstDash val="solid"/>
              <a:round/>
              <a:headEnd len="sm" w="sm" type="none"/>
              <a:tailEnd len="sm" w="sm" type="none"/>
            </a:ln>
          </p:spPr>
        </p:cxnSp>
        <p:cxnSp>
          <p:nvCxnSpPr>
            <p:cNvPr id="263" name="Google Shape;263;g6f4ff4e0ee_0_76"/>
            <p:cNvCxnSpPr/>
            <p:nvPr/>
          </p:nvCxnSpPr>
          <p:spPr>
            <a:xfrm flipH="1">
              <a:off x="2606565" y="2532993"/>
              <a:ext cx="105104" cy="152400"/>
            </a:xfrm>
            <a:prstGeom prst="straightConnector1">
              <a:avLst/>
            </a:prstGeom>
            <a:noFill/>
            <a:ln cap="flat" cmpd="sng" w="28575">
              <a:solidFill>
                <a:srgbClr val="FF0000"/>
              </a:solidFill>
              <a:prstDash val="solid"/>
              <a:round/>
              <a:headEnd len="sm" w="sm" type="none"/>
              <a:tailEnd len="sm" w="sm" type="none"/>
            </a:ln>
          </p:spPr>
        </p:cxnSp>
      </p:grpSp>
      <p:sp>
        <p:nvSpPr>
          <p:cNvPr id="264" name="Google Shape;264;g6f4ff4e0ee_0_76"/>
          <p:cNvSpPr/>
          <p:nvPr/>
        </p:nvSpPr>
        <p:spPr>
          <a:xfrm>
            <a:off x="2998598" y="889264"/>
            <a:ext cx="1616116" cy="733884"/>
          </a:xfrm>
          <a:prstGeom prst="ellipse">
            <a:avLst/>
          </a:prstGeom>
          <a:noFill/>
          <a:ln cap="flat" cmpd="sng" w="285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5" name="Google Shape;265;g6f4ff4e0ee_0_76"/>
          <p:cNvSpPr txBox="1"/>
          <p:nvPr/>
        </p:nvSpPr>
        <p:spPr>
          <a:xfrm>
            <a:off x="3088515" y="1044727"/>
            <a:ext cx="1464724"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Search Places Nearby</a:t>
            </a:r>
            <a:endParaRPr/>
          </a:p>
        </p:txBody>
      </p:sp>
      <p:grpSp>
        <p:nvGrpSpPr>
          <p:cNvPr id="266" name="Google Shape;266;g6f4ff4e0ee_0_76"/>
          <p:cNvGrpSpPr/>
          <p:nvPr/>
        </p:nvGrpSpPr>
        <p:grpSpPr>
          <a:xfrm>
            <a:off x="7394894" y="1685073"/>
            <a:ext cx="1027450" cy="1510715"/>
            <a:chOff x="2511973" y="2081048"/>
            <a:chExt cx="420414" cy="604345"/>
          </a:xfrm>
        </p:grpSpPr>
        <p:sp>
          <p:nvSpPr>
            <p:cNvPr id="267" name="Google Shape;267;g6f4ff4e0ee_0_76"/>
            <p:cNvSpPr/>
            <p:nvPr/>
          </p:nvSpPr>
          <p:spPr>
            <a:xfrm>
              <a:off x="2617076" y="2081048"/>
              <a:ext cx="199697" cy="199697"/>
            </a:xfrm>
            <a:prstGeom prst="ellipse">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68" name="Google Shape;268;g6f4ff4e0ee_0_76"/>
            <p:cNvCxnSpPr/>
            <p:nvPr/>
          </p:nvCxnSpPr>
          <p:spPr>
            <a:xfrm>
              <a:off x="2511973" y="2354317"/>
              <a:ext cx="420414" cy="0"/>
            </a:xfrm>
            <a:prstGeom prst="straightConnector1">
              <a:avLst/>
            </a:prstGeom>
            <a:noFill/>
            <a:ln cap="flat" cmpd="sng" w="28575">
              <a:solidFill>
                <a:srgbClr val="FF0000"/>
              </a:solidFill>
              <a:prstDash val="solid"/>
              <a:round/>
              <a:headEnd len="sm" w="sm" type="none"/>
              <a:tailEnd len="sm" w="sm" type="none"/>
            </a:ln>
          </p:spPr>
        </p:cxnSp>
        <p:cxnSp>
          <p:nvCxnSpPr>
            <p:cNvPr id="269" name="Google Shape;269;g6f4ff4e0ee_0_76"/>
            <p:cNvCxnSpPr>
              <a:stCxn id="267" idx="4"/>
            </p:cNvCxnSpPr>
            <p:nvPr/>
          </p:nvCxnSpPr>
          <p:spPr>
            <a:xfrm flipH="1">
              <a:off x="2711524" y="2280745"/>
              <a:ext cx="5400" cy="252300"/>
            </a:xfrm>
            <a:prstGeom prst="straightConnector1">
              <a:avLst/>
            </a:prstGeom>
            <a:noFill/>
            <a:ln cap="flat" cmpd="sng" w="28575">
              <a:solidFill>
                <a:srgbClr val="FF0000"/>
              </a:solidFill>
              <a:prstDash val="solid"/>
              <a:round/>
              <a:headEnd len="sm" w="sm" type="none"/>
              <a:tailEnd len="sm" w="sm" type="none"/>
            </a:ln>
          </p:spPr>
        </p:cxnSp>
        <p:cxnSp>
          <p:nvCxnSpPr>
            <p:cNvPr id="270" name="Google Shape;270;g6f4ff4e0ee_0_76"/>
            <p:cNvCxnSpPr/>
            <p:nvPr/>
          </p:nvCxnSpPr>
          <p:spPr>
            <a:xfrm>
              <a:off x="2711669" y="2532993"/>
              <a:ext cx="152400" cy="152400"/>
            </a:xfrm>
            <a:prstGeom prst="straightConnector1">
              <a:avLst/>
            </a:prstGeom>
            <a:noFill/>
            <a:ln cap="flat" cmpd="sng" w="28575">
              <a:solidFill>
                <a:srgbClr val="FF0000"/>
              </a:solidFill>
              <a:prstDash val="solid"/>
              <a:round/>
              <a:headEnd len="sm" w="sm" type="none"/>
              <a:tailEnd len="sm" w="sm" type="none"/>
            </a:ln>
          </p:spPr>
        </p:cxnSp>
        <p:cxnSp>
          <p:nvCxnSpPr>
            <p:cNvPr id="271" name="Google Shape;271;g6f4ff4e0ee_0_76"/>
            <p:cNvCxnSpPr/>
            <p:nvPr/>
          </p:nvCxnSpPr>
          <p:spPr>
            <a:xfrm flipH="1">
              <a:off x="2606565" y="2532993"/>
              <a:ext cx="105104" cy="152400"/>
            </a:xfrm>
            <a:prstGeom prst="straightConnector1">
              <a:avLst/>
            </a:prstGeom>
            <a:noFill/>
            <a:ln cap="flat" cmpd="sng" w="28575">
              <a:solidFill>
                <a:srgbClr val="FF0000"/>
              </a:solidFill>
              <a:prstDash val="solid"/>
              <a:round/>
              <a:headEnd len="sm" w="sm" type="none"/>
              <a:tailEnd len="sm" w="sm" type="none"/>
            </a:ln>
          </p:spPr>
        </p:cxnSp>
      </p:grpSp>
      <p:sp>
        <p:nvSpPr>
          <p:cNvPr id="272" name="Google Shape;272;g6f4ff4e0ee_0_76"/>
          <p:cNvSpPr/>
          <p:nvPr/>
        </p:nvSpPr>
        <p:spPr>
          <a:xfrm>
            <a:off x="2998598" y="2376624"/>
            <a:ext cx="1616116" cy="733884"/>
          </a:xfrm>
          <a:prstGeom prst="ellipse">
            <a:avLst/>
          </a:prstGeom>
          <a:noFill/>
          <a:ln cap="flat" cmpd="sng" w="285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3" name="Google Shape;273;g6f4ff4e0ee_0_76"/>
          <p:cNvSpPr txBox="1"/>
          <p:nvPr/>
        </p:nvSpPr>
        <p:spPr>
          <a:xfrm>
            <a:off x="3056708" y="2547989"/>
            <a:ext cx="1464724"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View a List of Places</a:t>
            </a:r>
            <a:endParaRPr/>
          </a:p>
        </p:txBody>
      </p:sp>
      <p:sp>
        <p:nvSpPr>
          <p:cNvPr id="274" name="Google Shape;274;g6f4ff4e0ee_0_76"/>
          <p:cNvSpPr/>
          <p:nvPr/>
        </p:nvSpPr>
        <p:spPr>
          <a:xfrm>
            <a:off x="3002467" y="3922465"/>
            <a:ext cx="1612247" cy="732127"/>
          </a:xfrm>
          <a:prstGeom prst="ellipse">
            <a:avLst/>
          </a:prstGeom>
          <a:noFill/>
          <a:ln cap="flat" cmpd="sng" w="285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5" name="Google Shape;275;g6f4ff4e0ee_0_76"/>
          <p:cNvSpPr txBox="1"/>
          <p:nvPr/>
        </p:nvSpPr>
        <p:spPr>
          <a:xfrm>
            <a:off x="3100335" y="4101781"/>
            <a:ext cx="1464724"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View details of a Place</a:t>
            </a:r>
            <a:endParaRPr/>
          </a:p>
        </p:txBody>
      </p:sp>
      <p:sp>
        <p:nvSpPr>
          <p:cNvPr id="276" name="Google Shape;276;g6f4ff4e0ee_0_76"/>
          <p:cNvSpPr/>
          <p:nvPr/>
        </p:nvSpPr>
        <p:spPr>
          <a:xfrm>
            <a:off x="5593427" y="2172192"/>
            <a:ext cx="1448014" cy="764091"/>
          </a:xfrm>
          <a:prstGeom prst="ellipse">
            <a:avLst/>
          </a:prstGeom>
          <a:noFill/>
          <a:ln cap="flat" cmpd="sng" w="285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277" name="Google Shape;277;g6f4ff4e0ee_0_76"/>
          <p:cNvSpPr txBox="1"/>
          <p:nvPr/>
        </p:nvSpPr>
        <p:spPr>
          <a:xfrm>
            <a:off x="5619732" y="2351508"/>
            <a:ext cx="1464724"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Provide Places</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(Maps)</a:t>
            </a:r>
            <a:endParaRPr/>
          </a:p>
        </p:txBody>
      </p:sp>
      <p:cxnSp>
        <p:nvCxnSpPr>
          <p:cNvPr id="278" name="Google Shape;278;g6f4ff4e0ee_0_76"/>
          <p:cNvCxnSpPr>
            <a:stCxn id="264" idx="4"/>
            <a:endCxn id="272" idx="0"/>
          </p:cNvCxnSpPr>
          <p:nvPr/>
        </p:nvCxnSpPr>
        <p:spPr>
          <a:xfrm>
            <a:off x="3806656" y="1623148"/>
            <a:ext cx="0" cy="753600"/>
          </a:xfrm>
          <a:prstGeom prst="straightConnector1">
            <a:avLst/>
          </a:prstGeom>
          <a:noFill/>
          <a:ln cap="flat" cmpd="sng" w="28575">
            <a:solidFill>
              <a:srgbClr val="7F7F7F"/>
            </a:solidFill>
            <a:prstDash val="dash"/>
            <a:round/>
            <a:headEnd len="sm" w="sm" type="none"/>
            <a:tailEnd len="med" w="med" type="triangle"/>
          </a:ln>
        </p:spPr>
      </p:cxnSp>
      <p:cxnSp>
        <p:nvCxnSpPr>
          <p:cNvPr id="279" name="Google Shape;279;g6f4ff4e0ee_0_76"/>
          <p:cNvCxnSpPr>
            <a:stCxn id="272" idx="4"/>
            <a:endCxn id="274" idx="0"/>
          </p:cNvCxnSpPr>
          <p:nvPr/>
        </p:nvCxnSpPr>
        <p:spPr>
          <a:xfrm>
            <a:off x="3806656" y="3110508"/>
            <a:ext cx="1800" cy="812100"/>
          </a:xfrm>
          <a:prstGeom prst="straightConnector1">
            <a:avLst/>
          </a:prstGeom>
          <a:noFill/>
          <a:ln cap="flat" cmpd="sng" w="28575">
            <a:solidFill>
              <a:srgbClr val="7F7F7F"/>
            </a:solidFill>
            <a:prstDash val="dash"/>
            <a:round/>
            <a:headEnd len="sm" w="sm" type="none"/>
            <a:tailEnd len="med" w="med" type="triangle"/>
          </a:ln>
        </p:spPr>
      </p:cxnSp>
      <p:sp>
        <p:nvSpPr>
          <p:cNvPr id="280" name="Google Shape;280;g6f4ff4e0ee_0_76"/>
          <p:cNvSpPr txBox="1"/>
          <p:nvPr/>
        </p:nvSpPr>
        <p:spPr>
          <a:xfrm>
            <a:off x="3179320" y="3343320"/>
            <a:ext cx="124745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&lt;&lt;requires&gt;&gt;</a:t>
            </a:r>
            <a:endParaRPr/>
          </a:p>
        </p:txBody>
      </p:sp>
      <p:sp>
        <p:nvSpPr>
          <p:cNvPr id="281" name="Google Shape;281;g6f4ff4e0ee_0_76"/>
          <p:cNvSpPr txBox="1"/>
          <p:nvPr/>
        </p:nvSpPr>
        <p:spPr>
          <a:xfrm>
            <a:off x="3139564" y="1779270"/>
            <a:ext cx="124745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&lt;&lt;requires&gt;&gt;</a:t>
            </a:r>
            <a:endParaRPr/>
          </a:p>
        </p:txBody>
      </p:sp>
      <p:cxnSp>
        <p:nvCxnSpPr>
          <p:cNvPr id="282" name="Google Shape;282;g6f4ff4e0ee_0_76"/>
          <p:cNvCxnSpPr>
            <a:stCxn id="276" idx="2"/>
            <a:endCxn id="264" idx="6"/>
          </p:cNvCxnSpPr>
          <p:nvPr/>
        </p:nvCxnSpPr>
        <p:spPr>
          <a:xfrm rot="10800000">
            <a:off x="4614827" y="1256137"/>
            <a:ext cx="978600" cy="1298100"/>
          </a:xfrm>
          <a:prstGeom prst="straightConnector1">
            <a:avLst/>
          </a:prstGeom>
          <a:noFill/>
          <a:ln cap="flat" cmpd="sng" w="28575">
            <a:solidFill>
              <a:srgbClr val="7F7F7F"/>
            </a:solidFill>
            <a:prstDash val="dash"/>
            <a:round/>
            <a:headEnd len="sm" w="sm" type="none"/>
            <a:tailEnd len="med" w="med" type="triangle"/>
          </a:ln>
        </p:spPr>
      </p:cxnSp>
      <p:sp>
        <p:nvSpPr>
          <p:cNvPr id="283" name="Google Shape;283;g6f4ff4e0ee_0_76"/>
          <p:cNvSpPr txBox="1"/>
          <p:nvPr/>
        </p:nvSpPr>
        <p:spPr>
          <a:xfrm>
            <a:off x="4521432" y="1568769"/>
            <a:ext cx="124745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&lt;&lt;requires&gt;&gt;</a:t>
            </a:r>
            <a:endParaRPr/>
          </a:p>
        </p:txBody>
      </p:sp>
      <p:cxnSp>
        <p:nvCxnSpPr>
          <p:cNvPr id="284" name="Google Shape;284;g6f4ff4e0ee_0_76"/>
          <p:cNvCxnSpPr>
            <a:stCxn id="276" idx="2"/>
            <a:endCxn id="272" idx="6"/>
          </p:cNvCxnSpPr>
          <p:nvPr/>
        </p:nvCxnSpPr>
        <p:spPr>
          <a:xfrm flipH="1">
            <a:off x="4614827" y="2554237"/>
            <a:ext cx="978600" cy="189300"/>
          </a:xfrm>
          <a:prstGeom prst="straightConnector1">
            <a:avLst/>
          </a:prstGeom>
          <a:noFill/>
          <a:ln cap="flat" cmpd="sng" w="28575">
            <a:solidFill>
              <a:srgbClr val="7F7F7F"/>
            </a:solidFill>
            <a:prstDash val="dash"/>
            <a:round/>
            <a:headEnd len="sm" w="sm" type="none"/>
            <a:tailEnd len="med" w="med" type="triangle"/>
          </a:ln>
        </p:spPr>
      </p:cxnSp>
      <p:cxnSp>
        <p:nvCxnSpPr>
          <p:cNvPr id="285" name="Google Shape;285;g6f4ff4e0ee_0_76"/>
          <p:cNvCxnSpPr>
            <a:stCxn id="276" idx="2"/>
            <a:endCxn id="274" idx="6"/>
          </p:cNvCxnSpPr>
          <p:nvPr/>
        </p:nvCxnSpPr>
        <p:spPr>
          <a:xfrm flipH="1">
            <a:off x="4614827" y="2554237"/>
            <a:ext cx="978600" cy="1734300"/>
          </a:xfrm>
          <a:prstGeom prst="straightConnector1">
            <a:avLst/>
          </a:prstGeom>
          <a:noFill/>
          <a:ln cap="flat" cmpd="sng" w="28575">
            <a:solidFill>
              <a:srgbClr val="7F7F7F"/>
            </a:solidFill>
            <a:prstDash val="dash"/>
            <a:round/>
            <a:headEnd len="sm" w="sm" type="none"/>
            <a:tailEnd len="med" w="med" type="triangle"/>
          </a:ln>
        </p:spPr>
      </p:cxnSp>
      <p:sp>
        <p:nvSpPr>
          <p:cNvPr id="286" name="Google Shape;286;g6f4ff4e0ee_0_76"/>
          <p:cNvSpPr txBox="1"/>
          <p:nvPr/>
        </p:nvSpPr>
        <p:spPr>
          <a:xfrm>
            <a:off x="4652911" y="3209508"/>
            <a:ext cx="122822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&lt;&lt;extends&gt;&gt;</a:t>
            </a:r>
            <a:endParaRPr/>
          </a:p>
        </p:txBody>
      </p:sp>
      <p:cxnSp>
        <p:nvCxnSpPr>
          <p:cNvPr id="287" name="Google Shape;287;g6f4ff4e0ee_0_76"/>
          <p:cNvCxnSpPr>
            <a:endCxn id="264" idx="2"/>
          </p:cNvCxnSpPr>
          <p:nvPr/>
        </p:nvCxnSpPr>
        <p:spPr>
          <a:xfrm flipH="1" rot="10800000">
            <a:off x="1965098" y="1256206"/>
            <a:ext cx="1033500" cy="1358400"/>
          </a:xfrm>
          <a:prstGeom prst="straightConnector1">
            <a:avLst/>
          </a:prstGeom>
          <a:noFill/>
          <a:ln cap="flat" cmpd="sng" w="28575">
            <a:solidFill>
              <a:srgbClr val="7F7F7F"/>
            </a:solidFill>
            <a:prstDash val="solid"/>
            <a:round/>
            <a:headEnd len="sm" w="sm" type="none"/>
            <a:tailEnd len="sm" w="sm" type="none"/>
          </a:ln>
        </p:spPr>
      </p:cxnSp>
      <p:cxnSp>
        <p:nvCxnSpPr>
          <p:cNvPr id="288" name="Google Shape;288;g6f4ff4e0ee_0_76"/>
          <p:cNvCxnSpPr>
            <a:endCxn id="272" idx="2"/>
          </p:cNvCxnSpPr>
          <p:nvPr/>
        </p:nvCxnSpPr>
        <p:spPr>
          <a:xfrm>
            <a:off x="1958798" y="2597166"/>
            <a:ext cx="1039800" cy="146400"/>
          </a:xfrm>
          <a:prstGeom prst="straightConnector1">
            <a:avLst/>
          </a:prstGeom>
          <a:noFill/>
          <a:ln cap="flat" cmpd="sng" w="28575">
            <a:solidFill>
              <a:srgbClr val="7F7F7F"/>
            </a:solidFill>
            <a:prstDash val="solid"/>
            <a:round/>
            <a:headEnd len="sm" w="sm" type="none"/>
            <a:tailEnd len="sm" w="sm" type="none"/>
          </a:ln>
        </p:spPr>
      </p:cxnSp>
      <p:cxnSp>
        <p:nvCxnSpPr>
          <p:cNvPr id="289" name="Google Shape;289;g6f4ff4e0ee_0_76"/>
          <p:cNvCxnSpPr>
            <a:endCxn id="274" idx="2"/>
          </p:cNvCxnSpPr>
          <p:nvPr/>
        </p:nvCxnSpPr>
        <p:spPr>
          <a:xfrm>
            <a:off x="1965067" y="2614528"/>
            <a:ext cx="1037400" cy="1674000"/>
          </a:xfrm>
          <a:prstGeom prst="straightConnector1">
            <a:avLst/>
          </a:prstGeom>
          <a:noFill/>
          <a:ln cap="flat" cmpd="sng" w="28575">
            <a:solidFill>
              <a:srgbClr val="7F7F7F"/>
            </a:solidFill>
            <a:prstDash val="solid"/>
            <a:round/>
            <a:headEnd len="sm" w="sm" type="none"/>
            <a:tailEnd len="sm" w="sm" type="none"/>
          </a:ln>
        </p:spPr>
      </p:cxnSp>
      <p:cxnSp>
        <p:nvCxnSpPr>
          <p:cNvPr id="290" name="Google Shape;290;g6f4ff4e0ee_0_76"/>
          <p:cNvCxnSpPr>
            <a:stCxn id="277" idx="3"/>
          </p:cNvCxnSpPr>
          <p:nvPr/>
        </p:nvCxnSpPr>
        <p:spPr>
          <a:xfrm flipH="1" rot="10800000">
            <a:off x="7084456" y="2536141"/>
            <a:ext cx="312600" cy="46200"/>
          </a:xfrm>
          <a:prstGeom prst="straightConnector1">
            <a:avLst/>
          </a:prstGeom>
          <a:noFill/>
          <a:ln cap="flat" cmpd="sng" w="28575">
            <a:solidFill>
              <a:srgbClr val="7F7F7F"/>
            </a:solidFill>
            <a:prstDash val="solid"/>
            <a:round/>
            <a:headEnd len="sm" w="sm" type="none"/>
            <a:tailEnd len="sm" w="sm" type="none"/>
          </a:ln>
        </p:spPr>
      </p:cxnSp>
      <p:sp>
        <p:nvSpPr>
          <p:cNvPr id="291" name="Google Shape;291;g6f4ff4e0ee_0_76"/>
          <p:cNvSpPr txBox="1"/>
          <p:nvPr/>
        </p:nvSpPr>
        <p:spPr>
          <a:xfrm>
            <a:off x="669013" y="3369390"/>
            <a:ext cx="1464724"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600" u="none" cap="none" strike="noStrike">
                <a:solidFill>
                  <a:schemeClr val="lt1"/>
                </a:solidFill>
                <a:latin typeface="Arial"/>
                <a:ea typeface="Arial"/>
                <a:cs typeface="Arial"/>
                <a:sym typeface="Arial"/>
              </a:rPr>
              <a:t>User</a:t>
            </a:r>
            <a:endParaRPr/>
          </a:p>
        </p:txBody>
      </p:sp>
      <p:sp>
        <p:nvSpPr>
          <p:cNvPr id="292" name="Google Shape;292;g6f4ff4e0ee_0_76"/>
          <p:cNvSpPr txBox="1"/>
          <p:nvPr/>
        </p:nvSpPr>
        <p:spPr>
          <a:xfrm>
            <a:off x="7150569" y="3373606"/>
            <a:ext cx="1464724"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600" u="none" cap="none" strike="noStrike">
                <a:solidFill>
                  <a:schemeClr val="lt1"/>
                </a:solidFill>
                <a:latin typeface="Arial"/>
                <a:ea typeface="Arial"/>
                <a:cs typeface="Arial"/>
                <a:sym typeface="Arial"/>
              </a:rPr>
              <a:t>Google Places API</a:t>
            </a:r>
            <a:endParaRPr/>
          </a:p>
        </p:txBody>
      </p:sp>
      <p:sp>
        <p:nvSpPr>
          <p:cNvPr id="293" name="Google Shape;293;g6f4ff4e0ee_0_76"/>
          <p:cNvSpPr txBox="1"/>
          <p:nvPr/>
        </p:nvSpPr>
        <p:spPr>
          <a:xfrm>
            <a:off x="4516709" y="2285478"/>
            <a:ext cx="122822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&lt;&lt;extends&gt;&gt;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g6f4ff4e0ee_0_9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LoFI Prototype</a:t>
            </a:r>
            <a:endParaRPr/>
          </a:p>
        </p:txBody>
      </p:sp>
      <p:pic>
        <p:nvPicPr>
          <p:cNvPr id="299" name="Google Shape;299;g6f4ff4e0ee_0_98"/>
          <p:cNvPicPr preferRelativeResize="0"/>
          <p:nvPr/>
        </p:nvPicPr>
        <p:blipFill>
          <a:blip r:embed="rId3">
            <a:alphaModFix/>
          </a:blip>
          <a:stretch>
            <a:fillRect/>
          </a:stretch>
        </p:blipFill>
        <p:spPr>
          <a:xfrm>
            <a:off x="92292" y="1614450"/>
            <a:ext cx="4529281" cy="3492298"/>
          </a:xfrm>
          <a:prstGeom prst="rect">
            <a:avLst/>
          </a:prstGeom>
          <a:noFill/>
          <a:ln>
            <a:noFill/>
          </a:ln>
        </p:spPr>
      </p:pic>
      <p:pic>
        <p:nvPicPr>
          <p:cNvPr id="300" name="Google Shape;300;g6f4ff4e0ee_0_98"/>
          <p:cNvPicPr preferRelativeResize="0"/>
          <p:nvPr/>
        </p:nvPicPr>
        <p:blipFill rotWithShape="1">
          <a:blip r:embed="rId4">
            <a:alphaModFix/>
          </a:blip>
          <a:srcRect b="0" l="0" r="0" t="0"/>
          <a:stretch/>
        </p:blipFill>
        <p:spPr>
          <a:xfrm>
            <a:off x="4678525" y="1663638"/>
            <a:ext cx="4465478" cy="3443100"/>
          </a:xfrm>
          <a:prstGeom prst="rect">
            <a:avLst/>
          </a:prstGeom>
          <a:noFill/>
          <a:ln>
            <a:noFill/>
          </a:ln>
        </p:spPr>
      </p:pic>
      <p:sp>
        <p:nvSpPr>
          <p:cNvPr id="301" name="Google Shape;301;g6f4ff4e0ee_0_98"/>
          <p:cNvSpPr txBox="1"/>
          <p:nvPr/>
        </p:nvSpPr>
        <p:spPr>
          <a:xfrm>
            <a:off x="797150" y="1250900"/>
            <a:ext cx="2609700" cy="23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Lato"/>
                <a:ea typeface="Lato"/>
                <a:cs typeface="Lato"/>
                <a:sym typeface="Lato"/>
              </a:rPr>
              <a:t>Main Page</a:t>
            </a:r>
            <a:endParaRPr sz="1800">
              <a:solidFill>
                <a:srgbClr val="FFFFFF"/>
              </a:solidFill>
              <a:latin typeface="Lato"/>
              <a:ea typeface="Lato"/>
              <a:cs typeface="Lato"/>
              <a:sym typeface="Lato"/>
            </a:endParaRPr>
          </a:p>
        </p:txBody>
      </p:sp>
      <p:sp>
        <p:nvSpPr>
          <p:cNvPr id="302" name="Google Shape;302;g6f4ff4e0ee_0_98"/>
          <p:cNvSpPr txBox="1"/>
          <p:nvPr/>
        </p:nvSpPr>
        <p:spPr>
          <a:xfrm>
            <a:off x="5726700" y="1250900"/>
            <a:ext cx="2609700" cy="23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Lato"/>
                <a:ea typeface="Lato"/>
                <a:cs typeface="Lato"/>
                <a:sym typeface="Lato"/>
              </a:rPr>
              <a:t>Results</a:t>
            </a:r>
            <a:r>
              <a:rPr lang="en" sz="1800">
                <a:solidFill>
                  <a:srgbClr val="FFFFFF"/>
                </a:solidFill>
                <a:latin typeface="Lato"/>
                <a:ea typeface="Lato"/>
                <a:cs typeface="Lato"/>
                <a:sym typeface="Lato"/>
              </a:rPr>
              <a:t> Page</a:t>
            </a:r>
            <a:endParaRPr sz="18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