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7" roundtripDataSignature="AMtx7mja3f1JpJgllVqZbMpLizDtayQK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4ff4e0e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4ff4e0e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ff4e0e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ff4e0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ff4e0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ff4e0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4ff4e0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4ff4e0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4ff4e0e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4ff4e0e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4ff4e0e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4ff4e0e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4ff4e0e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4ff4e0e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4ff4e0e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4ff4e0e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1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1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1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1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woone/ENSE-374-Project.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ENSE 374, Milestone 2</a:t>
            </a:r>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Daniel Takyi</a:t>
            </a:r>
            <a:endParaRPr/>
          </a:p>
          <a:p>
            <a:pPr marL="0" lvl="0" indent="0" algn="l" rtl="0">
              <a:lnSpc>
                <a:spcPct val="100000"/>
              </a:lnSpc>
              <a:spcBef>
                <a:spcPts val="0"/>
              </a:spcBef>
              <a:spcAft>
                <a:spcPts val="0"/>
              </a:spcAft>
              <a:buSzPts val="1300"/>
              <a:buNone/>
            </a:pPr>
            <a:r>
              <a:rPr lang="en"/>
              <a:t>Jiwoun Kim</a:t>
            </a:r>
            <a:endParaRPr/>
          </a:p>
          <a:p>
            <a:pPr marL="0" lvl="0" indent="0" algn="l" rtl="0">
              <a:lnSpc>
                <a:spcPct val="100000"/>
              </a:lnSpc>
              <a:spcBef>
                <a:spcPts val="0"/>
              </a:spcBef>
              <a:spcAft>
                <a:spcPts val="0"/>
              </a:spcAft>
              <a:buSzPts val="1300"/>
              <a:buNone/>
            </a:pPr>
            <a:r>
              <a:rPr lang="en"/>
              <a:t>Mason Lane</a:t>
            </a:r>
            <a:endParaRPr/>
          </a:p>
        </p:txBody>
      </p:sp>
      <p:sp>
        <p:nvSpPr>
          <p:cNvPr id="136" name="Google Shape;136;p1"/>
          <p:cNvSpPr txBox="1">
            <a:spLocks noGrp="1"/>
          </p:cNvSpPr>
          <p:nvPr>
            <p:ph type="subTitle" idx="1"/>
          </p:nvPr>
        </p:nvSpPr>
        <p:spPr>
          <a:xfrm>
            <a:off x="5083950" y="34188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22/10/2019</a:t>
            </a:r>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Requirements (We made one!)</a:t>
            </a:r>
            <a:endParaRPr/>
          </a:p>
        </p:txBody>
      </p:sp>
      <p:sp>
        <p:nvSpPr>
          <p:cNvPr id="196" name="Google Shape;196;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As a MVP, we would start with pre-queried results for the regina area, and quickly expand to allow custom areas and ranges. Users should be able to select their desired distance. </a:t>
            </a:r>
            <a:endParaRPr/>
          </a:p>
          <a:p>
            <a:pPr marL="0" lvl="0" indent="0" algn="l" rtl="0">
              <a:lnSpc>
                <a:spcPct val="115000"/>
              </a:lnSpc>
              <a:spcBef>
                <a:spcPts val="1600"/>
              </a:spcBef>
              <a:spcAft>
                <a:spcPts val="0"/>
              </a:spcAft>
              <a:buSzPts val="1300"/>
              <a:buNone/>
            </a:pPr>
            <a:r>
              <a:rPr lang="en"/>
              <a:t>Further, we could enable search functions to allow user’s a broader range of uses - not limited to food locations</a:t>
            </a:r>
            <a:endParaRPr/>
          </a:p>
          <a:p>
            <a:pPr marL="0" lvl="0" indent="0" algn="l" rtl="0">
              <a:lnSpc>
                <a:spcPct val="115000"/>
              </a:lnSpc>
              <a:spcBef>
                <a:spcPts val="1600"/>
              </a:spcBef>
              <a:spcAft>
                <a:spcPts val="0"/>
              </a:spcAft>
              <a:buSzPts val="1300"/>
              <a:buNone/>
            </a:pPr>
            <a:r>
              <a:rPr lang="en"/>
              <a:t>It has to be handy - something someone can use moments before getting to their garage or parking lot. So while starting with a browser based app, it still needs to be mobile friendly. </a:t>
            </a:r>
            <a:endParaRPr/>
          </a:p>
          <a:p>
            <a:pPr marL="0" lvl="0" indent="0" algn="l" rtl="0">
              <a:lnSpc>
                <a:spcPct val="115000"/>
              </a:lnSpc>
              <a:spcBef>
                <a:spcPts val="1600"/>
              </a:spcBef>
              <a:spcAft>
                <a:spcPts val="0"/>
              </a:spcAft>
              <a:buSzPts val="1300"/>
              <a:buNone/>
            </a:pPr>
            <a:r>
              <a:rPr lang="en"/>
              <a:t>We share some concerns over the difficulty in implementing queried map results</a:t>
            </a:r>
            <a:endParaRPr/>
          </a:p>
          <a:p>
            <a:pPr marL="0" lvl="0" indent="0" algn="l" rtl="0">
              <a:lnSpc>
                <a:spcPct val="115000"/>
              </a:lnSpc>
              <a:spcBef>
                <a:spcPts val="1600"/>
              </a:spcBef>
              <a:spcAft>
                <a:spcPts val="0"/>
              </a:spcAft>
              <a:buSzPts val="1300"/>
              <a:buNone/>
            </a:pPr>
            <a:r>
              <a:rPr lang="en"/>
              <a:t>We assume we might need some kind of access to google’s assets.  Likely needing a google_maps_api key</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6f4ff4e0ee_0_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a:t>
            </a:r>
            <a:endParaRPr/>
          </a:p>
        </p:txBody>
      </p:sp>
      <p:sp>
        <p:nvSpPr>
          <p:cNvPr id="202" name="Google Shape;202;g6f4ff4e0ee_0_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rgbClr val="000000"/>
              </a:buClr>
              <a:buSzPts val="1400"/>
              <a:buFont typeface="Arial"/>
              <a:buNone/>
            </a:pPr>
            <a:r>
              <a:rPr lang="en" sz="1400"/>
              <a:t>https://github.com/jiwoone/ENSE-374-Project.git</a:t>
            </a:r>
            <a:endParaRPr sz="14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GitHub</a:t>
            </a:r>
            <a:endParaRPr/>
          </a:p>
        </p:txBody>
      </p:sp>
      <p:sp>
        <p:nvSpPr>
          <p:cNvPr id="208" name="Google Shape;208;p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marL="0" lvl="0" indent="0" algn="l" rtl="0">
              <a:lnSpc>
                <a:spcPct val="100000"/>
              </a:lnSpc>
              <a:spcBef>
                <a:spcPts val="0"/>
              </a:spcBef>
              <a:spcAft>
                <a:spcPts val="0"/>
              </a:spcAft>
              <a:buClr>
                <a:srgbClr val="000000"/>
              </a:buClr>
              <a:buSzPts val="1400"/>
              <a:buFont typeface="Arial"/>
              <a:buNone/>
            </a:pPr>
            <a:endParaRPr sz="1400"/>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14" name="Google Shape;214;p1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Were creating a web-app that provides random venues for a user to explore. </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People should be able to garner a random list of curated results after entering various search parameters.</a:t>
            </a:r>
            <a:endParaRPr/>
          </a:p>
          <a:p>
            <a:pPr marL="0" lvl="0" indent="0" algn="l" rtl="0">
              <a:lnSpc>
                <a:spcPct val="115000"/>
              </a:lnSpc>
              <a:spcBef>
                <a:spcPts val="0"/>
              </a:spcBef>
              <a:spcAft>
                <a:spcPts val="0"/>
              </a:spcAft>
              <a:buSzPts val="1300"/>
              <a:buNone/>
            </a:pPr>
            <a:endParaRPr/>
          </a:p>
          <a:p>
            <a:pPr marL="0" lvl="0" indent="0" algn="l" rtl="0">
              <a:spcBef>
                <a:spcPts val="0"/>
              </a:spcBef>
              <a:spcAft>
                <a:spcPts val="0"/>
              </a:spcAft>
              <a:buSzPts val="1300"/>
              <a:buNone/>
            </a:pPr>
            <a:r>
              <a:rPr lang="en"/>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marL="0" lvl="0" indent="0" algn="l" rtl="0">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142" name="Google Shape;142;p2"/>
          <p:cNvSpPr txBox="1"/>
          <p:nvPr/>
        </p:nvSpPr>
        <p:spPr>
          <a:xfrm>
            <a:off x="1224200" y="4204000"/>
            <a:ext cx="5466300" cy="63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https://github.com/jiwoone/ENSE-374-Project.git</a:t>
            </a:r>
            <a:endParaRPr sz="1400" b="0" i="0" u="none" strike="noStrike" cap="none">
              <a:solidFill>
                <a:srgbClr val="FFFFFF"/>
              </a:solidFill>
              <a:latin typeface="Lato"/>
              <a:ea typeface="Lato"/>
              <a:cs typeface="Lato"/>
              <a:sym typeface="Lato"/>
            </a:endParaRPr>
          </a:p>
        </p:txBody>
      </p:sp>
      <p:sp>
        <p:nvSpPr>
          <p:cNvPr id="143" name="Google Shape;143;p2"/>
          <p:cNvSpPr txBox="1">
            <a:spLocks noGrp="1"/>
          </p:cNvSpPr>
          <p:nvPr>
            <p:ph type="title"/>
          </p:nvPr>
        </p:nvSpPr>
        <p:spPr>
          <a:xfrm>
            <a:off x="1297500" y="3940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6f4ff4e0ee_0_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a:t>
            </a:r>
            <a:endParaRPr/>
          </a:p>
        </p:txBody>
      </p:sp>
      <p:pic>
        <p:nvPicPr>
          <p:cNvPr id="149" name="Google Shape;149;g6f4ff4e0ee_0_2"/>
          <p:cNvPicPr preferRelativeResize="0"/>
          <p:nvPr/>
        </p:nvPicPr>
        <p:blipFill>
          <a:blip r:embed="rId3">
            <a:alphaModFix/>
          </a:blip>
          <a:stretch>
            <a:fillRect/>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f4ff4e0ee_0_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sp>
        <p:nvSpPr>
          <p:cNvPr id="5" name="Rectangle 4">
            <a:extLst>
              <a:ext uri="{FF2B5EF4-FFF2-40B4-BE49-F238E27FC236}">
                <a16:creationId xmlns:a16="http://schemas.microsoft.com/office/drawing/2014/main" id="{A1D62134-3987-484D-8FC1-F5D6AE2CDD14}"/>
              </a:ext>
            </a:extLst>
          </p:cNvPr>
          <p:cNvSpPr/>
          <p:nvPr/>
        </p:nvSpPr>
        <p:spPr>
          <a:xfrm>
            <a:off x="1409841" y="1220759"/>
            <a:ext cx="1294790" cy="570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Searching</a:t>
            </a:r>
          </a:p>
        </p:txBody>
      </p:sp>
      <p:sp>
        <p:nvSpPr>
          <p:cNvPr id="26" name="Rectangle 25">
            <a:extLst>
              <a:ext uri="{FF2B5EF4-FFF2-40B4-BE49-F238E27FC236}">
                <a16:creationId xmlns:a16="http://schemas.microsoft.com/office/drawing/2014/main" id="{47E6C344-EC69-7C45-BA1C-F35B0BA78911}"/>
              </a:ext>
            </a:extLst>
          </p:cNvPr>
          <p:cNvSpPr/>
          <p:nvPr/>
        </p:nvSpPr>
        <p:spPr>
          <a:xfrm>
            <a:off x="4255381" y="1077561"/>
            <a:ext cx="131750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5622303-E660-4245-9968-99368780532B}"/>
              </a:ext>
            </a:extLst>
          </p:cNvPr>
          <p:cNvSpPr txBox="1"/>
          <p:nvPr/>
        </p:nvSpPr>
        <p:spPr>
          <a:xfrm>
            <a:off x="4638859" y="1169517"/>
            <a:ext cx="562975" cy="307777"/>
          </a:xfrm>
          <a:prstGeom prst="rect">
            <a:avLst/>
          </a:prstGeom>
          <a:noFill/>
        </p:spPr>
        <p:txBody>
          <a:bodyPr wrap="none" rtlCol="0">
            <a:spAutoFit/>
          </a:bodyPr>
          <a:lstStyle/>
          <a:p>
            <a:r>
              <a:rPr lang="en-US" dirty="0">
                <a:solidFill>
                  <a:schemeClr val="bg1"/>
                </a:solidFill>
              </a:rPr>
              <a:t>User</a:t>
            </a:r>
          </a:p>
        </p:txBody>
      </p:sp>
      <p:sp>
        <p:nvSpPr>
          <p:cNvPr id="28" name="Rectangle 27">
            <a:extLst>
              <a:ext uri="{FF2B5EF4-FFF2-40B4-BE49-F238E27FC236}">
                <a16:creationId xmlns:a16="http://schemas.microsoft.com/office/drawing/2014/main" id="{0FC185BB-D9B1-8643-8DAF-0F2B160446EF}"/>
              </a:ext>
            </a:extLst>
          </p:cNvPr>
          <p:cNvSpPr/>
          <p:nvPr/>
        </p:nvSpPr>
        <p:spPr>
          <a:xfrm>
            <a:off x="1844699"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965F914-9D08-DC49-9BF9-C3616A7B292F}"/>
              </a:ext>
            </a:extLst>
          </p:cNvPr>
          <p:cNvSpPr txBox="1"/>
          <p:nvPr/>
        </p:nvSpPr>
        <p:spPr>
          <a:xfrm>
            <a:off x="1997011" y="2952910"/>
            <a:ext cx="1120820" cy="307777"/>
          </a:xfrm>
          <a:prstGeom prst="rect">
            <a:avLst/>
          </a:prstGeom>
          <a:noFill/>
        </p:spPr>
        <p:txBody>
          <a:bodyPr wrap="none" rtlCol="0">
            <a:spAutoFit/>
          </a:bodyPr>
          <a:lstStyle/>
          <a:p>
            <a:r>
              <a:rPr lang="en-US" dirty="0">
                <a:solidFill>
                  <a:schemeClr val="bg1"/>
                </a:solidFill>
              </a:rPr>
              <a:t>Find Places</a:t>
            </a:r>
          </a:p>
        </p:txBody>
      </p:sp>
      <p:cxnSp>
        <p:nvCxnSpPr>
          <p:cNvPr id="30" name="Straight Arrow Connector 29">
            <a:extLst>
              <a:ext uri="{FF2B5EF4-FFF2-40B4-BE49-F238E27FC236}">
                <a16:creationId xmlns:a16="http://schemas.microsoft.com/office/drawing/2014/main" id="{3BF52DCA-0D9C-7C48-9BBD-9D2F62BE7F9D}"/>
              </a:ext>
            </a:extLst>
          </p:cNvPr>
          <p:cNvCxnSpPr>
            <a:cxnSpLocks/>
            <a:stCxn id="26" idx="1"/>
            <a:endCxn id="28" idx="0"/>
          </p:cNvCxnSpPr>
          <p:nvPr/>
        </p:nvCxnSpPr>
        <p:spPr>
          <a:xfrm flipH="1">
            <a:off x="2543130" y="1358020"/>
            <a:ext cx="1712251" cy="1479081"/>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C738FE-E8A2-AA44-A99B-4CF031D15563}"/>
              </a:ext>
            </a:extLst>
          </p:cNvPr>
          <p:cNvSpPr txBox="1"/>
          <p:nvPr/>
        </p:nvSpPr>
        <p:spPr>
          <a:xfrm rot="19140055">
            <a:off x="2023195" y="1753548"/>
            <a:ext cx="2443298" cy="307777"/>
          </a:xfrm>
          <a:prstGeom prst="rect">
            <a:avLst/>
          </a:prstGeom>
          <a:noFill/>
        </p:spPr>
        <p:txBody>
          <a:bodyPr wrap="none" rtlCol="0">
            <a:spAutoFit/>
          </a:bodyPr>
          <a:lstStyle/>
          <a:p>
            <a:r>
              <a:rPr lang="en-US" dirty="0">
                <a:solidFill>
                  <a:schemeClr val="bg1"/>
                </a:solidFill>
              </a:rPr>
              <a:t>Search with current location </a:t>
            </a:r>
          </a:p>
        </p:txBody>
      </p:sp>
      <p:sp>
        <p:nvSpPr>
          <p:cNvPr id="32" name="Rectangle 31">
            <a:extLst>
              <a:ext uri="{FF2B5EF4-FFF2-40B4-BE49-F238E27FC236}">
                <a16:creationId xmlns:a16="http://schemas.microsoft.com/office/drawing/2014/main" id="{4C770A8D-EBC4-FC4D-A41A-227176CE1883}"/>
              </a:ext>
            </a:extLst>
          </p:cNvPr>
          <p:cNvSpPr/>
          <p:nvPr/>
        </p:nvSpPr>
        <p:spPr>
          <a:xfrm>
            <a:off x="4118083" y="2662173"/>
            <a:ext cx="162841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43575D57-D554-B043-85AB-400F6447CF7D}"/>
              </a:ext>
            </a:extLst>
          </p:cNvPr>
          <p:cNvSpPr txBox="1"/>
          <p:nvPr/>
        </p:nvSpPr>
        <p:spPr>
          <a:xfrm>
            <a:off x="4248322" y="2693644"/>
            <a:ext cx="1399742" cy="523220"/>
          </a:xfrm>
          <a:prstGeom prst="rect">
            <a:avLst/>
          </a:prstGeom>
          <a:noFill/>
        </p:spPr>
        <p:txBody>
          <a:bodyPr wrap="none" rtlCol="0">
            <a:spAutoFit/>
          </a:bodyPr>
          <a:lstStyle/>
          <a:p>
            <a:pPr algn="ctr"/>
            <a:r>
              <a:rPr lang="en-US" dirty="0">
                <a:solidFill>
                  <a:schemeClr val="bg1"/>
                </a:solidFill>
              </a:rPr>
              <a:t>Search Results</a:t>
            </a:r>
            <a:br>
              <a:rPr lang="en-US" dirty="0">
                <a:solidFill>
                  <a:schemeClr val="bg1"/>
                </a:solidFill>
              </a:rPr>
            </a:br>
            <a:r>
              <a:rPr lang="en-US" dirty="0">
                <a:solidFill>
                  <a:schemeClr val="bg1"/>
                </a:solidFill>
              </a:rPr>
              <a:t>(List)</a:t>
            </a:r>
          </a:p>
        </p:txBody>
      </p:sp>
      <p:sp>
        <p:nvSpPr>
          <p:cNvPr id="34" name="Rectangle 33">
            <a:extLst>
              <a:ext uri="{FF2B5EF4-FFF2-40B4-BE49-F238E27FC236}">
                <a16:creationId xmlns:a16="http://schemas.microsoft.com/office/drawing/2014/main" id="{D26264B0-0738-1F40-BC6C-DFEE7B1B9881}"/>
              </a:ext>
            </a:extLst>
          </p:cNvPr>
          <p:cNvSpPr/>
          <p:nvPr/>
        </p:nvSpPr>
        <p:spPr>
          <a:xfrm>
            <a:off x="6852334"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3892EEFC-D062-0846-A6A1-FCF40CFD17D4}"/>
              </a:ext>
            </a:extLst>
          </p:cNvPr>
          <p:cNvSpPr txBox="1"/>
          <p:nvPr/>
        </p:nvSpPr>
        <p:spPr>
          <a:xfrm>
            <a:off x="7163293" y="2952910"/>
            <a:ext cx="782587" cy="307777"/>
          </a:xfrm>
          <a:prstGeom prst="rect">
            <a:avLst/>
          </a:prstGeom>
          <a:noFill/>
        </p:spPr>
        <p:txBody>
          <a:bodyPr wrap="none" rtlCol="0">
            <a:spAutoFit/>
          </a:bodyPr>
          <a:lstStyle/>
          <a:p>
            <a:r>
              <a:rPr lang="en-US" dirty="0">
                <a:solidFill>
                  <a:schemeClr val="bg1"/>
                </a:solidFill>
              </a:rPr>
              <a:t>A place</a:t>
            </a:r>
          </a:p>
        </p:txBody>
      </p:sp>
      <p:cxnSp>
        <p:nvCxnSpPr>
          <p:cNvPr id="36" name="Straight Arrow Connector 35">
            <a:extLst>
              <a:ext uri="{FF2B5EF4-FFF2-40B4-BE49-F238E27FC236}">
                <a16:creationId xmlns:a16="http://schemas.microsoft.com/office/drawing/2014/main" id="{C639B8B5-1A2C-AD45-AB7D-13C747749367}"/>
              </a:ext>
            </a:extLst>
          </p:cNvPr>
          <p:cNvCxnSpPr>
            <a:cxnSpLocks/>
            <a:stCxn id="32" idx="0"/>
            <a:endCxn id="26" idx="2"/>
          </p:cNvCxnSpPr>
          <p:nvPr/>
        </p:nvCxnSpPr>
        <p:spPr>
          <a:xfrm flipH="1" flipV="1">
            <a:off x="4914135" y="1638479"/>
            <a:ext cx="18157" cy="102369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9326F3-4469-0541-B9B9-50440F455228}"/>
              </a:ext>
            </a:extLst>
          </p:cNvPr>
          <p:cNvCxnSpPr>
            <a:cxnSpLocks/>
            <a:stCxn id="34" idx="0"/>
            <a:endCxn id="26" idx="3"/>
          </p:cNvCxnSpPr>
          <p:nvPr/>
        </p:nvCxnSpPr>
        <p:spPr>
          <a:xfrm flipH="1" flipV="1">
            <a:off x="5572888" y="1358020"/>
            <a:ext cx="1977877" cy="147908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E94FDA0-60E5-2F46-A065-4D244FA2C9AC}"/>
              </a:ext>
            </a:extLst>
          </p:cNvPr>
          <p:cNvSpPr/>
          <p:nvPr/>
        </p:nvSpPr>
        <p:spPr>
          <a:xfrm>
            <a:off x="4248709" y="4081635"/>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F96F4A69-5AE8-B142-9F58-2580C2CC96FD}"/>
              </a:ext>
            </a:extLst>
          </p:cNvPr>
          <p:cNvSpPr txBox="1"/>
          <p:nvPr/>
        </p:nvSpPr>
        <p:spPr>
          <a:xfrm>
            <a:off x="4583521" y="4348517"/>
            <a:ext cx="872355" cy="307777"/>
          </a:xfrm>
          <a:prstGeom prst="rect">
            <a:avLst/>
          </a:prstGeom>
          <a:noFill/>
        </p:spPr>
        <p:txBody>
          <a:bodyPr wrap="none" rtlCol="0">
            <a:spAutoFit/>
          </a:bodyPr>
          <a:lstStyle/>
          <a:p>
            <a:r>
              <a:rPr lang="en-US" dirty="0">
                <a:solidFill>
                  <a:schemeClr val="bg1"/>
                </a:solidFill>
              </a:rPr>
              <a:t>Map API</a:t>
            </a:r>
          </a:p>
        </p:txBody>
      </p:sp>
      <p:cxnSp>
        <p:nvCxnSpPr>
          <p:cNvPr id="40" name="Straight Arrow Connector 39">
            <a:extLst>
              <a:ext uri="{FF2B5EF4-FFF2-40B4-BE49-F238E27FC236}">
                <a16:creationId xmlns:a16="http://schemas.microsoft.com/office/drawing/2014/main" id="{4737B3E9-F8FF-9748-829D-62AC6B767090}"/>
              </a:ext>
            </a:extLst>
          </p:cNvPr>
          <p:cNvCxnSpPr>
            <a:cxnSpLocks/>
            <a:stCxn id="28" idx="2"/>
            <a:endCxn id="38" idx="1"/>
          </p:cNvCxnSpPr>
          <p:nvPr/>
        </p:nvCxnSpPr>
        <p:spPr>
          <a:xfrm>
            <a:off x="2543130" y="3398019"/>
            <a:ext cx="1705579" cy="96407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ECCAA82-114D-D34B-AAA1-21A836CF914A}"/>
              </a:ext>
            </a:extLst>
          </p:cNvPr>
          <p:cNvCxnSpPr>
            <a:cxnSpLocks/>
            <a:stCxn id="38" idx="3"/>
            <a:endCxn id="34" idx="2"/>
          </p:cNvCxnSpPr>
          <p:nvPr/>
        </p:nvCxnSpPr>
        <p:spPr>
          <a:xfrm flipV="1">
            <a:off x="5645571" y="3398019"/>
            <a:ext cx="1905194" cy="964075"/>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5369E2C-0AC8-7848-BBCE-5D1ED2DD47B7}"/>
              </a:ext>
            </a:extLst>
          </p:cNvPr>
          <p:cNvCxnSpPr>
            <a:cxnSpLocks/>
            <a:stCxn id="38" idx="0"/>
            <a:endCxn id="33" idx="2"/>
          </p:cNvCxnSpPr>
          <p:nvPr/>
        </p:nvCxnSpPr>
        <p:spPr>
          <a:xfrm flipV="1">
            <a:off x="4947140" y="3216864"/>
            <a:ext cx="1053" cy="864771"/>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f4ff4e0ee_0_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Diagram</a:t>
            </a:r>
            <a:endParaRPr/>
          </a:p>
        </p:txBody>
      </p:sp>
      <p:sp>
        <p:nvSpPr>
          <p:cNvPr id="7" name="TextBox 6">
            <a:extLst>
              <a:ext uri="{FF2B5EF4-FFF2-40B4-BE49-F238E27FC236}">
                <a16:creationId xmlns:a16="http://schemas.microsoft.com/office/drawing/2014/main" id="{FE230410-B61E-7E4F-82F0-E0719D2291B2}"/>
              </a:ext>
            </a:extLst>
          </p:cNvPr>
          <p:cNvSpPr txBox="1"/>
          <p:nvPr/>
        </p:nvSpPr>
        <p:spPr>
          <a:xfrm>
            <a:off x="662810" y="3081612"/>
            <a:ext cx="2350742" cy="1015663"/>
          </a:xfrm>
          <a:prstGeom prst="rect">
            <a:avLst/>
          </a:prstGeom>
          <a:noFill/>
          <a:ln>
            <a:solidFill>
              <a:schemeClr val="tx1"/>
            </a:solidFill>
            <a:prstDash val="dash"/>
          </a:ln>
        </p:spPr>
        <p:txBody>
          <a:bodyPr wrap="square" rtlCol="0">
            <a:spAutoFit/>
          </a:bodyPr>
          <a:lstStyle/>
          <a:p>
            <a:r>
              <a:rPr lang="en-US" sz="1000" dirty="0">
                <a:solidFill>
                  <a:schemeClr val="bg1"/>
                </a:solidFill>
              </a:rPr>
              <a:t>We can get the longitude and latitude by using a </a:t>
            </a:r>
            <a:r>
              <a:rPr lang="en-US" sz="1000" dirty="0" err="1">
                <a:solidFill>
                  <a:schemeClr val="bg1"/>
                </a:solidFill>
              </a:rPr>
              <a:t>javascript</a:t>
            </a:r>
            <a:r>
              <a:rPr lang="en-US" sz="1000" dirty="0">
                <a:solidFill>
                  <a:schemeClr val="bg1"/>
                </a:solidFill>
              </a:rPr>
              <a:t> function. However, t he browser might not support it. Then we use </a:t>
            </a:r>
            <a:r>
              <a:rPr lang="en-US" sz="1000" dirty="0" err="1">
                <a:solidFill>
                  <a:schemeClr val="bg1"/>
                </a:solidFill>
              </a:rPr>
              <a:t>searchText</a:t>
            </a:r>
            <a:r>
              <a:rPr lang="en-US" sz="1000" dirty="0">
                <a:solidFill>
                  <a:schemeClr val="bg1"/>
                </a:solidFill>
              </a:rPr>
              <a:t> option for user </a:t>
            </a:r>
            <a:r>
              <a:rPr lang="en-US" sz="1000" dirty="0" err="1">
                <a:solidFill>
                  <a:schemeClr val="bg1"/>
                </a:solidFill>
              </a:rPr>
              <a:t>coulb</a:t>
            </a:r>
            <a:r>
              <a:rPr lang="en-US" sz="1000" dirty="0">
                <a:solidFill>
                  <a:schemeClr val="bg1"/>
                </a:solidFill>
              </a:rPr>
              <a:t> type the city or the location </a:t>
            </a:r>
            <a:r>
              <a:rPr lang="en-US" sz="1000" dirty="0" err="1">
                <a:solidFill>
                  <a:schemeClr val="bg1"/>
                </a:solidFill>
              </a:rPr>
              <a:t>manualy</a:t>
            </a:r>
            <a:r>
              <a:rPr lang="en-US" sz="1000" dirty="0">
                <a:solidFill>
                  <a:schemeClr val="bg1"/>
                </a:solidFill>
              </a:rPr>
              <a:t>.</a:t>
            </a:r>
          </a:p>
        </p:txBody>
      </p:sp>
      <p:grpSp>
        <p:nvGrpSpPr>
          <p:cNvPr id="8" name="Group 7">
            <a:extLst>
              <a:ext uri="{FF2B5EF4-FFF2-40B4-BE49-F238E27FC236}">
                <a16:creationId xmlns:a16="http://schemas.microsoft.com/office/drawing/2014/main" id="{D2B6FE92-1D1D-6646-B8BB-D43ECFE4B9AD}"/>
              </a:ext>
            </a:extLst>
          </p:cNvPr>
          <p:cNvGrpSpPr/>
          <p:nvPr/>
        </p:nvGrpSpPr>
        <p:grpSpPr>
          <a:xfrm>
            <a:off x="3657105" y="1075605"/>
            <a:ext cx="1877839" cy="2006008"/>
            <a:chOff x="4495030" y="1162862"/>
            <a:chExt cx="2652004" cy="3041275"/>
          </a:xfrm>
        </p:grpSpPr>
        <p:sp>
          <p:nvSpPr>
            <p:cNvPr id="9" name="Rectangle 8">
              <a:extLst>
                <a:ext uri="{FF2B5EF4-FFF2-40B4-BE49-F238E27FC236}">
                  <a16:creationId xmlns:a16="http://schemas.microsoft.com/office/drawing/2014/main" id="{5EE13C02-676D-0141-AEE6-B0771148C023}"/>
                </a:ext>
              </a:extLst>
            </p:cNvPr>
            <p:cNvSpPr/>
            <p:nvPr/>
          </p:nvSpPr>
          <p:spPr>
            <a:xfrm>
              <a:off x="4495030" y="1162862"/>
              <a:ext cx="2652004" cy="30412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C0E087-FD84-884C-B13D-98E3D8CFC0CD}"/>
                </a:ext>
              </a:extLst>
            </p:cNvPr>
            <p:cNvCxnSpPr>
              <a:cxnSpLocks/>
            </p:cNvCxnSpPr>
            <p:nvPr/>
          </p:nvCxnSpPr>
          <p:spPr>
            <a:xfrm>
              <a:off x="4495030" y="1731683"/>
              <a:ext cx="2652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60FACB7-57E4-DF4A-B9BD-74D44079B686}"/>
              </a:ext>
            </a:extLst>
          </p:cNvPr>
          <p:cNvGrpSpPr/>
          <p:nvPr/>
        </p:nvGrpSpPr>
        <p:grpSpPr>
          <a:xfrm>
            <a:off x="662810" y="1561999"/>
            <a:ext cx="1621153" cy="1448051"/>
            <a:chOff x="698824" y="1288988"/>
            <a:chExt cx="1621153" cy="1448051"/>
          </a:xfrm>
        </p:grpSpPr>
        <p:sp>
          <p:nvSpPr>
            <p:cNvPr id="5" name="TextBox 4">
              <a:extLst>
                <a:ext uri="{FF2B5EF4-FFF2-40B4-BE49-F238E27FC236}">
                  <a16:creationId xmlns:a16="http://schemas.microsoft.com/office/drawing/2014/main" id="{E72CCD01-4750-5846-B8D2-E7FCD28A3DFB}"/>
                </a:ext>
              </a:extLst>
            </p:cNvPr>
            <p:cNvSpPr txBox="1"/>
            <p:nvPr/>
          </p:nvSpPr>
          <p:spPr>
            <a:xfrm>
              <a:off x="698824" y="1288988"/>
              <a:ext cx="1428597" cy="307778"/>
            </a:xfrm>
            <a:prstGeom prst="rect">
              <a:avLst/>
            </a:prstGeom>
            <a:noFill/>
          </p:spPr>
          <p:txBody>
            <a:bodyPr wrap="none" rtlCol="0">
              <a:spAutoFit/>
            </a:bodyPr>
            <a:lstStyle/>
            <a:p>
              <a:r>
                <a:rPr lang="en-US" dirty="0" err="1">
                  <a:solidFill>
                    <a:schemeClr val="bg1"/>
                  </a:solidFill>
                </a:rPr>
                <a:t>SearchLocation</a:t>
              </a:r>
              <a:endParaRPr lang="en-US" dirty="0">
                <a:solidFill>
                  <a:schemeClr val="bg1"/>
                </a:solidFill>
              </a:endParaRPr>
            </a:p>
          </p:txBody>
        </p:sp>
        <p:sp>
          <p:nvSpPr>
            <p:cNvPr id="6" name="TextBox 5">
              <a:extLst>
                <a:ext uri="{FF2B5EF4-FFF2-40B4-BE49-F238E27FC236}">
                  <a16:creationId xmlns:a16="http://schemas.microsoft.com/office/drawing/2014/main" id="{529E01DF-6A45-624D-A825-599E56A5DC21}"/>
                </a:ext>
              </a:extLst>
            </p:cNvPr>
            <p:cNvSpPr txBox="1"/>
            <p:nvPr/>
          </p:nvSpPr>
          <p:spPr>
            <a:xfrm>
              <a:off x="772661" y="1743536"/>
              <a:ext cx="1350050" cy="769441"/>
            </a:xfrm>
            <a:prstGeom prst="rect">
              <a:avLst/>
            </a:prstGeom>
            <a:noFill/>
          </p:spPr>
          <p:txBody>
            <a:bodyPr wrap="none" rtlCol="0">
              <a:spAutoFit/>
            </a:bodyPr>
            <a:lstStyle/>
            <a:p>
              <a:r>
                <a:rPr lang="en-US" sz="1100" dirty="0">
                  <a:solidFill>
                    <a:schemeClr val="bg1"/>
                  </a:solidFill>
                </a:rPr>
                <a:t>-longitude: double</a:t>
              </a:r>
            </a:p>
            <a:p>
              <a:r>
                <a:rPr lang="en-US" sz="1100" dirty="0">
                  <a:solidFill>
                    <a:schemeClr val="bg1"/>
                  </a:solidFill>
                </a:rPr>
                <a:t>-latitude: double</a:t>
              </a:r>
              <a:br>
                <a:rPr lang="en-US" sz="1100" dirty="0">
                  <a:solidFill>
                    <a:schemeClr val="bg1"/>
                  </a:solidFill>
                </a:rPr>
              </a:br>
              <a:r>
                <a:rPr lang="en-US" sz="1100" dirty="0">
                  <a:solidFill>
                    <a:schemeClr val="bg1"/>
                  </a:solidFill>
                </a:rPr>
                <a:t>-type: string</a:t>
              </a:r>
            </a:p>
            <a:p>
              <a:r>
                <a:rPr lang="en-US" sz="1100" dirty="0">
                  <a:solidFill>
                    <a:schemeClr val="bg1"/>
                  </a:solidFill>
                </a:rPr>
                <a:t>-</a:t>
              </a:r>
              <a:r>
                <a:rPr lang="en-US" sz="1100" dirty="0" err="1">
                  <a:solidFill>
                    <a:schemeClr val="bg1"/>
                  </a:solidFill>
                </a:rPr>
                <a:t>searchText</a:t>
              </a:r>
              <a:r>
                <a:rPr lang="en-US" sz="1100" dirty="0">
                  <a:solidFill>
                    <a:schemeClr val="bg1"/>
                  </a:solidFill>
                </a:rPr>
                <a:t>: string</a:t>
              </a:r>
            </a:p>
          </p:txBody>
        </p:sp>
        <p:sp>
          <p:nvSpPr>
            <p:cNvPr id="12" name="Rectangle 11">
              <a:extLst>
                <a:ext uri="{FF2B5EF4-FFF2-40B4-BE49-F238E27FC236}">
                  <a16:creationId xmlns:a16="http://schemas.microsoft.com/office/drawing/2014/main" id="{33DEC4C2-8ADD-D843-8766-1195334A6A32}"/>
                </a:ext>
              </a:extLst>
            </p:cNvPr>
            <p:cNvSpPr/>
            <p:nvPr/>
          </p:nvSpPr>
          <p:spPr>
            <a:xfrm>
              <a:off x="751563" y="1315263"/>
              <a:ext cx="1568414" cy="142177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BED1156D-1D5E-304B-90DC-44640DF3E166}"/>
              </a:ext>
            </a:extLst>
          </p:cNvPr>
          <p:cNvSpPr txBox="1"/>
          <p:nvPr/>
        </p:nvSpPr>
        <p:spPr>
          <a:xfrm>
            <a:off x="3679105" y="1103725"/>
            <a:ext cx="1002196" cy="307778"/>
          </a:xfrm>
          <a:prstGeom prst="rect">
            <a:avLst/>
          </a:prstGeom>
          <a:noFill/>
        </p:spPr>
        <p:txBody>
          <a:bodyPr wrap="none" rtlCol="0">
            <a:spAutoFit/>
          </a:bodyPr>
          <a:lstStyle/>
          <a:p>
            <a:r>
              <a:rPr lang="en-US" dirty="0" err="1">
                <a:solidFill>
                  <a:schemeClr val="bg1"/>
                </a:solidFill>
              </a:rPr>
              <a:t>PlacesList</a:t>
            </a:r>
            <a:endParaRPr lang="en-US" dirty="0">
              <a:solidFill>
                <a:schemeClr val="bg1"/>
              </a:solidFill>
            </a:endParaRPr>
          </a:p>
        </p:txBody>
      </p:sp>
      <p:sp>
        <p:nvSpPr>
          <p:cNvPr id="15" name="TextBox 14">
            <a:extLst>
              <a:ext uri="{FF2B5EF4-FFF2-40B4-BE49-F238E27FC236}">
                <a16:creationId xmlns:a16="http://schemas.microsoft.com/office/drawing/2014/main" id="{23AA00C3-719A-C245-B4A1-8B6F42E18D76}"/>
              </a:ext>
            </a:extLst>
          </p:cNvPr>
          <p:cNvSpPr txBox="1"/>
          <p:nvPr/>
        </p:nvSpPr>
        <p:spPr>
          <a:xfrm>
            <a:off x="3663919" y="1504324"/>
            <a:ext cx="1871025" cy="1200329"/>
          </a:xfrm>
          <a:prstGeom prst="rect">
            <a:avLst/>
          </a:prstGeom>
          <a:noFill/>
        </p:spPr>
        <p:txBody>
          <a:bodyPr wrap="none" rtlCol="0">
            <a:spAutoFit/>
          </a:bodyPr>
          <a:lstStyle/>
          <a:p>
            <a:r>
              <a:rPr lang="en-US" sz="1200" dirty="0">
                <a:solidFill>
                  <a:schemeClr val="bg1"/>
                </a:solidFill>
              </a:rPr>
              <a:t>-restaurants: string</a:t>
            </a:r>
            <a:br>
              <a:rPr lang="en-US" sz="1200" dirty="0">
                <a:solidFill>
                  <a:schemeClr val="bg1"/>
                </a:solidFill>
              </a:rPr>
            </a:br>
            <a:r>
              <a:rPr lang="en-US" sz="1200" dirty="0">
                <a:solidFill>
                  <a:schemeClr val="bg1"/>
                </a:solidFill>
              </a:rPr>
              <a:t>-categories: string</a:t>
            </a:r>
          </a:p>
          <a:p>
            <a:r>
              <a:rPr lang="en-US" sz="1200" dirty="0">
                <a:solidFill>
                  <a:schemeClr val="bg1"/>
                </a:solidFill>
              </a:rPr>
              <a:t>-</a:t>
            </a:r>
            <a:r>
              <a:rPr lang="en-US" sz="1200" dirty="0" err="1">
                <a:solidFill>
                  <a:schemeClr val="bg1"/>
                </a:solidFill>
              </a:rPr>
              <a:t>url</a:t>
            </a:r>
            <a:r>
              <a:rPr lang="en-US" sz="1200" dirty="0">
                <a:solidFill>
                  <a:schemeClr val="bg1"/>
                </a:solidFill>
              </a:rPr>
              <a:t>(</a:t>
            </a:r>
            <a:r>
              <a:rPr lang="en-US" sz="1200" dirty="0" err="1">
                <a:solidFill>
                  <a:schemeClr val="bg1"/>
                </a:solidFill>
              </a:rPr>
              <a:t>googleplaces</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miniMapUrl</a:t>
            </a:r>
            <a:r>
              <a:rPr lang="en-US" sz="1200" dirty="0">
                <a:solidFill>
                  <a:schemeClr val="bg1"/>
                </a:solidFill>
              </a:rPr>
              <a:t>: string</a:t>
            </a: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17" name="Rectangle 16">
            <a:extLst>
              <a:ext uri="{FF2B5EF4-FFF2-40B4-BE49-F238E27FC236}">
                <a16:creationId xmlns:a16="http://schemas.microsoft.com/office/drawing/2014/main" id="{E5A0595F-0161-BB47-B33F-B5C4E705DAB8}"/>
              </a:ext>
            </a:extLst>
          </p:cNvPr>
          <p:cNvSpPr/>
          <p:nvPr/>
        </p:nvSpPr>
        <p:spPr>
          <a:xfrm>
            <a:off x="6688159" y="659769"/>
            <a:ext cx="2043562" cy="197021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5D297370-8BA6-704D-B5D3-4209157E946B}"/>
              </a:ext>
            </a:extLst>
          </p:cNvPr>
          <p:cNvSpPr txBox="1"/>
          <p:nvPr/>
        </p:nvSpPr>
        <p:spPr>
          <a:xfrm>
            <a:off x="6679556" y="698708"/>
            <a:ext cx="1091966" cy="307778"/>
          </a:xfrm>
          <a:prstGeom prst="rect">
            <a:avLst/>
          </a:prstGeom>
          <a:noFill/>
        </p:spPr>
        <p:txBody>
          <a:bodyPr wrap="none" rtlCol="0">
            <a:spAutoFit/>
          </a:bodyPr>
          <a:lstStyle/>
          <a:p>
            <a:r>
              <a:rPr lang="en-US" dirty="0" err="1">
                <a:solidFill>
                  <a:schemeClr val="bg1"/>
                </a:solidFill>
              </a:rPr>
              <a:t>PlaceDetail</a:t>
            </a:r>
            <a:endParaRPr lang="en-US" dirty="0">
              <a:solidFill>
                <a:schemeClr val="bg1"/>
              </a:solidFill>
            </a:endParaRPr>
          </a:p>
        </p:txBody>
      </p:sp>
      <p:sp>
        <p:nvSpPr>
          <p:cNvPr id="20" name="TextBox 19">
            <a:extLst>
              <a:ext uri="{FF2B5EF4-FFF2-40B4-BE49-F238E27FC236}">
                <a16:creationId xmlns:a16="http://schemas.microsoft.com/office/drawing/2014/main" id="{B3547C4F-1A6F-2A4A-BD89-AE9DA2911E6B}"/>
              </a:ext>
            </a:extLst>
          </p:cNvPr>
          <p:cNvSpPr txBox="1"/>
          <p:nvPr/>
        </p:nvSpPr>
        <p:spPr>
          <a:xfrm>
            <a:off x="6679556" y="1106720"/>
            <a:ext cx="2052165" cy="1384995"/>
          </a:xfrm>
          <a:prstGeom prst="rect">
            <a:avLst/>
          </a:prstGeom>
          <a:noFill/>
        </p:spPr>
        <p:txBody>
          <a:bodyPr wrap="none" rtlCol="0">
            <a:spAutoFit/>
          </a:bodyPr>
          <a:lstStyle/>
          <a:p>
            <a:r>
              <a:rPr lang="en-US" sz="1200" dirty="0">
                <a:solidFill>
                  <a:schemeClr val="bg1"/>
                </a:solidFill>
              </a:rPr>
              <a:t>-Description: string</a:t>
            </a:r>
          </a:p>
          <a:p>
            <a:r>
              <a:rPr lang="en-US" sz="1200" dirty="0">
                <a:solidFill>
                  <a:schemeClr val="bg1"/>
                </a:solidFill>
              </a:rPr>
              <a:t>-</a:t>
            </a:r>
            <a:r>
              <a:rPr lang="en-US" sz="1200" dirty="0" err="1">
                <a:solidFill>
                  <a:schemeClr val="bg1"/>
                </a:solidFill>
              </a:rPr>
              <a:t>operationTime</a:t>
            </a:r>
            <a:r>
              <a:rPr lang="en-US" sz="1200" dirty="0">
                <a:solidFill>
                  <a:schemeClr val="bg1"/>
                </a:solidFill>
              </a:rPr>
              <a:t>: Date()</a:t>
            </a:r>
            <a:br>
              <a:rPr lang="en-US" sz="1200" dirty="0">
                <a:solidFill>
                  <a:schemeClr val="bg1"/>
                </a:solidFill>
              </a:rPr>
            </a:br>
            <a:r>
              <a:rPr lang="en-US" sz="1200" dirty="0">
                <a:solidFill>
                  <a:schemeClr val="bg1"/>
                </a:solidFill>
              </a:rPr>
              <a:t>-</a:t>
            </a:r>
            <a:r>
              <a:rPr lang="en-US" sz="1200" dirty="0" err="1">
                <a:solidFill>
                  <a:schemeClr val="bg1"/>
                </a:solidFill>
              </a:rPr>
              <a:t>phoneNumber</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a:t>
            </a:r>
            <a:r>
              <a:rPr lang="en-US" sz="1200" dirty="0" err="1">
                <a:solidFill>
                  <a:schemeClr val="bg1"/>
                </a:solidFill>
              </a:rPr>
              <a:t>recentReviewArticle</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22" name="Rectangle 21">
            <a:extLst>
              <a:ext uri="{FF2B5EF4-FFF2-40B4-BE49-F238E27FC236}">
                <a16:creationId xmlns:a16="http://schemas.microsoft.com/office/drawing/2014/main" id="{3DAC8BA9-D5C6-404E-9A79-C65C4A589A57}"/>
              </a:ext>
            </a:extLst>
          </p:cNvPr>
          <p:cNvSpPr/>
          <p:nvPr/>
        </p:nvSpPr>
        <p:spPr>
          <a:xfrm>
            <a:off x="6688160" y="3162111"/>
            <a:ext cx="2043562" cy="152120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1AF27620-A789-944E-B83E-307DFE8D5B05}"/>
              </a:ext>
            </a:extLst>
          </p:cNvPr>
          <p:cNvSpPr txBox="1"/>
          <p:nvPr/>
        </p:nvSpPr>
        <p:spPr>
          <a:xfrm>
            <a:off x="6746886" y="3230873"/>
            <a:ext cx="1128834" cy="307778"/>
          </a:xfrm>
          <a:prstGeom prst="rect">
            <a:avLst/>
          </a:prstGeom>
          <a:noFill/>
        </p:spPr>
        <p:txBody>
          <a:bodyPr wrap="none" rtlCol="0">
            <a:spAutoFit/>
          </a:bodyPr>
          <a:lstStyle/>
          <a:p>
            <a:r>
              <a:rPr lang="en-US" dirty="0" err="1">
                <a:solidFill>
                  <a:schemeClr val="bg1"/>
                </a:solidFill>
              </a:rPr>
              <a:t>TopMenues</a:t>
            </a:r>
            <a:endParaRPr lang="en-US" dirty="0">
              <a:solidFill>
                <a:schemeClr val="bg1"/>
              </a:solidFill>
            </a:endParaRPr>
          </a:p>
        </p:txBody>
      </p:sp>
      <p:sp>
        <p:nvSpPr>
          <p:cNvPr id="25" name="TextBox 24">
            <a:extLst>
              <a:ext uri="{FF2B5EF4-FFF2-40B4-BE49-F238E27FC236}">
                <a16:creationId xmlns:a16="http://schemas.microsoft.com/office/drawing/2014/main" id="{8CF80055-7C30-AD46-AD3A-B185C4371AE3}"/>
              </a:ext>
            </a:extLst>
          </p:cNvPr>
          <p:cNvSpPr txBox="1"/>
          <p:nvPr/>
        </p:nvSpPr>
        <p:spPr>
          <a:xfrm>
            <a:off x="6746886" y="3726312"/>
            <a:ext cx="1242648" cy="646331"/>
          </a:xfrm>
          <a:prstGeom prst="rect">
            <a:avLst/>
          </a:prstGeom>
          <a:noFill/>
        </p:spPr>
        <p:txBody>
          <a:bodyPr wrap="none" rtlCol="0">
            <a:spAutoFit/>
          </a:bodyPr>
          <a:lstStyle/>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-price: double</a:t>
            </a:r>
          </a:p>
          <a:p>
            <a:r>
              <a:rPr lang="en-US" sz="1200" dirty="0">
                <a:solidFill>
                  <a:schemeClr val="bg1"/>
                </a:solidFill>
              </a:rPr>
              <a:t>-ratings: </a:t>
            </a:r>
            <a:r>
              <a:rPr lang="en-US" sz="1200" dirty="0" err="1">
                <a:solidFill>
                  <a:schemeClr val="bg1"/>
                </a:solidFill>
              </a:rPr>
              <a:t>int</a:t>
            </a:r>
            <a:endParaRPr lang="en-US" sz="1200" dirty="0">
              <a:solidFill>
                <a:schemeClr val="bg1"/>
              </a:solidFill>
            </a:endParaRPr>
          </a:p>
        </p:txBody>
      </p:sp>
      <p:cxnSp>
        <p:nvCxnSpPr>
          <p:cNvPr id="26" name="Straight Connector 25">
            <a:extLst>
              <a:ext uri="{FF2B5EF4-FFF2-40B4-BE49-F238E27FC236}">
                <a16:creationId xmlns:a16="http://schemas.microsoft.com/office/drawing/2014/main" id="{A0D58BC1-0E76-9744-9ADA-D0A712ED416D}"/>
              </a:ext>
            </a:extLst>
          </p:cNvPr>
          <p:cNvCxnSpPr>
            <a:cxnSpLocks/>
            <a:stCxn id="12" idx="3"/>
          </p:cNvCxnSpPr>
          <p:nvPr/>
        </p:nvCxnSpPr>
        <p:spPr>
          <a:xfrm>
            <a:off x="2283963" y="2299162"/>
            <a:ext cx="1369707" cy="1157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FD9D92-A636-2746-B7F8-CA5D42C87CFC}"/>
              </a:ext>
            </a:extLst>
          </p:cNvPr>
          <p:cNvSpPr txBox="1"/>
          <p:nvPr/>
        </p:nvSpPr>
        <p:spPr>
          <a:xfrm>
            <a:off x="5573821" y="2339509"/>
            <a:ext cx="381836" cy="276999"/>
          </a:xfrm>
          <a:prstGeom prst="rect">
            <a:avLst/>
          </a:prstGeom>
          <a:noFill/>
        </p:spPr>
        <p:txBody>
          <a:bodyPr wrap="square" rtlCol="0">
            <a:spAutoFit/>
          </a:bodyPr>
          <a:lstStyle/>
          <a:p>
            <a:r>
              <a:rPr lang="en-US" sz="1200" dirty="0">
                <a:solidFill>
                  <a:schemeClr val="bg1"/>
                </a:solidFill>
              </a:rPr>
              <a:t>1:*</a:t>
            </a:r>
          </a:p>
        </p:txBody>
      </p:sp>
      <p:cxnSp>
        <p:nvCxnSpPr>
          <p:cNvPr id="28" name="Straight Connector 27">
            <a:extLst>
              <a:ext uri="{FF2B5EF4-FFF2-40B4-BE49-F238E27FC236}">
                <a16:creationId xmlns:a16="http://schemas.microsoft.com/office/drawing/2014/main" id="{17F6CF03-4CC4-C44A-A09E-072E57B35DAA}"/>
              </a:ext>
            </a:extLst>
          </p:cNvPr>
          <p:cNvCxnSpPr>
            <a:cxnSpLocks/>
          </p:cNvCxnSpPr>
          <p:nvPr/>
        </p:nvCxnSpPr>
        <p:spPr>
          <a:xfrm>
            <a:off x="5534944" y="2310732"/>
            <a:ext cx="1050960" cy="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B73159B-6561-9C49-AD1E-2C19C78AA6C7}"/>
              </a:ext>
            </a:extLst>
          </p:cNvPr>
          <p:cNvSpPr txBox="1"/>
          <p:nvPr/>
        </p:nvSpPr>
        <p:spPr>
          <a:xfrm>
            <a:off x="2240914" y="1950601"/>
            <a:ext cx="1492716" cy="246221"/>
          </a:xfrm>
          <a:prstGeom prst="rect">
            <a:avLst/>
          </a:prstGeom>
          <a:noFill/>
        </p:spPr>
        <p:txBody>
          <a:bodyPr wrap="none" rtlCol="0">
            <a:spAutoFit/>
          </a:bodyPr>
          <a:lstStyle/>
          <a:p>
            <a:r>
              <a:rPr lang="en-US" sz="1000" dirty="0">
                <a:solidFill>
                  <a:schemeClr val="bg1"/>
                </a:solidFill>
              </a:rPr>
              <a:t>&lt;&lt;get search results&gt;&gt;</a:t>
            </a:r>
          </a:p>
        </p:txBody>
      </p:sp>
      <p:sp>
        <p:nvSpPr>
          <p:cNvPr id="30" name="TextBox 29">
            <a:extLst>
              <a:ext uri="{FF2B5EF4-FFF2-40B4-BE49-F238E27FC236}">
                <a16:creationId xmlns:a16="http://schemas.microsoft.com/office/drawing/2014/main" id="{A615F092-3D81-694A-848E-4469337DEED6}"/>
              </a:ext>
            </a:extLst>
          </p:cNvPr>
          <p:cNvSpPr txBox="1"/>
          <p:nvPr/>
        </p:nvSpPr>
        <p:spPr>
          <a:xfrm>
            <a:off x="2283963" y="2352983"/>
            <a:ext cx="381836" cy="276999"/>
          </a:xfrm>
          <a:prstGeom prst="rect">
            <a:avLst/>
          </a:prstGeom>
          <a:noFill/>
        </p:spPr>
        <p:txBody>
          <a:bodyPr wrap="none" rtlCol="0">
            <a:spAutoFit/>
          </a:bodyPr>
          <a:lstStyle/>
          <a:p>
            <a:r>
              <a:rPr lang="en-US" sz="1200" dirty="0">
                <a:solidFill>
                  <a:schemeClr val="bg1"/>
                </a:solidFill>
              </a:rPr>
              <a:t>1:*</a:t>
            </a:r>
          </a:p>
        </p:txBody>
      </p:sp>
      <p:sp>
        <p:nvSpPr>
          <p:cNvPr id="31" name="TextBox 30">
            <a:extLst>
              <a:ext uri="{FF2B5EF4-FFF2-40B4-BE49-F238E27FC236}">
                <a16:creationId xmlns:a16="http://schemas.microsoft.com/office/drawing/2014/main" id="{08B56345-BDC4-EA43-85F9-9E61A62D2642}"/>
              </a:ext>
            </a:extLst>
          </p:cNvPr>
          <p:cNvSpPr txBox="1"/>
          <p:nvPr/>
        </p:nvSpPr>
        <p:spPr>
          <a:xfrm>
            <a:off x="5515559" y="1995227"/>
            <a:ext cx="1242647" cy="276999"/>
          </a:xfrm>
          <a:prstGeom prst="rect">
            <a:avLst/>
          </a:prstGeom>
          <a:noFill/>
        </p:spPr>
        <p:txBody>
          <a:bodyPr wrap="none" rtlCol="0">
            <a:spAutoFit/>
          </a:bodyPr>
          <a:lstStyle/>
          <a:p>
            <a:r>
              <a:rPr lang="en-US" sz="1200" dirty="0">
                <a:solidFill>
                  <a:schemeClr val="bg1"/>
                </a:solidFill>
              </a:rPr>
              <a:t>&lt;&lt;get details&gt;&gt;</a:t>
            </a:r>
          </a:p>
        </p:txBody>
      </p:sp>
      <p:sp>
        <p:nvSpPr>
          <p:cNvPr id="32" name="TextBox 31">
            <a:extLst>
              <a:ext uri="{FF2B5EF4-FFF2-40B4-BE49-F238E27FC236}">
                <a16:creationId xmlns:a16="http://schemas.microsoft.com/office/drawing/2014/main" id="{BA288A47-8234-F14A-91CF-AF7431703512}"/>
              </a:ext>
            </a:extLst>
          </p:cNvPr>
          <p:cNvSpPr txBox="1"/>
          <p:nvPr/>
        </p:nvSpPr>
        <p:spPr>
          <a:xfrm>
            <a:off x="7715737" y="2754563"/>
            <a:ext cx="381836" cy="276999"/>
          </a:xfrm>
          <a:prstGeom prst="rect">
            <a:avLst/>
          </a:prstGeom>
          <a:noFill/>
        </p:spPr>
        <p:txBody>
          <a:bodyPr wrap="square" rtlCol="0">
            <a:spAutoFit/>
          </a:bodyPr>
          <a:lstStyle/>
          <a:p>
            <a:r>
              <a:rPr lang="en-US" sz="1200" dirty="0">
                <a:solidFill>
                  <a:schemeClr val="bg1"/>
                </a:solidFill>
              </a:rPr>
              <a:t>1:*</a:t>
            </a:r>
          </a:p>
        </p:txBody>
      </p:sp>
      <p:cxnSp>
        <p:nvCxnSpPr>
          <p:cNvPr id="33" name="Straight Connector 32">
            <a:extLst>
              <a:ext uri="{FF2B5EF4-FFF2-40B4-BE49-F238E27FC236}">
                <a16:creationId xmlns:a16="http://schemas.microsoft.com/office/drawing/2014/main" id="{E1F4E950-A7D7-5B4B-B211-04EA323F4C09}"/>
              </a:ext>
            </a:extLst>
          </p:cNvPr>
          <p:cNvCxnSpPr>
            <a:cxnSpLocks/>
          </p:cNvCxnSpPr>
          <p:nvPr/>
        </p:nvCxnSpPr>
        <p:spPr>
          <a:xfrm flipH="1">
            <a:off x="7718218" y="2641831"/>
            <a:ext cx="6788" cy="483236"/>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CB5D07-9B25-8C40-849A-53BD5A79549F}"/>
              </a:ext>
            </a:extLst>
          </p:cNvPr>
          <p:cNvSpPr txBox="1"/>
          <p:nvPr/>
        </p:nvSpPr>
        <p:spPr>
          <a:xfrm>
            <a:off x="5906880" y="2816656"/>
            <a:ext cx="1818126" cy="246221"/>
          </a:xfrm>
          <a:prstGeom prst="rect">
            <a:avLst/>
          </a:prstGeom>
          <a:noFill/>
        </p:spPr>
        <p:txBody>
          <a:bodyPr wrap="none" rtlCol="0">
            <a:spAutoFit/>
          </a:bodyPr>
          <a:lstStyle/>
          <a:p>
            <a:r>
              <a:rPr lang="en-US" sz="1000" dirty="0">
                <a:solidFill>
                  <a:schemeClr val="bg1"/>
                </a:solidFill>
              </a:rPr>
              <a:t>&lt;&lt;get </a:t>
            </a:r>
            <a:r>
              <a:rPr lang="en-US" sz="1000" dirty="0" err="1">
                <a:solidFill>
                  <a:schemeClr val="bg1"/>
                </a:solidFill>
              </a:rPr>
              <a:t>menues</a:t>
            </a:r>
            <a:r>
              <a:rPr lang="en-US" sz="1000" dirty="0">
                <a:solidFill>
                  <a:schemeClr val="bg1"/>
                </a:solidFill>
              </a:rPr>
              <a:t> information&gt;&gt;</a:t>
            </a:r>
          </a:p>
        </p:txBody>
      </p:sp>
      <p:sp>
        <p:nvSpPr>
          <p:cNvPr id="35" name="TextBox 34">
            <a:extLst>
              <a:ext uri="{FF2B5EF4-FFF2-40B4-BE49-F238E27FC236}">
                <a16:creationId xmlns:a16="http://schemas.microsoft.com/office/drawing/2014/main" id="{190D8231-D3EF-7A4E-AB1C-C778AEB96494}"/>
              </a:ext>
            </a:extLst>
          </p:cNvPr>
          <p:cNvSpPr txBox="1"/>
          <p:nvPr/>
        </p:nvSpPr>
        <p:spPr>
          <a:xfrm>
            <a:off x="4970451" y="4290514"/>
            <a:ext cx="1776435" cy="646330"/>
          </a:xfrm>
          <a:prstGeom prst="rect">
            <a:avLst/>
          </a:prstGeom>
          <a:noFill/>
          <a:ln>
            <a:solidFill>
              <a:schemeClr val="tx1"/>
            </a:solidFill>
            <a:prstDash val="dash"/>
          </a:ln>
        </p:spPr>
        <p:txBody>
          <a:bodyPr wrap="square" rtlCol="0">
            <a:spAutoFit/>
          </a:bodyPr>
          <a:lstStyle/>
          <a:p>
            <a:r>
              <a:rPr lang="en-US" sz="1200" dirty="0">
                <a:solidFill>
                  <a:schemeClr val="bg1"/>
                </a:solidFill>
              </a:rPr>
              <a:t>/* There are possibly no information on </a:t>
            </a:r>
            <a:r>
              <a:rPr lang="en-US" sz="1200" dirty="0" err="1">
                <a:solidFill>
                  <a:schemeClr val="bg1"/>
                </a:solidFill>
              </a:rPr>
              <a:t>menues</a:t>
            </a:r>
            <a:r>
              <a:rPr lang="en-US" sz="1200" dirty="0">
                <a:solidFill>
                  <a:schemeClr val="bg1"/>
                </a:solidFill>
              </a:rPr>
              <a:t> of the place */</a:t>
            </a:r>
          </a:p>
        </p:txBody>
      </p:sp>
      <p:cxnSp>
        <p:nvCxnSpPr>
          <p:cNvPr id="43" name="Straight Connector 42">
            <a:extLst>
              <a:ext uri="{FF2B5EF4-FFF2-40B4-BE49-F238E27FC236}">
                <a16:creationId xmlns:a16="http://schemas.microsoft.com/office/drawing/2014/main" id="{317EE475-7DE2-A54B-96DA-E0A24B2F9BBC}"/>
              </a:ext>
            </a:extLst>
          </p:cNvPr>
          <p:cNvCxnSpPr/>
          <p:nvPr/>
        </p:nvCxnSpPr>
        <p:spPr>
          <a:xfrm>
            <a:off x="736647" y="1950601"/>
            <a:ext cx="1547316"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676FCE-7DE4-614D-BEBB-98270558C8D8}"/>
              </a:ext>
            </a:extLst>
          </p:cNvPr>
          <p:cNvCxnSpPr>
            <a:cxnSpLocks/>
          </p:cNvCxnSpPr>
          <p:nvPr/>
        </p:nvCxnSpPr>
        <p:spPr>
          <a:xfrm>
            <a:off x="3653670" y="1450796"/>
            <a:ext cx="188127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F6AE26-73AE-C34E-99B6-81F2D79E798A}"/>
              </a:ext>
            </a:extLst>
          </p:cNvPr>
          <p:cNvCxnSpPr>
            <a:cxnSpLocks/>
          </p:cNvCxnSpPr>
          <p:nvPr/>
        </p:nvCxnSpPr>
        <p:spPr>
          <a:xfrm>
            <a:off x="6688159" y="1075605"/>
            <a:ext cx="204356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5488E0-9AA3-2B4C-A7E1-7AA25CCF0FFE}"/>
              </a:ext>
            </a:extLst>
          </p:cNvPr>
          <p:cNvCxnSpPr>
            <a:cxnSpLocks/>
          </p:cNvCxnSpPr>
          <p:nvPr/>
        </p:nvCxnSpPr>
        <p:spPr>
          <a:xfrm>
            <a:off x="6695531" y="3589443"/>
            <a:ext cx="203619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f4ff4e0ee_0_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Communication/Collaboration</a:t>
            </a:r>
            <a:endParaRPr dirty="0"/>
          </a:p>
        </p:txBody>
      </p:sp>
      <p:sp>
        <p:nvSpPr>
          <p:cNvPr id="6" name="Rectangle 5">
            <a:extLst>
              <a:ext uri="{FF2B5EF4-FFF2-40B4-BE49-F238E27FC236}">
                <a16:creationId xmlns:a16="http://schemas.microsoft.com/office/drawing/2014/main" id="{E50B4C48-9209-974F-B366-15538BD46201}"/>
              </a:ext>
            </a:extLst>
          </p:cNvPr>
          <p:cNvSpPr/>
          <p:nvPr/>
        </p:nvSpPr>
        <p:spPr>
          <a:xfrm>
            <a:off x="313599" y="1384799"/>
            <a:ext cx="1236269" cy="7900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E2D73239-DB5D-2B46-9A32-EFCC7B736670}"/>
              </a:ext>
            </a:extLst>
          </p:cNvPr>
          <p:cNvSpPr txBox="1"/>
          <p:nvPr/>
        </p:nvSpPr>
        <p:spPr>
          <a:xfrm>
            <a:off x="622994" y="1595153"/>
            <a:ext cx="562975" cy="307777"/>
          </a:xfrm>
          <a:prstGeom prst="rect">
            <a:avLst/>
          </a:prstGeom>
          <a:noFill/>
        </p:spPr>
        <p:txBody>
          <a:bodyPr wrap="none" rtlCol="0">
            <a:spAutoFit/>
          </a:bodyPr>
          <a:lstStyle/>
          <a:p>
            <a:r>
              <a:rPr lang="en-US" dirty="0">
                <a:solidFill>
                  <a:schemeClr val="bg1"/>
                </a:solidFill>
              </a:rPr>
              <a:t>User</a:t>
            </a:r>
          </a:p>
        </p:txBody>
      </p:sp>
      <p:sp>
        <p:nvSpPr>
          <p:cNvPr id="8" name="Rectangle 7">
            <a:extLst>
              <a:ext uri="{FF2B5EF4-FFF2-40B4-BE49-F238E27FC236}">
                <a16:creationId xmlns:a16="http://schemas.microsoft.com/office/drawing/2014/main" id="{105CC5E1-37BE-FC4E-BA5B-F71D095A04B3}"/>
              </a:ext>
            </a:extLst>
          </p:cNvPr>
          <p:cNvSpPr/>
          <p:nvPr/>
        </p:nvSpPr>
        <p:spPr>
          <a:xfrm>
            <a:off x="2901962" y="2554012"/>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92E9C153-A2AF-9447-88F9-F417B3B456F4}"/>
              </a:ext>
            </a:extLst>
          </p:cNvPr>
          <p:cNvSpPr txBox="1"/>
          <p:nvPr/>
        </p:nvSpPr>
        <p:spPr>
          <a:xfrm>
            <a:off x="3448291" y="2794872"/>
            <a:ext cx="532518" cy="307777"/>
          </a:xfrm>
          <a:prstGeom prst="rect">
            <a:avLst/>
          </a:prstGeom>
          <a:noFill/>
        </p:spPr>
        <p:txBody>
          <a:bodyPr wrap="none" rtlCol="0">
            <a:spAutoFit/>
          </a:bodyPr>
          <a:lstStyle/>
          <a:p>
            <a:r>
              <a:rPr lang="en-US" dirty="0">
                <a:solidFill>
                  <a:schemeClr val="bg1"/>
                </a:solidFill>
              </a:rPr>
              <a:t>Map</a:t>
            </a:r>
          </a:p>
        </p:txBody>
      </p:sp>
      <p:sp>
        <p:nvSpPr>
          <p:cNvPr id="10" name="Rectangle 9">
            <a:extLst>
              <a:ext uri="{FF2B5EF4-FFF2-40B4-BE49-F238E27FC236}">
                <a16:creationId xmlns:a16="http://schemas.microsoft.com/office/drawing/2014/main" id="{B027993A-F904-0D42-8196-6393BA692905}"/>
              </a:ext>
            </a:extLst>
          </p:cNvPr>
          <p:cNvSpPr/>
          <p:nvPr/>
        </p:nvSpPr>
        <p:spPr>
          <a:xfrm>
            <a:off x="7165504" y="4088985"/>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a:extLst>
              <a:ext uri="{FF2B5EF4-FFF2-40B4-BE49-F238E27FC236}">
                <a16:creationId xmlns:a16="http://schemas.microsoft.com/office/drawing/2014/main" id="{460717A2-971D-A14C-B1A3-00716FBCB747}"/>
              </a:ext>
            </a:extLst>
          </p:cNvPr>
          <p:cNvSpPr txBox="1"/>
          <p:nvPr/>
        </p:nvSpPr>
        <p:spPr>
          <a:xfrm>
            <a:off x="7433551" y="4346409"/>
            <a:ext cx="1141659" cy="307777"/>
          </a:xfrm>
          <a:prstGeom prst="rect">
            <a:avLst/>
          </a:prstGeom>
          <a:noFill/>
        </p:spPr>
        <p:txBody>
          <a:bodyPr wrap="none" rtlCol="0">
            <a:spAutoFit/>
          </a:bodyPr>
          <a:lstStyle/>
          <a:p>
            <a:r>
              <a:rPr lang="en-US" dirty="0">
                <a:solidFill>
                  <a:schemeClr val="bg1"/>
                </a:solidFill>
              </a:rPr>
              <a:t>Place Detail</a:t>
            </a:r>
          </a:p>
        </p:txBody>
      </p:sp>
      <p:sp>
        <p:nvSpPr>
          <p:cNvPr id="12" name="Rectangle 11">
            <a:extLst>
              <a:ext uri="{FF2B5EF4-FFF2-40B4-BE49-F238E27FC236}">
                <a16:creationId xmlns:a16="http://schemas.microsoft.com/office/drawing/2014/main" id="{D28882FA-C6C8-2844-A8C1-20E853E968AF}"/>
              </a:ext>
            </a:extLst>
          </p:cNvPr>
          <p:cNvSpPr/>
          <p:nvPr/>
        </p:nvSpPr>
        <p:spPr>
          <a:xfrm>
            <a:off x="6638810" y="2136436"/>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481852AB-8C1E-A446-BFD5-9B3F854972A8}"/>
              </a:ext>
            </a:extLst>
          </p:cNvPr>
          <p:cNvSpPr txBox="1"/>
          <p:nvPr/>
        </p:nvSpPr>
        <p:spPr>
          <a:xfrm>
            <a:off x="6948205" y="2386545"/>
            <a:ext cx="1051891" cy="307777"/>
          </a:xfrm>
          <a:prstGeom prst="rect">
            <a:avLst/>
          </a:prstGeom>
          <a:noFill/>
        </p:spPr>
        <p:txBody>
          <a:bodyPr wrap="none" rtlCol="0">
            <a:spAutoFit/>
          </a:bodyPr>
          <a:lstStyle/>
          <a:p>
            <a:r>
              <a:rPr lang="en-US" dirty="0">
                <a:solidFill>
                  <a:schemeClr val="bg1"/>
                </a:solidFill>
              </a:rPr>
              <a:t>Places List</a:t>
            </a:r>
          </a:p>
        </p:txBody>
      </p:sp>
      <p:cxnSp>
        <p:nvCxnSpPr>
          <p:cNvPr id="14" name="Straight Arrow Connector 13">
            <a:extLst>
              <a:ext uri="{FF2B5EF4-FFF2-40B4-BE49-F238E27FC236}">
                <a16:creationId xmlns:a16="http://schemas.microsoft.com/office/drawing/2014/main" id="{DC389F5C-8084-8348-887F-7D9317F25CF1}"/>
              </a:ext>
            </a:extLst>
          </p:cNvPr>
          <p:cNvCxnSpPr/>
          <p:nvPr/>
        </p:nvCxnSpPr>
        <p:spPr>
          <a:xfrm>
            <a:off x="1637651" y="2174840"/>
            <a:ext cx="1170432" cy="73981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6C3875-6915-1D4A-AC0D-8F14C2538A24}"/>
              </a:ext>
            </a:extLst>
          </p:cNvPr>
          <p:cNvSpPr txBox="1"/>
          <p:nvPr/>
        </p:nvSpPr>
        <p:spPr>
          <a:xfrm rot="1944340">
            <a:off x="1694986" y="2208290"/>
            <a:ext cx="1090363" cy="276999"/>
          </a:xfrm>
          <a:prstGeom prst="rect">
            <a:avLst/>
          </a:prstGeom>
          <a:noFill/>
        </p:spPr>
        <p:txBody>
          <a:bodyPr wrap="none" rtlCol="0">
            <a:spAutoFit/>
          </a:bodyPr>
          <a:lstStyle/>
          <a:p>
            <a:r>
              <a:rPr lang="en-US" sz="1200" dirty="0">
                <a:solidFill>
                  <a:schemeClr val="bg1"/>
                </a:solidFill>
              </a:rPr>
              <a:t>1. *: Search()</a:t>
            </a:r>
          </a:p>
        </p:txBody>
      </p:sp>
      <p:cxnSp>
        <p:nvCxnSpPr>
          <p:cNvPr id="16" name="Straight Arrow Connector 15">
            <a:extLst>
              <a:ext uri="{FF2B5EF4-FFF2-40B4-BE49-F238E27FC236}">
                <a16:creationId xmlns:a16="http://schemas.microsoft.com/office/drawing/2014/main" id="{79A687B6-D117-994A-BA40-1B5E04D887D7}"/>
              </a:ext>
            </a:extLst>
          </p:cNvPr>
          <p:cNvCxnSpPr>
            <a:cxnSpLocks/>
            <a:endCxn id="12" idx="1"/>
          </p:cNvCxnSpPr>
          <p:nvPr/>
        </p:nvCxnSpPr>
        <p:spPr>
          <a:xfrm flipV="1">
            <a:off x="4592989" y="2554012"/>
            <a:ext cx="2045821" cy="4175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B676A-5424-6046-81CF-59304154AACE}"/>
              </a:ext>
            </a:extLst>
          </p:cNvPr>
          <p:cNvCxnSpPr>
            <a:cxnSpLocks/>
            <a:stCxn id="8" idx="3"/>
            <a:endCxn id="10" idx="1"/>
          </p:cNvCxnSpPr>
          <p:nvPr/>
        </p:nvCxnSpPr>
        <p:spPr>
          <a:xfrm>
            <a:off x="4592991" y="2971588"/>
            <a:ext cx="2572513" cy="15349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42E99C-E7F8-8746-93F2-E7B1AB337E4B}"/>
              </a:ext>
            </a:extLst>
          </p:cNvPr>
          <p:cNvSpPr txBox="1"/>
          <p:nvPr/>
        </p:nvSpPr>
        <p:spPr>
          <a:xfrm rot="20930480">
            <a:off x="4755911" y="2454532"/>
            <a:ext cx="1669047" cy="276999"/>
          </a:xfrm>
          <a:prstGeom prst="rect">
            <a:avLst/>
          </a:prstGeom>
          <a:noFill/>
        </p:spPr>
        <p:txBody>
          <a:bodyPr wrap="none" rtlCol="0">
            <a:spAutoFit/>
          </a:bodyPr>
          <a:lstStyle/>
          <a:p>
            <a:r>
              <a:rPr lang="en-US" sz="1200" dirty="0">
                <a:solidFill>
                  <a:schemeClr val="bg1"/>
                </a:solidFill>
              </a:rPr>
              <a:t>1.2[random]:</a:t>
            </a:r>
            <a:r>
              <a:rPr lang="en-US" sz="1200" dirty="0" err="1">
                <a:solidFill>
                  <a:schemeClr val="bg1"/>
                </a:solidFill>
              </a:rPr>
              <a:t>listView</a:t>
            </a:r>
            <a:r>
              <a:rPr lang="en-US" sz="1200" dirty="0">
                <a:solidFill>
                  <a:schemeClr val="bg1"/>
                </a:solidFill>
              </a:rPr>
              <a:t>()</a:t>
            </a:r>
          </a:p>
        </p:txBody>
      </p:sp>
      <p:sp>
        <p:nvSpPr>
          <p:cNvPr id="19" name="TextBox 18">
            <a:extLst>
              <a:ext uri="{FF2B5EF4-FFF2-40B4-BE49-F238E27FC236}">
                <a16:creationId xmlns:a16="http://schemas.microsoft.com/office/drawing/2014/main" id="{E84F26D9-EB85-984D-AE2A-CAFB88E5E464}"/>
              </a:ext>
            </a:extLst>
          </p:cNvPr>
          <p:cNvSpPr txBox="1"/>
          <p:nvPr/>
        </p:nvSpPr>
        <p:spPr>
          <a:xfrm rot="1868487">
            <a:off x="4951564" y="3487776"/>
            <a:ext cx="2180405" cy="276999"/>
          </a:xfrm>
          <a:prstGeom prst="rect">
            <a:avLst/>
          </a:prstGeom>
          <a:noFill/>
        </p:spPr>
        <p:txBody>
          <a:bodyPr wrap="none" rtlCol="0">
            <a:spAutoFit/>
          </a:bodyPr>
          <a:lstStyle/>
          <a:p>
            <a:r>
              <a:rPr lang="en-US" sz="1200" dirty="0">
                <a:solidFill>
                  <a:schemeClr val="bg1"/>
                </a:solidFill>
              </a:rPr>
              <a:t>1.3[</a:t>
            </a:r>
            <a:r>
              <a:rPr lang="en-US" sz="1200" dirty="0" err="1">
                <a:solidFill>
                  <a:schemeClr val="bg1"/>
                </a:solidFill>
              </a:rPr>
              <a:t>LooksGood</a:t>
            </a:r>
            <a:r>
              <a:rPr lang="en-US" sz="1200" dirty="0">
                <a:solidFill>
                  <a:schemeClr val="bg1"/>
                </a:solidFill>
              </a:rPr>
              <a:t>]: </a:t>
            </a:r>
            <a:r>
              <a:rPr lang="en-US" sz="1200" dirty="0" err="1">
                <a:solidFill>
                  <a:schemeClr val="bg1"/>
                </a:solidFill>
              </a:rPr>
              <a:t>ViewDetail</a:t>
            </a:r>
            <a:r>
              <a:rPr lang="en-US" sz="120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f4ff4e0ee_0_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 Diagram</a:t>
            </a:r>
            <a:endParaRPr/>
          </a:p>
        </p:txBody>
      </p:sp>
      <p:sp>
        <p:nvSpPr>
          <p:cNvPr id="5" name="Rectangle 4">
            <a:extLst>
              <a:ext uri="{FF2B5EF4-FFF2-40B4-BE49-F238E27FC236}">
                <a16:creationId xmlns:a16="http://schemas.microsoft.com/office/drawing/2014/main" id="{5AE5B7B8-8856-F340-95A5-9C3038B0DF49}"/>
              </a:ext>
            </a:extLst>
          </p:cNvPr>
          <p:cNvSpPr/>
          <p:nvPr/>
        </p:nvSpPr>
        <p:spPr>
          <a:xfrm>
            <a:off x="1275071" y="1100788"/>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FD36FC1C-23E1-4B47-93D8-1D95D81CE05F}"/>
              </a:ext>
            </a:extLst>
          </p:cNvPr>
          <p:cNvSpPr txBox="1"/>
          <p:nvPr/>
        </p:nvSpPr>
        <p:spPr>
          <a:xfrm>
            <a:off x="1584466" y="1311142"/>
            <a:ext cx="562975" cy="307777"/>
          </a:xfrm>
          <a:prstGeom prst="rect">
            <a:avLst/>
          </a:prstGeom>
          <a:noFill/>
        </p:spPr>
        <p:txBody>
          <a:bodyPr wrap="none" rtlCol="0">
            <a:spAutoFit/>
          </a:bodyPr>
          <a:lstStyle/>
          <a:p>
            <a:r>
              <a:rPr lang="en-US" dirty="0">
                <a:solidFill>
                  <a:schemeClr val="bg1"/>
                </a:solidFill>
              </a:rPr>
              <a:t>User</a:t>
            </a:r>
          </a:p>
        </p:txBody>
      </p:sp>
      <p:sp>
        <p:nvSpPr>
          <p:cNvPr id="7" name="Rectangle 6">
            <a:extLst>
              <a:ext uri="{FF2B5EF4-FFF2-40B4-BE49-F238E27FC236}">
                <a16:creationId xmlns:a16="http://schemas.microsoft.com/office/drawing/2014/main" id="{EF498354-E54F-A64B-8130-EFC2FFD3D1FC}"/>
              </a:ext>
            </a:extLst>
          </p:cNvPr>
          <p:cNvSpPr/>
          <p:nvPr/>
        </p:nvSpPr>
        <p:spPr>
          <a:xfrm>
            <a:off x="7363709" y="1148373"/>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3F366F4-6A19-544C-BF6D-2433DC586EAB}"/>
              </a:ext>
            </a:extLst>
          </p:cNvPr>
          <p:cNvSpPr txBox="1"/>
          <p:nvPr/>
        </p:nvSpPr>
        <p:spPr>
          <a:xfrm>
            <a:off x="7673104" y="1358727"/>
            <a:ext cx="532518" cy="307777"/>
          </a:xfrm>
          <a:prstGeom prst="rect">
            <a:avLst/>
          </a:prstGeom>
          <a:noFill/>
        </p:spPr>
        <p:txBody>
          <a:bodyPr wrap="none" rtlCol="0">
            <a:spAutoFit/>
          </a:bodyPr>
          <a:lstStyle/>
          <a:p>
            <a:r>
              <a:rPr lang="en-US" dirty="0">
                <a:solidFill>
                  <a:schemeClr val="bg1"/>
                </a:solidFill>
              </a:rPr>
              <a:t>Map</a:t>
            </a:r>
          </a:p>
        </p:txBody>
      </p:sp>
      <p:cxnSp>
        <p:nvCxnSpPr>
          <p:cNvPr id="9" name="Straight Connector 8">
            <a:extLst>
              <a:ext uri="{FF2B5EF4-FFF2-40B4-BE49-F238E27FC236}">
                <a16:creationId xmlns:a16="http://schemas.microsoft.com/office/drawing/2014/main" id="{3CC1B063-E72B-C940-A08F-AF299F1EEFA7}"/>
              </a:ext>
            </a:extLst>
          </p:cNvPr>
          <p:cNvCxnSpPr>
            <a:cxnSpLocks/>
            <a:stCxn id="5" idx="2"/>
          </p:cNvCxnSpPr>
          <p:nvPr/>
        </p:nvCxnSpPr>
        <p:spPr>
          <a:xfrm flipH="1">
            <a:off x="1876378" y="1890829"/>
            <a:ext cx="16828" cy="30548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E968CC-D200-6A4B-8CCF-DAD4CAA62DA3}"/>
              </a:ext>
            </a:extLst>
          </p:cNvPr>
          <p:cNvCxnSpPr>
            <a:cxnSpLocks/>
            <a:stCxn id="7" idx="2"/>
          </p:cNvCxnSpPr>
          <p:nvPr/>
        </p:nvCxnSpPr>
        <p:spPr>
          <a:xfrm flipH="1">
            <a:off x="7970482" y="1938414"/>
            <a:ext cx="11362" cy="300528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A35922-BCBF-7645-A2BA-30D858ED753F}"/>
              </a:ext>
            </a:extLst>
          </p:cNvPr>
          <p:cNvSpPr/>
          <p:nvPr/>
        </p:nvSpPr>
        <p:spPr>
          <a:xfrm>
            <a:off x="1805190" y="2109329"/>
            <a:ext cx="174264" cy="24846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F9A63D17-7B9B-8746-A425-B00E1CAD1F33}"/>
              </a:ext>
            </a:extLst>
          </p:cNvPr>
          <p:cNvCxnSpPr>
            <a:cxnSpLocks/>
          </p:cNvCxnSpPr>
          <p:nvPr/>
        </p:nvCxnSpPr>
        <p:spPr>
          <a:xfrm>
            <a:off x="1984646" y="2780202"/>
            <a:ext cx="5909737"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FC954A-3F5D-6040-9266-C084AD5646B9}"/>
              </a:ext>
            </a:extLst>
          </p:cNvPr>
          <p:cNvSpPr/>
          <p:nvPr/>
        </p:nvSpPr>
        <p:spPr>
          <a:xfrm>
            <a:off x="7899575" y="2663187"/>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97AB2E4C-10B9-EB4C-AD74-9AF935E3AF34}"/>
              </a:ext>
            </a:extLst>
          </p:cNvPr>
          <p:cNvCxnSpPr>
            <a:cxnSpLocks/>
          </p:cNvCxnSpPr>
          <p:nvPr/>
        </p:nvCxnSpPr>
        <p:spPr>
          <a:xfrm>
            <a:off x="1984646" y="2976493"/>
            <a:ext cx="5909737" cy="36575"/>
          </a:xfrm>
          <a:prstGeom prst="straightConnector1">
            <a:avLst/>
          </a:prstGeom>
          <a:ln w="28575">
            <a:solidFill>
              <a:schemeClr val="bg1">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A39AD7-17C5-9146-9D91-B4A58052C035}"/>
              </a:ext>
            </a:extLst>
          </p:cNvPr>
          <p:cNvSpPr txBox="1"/>
          <p:nvPr/>
        </p:nvSpPr>
        <p:spPr>
          <a:xfrm>
            <a:off x="4551155" y="2424207"/>
            <a:ext cx="1250663" cy="307777"/>
          </a:xfrm>
          <a:prstGeom prst="rect">
            <a:avLst/>
          </a:prstGeom>
          <a:noFill/>
        </p:spPr>
        <p:txBody>
          <a:bodyPr wrap="none" rtlCol="0">
            <a:spAutoFit/>
          </a:bodyPr>
          <a:lstStyle/>
          <a:p>
            <a:r>
              <a:rPr lang="en-US" dirty="0">
                <a:solidFill>
                  <a:schemeClr val="bg1"/>
                </a:solidFill>
              </a:rPr>
              <a:t>Place Search</a:t>
            </a:r>
          </a:p>
        </p:txBody>
      </p:sp>
      <p:sp>
        <p:nvSpPr>
          <p:cNvPr id="16" name="TextBox 15">
            <a:extLst>
              <a:ext uri="{FF2B5EF4-FFF2-40B4-BE49-F238E27FC236}">
                <a16:creationId xmlns:a16="http://schemas.microsoft.com/office/drawing/2014/main" id="{E9B9E836-6CD9-6745-A726-DD6DDE9129BF}"/>
              </a:ext>
            </a:extLst>
          </p:cNvPr>
          <p:cNvSpPr txBox="1"/>
          <p:nvPr/>
        </p:nvSpPr>
        <p:spPr>
          <a:xfrm>
            <a:off x="4551155" y="3020311"/>
            <a:ext cx="1399742" cy="307777"/>
          </a:xfrm>
          <a:prstGeom prst="rect">
            <a:avLst/>
          </a:prstGeom>
          <a:noFill/>
        </p:spPr>
        <p:txBody>
          <a:bodyPr wrap="none" rtlCol="0">
            <a:spAutoFit/>
          </a:bodyPr>
          <a:lstStyle/>
          <a:p>
            <a:r>
              <a:rPr lang="en-US" dirty="0">
                <a:solidFill>
                  <a:schemeClr val="bg1"/>
                </a:solidFill>
              </a:rPr>
              <a:t>Search Results</a:t>
            </a:r>
          </a:p>
        </p:txBody>
      </p:sp>
      <p:sp>
        <p:nvSpPr>
          <p:cNvPr id="17" name="Rectangle 16">
            <a:extLst>
              <a:ext uri="{FF2B5EF4-FFF2-40B4-BE49-F238E27FC236}">
                <a16:creationId xmlns:a16="http://schemas.microsoft.com/office/drawing/2014/main" id="{7992EC61-B2C9-DF46-BF7A-05E9FF670AA6}"/>
              </a:ext>
            </a:extLst>
          </p:cNvPr>
          <p:cNvSpPr/>
          <p:nvPr/>
        </p:nvSpPr>
        <p:spPr>
          <a:xfrm>
            <a:off x="7894383" y="3490830"/>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 name="Straight Arrow Connector 17">
            <a:extLst>
              <a:ext uri="{FF2B5EF4-FFF2-40B4-BE49-F238E27FC236}">
                <a16:creationId xmlns:a16="http://schemas.microsoft.com/office/drawing/2014/main" id="{FA144AD8-0CD9-F349-97C8-EDECBD2A77F1}"/>
              </a:ext>
            </a:extLst>
          </p:cNvPr>
          <p:cNvCxnSpPr>
            <a:cxnSpLocks/>
          </p:cNvCxnSpPr>
          <p:nvPr/>
        </p:nvCxnSpPr>
        <p:spPr>
          <a:xfrm>
            <a:off x="1984646" y="3759046"/>
            <a:ext cx="5909737" cy="0"/>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1C40A-5F84-A14A-ADA9-ABD58FF386F5}"/>
              </a:ext>
            </a:extLst>
          </p:cNvPr>
          <p:cNvSpPr txBox="1"/>
          <p:nvPr/>
        </p:nvSpPr>
        <p:spPr>
          <a:xfrm>
            <a:off x="4954618" y="3418974"/>
            <a:ext cx="992579" cy="307777"/>
          </a:xfrm>
          <a:prstGeom prst="rect">
            <a:avLst/>
          </a:prstGeom>
          <a:noFill/>
        </p:spPr>
        <p:txBody>
          <a:bodyPr wrap="none" rtlCol="0">
            <a:spAutoFit/>
          </a:bodyPr>
          <a:lstStyle/>
          <a:p>
            <a:r>
              <a:rPr lang="en-US" dirty="0">
                <a:solidFill>
                  <a:schemeClr val="bg1"/>
                </a:solidFill>
              </a:rPr>
              <a:t>View Lists</a:t>
            </a:r>
          </a:p>
        </p:txBody>
      </p:sp>
      <p:sp>
        <p:nvSpPr>
          <p:cNvPr id="20" name="Rectangle 19">
            <a:extLst>
              <a:ext uri="{FF2B5EF4-FFF2-40B4-BE49-F238E27FC236}">
                <a16:creationId xmlns:a16="http://schemas.microsoft.com/office/drawing/2014/main" id="{7DE022B4-8C21-434F-9E24-FF2924704C64}"/>
              </a:ext>
            </a:extLst>
          </p:cNvPr>
          <p:cNvSpPr/>
          <p:nvPr/>
        </p:nvSpPr>
        <p:spPr>
          <a:xfrm>
            <a:off x="7894383" y="4118505"/>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Arrow Connector 20">
            <a:extLst>
              <a:ext uri="{FF2B5EF4-FFF2-40B4-BE49-F238E27FC236}">
                <a16:creationId xmlns:a16="http://schemas.microsoft.com/office/drawing/2014/main" id="{C80E05A5-3C55-5A4C-B74C-8B2B479495CE}"/>
              </a:ext>
            </a:extLst>
          </p:cNvPr>
          <p:cNvCxnSpPr>
            <a:cxnSpLocks/>
          </p:cNvCxnSpPr>
          <p:nvPr/>
        </p:nvCxnSpPr>
        <p:spPr>
          <a:xfrm flipV="1">
            <a:off x="1984646" y="4379307"/>
            <a:ext cx="5980644" cy="5808"/>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F6FF83-0F30-694B-A8C8-4FB0CA430C09}"/>
              </a:ext>
            </a:extLst>
          </p:cNvPr>
          <p:cNvSpPr txBox="1"/>
          <p:nvPr/>
        </p:nvSpPr>
        <p:spPr>
          <a:xfrm>
            <a:off x="4954618" y="4045043"/>
            <a:ext cx="1172116" cy="307777"/>
          </a:xfrm>
          <a:prstGeom prst="rect">
            <a:avLst/>
          </a:prstGeom>
          <a:noFill/>
        </p:spPr>
        <p:txBody>
          <a:bodyPr wrap="none" rtlCol="0">
            <a:spAutoFit/>
          </a:bodyPr>
          <a:lstStyle/>
          <a:p>
            <a:r>
              <a:rPr lang="en-US" dirty="0">
                <a:solidFill>
                  <a:schemeClr val="bg1"/>
                </a:solidFill>
              </a:rPr>
              <a:t>View Details</a:t>
            </a:r>
          </a:p>
        </p:txBody>
      </p:sp>
      <p:sp>
        <p:nvSpPr>
          <p:cNvPr id="23" name="Rectangle 22">
            <a:extLst>
              <a:ext uri="{FF2B5EF4-FFF2-40B4-BE49-F238E27FC236}">
                <a16:creationId xmlns:a16="http://schemas.microsoft.com/office/drawing/2014/main" id="{E35F8539-3228-E944-8BBD-BD12AC5B8DE4}"/>
              </a:ext>
            </a:extLst>
          </p:cNvPr>
          <p:cNvSpPr/>
          <p:nvPr/>
        </p:nvSpPr>
        <p:spPr>
          <a:xfrm>
            <a:off x="1669774" y="2290570"/>
            <a:ext cx="6535848" cy="2487885"/>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E5FEEFDE-4419-614E-93EF-DAB450CBEBDC}"/>
              </a:ext>
            </a:extLst>
          </p:cNvPr>
          <p:cNvSpPr txBox="1"/>
          <p:nvPr/>
        </p:nvSpPr>
        <p:spPr>
          <a:xfrm>
            <a:off x="2186041" y="2359031"/>
            <a:ext cx="582211" cy="307777"/>
          </a:xfrm>
          <a:prstGeom prst="rect">
            <a:avLst/>
          </a:prstGeom>
          <a:noFill/>
        </p:spPr>
        <p:txBody>
          <a:bodyPr wrap="none" rtlCol="0">
            <a:spAutoFit/>
          </a:bodyPr>
          <a:lstStyle/>
          <a:p>
            <a:r>
              <a:rPr lang="en-US" dirty="0">
                <a:solidFill>
                  <a:schemeClr val="bg1"/>
                </a:solidFill>
              </a:rPr>
              <a:t>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6f4ff4e0ee_0_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a:t>
            </a:r>
            <a:endParaRPr/>
          </a:p>
        </p:txBody>
      </p:sp>
      <p:grpSp>
        <p:nvGrpSpPr>
          <p:cNvPr id="5" name="Group 4">
            <a:extLst>
              <a:ext uri="{FF2B5EF4-FFF2-40B4-BE49-F238E27FC236}">
                <a16:creationId xmlns:a16="http://schemas.microsoft.com/office/drawing/2014/main" id="{EA19C52E-6059-F240-B848-914B4D3F4DC2}"/>
              </a:ext>
            </a:extLst>
          </p:cNvPr>
          <p:cNvGrpSpPr/>
          <p:nvPr/>
        </p:nvGrpSpPr>
        <p:grpSpPr>
          <a:xfrm>
            <a:off x="890985" y="1724828"/>
            <a:ext cx="1027450" cy="1510715"/>
            <a:chOff x="2511973" y="2081048"/>
            <a:chExt cx="420414" cy="604345"/>
          </a:xfrm>
        </p:grpSpPr>
        <p:sp>
          <p:nvSpPr>
            <p:cNvPr id="6" name="Oval 5">
              <a:extLst>
                <a:ext uri="{FF2B5EF4-FFF2-40B4-BE49-F238E27FC236}">
                  <a16:creationId xmlns:a16="http://schemas.microsoft.com/office/drawing/2014/main" id="{E0E618A2-AEB8-E242-8D50-F51809128CB6}"/>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Connector 6">
              <a:extLst>
                <a:ext uri="{FF2B5EF4-FFF2-40B4-BE49-F238E27FC236}">
                  <a16:creationId xmlns:a16="http://schemas.microsoft.com/office/drawing/2014/main" id="{1BFB67FB-D8AB-4F4F-9BDC-B1E9681611BF}"/>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8FE839-E0B0-934B-A389-063049D5430F}"/>
                </a:ext>
              </a:extLst>
            </p:cNvPr>
            <p:cNvCxnSpPr>
              <a:stCxn id="6"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4186FB-7619-7F4F-8389-11AE64EEABBB}"/>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3D07A5-46D5-3B45-A18D-E45AF75762B4}"/>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6297B7F2-91AA-1E47-8C3C-DF1B79CADD9D}"/>
              </a:ext>
            </a:extLst>
          </p:cNvPr>
          <p:cNvSpPr/>
          <p:nvPr/>
        </p:nvSpPr>
        <p:spPr>
          <a:xfrm>
            <a:off x="2998598" y="88926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C47C0D52-8530-A34A-B7B5-A1D1F66367A3}"/>
              </a:ext>
            </a:extLst>
          </p:cNvPr>
          <p:cNvSpPr txBox="1"/>
          <p:nvPr/>
        </p:nvSpPr>
        <p:spPr>
          <a:xfrm>
            <a:off x="3088515" y="1044727"/>
            <a:ext cx="1464724" cy="461665"/>
          </a:xfrm>
          <a:prstGeom prst="rect">
            <a:avLst/>
          </a:prstGeom>
          <a:noFill/>
        </p:spPr>
        <p:txBody>
          <a:bodyPr wrap="square" rtlCol="0">
            <a:spAutoFit/>
          </a:bodyPr>
          <a:lstStyle/>
          <a:p>
            <a:pPr algn="ctr"/>
            <a:r>
              <a:rPr lang="en-US" sz="1200" dirty="0">
                <a:solidFill>
                  <a:schemeClr val="bg1"/>
                </a:solidFill>
              </a:rPr>
              <a:t>Search Places Nearby</a:t>
            </a:r>
          </a:p>
        </p:txBody>
      </p:sp>
      <p:grpSp>
        <p:nvGrpSpPr>
          <p:cNvPr id="13" name="Group 12">
            <a:extLst>
              <a:ext uri="{FF2B5EF4-FFF2-40B4-BE49-F238E27FC236}">
                <a16:creationId xmlns:a16="http://schemas.microsoft.com/office/drawing/2014/main" id="{318E1681-95F7-2340-B738-B734FD82B361}"/>
              </a:ext>
            </a:extLst>
          </p:cNvPr>
          <p:cNvGrpSpPr/>
          <p:nvPr/>
        </p:nvGrpSpPr>
        <p:grpSpPr>
          <a:xfrm>
            <a:off x="7394894" y="1685073"/>
            <a:ext cx="1027450" cy="1510715"/>
            <a:chOff x="2511973" y="2081048"/>
            <a:chExt cx="420414" cy="604345"/>
          </a:xfrm>
        </p:grpSpPr>
        <p:sp>
          <p:nvSpPr>
            <p:cNvPr id="14" name="Oval 13">
              <a:extLst>
                <a:ext uri="{FF2B5EF4-FFF2-40B4-BE49-F238E27FC236}">
                  <a16:creationId xmlns:a16="http://schemas.microsoft.com/office/drawing/2014/main" id="{196FEC1A-7D36-6D4B-B9C9-B360B5F4B9EC}"/>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90A79F4A-40AF-AB44-966E-33182D8758CA}"/>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F64293-490E-9F45-B36F-958DE7E3CAA8}"/>
                </a:ext>
              </a:extLst>
            </p:cNvPr>
            <p:cNvCxnSpPr>
              <a:stCxn id="14"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AB46D5-3798-6243-8422-F424D841C660}"/>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F8A334-2E78-F845-96BA-1D4EC92EECCA}"/>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F4543415-9267-C344-B154-63EB4DB2D8E7}"/>
              </a:ext>
            </a:extLst>
          </p:cNvPr>
          <p:cNvSpPr/>
          <p:nvPr/>
        </p:nvSpPr>
        <p:spPr>
          <a:xfrm>
            <a:off x="2998598" y="237662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5E9024B6-77A7-8F4F-8E18-6F337F8F6A2D}"/>
              </a:ext>
            </a:extLst>
          </p:cNvPr>
          <p:cNvSpPr txBox="1"/>
          <p:nvPr/>
        </p:nvSpPr>
        <p:spPr>
          <a:xfrm>
            <a:off x="3056708" y="2547989"/>
            <a:ext cx="1464724" cy="461665"/>
          </a:xfrm>
          <a:prstGeom prst="rect">
            <a:avLst/>
          </a:prstGeom>
          <a:noFill/>
        </p:spPr>
        <p:txBody>
          <a:bodyPr wrap="square" rtlCol="0">
            <a:spAutoFit/>
          </a:bodyPr>
          <a:lstStyle/>
          <a:p>
            <a:pPr algn="ctr"/>
            <a:r>
              <a:rPr lang="en-US" sz="1200" dirty="0">
                <a:solidFill>
                  <a:schemeClr val="bg1"/>
                </a:solidFill>
              </a:rPr>
              <a:t>View a List of Places</a:t>
            </a:r>
          </a:p>
        </p:txBody>
      </p:sp>
      <p:sp>
        <p:nvSpPr>
          <p:cNvPr id="21" name="Oval 20">
            <a:extLst>
              <a:ext uri="{FF2B5EF4-FFF2-40B4-BE49-F238E27FC236}">
                <a16:creationId xmlns:a16="http://schemas.microsoft.com/office/drawing/2014/main" id="{A93C2EBD-6FF0-3B4E-936A-EE1B80769F9E}"/>
              </a:ext>
            </a:extLst>
          </p:cNvPr>
          <p:cNvSpPr/>
          <p:nvPr/>
        </p:nvSpPr>
        <p:spPr>
          <a:xfrm>
            <a:off x="3002467" y="3922465"/>
            <a:ext cx="1612247" cy="73212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9CF5CD0C-700E-4544-96C4-EC9E6F9F9026}"/>
              </a:ext>
            </a:extLst>
          </p:cNvPr>
          <p:cNvSpPr txBox="1"/>
          <p:nvPr/>
        </p:nvSpPr>
        <p:spPr>
          <a:xfrm>
            <a:off x="3100335" y="4101781"/>
            <a:ext cx="1464724" cy="461665"/>
          </a:xfrm>
          <a:prstGeom prst="rect">
            <a:avLst/>
          </a:prstGeom>
          <a:noFill/>
        </p:spPr>
        <p:txBody>
          <a:bodyPr wrap="square" rtlCol="0">
            <a:spAutoFit/>
          </a:bodyPr>
          <a:lstStyle/>
          <a:p>
            <a:pPr algn="ctr"/>
            <a:r>
              <a:rPr lang="en-US" sz="1200" dirty="0">
                <a:solidFill>
                  <a:schemeClr val="bg1"/>
                </a:solidFill>
              </a:rPr>
              <a:t>View details of a Place</a:t>
            </a:r>
          </a:p>
        </p:txBody>
      </p:sp>
      <p:sp>
        <p:nvSpPr>
          <p:cNvPr id="23" name="Oval 22">
            <a:extLst>
              <a:ext uri="{FF2B5EF4-FFF2-40B4-BE49-F238E27FC236}">
                <a16:creationId xmlns:a16="http://schemas.microsoft.com/office/drawing/2014/main" id="{65AF78E8-0D22-E54E-9795-5DD5916F0223}"/>
              </a:ext>
            </a:extLst>
          </p:cNvPr>
          <p:cNvSpPr/>
          <p:nvPr/>
        </p:nvSpPr>
        <p:spPr>
          <a:xfrm>
            <a:off x="5593427" y="2172192"/>
            <a:ext cx="1448014" cy="76409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TextBox 23">
            <a:extLst>
              <a:ext uri="{FF2B5EF4-FFF2-40B4-BE49-F238E27FC236}">
                <a16:creationId xmlns:a16="http://schemas.microsoft.com/office/drawing/2014/main" id="{2C3E3CDE-977E-5E43-A125-64815C6CAD03}"/>
              </a:ext>
            </a:extLst>
          </p:cNvPr>
          <p:cNvSpPr txBox="1"/>
          <p:nvPr/>
        </p:nvSpPr>
        <p:spPr>
          <a:xfrm>
            <a:off x="5619732" y="2351508"/>
            <a:ext cx="1464724" cy="461665"/>
          </a:xfrm>
          <a:prstGeom prst="rect">
            <a:avLst/>
          </a:prstGeom>
          <a:noFill/>
        </p:spPr>
        <p:txBody>
          <a:bodyPr wrap="square" rtlCol="0">
            <a:spAutoFit/>
          </a:bodyPr>
          <a:lstStyle/>
          <a:p>
            <a:pPr algn="ctr"/>
            <a:r>
              <a:rPr lang="en-US" sz="1200" dirty="0">
                <a:solidFill>
                  <a:schemeClr val="bg1"/>
                </a:solidFill>
              </a:rPr>
              <a:t>Provide Places</a:t>
            </a:r>
            <a:br>
              <a:rPr lang="en-US" sz="1200" dirty="0">
                <a:solidFill>
                  <a:schemeClr val="bg1"/>
                </a:solidFill>
              </a:rPr>
            </a:br>
            <a:r>
              <a:rPr lang="en-US" sz="1200" dirty="0">
                <a:solidFill>
                  <a:schemeClr val="bg1"/>
                </a:solidFill>
              </a:rPr>
              <a:t>(Maps)</a:t>
            </a:r>
          </a:p>
        </p:txBody>
      </p:sp>
      <p:cxnSp>
        <p:nvCxnSpPr>
          <p:cNvPr id="25" name="Straight Arrow Connector 24">
            <a:extLst>
              <a:ext uri="{FF2B5EF4-FFF2-40B4-BE49-F238E27FC236}">
                <a16:creationId xmlns:a16="http://schemas.microsoft.com/office/drawing/2014/main" id="{3B604404-0E88-A044-8794-6AC1232B6E21}"/>
              </a:ext>
            </a:extLst>
          </p:cNvPr>
          <p:cNvCxnSpPr>
            <a:cxnSpLocks/>
            <a:stCxn id="11" idx="4"/>
            <a:endCxn id="19" idx="0"/>
          </p:cNvCxnSpPr>
          <p:nvPr/>
        </p:nvCxnSpPr>
        <p:spPr>
          <a:xfrm>
            <a:off x="3806656" y="1623148"/>
            <a:ext cx="0" cy="753476"/>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B913B2-20B7-5A4E-B580-64A06BE6B36A}"/>
              </a:ext>
            </a:extLst>
          </p:cNvPr>
          <p:cNvCxnSpPr>
            <a:cxnSpLocks/>
            <a:endCxn id="21" idx="0"/>
          </p:cNvCxnSpPr>
          <p:nvPr/>
        </p:nvCxnSpPr>
        <p:spPr>
          <a:xfrm>
            <a:off x="3808591" y="2862972"/>
            <a:ext cx="0" cy="1059493"/>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2156BA-CC4E-AD48-A80C-A848ED68D015}"/>
              </a:ext>
            </a:extLst>
          </p:cNvPr>
          <p:cNvSpPr txBox="1"/>
          <p:nvPr/>
        </p:nvSpPr>
        <p:spPr>
          <a:xfrm>
            <a:off x="3179320" y="3343320"/>
            <a:ext cx="1247457" cy="307777"/>
          </a:xfrm>
          <a:prstGeom prst="rect">
            <a:avLst/>
          </a:prstGeom>
          <a:noFill/>
        </p:spPr>
        <p:txBody>
          <a:bodyPr wrap="none" rtlCol="0">
            <a:spAutoFit/>
          </a:bodyPr>
          <a:lstStyle/>
          <a:p>
            <a:r>
              <a:rPr lang="en-US" sz="1400" dirty="0">
                <a:solidFill>
                  <a:schemeClr val="bg1"/>
                </a:solidFill>
              </a:rPr>
              <a:t>&lt;&lt;requires&gt;&gt;</a:t>
            </a:r>
          </a:p>
        </p:txBody>
      </p:sp>
      <p:sp>
        <p:nvSpPr>
          <p:cNvPr id="28" name="TextBox 27">
            <a:extLst>
              <a:ext uri="{FF2B5EF4-FFF2-40B4-BE49-F238E27FC236}">
                <a16:creationId xmlns:a16="http://schemas.microsoft.com/office/drawing/2014/main" id="{3A5167D0-E83E-6B44-81A5-359EDDDD3D66}"/>
              </a:ext>
            </a:extLst>
          </p:cNvPr>
          <p:cNvSpPr txBox="1"/>
          <p:nvPr/>
        </p:nvSpPr>
        <p:spPr>
          <a:xfrm>
            <a:off x="3139564" y="1779270"/>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29" name="Straight Arrow Connector 28">
            <a:extLst>
              <a:ext uri="{FF2B5EF4-FFF2-40B4-BE49-F238E27FC236}">
                <a16:creationId xmlns:a16="http://schemas.microsoft.com/office/drawing/2014/main" id="{768C8CB6-D4F5-FF40-ACF0-36162DD7E9C9}"/>
              </a:ext>
            </a:extLst>
          </p:cNvPr>
          <p:cNvCxnSpPr>
            <a:cxnSpLocks/>
            <a:stCxn id="23" idx="2"/>
            <a:endCxn id="11" idx="6"/>
          </p:cNvCxnSpPr>
          <p:nvPr/>
        </p:nvCxnSpPr>
        <p:spPr>
          <a:xfrm flipH="1" flipV="1">
            <a:off x="4614714" y="1256206"/>
            <a:ext cx="978713" cy="1298032"/>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9AC4AD-4571-2646-A753-AEDB9C6535CC}"/>
              </a:ext>
            </a:extLst>
          </p:cNvPr>
          <p:cNvSpPr txBox="1"/>
          <p:nvPr/>
        </p:nvSpPr>
        <p:spPr>
          <a:xfrm>
            <a:off x="4521432" y="1568769"/>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31" name="Straight Arrow Connector 30">
            <a:extLst>
              <a:ext uri="{FF2B5EF4-FFF2-40B4-BE49-F238E27FC236}">
                <a16:creationId xmlns:a16="http://schemas.microsoft.com/office/drawing/2014/main" id="{4B513D64-7FC2-094D-B01B-2EB672B7D60A}"/>
              </a:ext>
            </a:extLst>
          </p:cNvPr>
          <p:cNvCxnSpPr>
            <a:cxnSpLocks/>
            <a:stCxn id="23" idx="2"/>
            <a:endCxn id="19" idx="6"/>
          </p:cNvCxnSpPr>
          <p:nvPr/>
        </p:nvCxnSpPr>
        <p:spPr>
          <a:xfrm flipH="1">
            <a:off x="4614714" y="2554238"/>
            <a:ext cx="978713" cy="18932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E2E634-A2AB-D743-9F7A-72ACAE5B660C}"/>
              </a:ext>
            </a:extLst>
          </p:cNvPr>
          <p:cNvCxnSpPr>
            <a:cxnSpLocks/>
            <a:stCxn id="23" idx="2"/>
            <a:endCxn id="21" idx="6"/>
          </p:cNvCxnSpPr>
          <p:nvPr/>
        </p:nvCxnSpPr>
        <p:spPr>
          <a:xfrm flipH="1">
            <a:off x="4614714" y="2554238"/>
            <a:ext cx="978713" cy="1734291"/>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14D4AD-0A6F-D848-AB1B-631C27EC5010}"/>
              </a:ext>
            </a:extLst>
          </p:cNvPr>
          <p:cNvSpPr txBox="1"/>
          <p:nvPr/>
        </p:nvSpPr>
        <p:spPr>
          <a:xfrm>
            <a:off x="4652911" y="3209508"/>
            <a:ext cx="1228221" cy="307777"/>
          </a:xfrm>
          <a:prstGeom prst="rect">
            <a:avLst/>
          </a:prstGeom>
          <a:noFill/>
        </p:spPr>
        <p:txBody>
          <a:bodyPr wrap="none" rtlCol="0">
            <a:spAutoFit/>
          </a:bodyPr>
          <a:lstStyle/>
          <a:p>
            <a:r>
              <a:rPr lang="en-US" sz="1400" dirty="0">
                <a:solidFill>
                  <a:schemeClr val="bg1"/>
                </a:solidFill>
              </a:rPr>
              <a:t>&lt;&lt;extends&gt;&gt;</a:t>
            </a:r>
          </a:p>
        </p:txBody>
      </p:sp>
      <p:cxnSp>
        <p:nvCxnSpPr>
          <p:cNvPr id="35" name="Straight Arrow Connector 34">
            <a:extLst>
              <a:ext uri="{FF2B5EF4-FFF2-40B4-BE49-F238E27FC236}">
                <a16:creationId xmlns:a16="http://schemas.microsoft.com/office/drawing/2014/main" id="{D7FA6A2C-9108-4743-85BD-CB7345E0C867}"/>
              </a:ext>
            </a:extLst>
          </p:cNvPr>
          <p:cNvCxnSpPr>
            <a:cxnSpLocks/>
            <a:endCxn id="11" idx="2"/>
          </p:cNvCxnSpPr>
          <p:nvPr/>
        </p:nvCxnSpPr>
        <p:spPr>
          <a:xfrm flipV="1">
            <a:off x="1965076" y="1256206"/>
            <a:ext cx="1033522" cy="1358454"/>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DDEEE8-13AA-A449-B0C6-E67986C9C90D}"/>
              </a:ext>
            </a:extLst>
          </p:cNvPr>
          <p:cNvCxnSpPr>
            <a:cxnSpLocks/>
            <a:endCxn id="19" idx="2"/>
          </p:cNvCxnSpPr>
          <p:nvPr/>
        </p:nvCxnSpPr>
        <p:spPr>
          <a:xfrm>
            <a:off x="1958718" y="2597285"/>
            <a:ext cx="1039880" cy="146281"/>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C0073F-8A78-BF48-AC23-861F41DCE591}"/>
              </a:ext>
            </a:extLst>
          </p:cNvPr>
          <p:cNvCxnSpPr>
            <a:cxnSpLocks/>
            <a:endCxn id="21" idx="2"/>
          </p:cNvCxnSpPr>
          <p:nvPr/>
        </p:nvCxnSpPr>
        <p:spPr>
          <a:xfrm>
            <a:off x="1965076" y="2614660"/>
            <a:ext cx="1037391" cy="1673869"/>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FD1065-7004-7B42-9EB4-BD826A3F6FC6}"/>
              </a:ext>
            </a:extLst>
          </p:cNvPr>
          <p:cNvCxnSpPr>
            <a:cxnSpLocks/>
            <a:stCxn id="24" idx="3"/>
          </p:cNvCxnSpPr>
          <p:nvPr/>
        </p:nvCxnSpPr>
        <p:spPr>
          <a:xfrm flipV="1">
            <a:off x="7084456" y="2536175"/>
            <a:ext cx="312602" cy="46166"/>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3AF435-814D-F248-B1AF-91171581F1C0}"/>
              </a:ext>
            </a:extLst>
          </p:cNvPr>
          <p:cNvSpPr txBox="1"/>
          <p:nvPr/>
        </p:nvSpPr>
        <p:spPr>
          <a:xfrm>
            <a:off x="669013" y="3369390"/>
            <a:ext cx="1464724" cy="338554"/>
          </a:xfrm>
          <a:prstGeom prst="rect">
            <a:avLst/>
          </a:prstGeom>
          <a:noFill/>
        </p:spPr>
        <p:txBody>
          <a:bodyPr wrap="square" rtlCol="0">
            <a:spAutoFit/>
          </a:bodyPr>
          <a:lstStyle/>
          <a:p>
            <a:pPr algn="ctr"/>
            <a:r>
              <a:rPr lang="en-US" sz="1600" dirty="0">
                <a:solidFill>
                  <a:schemeClr val="bg1"/>
                </a:solidFill>
              </a:rPr>
              <a:t>User</a:t>
            </a:r>
          </a:p>
        </p:txBody>
      </p:sp>
      <p:sp>
        <p:nvSpPr>
          <p:cNvPr id="40" name="TextBox 39">
            <a:extLst>
              <a:ext uri="{FF2B5EF4-FFF2-40B4-BE49-F238E27FC236}">
                <a16:creationId xmlns:a16="http://schemas.microsoft.com/office/drawing/2014/main" id="{B02F6771-DCDE-B843-9F74-6EEAC5973561}"/>
              </a:ext>
            </a:extLst>
          </p:cNvPr>
          <p:cNvSpPr txBox="1"/>
          <p:nvPr/>
        </p:nvSpPr>
        <p:spPr>
          <a:xfrm>
            <a:off x="7150569" y="3373606"/>
            <a:ext cx="1464724" cy="584775"/>
          </a:xfrm>
          <a:prstGeom prst="rect">
            <a:avLst/>
          </a:prstGeom>
          <a:noFill/>
        </p:spPr>
        <p:txBody>
          <a:bodyPr wrap="square" rtlCol="0">
            <a:spAutoFit/>
          </a:bodyPr>
          <a:lstStyle/>
          <a:p>
            <a:pPr algn="ctr"/>
            <a:r>
              <a:rPr lang="en-US" sz="1600" dirty="0">
                <a:solidFill>
                  <a:schemeClr val="bg1"/>
                </a:solidFill>
              </a:rPr>
              <a:t>Google Places API</a:t>
            </a:r>
          </a:p>
        </p:txBody>
      </p:sp>
      <p:sp>
        <p:nvSpPr>
          <p:cNvPr id="32" name="TextBox 31">
            <a:extLst>
              <a:ext uri="{FF2B5EF4-FFF2-40B4-BE49-F238E27FC236}">
                <a16:creationId xmlns:a16="http://schemas.microsoft.com/office/drawing/2014/main" id="{FD801BA2-367A-B149-93C1-D23BC16CB6C2}"/>
              </a:ext>
            </a:extLst>
          </p:cNvPr>
          <p:cNvSpPr txBox="1"/>
          <p:nvPr/>
        </p:nvSpPr>
        <p:spPr>
          <a:xfrm>
            <a:off x="4516709" y="2285478"/>
            <a:ext cx="1228221" cy="307777"/>
          </a:xfrm>
          <a:prstGeom prst="rect">
            <a:avLst/>
          </a:prstGeom>
          <a:noFill/>
        </p:spPr>
        <p:txBody>
          <a:bodyPr wrap="none" rtlCol="0">
            <a:spAutoFit/>
          </a:bodyPr>
          <a:lstStyle/>
          <a:p>
            <a:r>
              <a:rPr lang="en-US" sz="1400" dirty="0">
                <a:solidFill>
                  <a:schemeClr val="bg1"/>
                </a:solidFill>
              </a:rPr>
              <a:t>&lt;&lt;extends&gt;&gt;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6f4ff4e0ee_0_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LoFI</a:t>
            </a:r>
            <a:endParaRPr/>
          </a:p>
        </p:txBody>
      </p:sp>
      <p:sp>
        <p:nvSpPr>
          <p:cNvPr id="190" name="Google Shape;190;g6f4ff4e0ee_0_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565</Words>
  <Application>Microsoft Macintosh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ENSE 374, Milestone 2</vt:lpstr>
      <vt:lpstr>Team: They Will</vt:lpstr>
      <vt:lpstr>MVC</vt:lpstr>
      <vt:lpstr>Data Flow</vt:lpstr>
      <vt:lpstr>Class Diagram</vt:lpstr>
      <vt:lpstr>Communication/Collaboration</vt:lpstr>
      <vt:lpstr>Sequence Diagram</vt:lpstr>
      <vt:lpstr>Use Case</vt:lpstr>
      <vt:lpstr>LoFI</vt:lpstr>
      <vt:lpstr>Requirements (We made one!)</vt:lpstr>
      <vt:lpstr>Kanban</vt:lpstr>
      <vt:lpstr>GitHub</vt:lpstr>
      <vt:lpstr>Group reflection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374, Milestone 2</dc:title>
  <cp:lastModifiedBy>Jiwoun Kim</cp:lastModifiedBy>
  <cp:revision>7</cp:revision>
  <dcterms:modified xsi:type="dcterms:W3CDTF">2019-10-23T00:57:01Z</dcterms:modified>
</cp:coreProperties>
</file>