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5c6c62d0f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5c6c62d0f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5c576424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5c576424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Look and feel of the application : It looks way better than the first MVP </a:t>
            </a:r>
            <a:br>
              <a:rPr lang="en" sz="1800">
                <a:latin typeface="Lato"/>
                <a:ea typeface="Lato"/>
                <a:cs typeface="Lato"/>
                <a:sym typeface="Lato"/>
              </a:rPr>
            </a:b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This would be said the more developed application ever because this is not  a ‘minimum’ viable product anymore. It does have functions we discussed in MVP 1</a:t>
            </a:r>
            <a:endParaRPr sz="1800">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5c576424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5c576424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75c576424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5c576424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5c576424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5c576424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75c6c62d0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5c6c62d0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75c576424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5c576424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5c6c62d0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5c6c62d0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5c6c62d0f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5c6c62d0f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5c576424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5c576424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5c576424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5c576424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5c6c62d0f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5c6c62d0f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5c6c62d0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5c6c62d0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5c6c62d0f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5c6c62d0f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5c6c62d0f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5c6c62d0f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11"/>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grpSp>
        <p:nvGrpSpPr>
          <p:cNvPr id="20" name="Google Shape;20;p3"/>
          <p:cNvGrpSpPr/>
          <p:nvPr/>
        </p:nvGrpSpPr>
        <p:grpSpPr>
          <a:xfrm>
            <a:off x="0" y="381001"/>
            <a:ext cx="1037850" cy="1016288"/>
            <a:chOff x="0" y="381001"/>
            <a:chExt cx="1037850" cy="1016288"/>
          </a:xfrm>
        </p:grpSpPr>
        <p:sp>
          <p:nvSpPr>
            <p:cNvPr id="21" name="Google Shape;21;p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5" name="Google Shape;2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6" name="Shape 26"/>
        <p:cNvGrpSpPr/>
        <p:nvPr/>
      </p:nvGrpSpPr>
      <p:grpSpPr>
        <a:xfrm>
          <a:off x="0" y="0"/>
          <a:ext cx="0" cy="0"/>
          <a:chOff x="0" y="0"/>
          <a:chExt cx="0" cy="0"/>
        </a:xfrm>
      </p:grpSpPr>
      <p:grpSp>
        <p:nvGrpSpPr>
          <p:cNvPr id="27" name="Google Shape;27;p4"/>
          <p:cNvGrpSpPr/>
          <p:nvPr/>
        </p:nvGrpSpPr>
        <p:grpSpPr>
          <a:xfrm>
            <a:off x="4406400" y="0"/>
            <a:ext cx="4737600" cy="5143065"/>
            <a:chOff x="4406400" y="0"/>
            <a:chExt cx="4737600" cy="5143065"/>
          </a:xfrm>
        </p:grpSpPr>
        <p:sp>
          <p:nvSpPr>
            <p:cNvPr id="28" name="Google Shape;28;p4"/>
            <p:cNvSpPr/>
            <p:nvPr/>
          </p:nvSpPr>
          <p:spPr>
            <a:xfrm rot="5400000">
              <a:off x="4408200" y="-1800"/>
              <a:ext cx="4734000" cy="4737600"/>
            </a:xfrm>
            <a:prstGeom prst="diagStripe">
              <a:avLst>
                <a:gd fmla="val 49469"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
            <p:cNvSpPr/>
            <p:nvPr/>
          </p:nvSpPr>
          <p:spPr>
            <a:xfrm rot="5400000">
              <a:off x="4841125" y="5700"/>
              <a:ext cx="4298100" cy="4286700"/>
            </a:xfrm>
            <a:prstGeom prst="diagStripe">
              <a:avLst>
                <a:gd fmla="val 0"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p:nvPr/>
          </p:nvSpPr>
          <p:spPr>
            <a:xfrm rot="-5400000">
              <a:off x="5618399" y="1236468"/>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p:nvPr/>
          </p:nvSpPr>
          <p:spPr>
            <a:xfrm flipH="1">
              <a:off x="5849857" y="1443956"/>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rot="-5400000">
              <a:off x="5987081" y="246946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flipH="1">
              <a:off x="6222115" y="2676953"/>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rot="-5400000">
              <a:off x="6675341" y="1862018"/>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p:nvPr/>
          </p:nvSpPr>
          <p:spPr>
            <a:xfrm rot="-5400000">
              <a:off x="6861141" y="2477810"/>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
            <p:cNvSpPr/>
            <p:nvPr/>
          </p:nvSpPr>
          <p:spPr>
            <a:xfrm flipH="1">
              <a:off x="7965266" y="2692963"/>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
            <p:cNvSpPr/>
            <p:nvPr/>
          </p:nvSpPr>
          <p:spPr>
            <a:xfrm flipH="1">
              <a:off x="8145082" y="330875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
            <p:cNvSpPr/>
            <p:nvPr/>
          </p:nvSpPr>
          <p:spPr>
            <a:xfrm rot="-5400000">
              <a:off x="7047599" y="309501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
            <p:cNvSpPr/>
            <p:nvPr/>
          </p:nvSpPr>
          <p:spPr>
            <a:xfrm flipH="1">
              <a:off x="7276649" y="3302502"/>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flipH="1">
              <a:off x="7462448" y="3918294"/>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rot="-5400000">
              <a:off x="8102491" y="3718473"/>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flipH="1">
              <a:off x="8334533" y="3925960"/>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
            <p:cNvSpPr/>
            <p:nvPr/>
          </p:nvSpPr>
          <p:spPr>
            <a:xfrm rot="-5400000">
              <a:off x="8288290" y="433426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8"/>
            <a:chOff x="0" y="381001"/>
            <a:chExt cx="1037850" cy="1016288"/>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8"/>
            <a:chOff x="0" y="381001"/>
            <a:chExt cx="1037850" cy="1016288"/>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8"/>
            <a:chOff x="0" y="381001"/>
            <a:chExt cx="1037850" cy="1016288"/>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7"/>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8"/>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8"/>
            <a:chOff x="0" y="381001"/>
            <a:chExt cx="1037850" cy="1016288"/>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9"/>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0"/>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github.com/jiwoone/ENSE-374-Project/projects/1" TargetMode="Externa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github.com/jiwoone/ENSE-374-Projec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github.com/jiwoone/ENSE-374-Projec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jp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a:t>ENSE 374, Milestone 4</a:t>
            </a:r>
            <a:endParaRPr/>
          </a:p>
        </p:txBody>
      </p:sp>
      <p:sp>
        <p:nvSpPr>
          <p:cNvPr id="135" name="Google Shape;135;p13"/>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
              <a:t>Daniel Takyi</a:t>
            </a:r>
            <a:endParaRPr/>
          </a:p>
          <a:p>
            <a:pPr indent="0" lvl="0" marL="0" rtl="0" algn="l">
              <a:lnSpc>
                <a:spcPct val="100000"/>
              </a:lnSpc>
              <a:spcBef>
                <a:spcPts val="0"/>
              </a:spcBef>
              <a:spcAft>
                <a:spcPts val="0"/>
              </a:spcAft>
              <a:buSzPts val="1300"/>
              <a:buNone/>
            </a:pPr>
            <a:r>
              <a:rPr lang="en"/>
              <a:t>Jiwoun Kim</a:t>
            </a:r>
            <a:endParaRPr/>
          </a:p>
          <a:p>
            <a:pPr indent="0" lvl="0" marL="0" rtl="0" algn="l">
              <a:lnSpc>
                <a:spcPct val="100000"/>
              </a:lnSpc>
              <a:spcBef>
                <a:spcPts val="0"/>
              </a:spcBef>
              <a:spcAft>
                <a:spcPts val="0"/>
              </a:spcAft>
              <a:buSzPts val="1300"/>
              <a:buNone/>
            </a:pPr>
            <a:r>
              <a:rPr lang="en"/>
              <a:t>Mason Lane</a:t>
            </a:r>
            <a:endParaRPr/>
          </a:p>
        </p:txBody>
      </p:sp>
      <p:sp>
        <p:nvSpPr>
          <p:cNvPr id="136" name="Google Shape;136;p13"/>
          <p:cNvSpPr txBox="1"/>
          <p:nvPr>
            <p:ph idx="1" type="subTitle"/>
          </p:nvPr>
        </p:nvSpPr>
        <p:spPr>
          <a:xfrm>
            <a:off x="5083950" y="3418825"/>
            <a:ext cx="3470700" cy="50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
              <a:t>4/12/2019</a:t>
            </a:r>
            <a:endParaRPr/>
          </a:p>
          <a:p>
            <a:pPr indent="0" lvl="0" marL="0" rtl="0" algn="l">
              <a:lnSpc>
                <a:spcPct val="100000"/>
              </a:lnSpc>
              <a:spcBef>
                <a:spcPts val="0"/>
              </a:spcBef>
              <a:spcAft>
                <a:spcPts val="0"/>
              </a:spcAft>
              <a:buSzPts val="13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MVP 2 demo</a:t>
            </a:r>
            <a:endParaRPr/>
          </a:p>
        </p:txBody>
      </p:sp>
      <p:pic>
        <p:nvPicPr>
          <p:cNvPr id="195" name="Google Shape;195;p22"/>
          <p:cNvPicPr preferRelativeResize="0"/>
          <p:nvPr/>
        </p:nvPicPr>
        <p:blipFill>
          <a:blip r:embed="rId3">
            <a:alphaModFix/>
          </a:blip>
          <a:stretch>
            <a:fillRect/>
          </a:stretch>
        </p:blipFill>
        <p:spPr>
          <a:xfrm>
            <a:off x="1627225" y="1108725"/>
            <a:ext cx="6379452" cy="35308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MVP 2 demo</a:t>
            </a:r>
            <a:endParaRPr/>
          </a:p>
        </p:txBody>
      </p:sp>
      <p:sp>
        <p:nvSpPr>
          <p:cNvPr id="201" name="Google Shape;201;p23"/>
          <p:cNvSpPr txBox="1"/>
          <p:nvPr>
            <p:ph idx="1" type="body"/>
          </p:nvPr>
        </p:nvSpPr>
        <p:spPr>
          <a:xfrm>
            <a:off x="1052550" y="1307850"/>
            <a:ext cx="7644000" cy="223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App feels complete- performing all intended functions</a:t>
            </a:r>
            <a:endParaRPr sz="1800"/>
          </a:p>
          <a:p>
            <a:pPr indent="-342900" lvl="0" marL="457200" rtl="0" algn="l">
              <a:spcBef>
                <a:spcPts val="0"/>
              </a:spcBef>
              <a:spcAft>
                <a:spcPts val="0"/>
              </a:spcAft>
              <a:buSzPts val="1800"/>
              <a:buChar char="●"/>
            </a:pPr>
            <a:r>
              <a:rPr lang="en" sz="1800"/>
              <a:t>First university software project with an end result or ‘bigger picture</a:t>
            </a:r>
            <a:endParaRPr sz="1800"/>
          </a:p>
          <a:p>
            <a:pPr indent="-342900" lvl="0" marL="457200" rtl="0" algn="l">
              <a:spcBef>
                <a:spcPts val="0"/>
              </a:spcBef>
              <a:spcAft>
                <a:spcPts val="0"/>
              </a:spcAft>
              <a:buSzPts val="1800"/>
              <a:buChar char="●"/>
            </a:pPr>
            <a:r>
              <a:rPr lang="en" sz="1800"/>
              <a:t>It actually has substance, feeling like </a:t>
            </a:r>
            <a:r>
              <a:rPr lang="en" sz="1800"/>
              <a:t>something</a:t>
            </a:r>
            <a:r>
              <a:rPr lang="en" sz="1800"/>
              <a:t> we could monetize</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What needs fixing?</a:t>
            </a:r>
            <a:endParaRPr sz="1800"/>
          </a:p>
          <a:p>
            <a:pPr indent="-342900" lvl="1" marL="914400" rtl="0" algn="l">
              <a:spcBef>
                <a:spcPts val="0"/>
              </a:spcBef>
              <a:spcAft>
                <a:spcPts val="0"/>
              </a:spcAft>
              <a:buSzPts val="1800"/>
              <a:buChar char="○"/>
            </a:pPr>
            <a:r>
              <a:rPr lang="en" sz="1800"/>
              <a:t>Scroll menu buttons are too long</a:t>
            </a:r>
            <a:endParaRPr sz="1800"/>
          </a:p>
          <a:p>
            <a:pPr indent="-342900" lvl="1" marL="914400" rtl="0" algn="l">
              <a:spcBef>
                <a:spcPts val="0"/>
              </a:spcBef>
              <a:spcAft>
                <a:spcPts val="0"/>
              </a:spcAft>
              <a:buSzPts val="1800"/>
              <a:buChar char="○"/>
            </a:pPr>
            <a:r>
              <a:rPr lang="en" sz="1800"/>
              <a:t>Text sizing is not perfect and is unreliable for certain devices</a:t>
            </a:r>
            <a:endParaRPr sz="1800"/>
          </a:p>
          <a:p>
            <a:pPr indent="-342900" lvl="1" marL="914400" rtl="0" algn="l">
              <a:spcBef>
                <a:spcPts val="0"/>
              </a:spcBef>
              <a:spcAft>
                <a:spcPts val="0"/>
              </a:spcAft>
              <a:buSzPts val="1800"/>
              <a:buChar char="○"/>
            </a:pPr>
            <a:r>
              <a:rPr lang="en" sz="1800"/>
              <a:t>Menu options (on the top or left pane?)</a:t>
            </a:r>
            <a:endParaRPr sz="1800"/>
          </a:p>
          <a:p>
            <a:pPr indent="-342900" lvl="1" marL="914400" rtl="0" algn="l">
              <a:spcBef>
                <a:spcPts val="0"/>
              </a:spcBef>
              <a:spcAft>
                <a:spcPts val="0"/>
              </a:spcAft>
              <a:buSzPts val="1800"/>
              <a:buChar char="○"/>
            </a:pPr>
            <a:r>
              <a:rPr lang="en" sz="1800"/>
              <a:t>Geolocation bug</a:t>
            </a:r>
            <a:endParaRPr sz="1800"/>
          </a:p>
          <a:p>
            <a:pPr indent="-342900" lvl="1" marL="914400" rtl="0" algn="l">
              <a:spcBef>
                <a:spcPts val="0"/>
              </a:spcBef>
              <a:spcAft>
                <a:spcPts val="0"/>
              </a:spcAft>
              <a:buSzPts val="1800"/>
              <a:buChar char="○"/>
            </a:pPr>
            <a:r>
              <a:rPr lang="en" sz="1800"/>
              <a:t>Code </a:t>
            </a:r>
            <a:r>
              <a:rPr lang="en" sz="1800"/>
              <a:t>tidiness</a:t>
            </a:r>
            <a:r>
              <a:rPr lang="en" sz="1800"/>
              <a:t>, architecture document update.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back</a:t>
            </a:r>
            <a:endParaRPr/>
          </a:p>
        </p:txBody>
      </p:sp>
      <p:sp>
        <p:nvSpPr>
          <p:cNvPr id="207" name="Google Shape;207;p24"/>
          <p:cNvSpPr txBox="1"/>
          <p:nvPr>
            <p:ph idx="1" type="body"/>
          </p:nvPr>
        </p:nvSpPr>
        <p:spPr>
          <a:xfrm>
            <a:off x="1297500" y="10127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believe our project fills  an </a:t>
            </a:r>
            <a:r>
              <a:rPr lang="en"/>
              <a:t>untapped</a:t>
            </a:r>
            <a:r>
              <a:rPr lang="en"/>
              <a:t> niche, and have </a:t>
            </a:r>
            <a:r>
              <a:rPr lang="en"/>
              <a:t>successfully</a:t>
            </a:r>
            <a:r>
              <a:rPr lang="en"/>
              <a:t> made it a viable product</a:t>
            </a:r>
            <a:endParaRPr/>
          </a:p>
          <a:p>
            <a:pPr indent="-311150" lvl="0" marL="457200" rtl="0" algn="l">
              <a:spcBef>
                <a:spcPts val="0"/>
              </a:spcBef>
              <a:spcAft>
                <a:spcPts val="0"/>
              </a:spcAft>
              <a:buSzPts val="1300"/>
              <a:buChar char="●"/>
            </a:pPr>
            <a:r>
              <a:rPr lang="en"/>
              <a:t>Of our achievements, we appreciate the following the most</a:t>
            </a:r>
            <a:endParaRPr/>
          </a:p>
          <a:p>
            <a:pPr indent="-298450" lvl="1" marL="914400" rtl="0" algn="l">
              <a:spcBef>
                <a:spcPts val="0"/>
              </a:spcBef>
              <a:spcAft>
                <a:spcPts val="0"/>
              </a:spcAft>
              <a:buSzPts val="1100"/>
              <a:buChar char="○"/>
            </a:pPr>
            <a:r>
              <a:rPr lang="en"/>
              <a:t>Elegant UI</a:t>
            </a:r>
            <a:endParaRPr/>
          </a:p>
          <a:p>
            <a:pPr indent="-298450" lvl="1" marL="914400" rtl="0" algn="l">
              <a:spcBef>
                <a:spcPts val="0"/>
              </a:spcBef>
              <a:spcAft>
                <a:spcPts val="0"/>
              </a:spcAft>
              <a:buSzPts val="1100"/>
              <a:buChar char="○"/>
            </a:pPr>
            <a:r>
              <a:rPr lang="en"/>
              <a:t>Successful</a:t>
            </a:r>
            <a:r>
              <a:rPr lang="en"/>
              <a:t> </a:t>
            </a:r>
            <a:r>
              <a:rPr lang="en"/>
              <a:t>interaction</a:t>
            </a:r>
            <a:r>
              <a:rPr lang="en"/>
              <a:t> with and manipulation of the Google Places/Maps API</a:t>
            </a:r>
            <a:endParaRPr/>
          </a:p>
          <a:p>
            <a:pPr indent="-298450" lvl="1" marL="914400" rtl="0" algn="l">
              <a:spcBef>
                <a:spcPts val="0"/>
              </a:spcBef>
              <a:spcAft>
                <a:spcPts val="0"/>
              </a:spcAft>
              <a:buSzPts val="1100"/>
              <a:buChar char="○"/>
            </a:pPr>
            <a:r>
              <a:rPr lang="en"/>
              <a:t>Admirable efforts to make software compatible with small devices</a:t>
            </a:r>
            <a:endParaRPr/>
          </a:p>
          <a:p>
            <a:pPr indent="0" lvl="0" marL="0" rtl="0" algn="l">
              <a:spcBef>
                <a:spcPts val="0"/>
              </a:spcBef>
              <a:spcAft>
                <a:spcPts val="0"/>
              </a:spcAft>
              <a:buNone/>
            </a:pPr>
            <a:r>
              <a:rPr lang="en"/>
              <a:t>       </a:t>
            </a:r>
            <a:br>
              <a:rPr lang="en"/>
            </a:br>
            <a:endParaRPr/>
          </a:p>
          <a:p>
            <a:pPr indent="-311150" lvl="0" marL="457200" rtl="0" algn="l">
              <a:spcBef>
                <a:spcPts val="0"/>
              </a:spcBef>
              <a:spcAft>
                <a:spcPts val="0"/>
              </a:spcAft>
              <a:buSzPts val="1300"/>
              <a:buChar char="●"/>
            </a:pPr>
            <a:r>
              <a:rPr lang="en"/>
              <a:t>Crossroads</a:t>
            </a:r>
            <a:endParaRPr/>
          </a:p>
          <a:p>
            <a:pPr indent="-298450" lvl="1" marL="914400" rtl="0" algn="l">
              <a:spcBef>
                <a:spcPts val="0"/>
              </a:spcBef>
              <a:spcAft>
                <a:spcPts val="0"/>
              </a:spcAft>
              <a:buSzPts val="1100"/>
              <a:buChar char="○"/>
            </a:pPr>
            <a:r>
              <a:rPr lang="en"/>
              <a:t>What was our app going to do? How does it carve itself a place on the internet? </a:t>
            </a:r>
            <a:endParaRPr/>
          </a:p>
          <a:p>
            <a:pPr indent="-298450" lvl="1" marL="914400" rtl="0" algn="l">
              <a:spcBef>
                <a:spcPts val="0"/>
              </a:spcBef>
              <a:spcAft>
                <a:spcPts val="0"/>
              </a:spcAft>
              <a:buSzPts val="1100"/>
              <a:buChar char="○"/>
            </a:pPr>
            <a:r>
              <a:rPr lang="en"/>
              <a:t>Discovering the ease of Jquery</a:t>
            </a:r>
            <a:endParaRPr/>
          </a:p>
          <a:p>
            <a:pPr indent="-298450" lvl="1" marL="914400" rtl="0" algn="l">
              <a:spcBef>
                <a:spcPts val="0"/>
              </a:spcBef>
              <a:spcAft>
                <a:spcPts val="0"/>
              </a:spcAft>
              <a:buSzPts val="1100"/>
              <a:buChar char="○"/>
            </a:pPr>
            <a:r>
              <a:rPr lang="en"/>
              <a:t>How our filter menu would appear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Is our code clean? </a:t>
            </a:r>
            <a:r>
              <a:rPr lang="en" sz="600"/>
              <a:t>                                                                                                                      </a:t>
            </a:r>
            <a:endParaRPr sz="600"/>
          </a:p>
          <a:p>
            <a:pPr indent="0" lvl="0" marL="0" rtl="0" algn="l">
              <a:spcBef>
                <a:spcPts val="0"/>
              </a:spcBef>
              <a:spcAft>
                <a:spcPts val="0"/>
              </a:spcAft>
              <a:buNone/>
            </a:pPr>
            <a:r>
              <a:t/>
            </a:r>
            <a:endParaRPr sz="600"/>
          </a:p>
          <a:p>
            <a:pPr indent="0" lvl="0" marL="0" rtl="0" algn="l">
              <a:spcBef>
                <a:spcPts val="0"/>
              </a:spcBef>
              <a:spcAft>
                <a:spcPts val="0"/>
              </a:spcAft>
              <a:buNone/>
            </a:pPr>
            <a:r>
              <a:t/>
            </a:r>
            <a:endParaRPr sz="600"/>
          </a:p>
          <a:p>
            <a:pPr indent="0" lvl="0" marL="0" rtl="0" algn="l">
              <a:spcBef>
                <a:spcPts val="0"/>
              </a:spcBef>
              <a:spcAft>
                <a:spcPts val="0"/>
              </a:spcAft>
              <a:buNone/>
            </a:pPr>
            <a:r>
              <a:t/>
            </a:r>
            <a:endParaRPr sz="600"/>
          </a:p>
          <a:p>
            <a:pPr indent="457200" lvl="0" marL="1371600" rtl="0" algn="l">
              <a:spcBef>
                <a:spcPts val="0"/>
              </a:spcBef>
              <a:spcAft>
                <a:spcPts val="0"/>
              </a:spcAft>
              <a:buNone/>
            </a:pPr>
            <a:r>
              <a:rPr lang="en" sz="600"/>
              <a:t> Oh god, not at all</a:t>
            </a:r>
            <a:endParaRPr sz="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MVPs</a:t>
            </a:r>
            <a:endParaRPr/>
          </a:p>
        </p:txBody>
      </p:sp>
      <p:sp>
        <p:nvSpPr>
          <p:cNvPr id="213" name="Google Shape;213;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have met every goal we put forward, and have implemented a search option for every </a:t>
            </a:r>
            <a:r>
              <a:rPr lang="en"/>
              <a:t>relevant</a:t>
            </a:r>
            <a:r>
              <a:rPr lang="en"/>
              <a:t> category made available by the google places api</a:t>
            </a:r>
            <a:endParaRPr/>
          </a:p>
          <a:p>
            <a:pPr indent="-311150" lvl="0" marL="457200" rtl="0" algn="l">
              <a:spcBef>
                <a:spcPts val="0"/>
              </a:spcBef>
              <a:spcAft>
                <a:spcPts val="0"/>
              </a:spcAft>
              <a:buSzPts val="1300"/>
              <a:buChar char="●"/>
            </a:pPr>
            <a:r>
              <a:rPr lang="en"/>
              <a:t>First, cleaning our code would take </a:t>
            </a:r>
            <a:r>
              <a:rPr lang="en"/>
              <a:t>precedence</a:t>
            </a:r>
            <a:r>
              <a:rPr lang="en"/>
              <a:t>. Infact, it could benefit from being a sprint of its own entirely. </a:t>
            </a:r>
            <a:endParaRPr/>
          </a:p>
          <a:p>
            <a:pPr indent="-311150" lvl="0" marL="457200" rtl="0" algn="l">
              <a:spcBef>
                <a:spcPts val="0"/>
              </a:spcBef>
              <a:spcAft>
                <a:spcPts val="0"/>
              </a:spcAft>
              <a:buSzPts val="1300"/>
              <a:buChar char="●"/>
            </a:pPr>
            <a:r>
              <a:rPr lang="en"/>
              <a:t>From there, we could consider alternative search options (like using google Place’s Rader instead of getPlaces())</a:t>
            </a:r>
            <a:endParaRPr/>
          </a:p>
          <a:p>
            <a:pPr indent="-311150" lvl="0" marL="457200" rtl="0" algn="l">
              <a:spcBef>
                <a:spcPts val="0"/>
              </a:spcBef>
              <a:spcAft>
                <a:spcPts val="0"/>
              </a:spcAft>
              <a:buSzPts val="1300"/>
              <a:buChar char="●"/>
            </a:pPr>
            <a:r>
              <a:rPr lang="en"/>
              <a:t>More importantly, improved UI and small device scaling would be beneficial</a:t>
            </a:r>
            <a:endParaRPr/>
          </a:p>
          <a:p>
            <a:pPr indent="-311150" lvl="0" marL="457200" rtl="0" algn="l">
              <a:spcBef>
                <a:spcPts val="0"/>
              </a:spcBef>
              <a:spcAft>
                <a:spcPts val="0"/>
              </a:spcAft>
              <a:buSzPts val="1300"/>
              <a:buChar char="●"/>
            </a:pPr>
            <a:r>
              <a:rPr lang="en"/>
              <a:t>Finally, algorithms of our own for </a:t>
            </a:r>
            <a:r>
              <a:rPr lang="en"/>
              <a:t>storing</a:t>
            </a:r>
            <a:r>
              <a:rPr lang="en"/>
              <a:t> and applying choice bias based on other factors (popularity, etc)</a:t>
            </a:r>
            <a:endParaRPr/>
          </a:p>
          <a:p>
            <a:pPr indent="-311150" lvl="0" marL="457200" rtl="0" algn="l">
              <a:spcBef>
                <a:spcPts val="0"/>
              </a:spcBef>
              <a:spcAft>
                <a:spcPts val="0"/>
              </a:spcAft>
              <a:buSzPts val="1300"/>
              <a:buChar char="●"/>
            </a:pPr>
            <a:r>
              <a:rPr lang="en"/>
              <a:t>Host an HTTPs </a:t>
            </a:r>
            <a:r>
              <a:rPr lang="en"/>
              <a:t>web server,</a:t>
            </a:r>
            <a:r>
              <a:rPr lang="en"/>
              <a:t> allowing us to secure our API</a:t>
            </a:r>
            <a:endParaRPr/>
          </a:p>
          <a:p>
            <a:pPr indent="-311150" lvl="0" marL="457200" rtl="0" algn="l">
              <a:spcBef>
                <a:spcPts val="0"/>
              </a:spcBef>
              <a:spcAft>
                <a:spcPts val="0"/>
              </a:spcAft>
              <a:buSzPts val="1300"/>
              <a:buChar char="●"/>
            </a:pPr>
            <a:r>
              <a:rPr lang="en"/>
              <a:t>Redesign menu (what is more friendly? A top or side pane menu?)</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Github</a:t>
            </a:r>
            <a:endParaRPr/>
          </a:p>
        </p:txBody>
      </p:sp>
      <p:sp>
        <p:nvSpPr>
          <p:cNvPr id="219" name="Google Shape;219;p26"/>
          <p:cNvSpPr txBox="1"/>
          <p:nvPr/>
        </p:nvSpPr>
        <p:spPr>
          <a:xfrm>
            <a:off x="2024350" y="4667325"/>
            <a:ext cx="74466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https://github.com/jiwoone/ENSE-374-Project/projects/1</a:t>
            </a:r>
            <a:endParaRPr/>
          </a:p>
        </p:txBody>
      </p:sp>
      <p:pic>
        <p:nvPicPr>
          <p:cNvPr id="220" name="Google Shape;220;p26"/>
          <p:cNvPicPr preferRelativeResize="0"/>
          <p:nvPr/>
        </p:nvPicPr>
        <p:blipFill>
          <a:blip r:embed="rId4">
            <a:alphaModFix/>
          </a:blip>
          <a:stretch>
            <a:fillRect/>
          </a:stretch>
        </p:blipFill>
        <p:spPr>
          <a:xfrm>
            <a:off x="1460163" y="1044413"/>
            <a:ext cx="6713572" cy="3054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Github</a:t>
            </a:r>
            <a:endParaRPr/>
          </a:p>
        </p:txBody>
      </p:sp>
      <p:pic>
        <p:nvPicPr>
          <p:cNvPr id="226" name="Google Shape;226;p27"/>
          <p:cNvPicPr preferRelativeResize="0"/>
          <p:nvPr/>
        </p:nvPicPr>
        <p:blipFill>
          <a:blip r:embed="rId3">
            <a:alphaModFix/>
          </a:blip>
          <a:stretch>
            <a:fillRect/>
          </a:stretch>
        </p:blipFill>
        <p:spPr>
          <a:xfrm>
            <a:off x="1412688" y="884750"/>
            <a:ext cx="6808522" cy="37635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reflection</a:t>
            </a:r>
            <a:endParaRPr/>
          </a:p>
        </p:txBody>
      </p:sp>
      <p:sp>
        <p:nvSpPr>
          <p:cNvPr id="232" name="Google Shape;232;p28"/>
          <p:cNvSpPr txBox="1"/>
          <p:nvPr>
            <p:ph idx="1" type="body"/>
          </p:nvPr>
        </p:nvSpPr>
        <p:spPr>
          <a:xfrm>
            <a:off x="1297500" y="8393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did you feel about this project? What did you like about it? What did you dislike?</a:t>
            </a:r>
            <a:endParaRPr/>
          </a:p>
          <a:p>
            <a:pPr indent="-311150" lvl="0" marL="457200" rtl="0" algn="l">
              <a:spcBef>
                <a:spcPts val="0"/>
              </a:spcBef>
              <a:spcAft>
                <a:spcPts val="0"/>
              </a:spcAft>
              <a:buSzPts val="1300"/>
              <a:buChar char="-"/>
            </a:pPr>
            <a:r>
              <a:rPr lang="en"/>
              <a:t>We enjoyed working with google maps and the places API, though found css was hard to make ‘just right’ </a:t>
            </a:r>
            <a:endParaRPr/>
          </a:p>
          <a:p>
            <a:pPr indent="-311150" lvl="0" marL="457200" rtl="0" algn="l">
              <a:spcBef>
                <a:spcPts val="0"/>
              </a:spcBef>
              <a:spcAft>
                <a:spcPts val="0"/>
              </a:spcAft>
              <a:buSzPts val="1300"/>
              <a:buChar char="-"/>
            </a:pPr>
            <a:r>
              <a:rPr lang="en"/>
              <a:t>Felt </a:t>
            </a:r>
            <a:r>
              <a:rPr lang="en"/>
              <a:t>meaningful</a:t>
            </a:r>
            <a:r>
              <a:rPr lang="en"/>
              <a:t>, and applied</a:t>
            </a:r>
            <a:endParaRPr/>
          </a:p>
          <a:p>
            <a:pPr indent="0" lvl="0" marL="0" rtl="0" algn="l">
              <a:spcBef>
                <a:spcPts val="0"/>
              </a:spcBef>
              <a:spcAft>
                <a:spcPts val="0"/>
              </a:spcAft>
              <a:buNone/>
            </a:pPr>
            <a:r>
              <a:rPr lang="en"/>
              <a:t>What did you learn about yourself as you collaborated and worked through this project?</a:t>
            </a:r>
            <a:endParaRPr/>
          </a:p>
          <a:p>
            <a:pPr indent="-311150" lvl="0" marL="457200" rtl="0" algn="l">
              <a:spcBef>
                <a:spcPts val="0"/>
              </a:spcBef>
              <a:spcAft>
                <a:spcPts val="0"/>
              </a:spcAft>
              <a:buSzPts val="1300"/>
              <a:buChar char="-"/>
            </a:pPr>
            <a:r>
              <a:rPr lang="en"/>
              <a:t>It was difficult staying within predefined </a:t>
            </a:r>
            <a:r>
              <a:rPr lang="en"/>
              <a:t>boundaries</a:t>
            </a:r>
            <a:r>
              <a:rPr lang="en"/>
              <a:t>/duties. Like any scrum team, we found </a:t>
            </a:r>
            <a:r>
              <a:rPr lang="en"/>
              <a:t>ourselves</a:t>
            </a:r>
            <a:r>
              <a:rPr lang="en"/>
              <a:t> building around </a:t>
            </a:r>
            <a:r>
              <a:rPr lang="en"/>
              <a:t>each other.</a:t>
            </a:r>
            <a:endParaRPr/>
          </a:p>
          <a:p>
            <a:pPr indent="0" lvl="0" marL="0" rtl="0" algn="l">
              <a:spcBef>
                <a:spcPts val="0"/>
              </a:spcBef>
              <a:spcAft>
                <a:spcPts val="0"/>
              </a:spcAft>
              <a:buNone/>
            </a:pPr>
            <a:r>
              <a:rPr lang="en"/>
              <a:t>How will you use what you have learned going forward?</a:t>
            </a:r>
            <a:endParaRPr/>
          </a:p>
          <a:p>
            <a:pPr indent="-311150" lvl="0" marL="457200" rtl="0" algn="l">
              <a:spcBef>
                <a:spcPts val="0"/>
              </a:spcBef>
              <a:spcAft>
                <a:spcPts val="0"/>
              </a:spcAft>
              <a:buSzPts val="1300"/>
              <a:buChar char="-"/>
            </a:pPr>
            <a:r>
              <a:rPr lang="en"/>
              <a:t>Jiwoun: Divide and </a:t>
            </a:r>
            <a:r>
              <a:rPr lang="en"/>
              <a:t>Conquer was the best strategy for me to solve javascript problems on the project. I think this will work on some repetitive programming </a:t>
            </a:r>
            <a:r>
              <a:rPr lang="en"/>
              <a:t> problems as well.</a:t>
            </a:r>
            <a:endParaRPr/>
          </a:p>
          <a:p>
            <a:pPr indent="-311150" lvl="0" marL="457200" rtl="0" algn="l">
              <a:spcBef>
                <a:spcPts val="0"/>
              </a:spcBef>
              <a:spcAft>
                <a:spcPts val="0"/>
              </a:spcAft>
              <a:buSzPts val="1300"/>
              <a:buChar char="-"/>
            </a:pPr>
            <a:r>
              <a:rPr lang="en"/>
              <a:t>While not impacting us in this project, its evident how messy code can be a time bomb</a:t>
            </a:r>
            <a:endParaRPr/>
          </a:p>
          <a:p>
            <a:pPr indent="0" lvl="0" marL="0" rtl="0" algn="l">
              <a:spcBef>
                <a:spcPts val="0"/>
              </a:spcBef>
              <a:spcAft>
                <a:spcPts val="0"/>
              </a:spcAft>
              <a:buNone/>
            </a:pPr>
            <a:r>
              <a:rPr lang="en"/>
              <a:t>What “stuff &amp; things” related to this project would you want help with? – Could have been better? 		</a:t>
            </a:r>
            <a:endParaRPr/>
          </a:p>
          <a:p>
            <a:pPr indent="-311150" lvl="0" marL="457200" rtl="0" algn="l">
              <a:spcBef>
                <a:spcPts val="0"/>
              </a:spcBef>
              <a:spcAft>
                <a:spcPts val="0"/>
              </a:spcAft>
              <a:buSzPts val="1300"/>
              <a:buChar char="-"/>
            </a:pPr>
            <a:r>
              <a:rPr lang="en"/>
              <a:t>Some of us would like to understand CSS to a greater degree</a:t>
            </a:r>
            <a:endParaRPr/>
          </a:p>
          <a:p>
            <a:pPr indent="-311150" lvl="0" marL="457200" rtl="0" algn="l">
              <a:spcBef>
                <a:spcPts val="0"/>
              </a:spcBef>
              <a:spcAft>
                <a:spcPts val="0"/>
              </a:spcAft>
              <a:buSzPts val="1300"/>
              <a:buChar char="-"/>
            </a:pPr>
            <a:r>
              <a:rPr lang="en"/>
              <a:t>Learning more about Jquery and its applications</a:t>
            </a:r>
            <a:endParaRPr/>
          </a:p>
          <a:p>
            <a:pPr indent="-311150" lvl="0" marL="457200" rtl="0" algn="l">
              <a:spcBef>
                <a:spcPts val="0"/>
              </a:spcBef>
              <a:spcAft>
                <a:spcPts val="0"/>
              </a:spcAft>
              <a:buSzPts val="1300"/>
              <a:buChar char="-"/>
            </a:pPr>
            <a:r>
              <a:rPr lang="en"/>
              <a:t>How can we improve UI for all device shapes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100" u="sng">
                <a:solidFill>
                  <a:schemeClr val="hlink"/>
                </a:solidFill>
                <a:latin typeface="Arial"/>
                <a:ea typeface="Arial"/>
                <a:cs typeface="Arial"/>
                <a:sym typeface="Arial"/>
                <a:hlinkClick r:id="rId3"/>
              </a:rPr>
              <a:t>https://github.com/jiwoone/ENSE-374-Project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Montserrat"/>
                <a:ea typeface="Montserrat"/>
                <a:cs typeface="Montserrat"/>
                <a:sym typeface="Montserrat"/>
              </a:rPr>
              <a:t>Golden Circle</a:t>
            </a:r>
            <a:endParaRPr sz="2400">
              <a:solidFill>
                <a:srgbClr val="FFFFFF"/>
              </a:solidFill>
              <a:latin typeface="Montserrat"/>
              <a:ea typeface="Montserrat"/>
              <a:cs typeface="Montserrat"/>
              <a:sym typeface="Montserrat"/>
            </a:endParaRPr>
          </a:p>
        </p:txBody>
      </p:sp>
      <p:sp>
        <p:nvSpPr>
          <p:cNvPr id="142" name="Google Shape;142;p14"/>
          <p:cNvSpPr txBox="1"/>
          <p:nvPr/>
        </p:nvSpPr>
        <p:spPr>
          <a:xfrm>
            <a:off x="1297500" y="1514475"/>
            <a:ext cx="7038900" cy="308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FFFF"/>
                </a:solidFill>
                <a:latin typeface="Lato"/>
                <a:ea typeface="Lato"/>
                <a:cs typeface="Lato"/>
                <a:sym typeface="Lato"/>
              </a:rPr>
              <a:t>Why?: We’re bad at making decisions, indecisive.  We want </a:t>
            </a:r>
            <a:r>
              <a:rPr lang="en" sz="1300">
                <a:solidFill>
                  <a:srgbClr val="FFFFFF"/>
                </a:solidFill>
                <a:latin typeface="Lato"/>
                <a:ea typeface="Lato"/>
                <a:cs typeface="Lato"/>
                <a:sym typeface="Lato"/>
              </a:rPr>
              <a:t>something</a:t>
            </a:r>
            <a:r>
              <a:rPr lang="en" sz="1300">
                <a:solidFill>
                  <a:srgbClr val="FFFFFF"/>
                </a:solidFill>
                <a:latin typeface="Lato"/>
                <a:ea typeface="Lato"/>
                <a:cs typeface="Lato"/>
                <a:sym typeface="Lato"/>
              </a:rPr>
              <a:t> to help.</a:t>
            </a:r>
            <a:endParaRPr sz="1300">
              <a:solidFill>
                <a:srgbClr val="FFFFFF"/>
              </a:solidFill>
              <a:latin typeface="Lato"/>
              <a:ea typeface="Lato"/>
              <a:cs typeface="Lato"/>
              <a:sym typeface="Lato"/>
            </a:endParaRPr>
          </a:p>
          <a:p>
            <a:pPr indent="0" lvl="0" marL="0" rtl="0" algn="l">
              <a:lnSpc>
                <a:spcPct val="115000"/>
              </a:lnSpc>
              <a:spcBef>
                <a:spcPts val="1600"/>
              </a:spcBef>
              <a:spcAft>
                <a:spcPts val="0"/>
              </a:spcAft>
              <a:buNone/>
            </a:pPr>
            <a:r>
              <a:rPr lang="en" sz="1300">
                <a:solidFill>
                  <a:srgbClr val="FFFFFF"/>
                </a:solidFill>
                <a:latin typeface="Lato"/>
                <a:ea typeface="Lato"/>
                <a:cs typeface="Lato"/>
                <a:sym typeface="Lato"/>
              </a:rPr>
              <a:t>	Some of us are bored, seeking something unique. </a:t>
            </a:r>
            <a:endParaRPr sz="1300">
              <a:solidFill>
                <a:srgbClr val="FFFFFF"/>
              </a:solidFill>
              <a:latin typeface="Lato"/>
              <a:ea typeface="Lato"/>
              <a:cs typeface="Lato"/>
              <a:sym typeface="Lato"/>
            </a:endParaRPr>
          </a:p>
          <a:p>
            <a:pPr indent="0" lvl="0" marL="0" rtl="0" algn="l">
              <a:lnSpc>
                <a:spcPct val="115000"/>
              </a:lnSpc>
              <a:spcBef>
                <a:spcPts val="1600"/>
              </a:spcBef>
              <a:spcAft>
                <a:spcPts val="0"/>
              </a:spcAft>
              <a:buNone/>
            </a:pPr>
            <a:r>
              <a:rPr lang="en" sz="1300">
                <a:solidFill>
                  <a:srgbClr val="FFFFFF"/>
                </a:solidFill>
                <a:latin typeface="Lato"/>
                <a:ea typeface="Lato"/>
                <a:cs typeface="Lato"/>
                <a:sym typeface="Lato"/>
              </a:rPr>
              <a:t>How?:  We would like s</a:t>
            </a:r>
            <a:r>
              <a:rPr lang="en" sz="1300">
                <a:solidFill>
                  <a:srgbClr val="FFFFFF"/>
                </a:solidFill>
                <a:latin typeface="Lato"/>
                <a:ea typeface="Lato"/>
                <a:cs typeface="Lato"/>
                <a:sym typeface="Lato"/>
              </a:rPr>
              <a:t>omething that might help us form and explore  decisions; something fun.	</a:t>
            </a:r>
            <a:endParaRPr sz="1300">
              <a:solidFill>
                <a:srgbClr val="FFFFFF"/>
              </a:solidFill>
              <a:latin typeface="Lato"/>
              <a:ea typeface="Lato"/>
              <a:cs typeface="Lato"/>
              <a:sym typeface="Lato"/>
            </a:endParaRPr>
          </a:p>
          <a:p>
            <a:pPr indent="0" lvl="0" marL="0" rtl="0" algn="l">
              <a:lnSpc>
                <a:spcPct val="115000"/>
              </a:lnSpc>
              <a:spcBef>
                <a:spcPts val="1600"/>
              </a:spcBef>
              <a:spcAft>
                <a:spcPts val="1600"/>
              </a:spcAft>
              <a:buNone/>
            </a:pPr>
            <a:r>
              <a:rPr lang="en" sz="1300">
                <a:solidFill>
                  <a:srgbClr val="FFFFFF"/>
                </a:solidFill>
                <a:latin typeface="Lato"/>
                <a:ea typeface="Lato"/>
                <a:cs typeface="Lato"/>
                <a:sym typeface="Lato"/>
              </a:rPr>
              <a:t>What?: We propose a random list of generated venue locations within a city. Expanding on apps like “wheel decide”.</a:t>
            </a:r>
            <a:endParaRPr sz="1300">
              <a:solidFill>
                <a:srgbClr val="FFFFFF"/>
              </a:solidFill>
              <a:latin typeface="Lato"/>
              <a:ea typeface="Lato"/>
              <a:cs typeface="Lato"/>
              <a:sym typeface="Lato"/>
            </a:endParaRPr>
          </a:p>
        </p:txBody>
      </p:sp>
      <p:pic>
        <p:nvPicPr>
          <p:cNvPr id="143" name="Google Shape;143;p14"/>
          <p:cNvPicPr preferRelativeResize="0"/>
          <p:nvPr/>
        </p:nvPicPr>
        <p:blipFill>
          <a:blip r:embed="rId3">
            <a:alphaModFix/>
          </a:blip>
          <a:stretch>
            <a:fillRect/>
          </a:stretch>
        </p:blipFill>
        <p:spPr>
          <a:xfrm>
            <a:off x="6960450" y="145150"/>
            <a:ext cx="2098850" cy="1733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5"/>
          <p:cNvSpPr txBox="1"/>
          <p:nvPr/>
        </p:nvSpPr>
        <p:spPr>
          <a:xfrm>
            <a:off x="1052550" y="1308125"/>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FFFF"/>
                </a:solidFill>
                <a:latin typeface="Lato"/>
                <a:ea typeface="Lato"/>
                <a:cs typeface="Lato"/>
                <a:sym typeface="Lato"/>
              </a:rPr>
              <a:t>We’re creating a web-app that provides random venues for a user to explore. </a:t>
            </a:r>
            <a:endParaRPr sz="1300">
              <a:solidFill>
                <a:srgbClr val="FFFFFF"/>
              </a:solidFill>
              <a:latin typeface="Lato"/>
              <a:ea typeface="Lato"/>
              <a:cs typeface="Lato"/>
              <a:sym typeface="Lato"/>
            </a:endParaRPr>
          </a:p>
          <a:p>
            <a:pPr indent="0" lvl="0" marL="0" rtl="0" algn="l">
              <a:lnSpc>
                <a:spcPct val="115000"/>
              </a:lnSpc>
              <a:spcBef>
                <a:spcPts val="0"/>
              </a:spcBef>
              <a:spcAft>
                <a:spcPts val="0"/>
              </a:spcAft>
              <a:buNone/>
            </a:pPr>
            <a:r>
              <a:t/>
            </a:r>
            <a:endParaRPr sz="1300">
              <a:solidFill>
                <a:srgbClr val="FFFFFF"/>
              </a:solidFill>
              <a:latin typeface="Lato"/>
              <a:ea typeface="Lato"/>
              <a:cs typeface="Lato"/>
              <a:sym typeface="Lato"/>
            </a:endParaRPr>
          </a:p>
          <a:p>
            <a:pPr indent="0" lvl="0" marL="0" rtl="0" algn="l">
              <a:lnSpc>
                <a:spcPct val="115000"/>
              </a:lnSpc>
              <a:spcBef>
                <a:spcPts val="0"/>
              </a:spcBef>
              <a:spcAft>
                <a:spcPts val="0"/>
              </a:spcAft>
              <a:buNone/>
            </a:pPr>
            <a:r>
              <a:rPr lang="en" sz="1300">
                <a:solidFill>
                  <a:srgbClr val="FFFFFF"/>
                </a:solidFill>
                <a:latin typeface="Lato"/>
                <a:ea typeface="Lato"/>
                <a:cs typeface="Lato"/>
                <a:sym typeface="Lato"/>
              </a:rPr>
              <a:t>People should be able to garner a random list of curated results after entering various search parameters.</a:t>
            </a:r>
            <a:endParaRPr sz="1300">
              <a:solidFill>
                <a:srgbClr val="FFFFFF"/>
              </a:solidFill>
              <a:latin typeface="Lato"/>
              <a:ea typeface="Lato"/>
              <a:cs typeface="Lato"/>
              <a:sym typeface="Lato"/>
            </a:endParaRPr>
          </a:p>
          <a:p>
            <a:pPr indent="0" lvl="0" marL="0" rtl="0" algn="l">
              <a:lnSpc>
                <a:spcPct val="115000"/>
              </a:lnSpc>
              <a:spcBef>
                <a:spcPts val="0"/>
              </a:spcBef>
              <a:spcAft>
                <a:spcPts val="0"/>
              </a:spcAft>
              <a:buNone/>
            </a:pPr>
            <a:r>
              <a:t/>
            </a:r>
            <a:endParaRPr sz="1300">
              <a:solidFill>
                <a:srgbClr val="FFFFFF"/>
              </a:solidFill>
              <a:latin typeface="Lato"/>
              <a:ea typeface="Lato"/>
              <a:cs typeface="Lato"/>
              <a:sym typeface="Lato"/>
            </a:endParaRPr>
          </a:p>
          <a:p>
            <a:pPr indent="0" lvl="0" marL="0" rtl="0" algn="l">
              <a:lnSpc>
                <a:spcPct val="115000"/>
              </a:lnSpc>
              <a:spcBef>
                <a:spcPts val="0"/>
              </a:spcBef>
              <a:spcAft>
                <a:spcPts val="0"/>
              </a:spcAft>
              <a:buNone/>
            </a:pPr>
            <a:r>
              <a:rPr lang="en" sz="1300">
                <a:solidFill>
                  <a:srgbClr val="FFFFFF"/>
                </a:solidFill>
                <a:latin typeface="Lato"/>
                <a:ea typeface="Lato"/>
                <a:cs typeface="Lato"/>
                <a:sym typeface="Lato"/>
              </a:rPr>
              <a:t>Sometimes decisions are hard - sometimes we worry. What if we miss out on something?  Everyone lives with regrets. Many people find themselves wondering what curiosities they’ve overlooked or missed. This application will grant users the opportunity to discover and enjoy new experiences by suggesting random food locations. It will help the indecisive make quick novel decisions, or simply grant the experimental types new adventures to behold. </a:t>
            </a:r>
            <a:endParaRPr sz="1300">
              <a:solidFill>
                <a:srgbClr val="FFFFFF"/>
              </a:solidFill>
              <a:latin typeface="Lato"/>
              <a:ea typeface="Lato"/>
              <a:cs typeface="Lato"/>
              <a:sym typeface="Lato"/>
            </a:endParaRPr>
          </a:p>
          <a:p>
            <a:pPr indent="0" lvl="0" marL="0" rtl="0" algn="l">
              <a:lnSpc>
                <a:spcPct val="115000"/>
              </a:lnSpc>
              <a:spcBef>
                <a:spcPts val="0"/>
              </a:spcBef>
              <a:spcAft>
                <a:spcPts val="0"/>
              </a:spcAft>
              <a:buNone/>
            </a:pPr>
            <a:r>
              <a:t/>
            </a:r>
            <a:endParaRPr sz="1300">
              <a:solidFill>
                <a:srgbClr val="FFFFFF"/>
              </a:solidFill>
              <a:latin typeface="Lato"/>
              <a:ea typeface="Lato"/>
              <a:cs typeface="Lato"/>
              <a:sym typeface="Lato"/>
            </a:endParaRPr>
          </a:p>
          <a:p>
            <a:pPr indent="0" lvl="0" marL="0" rtl="0" algn="l">
              <a:lnSpc>
                <a:spcPct val="115000"/>
              </a:lnSpc>
              <a:spcBef>
                <a:spcPts val="0"/>
              </a:spcBef>
              <a:spcAft>
                <a:spcPts val="0"/>
              </a:spcAft>
              <a:buNone/>
            </a:pPr>
            <a:r>
              <a:rPr lang="en" sz="1300">
                <a:solidFill>
                  <a:srgbClr val="FFFFFF"/>
                </a:solidFill>
                <a:latin typeface="Lato"/>
                <a:ea typeface="Lato"/>
                <a:cs typeface="Lato"/>
                <a:sym typeface="Lato"/>
              </a:rPr>
              <a:t>Ultimately, it should be </a:t>
            </a:r>
            <a:r>
              <a:rPr lang="en" sz="1300">
                <a:solidFill>
                  <a:schemeClr val="lt1"/>
                </a:solidFill>
                <a:latin typeface="Lato"/>
                <a:ea typeface="Lato"/>
                <a:cs typeface="Lato"/>
                <a:sym typeface="Lato"/>
              </a:rPr>
              <a:t>something that can help us make decisions and explore; simple to use and convenient.</a:t>
            </a:r>
            <a:endParaRPr sz="13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300">
                <a:solidFill>
                  <a:schemeClr val="lt1"/>
                </a:solidFill>
                <a:latin typeface="Lato"/>
                <a:ea typeface="Lato"/>
                <a:cs typeface="Lato"/>
                <a:sym typeface="Lato"/>
              </a:rPr>
              <a:t>	</a:t>
            </a:r>
            <a:endParaRPr sz="1300">
              <a:solidFill>
                <a:srgbClr val="FFFFFF"/>
              </a:solidFill>
              <a:latin typeface="Lato"/>
              <a:ea typeface="Lato"/>
              <a:cs typeface="Lato"/>
              <a:sym typeface="Lato"/>
            </a:endParaRPr>
          </a:p>
          <a:p>
            <a:pPr indent="0" lvl="0" marL="0" rtl="0" algn="l">
              <a:lnSpc>
                <a:spcPct val="115000"/>
              </a:lnSpc>
              <a:spcBef>
                <a:spcPts val="1600"/>
              </a:spcBef>
              <a:spcAft>
                <a:spcPts val="0"/>
              </a:spcAft>
              <a:buNone/>
            </a:pPr>
            <a:r>
              <a:t/>
            </a:r>
            <a:endParaRPr sz="1300">
              <a:solidFill>
                <a:srgbClr val="FFFFFF"/>
              </a:solidFill>
              <a:latin typeface="Lato"/>
              <a:ea typeface="Lato"/>
              <a:cs typeface="Lato"/>
              <a:sym typeface="Lato"/>
            </a:endParaRPr>
          </a:p>
          <a:p>
            <a:pPr indent="0" lvl="0" marL="0" rtl="0" algn="l">
              <a:lnSpc>
                <a:spcPct val="115000"/>
              </a:lnSpc>
              <a:spcBef>
                <a:spcPts val="1600"/>
              </a:spcBef>
              <a:spcAft>
                <a:spcPts val="1600"/>
              </a:spcAft>
              <a:buNone/>
            </a:pPr>
            <a:r>
              <a:t/>
            </a:r>
            <a:endParaRPr sz="1300">
              <a:solidFill>
                <a:srgbClr val="FFFFFF"/>
              </a:solidFill>
              <a:latin typeface="Lato"/>
              <a:ea typeface="Lato"/>
              <a:cs typeface="Lato"/>
              <a:sym typeface="Lato"/>
            </a:endParaRPr>
          </a:p>
        </p:txBody>
      </p:sp>
      <p:sp>
        <p:nvSpPr>
          <p:cNvPr id="149" name="Google Shape;149;p15"/>
          <p:cNvSpPr txBox="1"/>
          <p:nvPr/>
        </p:nvSpPr>
        <p:spPr>
          <a:xfrm>
            <a:off x="1130175" y="4505700"/>
            <a:ext cx="5466300" cy="63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100" u="sng">
                <a:solidFill>
                  <a:schemeClr val="hlink"/>
                </a:solidFill>
                <a:hlinkClick r:id="rId3"/>
              </a:rPr>
              <a:t>https://github.com/jiwoone/ENSE-374-Project</a:t>
            </a:r>
            <a:endParaRPr b="0" i="0" sz="1400" u="none" cap="none" strike="noStrike">
              <a:solidFill>
                <a:srgbClr val="FFFFFF"/>
              </a:solidFill>
              <a:latin typeface="Lato"/>
              <a:ea typeface="Lato"/>
              <a:cs typeface="Lato"/>
              <a:sym typeface="Lato"/>
            </a:endParaRPr>
          </a:p>
        </p:txBody>
      </p:sp>
      <p:sp>
        <p:nvSpPr>
          <p:cNvPr id="150" name="Google Shape;150;p15"/>
          <p:cNvSpPr txBox="1"/>
          <p:nvPr/>
        </p:nvSpPr>
        <p:spPr>
          <a:xfrm>
            <a:off x="1297500" y="394025"/>
            <a:ext cx="70389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Montserrat"/>
                <a:ea typeface="Montserrat"/>
                <a:cs typeface="Montserrat"/>
                <a:sym typeface="Montserrat"/>
              </a:rPr>
              <a:t>Team: They Will</a:t>
            </a:r>
            <a:endParaRPr sz="2400">
              <a:solidFill>
                <a:srgbClr val="FFFFFF"/>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solidFill>
                  <a:srgbClr val="FFFFFF"/>
                </a:solidFill>
                <a:latin typeface="Arial"/>
                <a:ea typeface="Arial"/>
                <a:cs typeface="Arial"/>
                <a:sym typeface="Arial"/>
              </a:rPr>
              <a:t>Review the project vision</a:t>
            </a:r>
            <a:endParaRPr>
              <a:solidFill>
                <a:srgbClr val="FFFFFF"/>
              </a:solidFill>
            </a:endParaRPr>
          </a:p>
        </p:txBody>
      </p:sp>
      <p:sp>
        <p:nvSpPr>
          <p:cNvPr id="156" name="Google Shape;156;p16"/>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342900" lvl="0" marL="457200" rtl="0" algn="l">
              <a:lnSpc>
                <a:spcPct val="90000"/>
              </a:lnSpc>
              <a:spcBef>
                <a:spcPts val="500"/>
              </a:spcBef>
              <a:spcAft>
                <a:spcPts val="0"/>
              </a:spcAft>
              <a:buClr>
                <a:srgbClr val="FFFFFF"/>
              </a:buClr>
              <a:buSzPts val="1800"/>
              <a:buFont typeface="Arial"/>
              <a:buChar char="●"/>
            </a:pPr>
            <a:r>
              <a:rPr lang="en" sz="1800">
                <a:solidFill>
                  <a:srgbClr val="FFFFFF"/>
                </a:solidFill>
                <a:latin typeface="Arial"/>
                <a:ea typeface="Arial"/>
                <a:cs typeface="Arial"/>
                <a:sym typeface="Arial"/>
              </a:rPr>
              <a:t>We are not just a search engine</a:t>
            </a:r>
            <a:endParaRPr sz="1800">
              <a:solidFill>
                <a:srgbClr val="FFFFFF"/>
              </a:solidFill>
              <a:latin typeface="Arial"/>
              <a:ea typeface="Arial"/>
              <a:cs typeface="Arial"/>
              <a:sym typeface="Arial"/>
            </a:endParaRPr>
          </a:p>
          <a:p>
            <a:pPr indent="-342900" lvl="1" marL="914400" rtl="0" algn="l">
              <a:lnSpc>
                <a:spcPct val="90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Our app is unique in that it tells you exactly where to do</a:t>
            </a:r>
            <a:endParaRPr sz="1800">
              <a:solidFill>
                <a:srgbClr val="FFFFFF"/>
              </a:solidFill>
              <a:latin typeface="Arial"/>
              <a:ea typeface="Arial"/>
              <a:cs typeface="Arial"/>
              <a:sym typeface="Arial"/>
            </a:endParaRPr>
          </a:p>
          <a:p>
            <a:pPr indent="-342900" lvl="1" marL="914400" rtl="0" algn="l">
              <a:lnSpc>
                <a:spcPct val="90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We do not list everything, and we do not propose ‘genres’ of food</a:t>
            </a:r>
            <a:endParaRPr sz="1800">
              <a:solidFill>
                <a:srgbClr val="FFFFFF"/>
              </a:solidFill>
              <a:latin typeface="Arial"/>
              <a:ea typeface="Arial"/>
              <a:cs typeface="Arial"/>
              <a:sym typeface="Arial"/>
            </a:endParaRPr>
          </a:p>
          <a:p>
            <a:pPr indent="-342900" lvl="1" marL="914400" rtl="0" algn="l">
              <a:lnSpc>
                <a:spcPct val="90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Our app gives you a precise recommendation </a:t>
            </a:r>
            <a:endParaRPr sz="1800">
              <a:solidFill>
                <a:srgbClr val="FFFFFF"/>
              </a:solidFill>
              <a:latin typeface="Arial"/>
              <a:ea typeface="Arial"/>
              <a:cs typeface="Arial"/>
              <a:sym typeface="Arial"/>
            </a:endParaRPr>
          </a:p>
          <a:p>
            <a:pPr indent="-342900" lvl="0" marL="457200" rtl="0" algn="l">
              <a:lnSpc>
                <a:spcPct val="90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We are Currently the only software that offers this functionality</a:t>
            </a:r>
            <a:endParaRPr sz="1800">
              <a:solidFill>
                <a:srgbClr val="FFFFFF"/>
              </a:solidFill>
              <a:latin typeface="Arial"/>
              <a:ea typeface="Arial"/>
              <a:cs typeface="Arial"/>
              <a:sym typeface="Arial"/>
            </a:endParaRPr>
          </a:p>
          <a:p>
            <a:pPr indent="-342900" lvl="1" marL="914400" rtl="0" algn="l">
              <a:lnSpc>
                <a:spcPct val="90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We had competition, but their site is down</a:t>
            </a:r>
            <a:endParaRPr sz="1800">
              <a:solidFill>
                <a:srgbClr val="FFFFFF"/>
              </a:solidFill>
              <a:latin typeface="Arial"/>
              <a:ea typeface="Arial"/>
              <a:cs typeface="Arial"/>
              <a:sym typeface="Arial"/>
            </a:endParaRPr>
          </a:p>
          <a:p>
            <a:pPr indent="-342900" lvl="1" marL="914400" rtl="0" algn="l">
              <a:lnSpc>
                <a:spcPct val="90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Appears no one else is doing what </a:t>
            </a:r>
            <a:r>
              <a:rPr lang="en" sz="1800">
                <a:solidFill>
                  <a:srgbClr val="FFFFFF"/>
                </a:solidFill>
                <a:latin typeface="Arial"/>
                <a:ea typeface="Arial"/>
                <a:cs typeface="Arial"/>
                <a:sym typeface="Arial"/>
              </a:rPr>
              <a:t>we're</a:t>
            </a:r>
            <a:r>
              <a:rPr lang="en" sz="1800">
                <a:solidFill>
                  <a:srgbClr val="FFFFFF"/>
                </a:solidFill>
                <a:latin typeface="Arial"/>
                <a:ea typeface="Arial"/>
                <a:cs typeface="Arial"/>
                <a:sym typeface="Arial"/>
              </a:rPr>
              <a:t> doing</a:t>
            </a:r>
            <a:endParaRPr sz="1800">
              <a:solidFill>
                <a:srgbClr val="FFFFFF"/>
              </a:solidFill>
            </a:endParaRPr>
          </a:p>
        </p:txBody>
      </p:sp>
      <p:pic>
        <p:nvPicPr>
          <p:cNvPr id="157" name="Google Shape;157;p16"/>
          <p:cNvPicPr preferRelativeResize="0"/>
          <p:nvPr/>
        </p:nvPicPr>
        <p:blipFill>
          <a:blip r:embed="rId3">
            <a:alphaModFix/>
          </a:blip>
          <a:stretch>
            <a:fillRect/>
          </a:stretch>
        </p:blipFill>
        <p:spPr>
          <a:xfrm>
            <a:off x="7277970" y="3404020"/>
            <a:ext cx="1363350" cy="1363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work/responsibilities</a:t>
            </a:r>
            <a:endParaRPr/>
          </a:p>
        </p:txBody>
      </p:sp>
      <p:sp>
        <p:nvSpPr>
          <p:cNvPr id="163" name="Google Shape;163;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Daniel : View in MVC - data presentation as well as help/about pages. Lead the majority of art direction and lofis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Jiwoun : Model in MVC - implemented the </a:t>
            </a:r>
            <a:r>
              <a:rPr lang="en"/>
              <a:t>sending</a:t>
            </a:r>
            <a:r>
              <a:rPr lang="en"/>
              <a:t> of queries to the google maps/places API, listing the retrieved information and synchronizing markers on the map. Lead the initial architecture plans. Implemented first iteration of menu options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Mason : Controler in MVC  - added control functions to manipulate search results. Optimized site for small devices, and enabled query system to use  input settings. Implemented scrolling menu options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a team, we noticed our work behavior was similar to that of a scrum team. Specifically, our work often spilled into eachothers as we went from .html, to .js and .css.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FRD for our Filter Options</a:t>
            </a:r>
            <a:endParaRPr/>
          </a:p>
        </p:txBody>
      </p:sp>
      <p:sp>
        <p:nvSpPr>
          <p:cNvPr id="169" name="Google Shape;169;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70" name="Google Shape;170;p18"/>
          <p:cNvPicPr preferRelativeResize="0"/>
          <p:nvPr/>
        </p:nvPicPr>
        <p:blipFill rotWithShape="1">
          <a:blip r:embed="rId3">
            <a:alphaModFix/>
          </a:blip>
          <a:srcRect b="18158" l="0" r="0" t="19571"/>
          <a:stretch/>
        </p:blipFill>
        <p:spPr>
          <a:xfrm>
            <a:off x="1297500" y="1567550"/>
            <a:ext cx="2438400" cy="2846875"/>
          </a:xfrm>
          <a:prstGeom prst="rect">
            <a:avLst/>
          </a:prstGeom>
          <a:noFill/>
          <a:ln>
            <a:noFill/>
          </a:ln>
        </p:spPr>
      </p:pic>
      <p:pic>
        <p:nvPicPr>
          <p:cNvPr id="171" name="Google Shape;171;p18"/>
          <p:cNvPicPr preferRelativeResize="0"/>
          <p:nvPr/>
        </p:nvPicPr>
        <p:blipFill rotWithShape="1">
          <a:blip r:embed="rId4">
            <a:alphaModFix/>
          </a:blip>
          <a:srcRect b="23297" l="0" r="0" t="22484"/>
          <a:stretch/>
        </p:blipFill>
        <p:spPr>
          <a:xfrm rot="-5400000">
            <a:off x="4946625" y="1628825"/>
            <a:ext cx="2893200" cy="2788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MVP 2 demo</a:t>
            </a:r>
            <a:endParaRPr/>
          </a:p>
        </p:txBody>
      </p:sp>
      <p:pic>
        <p:nvPicPr>
          <p:cNvPr id="177" name="Google Shape;177;p19"/>
          <p:cNvPicPr preferRelativeResize="0"/>
          <p:nvPr/>
        </p:nvPicPr>
        <p:blipFill>
          <a:blip r:embed="rId3">
            <a:alphaModFix/>
          </a:blip>
          <a:stretch>
            <a:fillRect/>
          </a:stretch>
        </p:blipFill>
        <p:spPr>
          <a:xfrm>
            <a:off x="1624538" y="1108725"/>
            <a:ext cx="6384825" cy="35308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MVP 2 demo</a:t>
            </a:r>
            <a:endParaRPr/>
          </a:p>
        </p:txBody>
      </p:sp>
      <p:pic>
        <p:nvPicPr>
          <p:cNvPr id="183" name="Google Shape;183;p20"/>
          <p:cNvPicPr preferRelativeResize="0"/>
          <p:nvPr/>
        </p:nvPicPr>
        <p:blipFill>
          <a:blip r:embed="rId3">
            <a:alphaModFix/>
          </a:blip>
          <a:stretch>
            <a:fillRect/>
          </a:stretch>
        </p:blipFill>
        <p:spPr>
          <a:xfrm>
            <a:off x="1616488" y="1078800"/>
            <a:ext cx="6400915" cy="35308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MVP 2 demo</a:t>
            </a:r>
            <a:endParaRPr/>
          </a:p>
        </p:txBody>
      </p:sp>
      <p:pic>
        <p:nvPicPr>
          <p:cNvPr id="189" name="Google Shape;189;p21"/>
          <p:cNvPicPr preferRelativeResize="0"/>
          <p:nvPr/>
        </p:nvPicPr>
        <p:blipFill>
          <a:blip r:embed="rId3">
            <a:alphaModFix/>
          </a:blip>
          <a:stretch>
            <a:fillRect/>
          </a:stretch>
        </p:blipFill>
        <p:spPr>
          <a:xfrm>
            <a:off x="1629438" y="1080950"/>
            <a:ext cx="6375022" cy="35308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