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DWmA+sM9Yb3d/sEOjLQIr84Im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f4ff4e0e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6f4ff4e0e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43b878c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43b878c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f4ff4e0e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6f4ff4e0ee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3b878c7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3b878c7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43b878c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3b878c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43b878c7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43b878c7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43b878c7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3b878c7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f4ff4e0e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6f4ff4e0ee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f4ff4e0e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6f4ff4e0e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fmla="val 5000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fmla="val 58774"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13"/>
          <p:cNvGrpSpPr/>
          <p:nvPr/>
        </p:nvGrpSpPr>
        <p:grpSpPr>
          <a:xfrm>
            <a:off x="0" y="381001"/>
            <a:ext cx="1037850" cy="1016288"/>
            <a:chOff x="0" y="381001"/>
            <a:chExt cx="1037850" cy="1016288"/>
          </a:xfrm>
        </p:grpSpPr>
        <p:sp>
          <p:nvSpPr>
            <p:cNvPr id="21" name="Google Shape;21;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14"/>
          <p:cNvGrpSpPr/>
          <p:nvPr/>
        </p:nvGrpSpPr>
        <p:grpSpPr>
          <a:xfrm>
            <a:off x="4406400" y="0"/>
            <a:ext cx="4737600" cy="5143065"/>
            <a:chOff x="4406400" y="0"/>
            <a:chExt cx="4737600" cy="5143065"/>
          </a:xfrm>
        </p:grpSpPr>
        <p:sp>
          <p:nvSpPr>
            <p:cNvPr id="28" name="Google Shape;28;p14"/>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5"/>
          <p:cNvGrpSpPr/>
          <p:nvPr/>
        </p:nvGrpSpPr>
        <p:grpSpPr>
          <a:xfrm>
            <a:off x="0" y="381001"/>
            <a:ext cx="1037850" cy="1016288"/>
            <a:chOff x="0" y="381001"/>
            <a:chExt cx="1037850" cy="1016288"/>
          </a:xfrm>
        </p:grpSpPr>
        <p:sp>
          <p:nvSpPr>
            <p:cNvPr id="50" name="Google Shape;50;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16"/>
          <p:cNvGrpSpPr/>
          <p:nvPr/>
        </p:nvGrpSpPr>
        <p:grpSpPr>
          <a:xfrm>
            <a:off x="0" y="381001"/>
            <a:ext cx="1037850" cy="1016288"/>
            <a:chOff x="0" y="381001"/>
            <a:chExt cx="1037850" cy="1016288"/>
          </a:xfrm>
        </p:grpSpPr>
        <p:sp>
          <p:nvSpPr>
            <p:cNvPr id="58" name="Google Shape;5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17"/>
          <p:cNvGrpSpPr/>
          <p:nvPr/>
        </p:nvGrpSpPr>
        <p:grpSpPr>
          <a:xfrm>
            <a:off x="0" y="381001"/>
            <a:ext cx="1037850" cy="1016288"/>
            <a:chOff x="0" y="381001"/>
            <a:chExt cx="1037850" cy="1016288"/>
          </a:xfrm>
        </p:grpSpPr>
        <p:sp>
          <p:nvSpPr>
            <p:cNvPr id="64" name="Google Shape;64;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18"/>
          <p:cNvGrpSpPr/>
          <p:nvPr/>
        </p:nvGrpSpPr>
        <p:grpSpPr>
          <a:xfrm>
            <a:off x="4406400" y="0"/>
            <a:ext cx="4737600" cy="5143500"/>
            <a:chOff x="4406400" y="0"/>
            <a:chExt cx="4737600" cy="5143500"/>
          </a:xfrm>
        </p:grpSpPr>
        <p:sp>
          <p:nvSpPr>
            <p:cNvPr id="71" name="Google Shape;71;p18"/>
            <p:cNvSpPr/>
            <p:nvPr/>
          </p:nvSpPr>
          <p:spPr>
            <a:xfrm rot="5400000">
              <a:off x="4407900" y="-1500"/>
              <a:ext cx="47346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rot="5400000">
              <a:off x="4840825" y="6000"/>
              <a:ext cx="42987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rot="-5400000">
              <a:off x="5618399" y="123664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flipH="1">
              <a:off x="5849857" y="144407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rot="-5400000">
              <a:off x="5987081" y="246974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6222115" y="2677179"/>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rot="-5400000">
              <a:off x="6675341" y="186224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rot="-5400000">
              <a:off x="6861141" y="247808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flipH="1">
              <a:off x="7965266" y="269319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flipH="1">
              <a:off x="8145082" y="330903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rot="-5400000">
              <a:off x="7047599" y="309534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flipH="1">
              <a:off x="7276649" y="330278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flipH="1">
              <a:off x="7462448" y="391862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rot="-5400000">
              <a:off x="8102491" y="37188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a:off x="8334533" y="392629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400000">
              <a:off x="8288290" y="433470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1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jiwoone/ENSE-374-Project.git"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jiwoone/ENSE-374-Project.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jiwoone/ENSE-374-Project.git" TargetMode="External"/><Relationship Id="rId4" Type="http://schemas.openxmlformats.org/officeDocument/2006/relationships/hyperlink" Target="https://github.com/jiwoone/ENSE-374-Project/projects/1" TargetMode="External"/><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ENSE 374, Milestone 3</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Daniel Takyi</a:t>
            </a:r>
            <a:endParaRPr/>
          </a:p>
          <a:p>
            <a:pPr indent="0" lvl="0" marL="0" rtl="0" algn="l">
              <a:lnSpc>
                <a:spcPct val="100000"/>
              </a:lnSpc>
              <a:spcBef>
                <a:spcPts val="0"/>
              </a:spcBef>
              <a:spcAft>
                <a:spcPts val="0"/>
              </a:spcAft>
              <a:buSzPts val="1300"/>
              <a:buNone/>
            </a:pPr>
            <a:r>
              <a:rPr lang="en"/>
              <a:t>Jiwoun Kim</a:t>
            </a:r>
            <a:endParaRPr/>
          </a:p>
          <a:p>
            <a:pPr indent="0" lvl="0" marL="0" rtl="0" algn="l">
              <a:lnSpc>
                <a:spcPct val="100000"/>
              </a:lnSpc>
              <a:spcBef>
                <a:spcPts val="0"/>
              </a:spcBef>
              <a:spcAft>
                <a:spcPts val="0"/>
              </a:spcAft>
              <a:buSzPts val="1300"/>
              <a:buNone/>
            </a:pPr>
            <a:r>
              <a:rPr lang="en"/>
              <a:t>Mason Lane</a:t>
            </a:r>
            <a:endParaRPr/>
          </a:p>
        </p:txBody>
      </p:sp>
      <p:sp>
        <p:nvSpPr>
          <p:cNvPr id="136" name="Google Shape;136;p1"/>
          <p:cNvSpPr txBox="1"/>
          <p:nvPr>
            <p:ph idx="1" type="subTitle"/>
          </p:nvPr>
        </p:nvSpPr>
        <p:spPr>
          <a:xfrm>
            <a:off x="5083950" y="34188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13/11/2019</a:t>
            </a:r>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6f4ff4e0ee_0_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Class Diagram</a:t>
            </a:r>
            <a:endParaRPr/>
          </a:p>
        </p:txBody>
      </p:sp>
      <p:sp>
        <p:nvSpPr>
          <p:cNvPr id="197" name="Google Shape;197;g6f4ff4e0ee_0_8"/>
          <p:cNvSpPr txBox="1"/>
          <p:nvPr/>
        </p:nvSpPr>
        <p:spPr>
          <a:xfrm>
            <a:off x="662810" y="3081612"/>
            <a:ext cx="2350742" cy="1015663"/>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 We can get the longitude and latitude by using a javascript function. However, the browser might not support it. Then we use searchText option for user could type the city or the location manually.  */</a:t>
            </a:r>
            <a:endParaRPr b="0" i="0" sz="1400" u="none" cap="none" strike="noStrike">
              <a:solidFill>
                <a:srgbClr val="000000"/>
              </a:solidFill>
              <a:latin typeface="Arial"/>
              <a:ea typeface="Arial"/>
              <a:cs typeface="Arial"/>
              <a:sym typeface="Arial"/>
            </a:endParaRPr>
          </a:p>
        </p:txBody>
      </p:sp>
      <p:grpSp>
        <p:nvGrpSpPr>
          <p:cNvPr id="198" name="Google Shape;198;g6f4ff4e0ee_0_8"/>
          <p:cNvGrpSpPr/>
          <p:nvPr/>
        </p:nvGrpSpPr>
        <p:grpSpPr>
          <a:xfrm>
            <a:off x="3657105" y="1075605"/>
            <a:ext cx="1877839" cy="2006008"/>
            <a:chOff x="4495030" y="1162862"/>
            <a:chExt cx="2652004" cy="3041275"/>
          </a:xfrm>
        </p:grpSpPr>
        <p:sp>
          <p:nvSpPr>
            <p:cNvPr id="199" name="Google Shape;199;g6f4ff4e0ee_0_8"/>
            <p:cNvSpPr/>
            <p:nvPr/>
          </p:nvSpPr>
          <p:spPr>
            <a:xfrm>
              <a:off x="4495030" y="1162862"/>
              <a:ext cx="2652004" cy="3041275"/>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rPr>
                <a:t>place_name: string</a:t>
              </a:r>
              <a:endParaRPr>
                <a:solidFill>
                  <a:schemeClr val="lt1"/>
                </a:solidFill>
              </a:endParaRPr>
            </a:p>
            <a:p>
              <a:pPr indent="0" lvl="0" marL="0" marR="0" rtl="0" algn="ctr">
                <a:lnSpc>
                  <a:spcPct val="100000"/>
                </a:lnSpc>
                <a:spcBef>
                  <a:spcPts val="0"/>
                </a:spcBef>
                <a:spcAft>
                  <a:spcPts val="0"/>
                </a:spcAft>
                <a:buClr>
                  <a:srgbClr val="000000"/>
                </a:buClr>
                <a:buSzPts val="1400"/>
                <a:buFont typeface="Arial"/>
                <a:buNone/>
              </a:pPr>
              <a:r>
                <a:rPr lang="en">
                  <a:solidFill>
                    <a:schemeClr val="lt1"/>
                  </a:solidFill>
                </a:rPr>
                <a:t>place_Id: string</a:t>
              </a:r>
              <a:endParaRPr>
                <a:solidFill>
                  <a:schemeClr val="lt1"/>
                </a:solidFill>
              </a:endParaRPr>
            </a:p>
          </p:txBody>
        </p:sp>
        <p:cxnSp>
          <p:nvCxnSpPr>
            <p:cNvPr id="200" name="Google Shape;200;g6f4ff4e0ee_0_8"/>
            <p:cNvCxnSpPr/>
            <p:nvPr/>
          </p:nvCxnSpPr>
          <p:spPr>
            <a:xfrm>
              <a:off x="4495030" y="1731683"/>
              <a:ext cx="2652004" cy="0"/>
            </a:xfrm>
            <a:prstGeom prst="straightConnector1">
              <a:avLst/>
            </a:prstGeom>
            <a:noFill/>
            <a:ln cap="flat" cmpd="sng" w="9525">
              <a:solidFill>
                <a:schemeClr val="dk1"/>
              </a:solidFill>
              <a:prstDash val="solid"/>
              <a:round/>
              <a:headEnd len="sm" w="sm" type="none"/>
              <a:tailEnd len="sm" w="sm" type="none"/>
            </a:ln>
          </p:spPr>
        </p:cxnSp>
      </p:grpSp>
      <p:sp>
        <p:nvSpPr>
          <p:cNvPr id="201" name="Google Shape;201;g6f4ff4e0ee_0_8"/>
          <p:cNvSpPr txBox="1"/>
          <p:nvPr/>
        </p:nvSpPr>
        <p:spPr>
          <a:xfrm>
            <a:off x="742320" y="1617656"/>
            <a:ext cx="1428597" cy="3077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lt1"/>
                </a:solidFill>
              </a:rPr>
              <a:t>placeSearch</a:t>
            </a:r>
            <a:endParaRPr b="0" i="0" sz="1400" u="none" cap="none" strike="noStrike">
              <a:solidFill>
                <a:schemeClr val="lt1"/>
              </a:solidFill>
              <a:latin typeface="Arial"/>
              <a:ea typeface="Arial"/>
              <a:cs typeface="Arial"/>
              <a:sym typeface="Arial"/>
            </a:endParaRPr>
          </a:p>
        </p:txBody>
      </p:sp>
      <p:sp>
        <p:nvSpPr>
          <p:cNvPr id="202" name="Google Shape;202;g6f4ff4e0ee_0_8"/>
          <p:cNvSpPr txBox="1"/>
          <p:nvPr/>
        </p:nvSpPr>
        <p:spPr>
          <a:xfrm>
            <a:off x="736650" y="2016550"/>
            <a:ext cx="1547400" cy="99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-l</a:t>
            </a:r>
            <a:r>
              <a:rPr lang="en" sz="1100">
                <a:solidFill>
                  <a:schemeClr val="lt1"/>
                </a:solidFill>
              </a:rPr>
              <a:t>ng</a:t>
            </a:r>
            <a:r>
              <a:rPr b="0" i="0" lang="en" sz="1100" u="none" cap="none" strike="noStrike">
                <a:solidFill>
                  <a:schemeClr val="lt1"/>
                </a:solidFill>
                <a:latin typeface="Arial"/>
                <a:ea typeface="Arial"/>
                <a:cs typeface="Arial"/>
                <a:sym typeface="Arial"/>
              </a:rPr>
              <a:t>: double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-lat: double</a:t>
            </a:r>
            <a:br>
              <a:rPr b="0" i="0" lang="en" sz="1100" u="none" cap="none" strike="noStrike">
                <a:solidFill>
                  <a:schemeClr val="lt1"/>
                </a:solidFill>
                <a:latin typeface="Arial"/>
                <a:ea typeface="Arial"/>
                <a:cs typeface="Arial"/>
                <a:sym typeface="Arial"/>
              </a:rPr>
            </a:br>
            <a:r>
              <a:rPr b="0" i="0" lang="en" sz="1100" u="none" cap="none" strike="noStrike">
                <a:solidFill>
                  <a:schemeClr val="lt1"/>
                </a:solidFill>
                <a:latin typeface="Arial"/>
                <a:ea typeface="Arial"/>
                <a:cs typeface="Arial"/>
                <a:sym typeface="Arial"/>
              </a:rPr>
              <a:t>-</a:t>
            </a:r>
            <a:r>
              <a:rPr lang="en" sz="1100">
                <a:solidFill>
                  <a:schemeClr val="lt1"/>
                </a:solidFill>
              </a:rPr>
              <a:t>locationType</a:t>
            </a:r>
            <a:r>
              <a:rPr b="0" i="0" lang="en" sz="1100" u="none" cap="none" strike="noStrike">
                <a:solidFill>
                  <a:schemeClr val="lt1"/>
                </a:solidFill>
                <a:latin typeface="Arial"/>
                <a:ea typeface="Arial"/>
                <a:cs typeface="Arial"/>
                <a:sym typeface="Arial"/>
              </a:rPr>
              <a:t>: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lt1"/>
                </a:solidFill>
              </a:rPr>
              <a:t>-searchRadius: int</a:t>
            </a:r>
            <a:endParaRPr sz="1100">
              <a:solidFill>
                <a:schemeClr val="lt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lt1"/>
                </a:solidFill>
              </a:rPr>
              <a:t>-searchSize: int</a:t>
            </a:r>
            <a:endParaRPr sz="1100">
              <a:solidFill>
                <a:schemeClr val="lt1"/>
              </a:solidFill>
            </a:endParaRPr>
          </a:p>
        </p:txBody>
      </p:sp>
      <p:sp>
        <p:nvSpPr>
          <p:cNvPr id="203" name="Google Shape;203;g6f4ff4e0ee_0_8"/>
          <p:cNvSpPr txBox="1"/>
          <p:nvPr/>
        </p:nvSpPr>
        <p:spPr>
          <a:xfrm>
            <a:off x="3679105" y="1103725"/>
            <a:ext cx="1002196" cy="3077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lt1"/>
                </a:solidFill>
              </a:rPr>
              <a:t>request</a:t>
            </a:r>
            <a:endParaRPr b="0" i="0" sz="1400" u="none" cap="none" strike="noStrike">
              <a:solidFill>
                <a:schemeClr val="lt1"/>
              </a:solidFill>
              <a:latin typeface="Arial"/>
              <a:ea typeface="Arial"/>
              <a:cs typeface="Arial"/>
              <a:sym typeface="Arial"/>
            </a:endParaRPr>
          </a:p>
        </p:txBody>
      </p:sp>
      <p:sp>
        <p:nvSpPr>
          <p:cNvPr id="204" name="Google Shape;204;g6f4ff4e0ee_0_8"/>
          <p:cNvSpPr txBox="1"/>
          <p:nvPr/>
        </p:nvSpPr>
        <p:spPr>
          <a:xfrm>
            <a:off x="6678375" y="2399113"/>
            <a:ext cx="2086500" cy="12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a:t>
            </a:r>
            <a:r>
              <a:rPr lang="en" sz="1200">
                <a:solidFill>
                  <a:schemeClr val="lt1"/>
                </a:solidFill>
              </a:rPr>
              <a:t>name</a:t>
            </a:r>
            <a:r>
              <a:rPr b="0" i="0" lang="en" sz="1200" u="none" cap="none" strike="noStrike">
                <a:solidFill>
                  <a:schemeClr val="lt1"/>
                </a:solidFill>
                <a:latin typeface="Arial"/>
                <a:ea typeface="Arial"/>
                <a:cs typeface="Arial"/>
                <a:sym typeface="Arial"/>
              </a:rPr>
              <a:t>: string</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a:t>
            </a:r>
            <a:r>
              <a:rPr lang="en" sz="1200">
                <a:solidFill>
                  <a:schemeClr val="lt1"/>
                </a:solidFill>
              </a:rPr>
              <a:t>formatted_address</a:t>
            </a:r>
            <a:r>
              <a:rPr b="0" i="0" lang="en" sz="1200" u="none" cap="none" strike="noStrike">
                <a:solidFill>
                  <a:schemeClr val="lt1"/>
                </a:solidFill>
                <a:latin typeface="Arial"/>
                <a:ea typeface="Arial"/>
                <a:cs typeface="Arial"/>
                <a:sym typeface="Arial"/>
              </a:rPr>
              <a:t>: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a:t>
            </a:r>
            <a:r>
              <a:rPr lang="en" sz="1200">
                <a:solidFill>
                  <a:schemeClr val="lt1"/>
                </a:solidFill>
              </a:rPr>
              <a:t>geometry</a:t>
            </a:r>
            <a:r>
              <a:rPr b="0" i="0" lang="en" sz="1200" u="none" cap="none" strike="noStrike">
                <a:solidFill>
                  <a:schemeClr val="lt1"/>
                </a:solidFill>
                <a:latin typeface="Arial"/>
                <a:ea typeface="Arial"/>
                <a:cs typeface="Arial"/>
                <a:sym typeface="Arial"/>
              </a:rPr>
              <a:t>: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a:t>
            </a:r>
            <a:r>
              <a:rPr lang="en" sz="1200">
                <a:solidFill>
                  <a:schemeClr val="lt1"/>
                </a:solidFill>
              </a:rPr>
              <a:t>rating</a:t>
            </a:r>
            <a:r>
              <a:rPr b="0" i="0" lang="en" sz="1200" u="none" cap="none" strike="noStrike">
                <a:solidFill>
                  <a:schemeClr val="lt1"/>
                </a:solidFill>
                <a:latin typeface="Arial"/>
                <a:ea typeface="Arial"/>
                <a:cs typeface="Arial"/>
                <a:sym typeface="Arial"/>
              </a:rPr>
              <a:t>: int</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a:t>
            </a:r>
            <a:r>
              <a:rPr lang="en" sz="1200">
                <a:solidFill>
                  <a:schemeClr val="lt1"/>
                </a:solidFill>
              </a:rPr>
              <a:t>website</a:t>
            </a:r>
            <a:r>
              <a:rPr b="0" i="0" lang="en" sz="1200" u="none" cap="none" strike="noStrike">
                <a:solidFill>
                  <a:schemeClr val="lt1"/>
                </a:solidFill>
                <a:latin typeface="Arial"/>
                <a:ea typeface="Arial"/>
                <a:cs typeface="Arial"/>
                <a:sym typeface="Arial"/>
              </a:rPr>
              <a:t>: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a:t>
            </a:r>
            <a:r>
              <a:rPr lang="en" sz="1200">
                <a:solidFill>
                  <a:schemeClr val="lt1"/>
                </a:solidFill>
              </a:rPr>
              <a:t>photos</a:t>
            </a:r>
            <a:endParaRPr b="0" i="0" sz="1200" u="none" cap="none" strike="noStrike">
              <a:solidFill>
                <a:schemeClr val="lt1"/>
              </a:solidFill>
              <a:latin typeface="Arial"/>
              <a:ea typeface="Arial"/>
              <a:cs typeface="Arial"/>
              <a:sym typeface="Arial"/>
            </a:endParaRPr>
          </a:p>
        </p:txBody>
      </p:sp>
      <p:sp>
        <p:nvSpPr>
          <p:cNvPr id="205" name="Google Shape;205;g6f4ff4e0ee_0_8"/>
          <p:cNvSpPr/>
          <p:nvPr/>
        </p:nvSpPr>
        <p:spPr>
          <a:xfrm>
            <a:off x="6688150" y="659778"/>
            <a:ext cx="2043600" cy="28788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6" name="Google Shape;206;g6f4ff4e0ee_0_8"/>
          <p:cNvSpPr txBox="1"/>
          <p:nvPr/>
        </p:nvSpPr>
        <p:spPr>
          <a:xfrm>
            <a:off x="6679556" y="698708"/>
            <a:ext cx="1091966" cy="3077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PlaceDetail</a:t>
            </a:r>
            <a:endParaRPr b="0" i="0" sz="1400" u="none" cap="none" strike="noStrike">
              <a:solidFill>
                <a:schemeClr val="lt1"/>
              </a:solidFill>
              <a:latin typeface="Arial"/>
              <a:ea typeface="Arial"/>
              <a:cs typeface="Arial"/>
              <a:sym typeface="Arial"/>
            </a:endParaRPr>
          </a:p>
        </p:txBody>
      </p:sp>
      <p:sp>
        <p:nvSpPr>
          <p:cNvPr id="207" name="Google Shape;207;g6f4ff4e0ee_0_8"/>
          <p:cNvSpPr txBox="1"/>
          <p:nvPr/>
        </p:nvSpPr>
        <p:spPr>
          <a:xfrm>
            <a:off x="6679556" y="1106720"/>
            <a:ext cx="2052300" cy="138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-Description: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-operationTime: Date()</a:t>
            </a:r>
            <a:br>
              <a:rPr b="0" i="0" lang="en" sz="1200" u="none" cap="none" strike="noStrike">
                <a:solidFill>
                  <a:schemeClr val="lt1"/>
                </a:solidFill>
                <a:latin typeface="Arial"/>
                <a:ea typeface="Arial"/>
                <a:cs typeface="Arial"/>
                <a:sym typeface="Arial"/>
              </a:rPr>
            </a:br>
            <a:r>
              <a:rPr b="0" i="0" lang="en" sz="1200" u="none" cap="none" strike="noStrike">
                <a:solidFill>
                  <a:schemeClr val="lt1"/>
                </a:solidFill>
                <a:latin typeface="Arial"/>
                <a:ea typeface="Arial"/>
                <a:cs typeface="Arial"/>
                <a:sym typeface="Arial"/>
              </a:rPr>
              <a:t>-phoneNumber: int</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-priceRange: int</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-menu: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-recentReviewArticle: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-overallRatings: int</a:t>
            </a:r>
            <a:endParaRPr b="0" i="0" sz="1200" u="none" cap="none" strike="noStrike">
              <a:solidFill>
                <a:schemeClr val="lt1"/>
              </a:solidFill>
              <a:latin typeface="Arial"/>
              <a:ea typeface="Arial"/>
              <a:cs typeface="Arial"/>
              <a:sym typeface="Arial"/>
            </a:endParaRPr>
          </a:p>
        </p:txBody>
      </p:sp>
      <p:sp>
        <p:nvSpPr>
          <p:cNvPr id="208" name="Google Shape;208;g6f4ff4e0ee_0_8"/>
          <p:cNvSpPr/>
          <p:nvPr/>
        </p:nvSpPr>
        <p:spPr>
          <a:xfrm>
            <a:off x="6688150" y="3806905"/>
            <a:ext cx="2043600" cy="8820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9" name="Google Shape;209;g6f4ff4e0ee_0_8"/>
          <p:cNvSpPr txBox="1"/>
          <p:nvPr/>
        </p:nvSpPr>
        <p:spPr>
          <a:xfrm>
            <a:off x="6746861" y="3839573"/>
            <a:ext cx="112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Menu</a:t>
            </a:r>
            <a:r>
              <a:rPr lang="en">
                <a:solidFill>
                  <a:schemeClr val="lt1"/>
                </a:solidFill>
              </a:rPr>
              <a:t>List</a:t>
            </a:r>
            <a:endParaRPr b="0" i="0" sz="1400" u="none" cap="none" strike="noStrike">
              <a:solidFill>
                <a:schemeClr val="lt1"/>
              </a:solidFill>
              <a:latin typeface="Arial"/>
              <a:ea typeface="Arial"/>
              <a:cs typeface="Arial"/>
              <a:sym typeface="Arial"/>
            </a:endParaRPr>
          </a:p>
        </p:txBody>
      </p:sp>
      <p:sp>
        <p:nvSpPr>
          <p:cNvPr id="210" name="Google Shape;210;g6f4ff4e0ee_0_8"/>
          <p:cNvSpPr txBox="1"/>
          <p:nvPr/>
        </p:nvSpPr>
        <p:spPr>
          <a:xfrm>
            <a:off x="6689986" y="4147362"/>
            <a:ext cx="12426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-menu: 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-rating: int</a:t>
            </a:r>
            <a:endParaRPr b="0" i="0" sz="1200" u="none" cap="none" strike="noStrike">
              <a:solidFill>
                <a:schemeClr val="lt1"/>
              </a:solidFill>
              <a:latin typeface="Arial"/>
              <a:ea typeface="Arial"/>
              <a:cs typeface="Arial"/>
              <a:sym typeface="Arial"/>
            </a:endParaRPr>
          </a:p>
        </p:txBody>
      </p:sp>
      <p:cxnSp>
        <p:nvCxnSpPr>
          <p:cNvPr id="211" name="Google Shape;211;g6f4ff4e0ee_0_8"/>
          <p:cNvCxnSpPr>
            <a:stCxn id="212" idx="3"/>
          </p:cNvCxnSpPr>
          <p:nvPr/>
        </p:nvCxnSpPr>
        <p:spPr>
          <a:xfrm>
            <a:off x="2283949" y="2299124"/>
            <a:ext cx="1369800" cy="11700"/>
          </a:xfrm>
          <a:prstGeom prst="straightConnector1">
            <a:avLst/>
          </a:prstGeom>
          <a:noFill/>
          <a:ln cap="flat" cmpd="sng" w="19050">
            <a:solidFill>
              <a:schemeClr val="lt1"/>
            </a:solidFill>
            <a:prstDash val="dash"/>
            <a:round/>
            <a:headEnd len="med" w="med" type="stealth"/>
            <a:tailEnd len="sm" w="sm" type="none"/>
          </a:ln>
        </p:spPr>
      </p:cxnSp>
      <p:sp>
        <p:nvSpPr>
          <p:cNvPr id="213" name="Google Shape;213;g6f4ff4e0ee_0_8"/>
          <p:cNvSpPr txBox="1"/>
          <p:nvPr/>
        </p:nvSpPr>
        <p:spPr>
          <a:xfrm>
            <a:off x="5573821" y="2339509"/>
            <a:ext cx="38183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cxnSp>
        <p:nvCxnSpPr>
          <p:cNvPr id="214" name="Google Shape;214;g6f4ff4e0ee_0_8"/>
          <p:cNvCxnSpPr/>
          <p:nvPr/>
        </p:nvCxnSpPr>
        <p:spPr>
          <a:xfrm>
            <a:off x="5534944" y="2310732"/>
            <a:ext cx="1050960" cy="0"/>
          </a:xfrm>
          <a:prstGeom prst="straightConnector1">
            <a:avLst/>
          </a:prstGeom>
          <a:noFill/>
          <a:ln cap="flat" cmpd="sng" w="19050">
            <a:solidFill>
              <a:schemeClr val="lt1"/>
            </a:solidFill>
            <a:prstDash val="dash"/>
            <a:round/>
            <a:headEnd len="med" w="med" type="stealth"/>
            <a:tailEnd len="sm" w="sm" type="none"/>
          </a:ln>
        </p:spPr>
      </p:cxnSp>
      <p:sp>
        <p:nvSpPr>
          <p:cNvPr id="215" name="Google Shape;215;g6f4ff4e0ee_0_8"/>
          <p:cNvSpPr txBox="1"/>
          <p:nvPr/>
        </p:nvSpPr>
        <p:spPr>
          <a:xfrm>
            <a:off x="2240914" y="1950601"/>
            <a:ext cx="1492716"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&lt;&lt;get search results&gt;&gt;</a:t>
            </a:r>
            <a:endParaRPr b="0" i="0" sz="1400" u="none" cap="none" strike="noStrike">
              <a:solidFill>
                <a:srgbClr val="000000"/>
              </a:solidFill>
              <a:latin typeface="Arial"/>
              <a:ea typeface="Arial"/>
              <a:cs typeface="Arial"/>
              <a:sym typeface="Arial"/>
            </a:endParaRPr>
          </a:p>
        </p:txBody>
      </p:sp>
      <p:sp>
        <p:nvSpPr>
          <p:cNvPr id="216" name="Google Shape;216;g6f4ff4e0ee_0_8"/>
          <p:cNvSpPr txBox="1"/>
          <p:nvPr/>
        </p:nvSpPr>
        <p:spPr>
          <a:xfrm>
            <a:off x="2283963" y="2352983"/>
            <a:ext cx="38183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17" name="Google Shape;217;g6f4ff4e0ee_0_8"/>
          <p:cNvSpPr txBox="1"/>
          <p:nvPr/>
        </p:nvSpPr>
        <p:spPr>
          <a:xfrm>
            <a:off x="5515559" y="1995227"/>
            <a:ext cx="124264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&lt;&lt;get details&gt;&gt;</a:t>
            </a:r>
            <a:endParaRPr b="0" i="0" sz="1400" u="none" cap="none" strike="noStrike">
              <a:solidFill>
                <a:srgbClr val="000000"/>
              </a:solidFill>
              <a:latin typeface="Arial"/>
              <a:ea typeface="Arial"/>
              <a:cs typeface="Arial"/>
              <a:sym typeface="Arial"/>
            </a:endParaRPr>
          </a:p>
        </p:txBody>
      </p:sp>
      <p:sp>
        <p:nvSpPr>
          <p:cNvPr id="218" name="Google Shape;218;g6f4ff4e0ee_0_8"/>
          <p:cNvSpPr txBox="1"/>
          <p:nvPr/>
        </p:nvSpPr>
        <p:spPr>
          <a:xfrm>
            <a:off x="7715737" y="2754563"/>
            <a:ext cx="38183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cxnSp>
        <p:nvCxnSpPr>
          <p:cNvPr id="219" name="Google Shape;219;g6f4ff4e0ee_0_8"/>
          <p:cNvCxnSpPr>
            <a:stCxn id="205" idx="2"/>
          </p:cNvCxnSpPr>
          <p:nvPr/>
        </p:nvCxnSpPr>
        <p:spPr>
          <a:xfrm flipH="1">
            <a:off x="7704250" y="3538578"/>
            <a:ext cx="5700" cy="284400"/>
          </a:xfrm>
          <a:prstGeom prst="straightConnector1">
            <a:avLst/>
          </a:prstGeom>
          <a:noFill/>
          <a:ln cap="flat" cmpd="sng" w="19050">
            <a:solidFill>
              <a:schemeClr val="lt1"/>
            </a:solidFill>
            <a:prstDash val="dash"/>
            <a:round/>
            <a:headEnd len="med" w="med" type="stealth"/>
            <a:tailEnd len="sm" w="sm" type="none"/>
          </a:ln>
        </p:spPr>
      </p:cxnSp>
      <p:sp>
        <p:nvSpPr>
          <p:cNvPr id="220" name="Google Shape;220;g6f4ff4e0ee_0_8"/>
          <p:cNvSpPr txBox="1"/>
          <p:nvPr/>
        </p:nvSpPr>
        <p:spPr>
          <a:xfrm>
            <a:off x="5700843" y="3565969"/>
            <a:ext cx="18180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&lt;&lt;get menus information&gt;&gt;</a:t>
            </a:r>
            <a:endParaRPr b="0" i="0" sz="1400" u="none" cap="none" strike="noStrike">
              <a:solidFill>
                <a:srgbClr val="000000"/>
              </a:solidFill>
              <a:latin typeface="Arial"/>
              <a:ea typeface="Arial"/>
              <a:cs typeface="Arial"/>
              <a:sym typeface="Arial"/>
            </a:endParaRPr>
          </a:p>
        </p:txBody>
      </p:sp>
      <p:sp>
        <p:nvSpPr>
          <p:cNvPr id="221" name="Google Shape;221;g6f4ff4e0ee_0_8"/>
          <p:cNvSpPr txBox="1"/>
          <p:nvPr/>
        </p:nvSpPr>
        <p:spPr>
          <a:xfrm>
            <a:off x="4970451" y="4290514"/>
            <a:ext cx="1776435" cy="553998"/>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 possibly </a:t>
            </a:r>
            <a:r>
              <a:rPr lang="en" sz="1000">
                <a:solidFill>
                  <a:schemeClr val="lt1"/>
                </a:solidFill>
              </a:rPr>
              <a:t>no</a:t>
            </a:r>
            <a:r>
              <a:rPr b="0" i="0" lang="en" sz="1000" u="none" cap="none" strike="noStrike">
                <a:solidFill>
                  <a:schemeClr val="lt1"/>
                </a:solidFill>
                <a:latin typeface="Arial"/>
                <a:ea typeface="Arial"/>
                <a:cs typeface="Arial"/>
                <a:sym typeface="Arial"/>
              </a:rPr>
              <a:t> </a:t>
            </a:r>
            <a:r>
              <a:rPr lang="en" sz="1000">
                <a:solidFill>
                  <a:schemeClr val="lt1"/>
                </a:solidFill>
              </a:rPr>
              <a:t>menu </a:t>
            </a:r>
            <a:r>
              <a:rPr b="0" i="0" lang="en" sz="1000" u="none" cap="none" strike="noStrike">
                <a:solidFill>
                  <a:schemeClr val="lt1"/>
                </a:solidFill>
                <a:latin typeface="Arial"/>
                <a:ea typeface="Arial"/>
                <a:cs typeface="Arial"/>
                <a:sym typeface="Arial"/>
              </a:rPr>
              <a:t>information </a:t>
            </a:r>
            <a:r>
              <a:rPr lang="en" sz="1000">
                <a:solidFill>
                  <a:schemeClr val="lt1"/>
                </a:solidFill>
              </a:rPr>
              <a:t>for a </a:t>
            </a:r>
            <a:r>
              <a:rPr b="0" i="0" lang="en" sz="1000" u="none" cap="none" strike="noStrike">
                <a:solidFill>
                  <a:schemeClr val="lt1"/>
                </a:solidFill>
                <a:latin typeface="Arial"/>
                <a:ea typeface="Arial"/>
                <a:cs typeface="Arial"/>
                <a:sym typeface="Arial"/>
              </a:rPr>
              <a:t>place  */</a:t>
            </a:r>
            <a:endParaRPr b="0" i="0" sz="1400" u="none" cap="none" strike="noStrike">
              <a:solidFill>
                <a:srgbClr val="000000"/>
              </a:solidFill>
              <a:latin typeface="Arial"/>
              <a:ea typeface="Arial"/>
              <a:cs typeface="Arial"/>
              <a:sym typeface="Arial"/>
            </a:endParaRPr>
          </a:p>
        </p:txBody>
      </p:sp>
      <p:cxnSp>
        <p:nvCxnSpPr>
          <p:cNvPr id="222" name="Google Shape;222;g6f4ff4e0ee_0_8"/>
          <p:cNvCxnSpPr/>
          <p:nvPr/>
        </p:nvCxnSpPr>
        <p:spPr>
          <a:xfrm>
            <a:off x="736647" y="1950601"/>
            <a:ext cx="1547316" cy="0"/>
          </a:xfrm>
          <a:prstGeom prst="straightConnector1">
            <a:avLst/>
          </a:prstGeom>
          <a:noFill/>
          <a:ln cap="flat" cmpd="sng" w="28575">
            <a:solidFill>
              <a:srgbClr val="7F7F7F"/>
            </a:solidFill>
            <a:prstDash val="solid"/>
            <a:round/>
            <a:headEnd len="sm" w="sm" type="none"/>
            <a:tailEnd len="sm" w="sm" type="none"/>
          </a:ln>
        </p:spPr>
      </p:cxnSp>
      <p:cxnSp>
        <p:nvCxnSpPr>
          <p:cNvPr id="223" name="Google Shape;223;g6f4ff4e0ee_0_8"/>
          <p:cNvCxnSpPr/>
          <p:nvPr/>
        </p:nvCxnSpPr>
        <p:spPr>
          <a:xfrm>
            <a:off x="3653670" y="1450796"/>
            <a:ext cx="1881274" cy="0"/>
          </a:xfrm>
          <a:prstGeom prst="straightConnector1">
            <a:avLst/>
          </a:prstGeom>
          <a:noFill/>
          <a:ln cap="flat" cmpd="sng" w="28575">
            <a:solidFill>
              <a:srgbClr val="7F7F7F"/>
            </a:solidFill>
            <a:prstDash val="solid"/>
            <a:round/>
            <a:headEnd len="sm" w="sm" type="none"/>
            <a:tailEnd len="sm" w="sm" type="none"/>
          </a:ln>
        </p:spPr>
      </p:cxnSp>
      <p:cxnSp>
        <p:nvCxnSpPr>
          <p:cNvPr id="224" name="Google Shape;224;g6f4ff4e0ee_0_8"/>
          <p:cNvCxnSpPr/>
          <p:nvPr/>
        </p:nvCxnSpPr>
        <p:spPr>
          <a:xfrm>
            <a:off x="6688159" y="1075605"/>
            <a:ext cx="2043562" cy="0"/>
          </a:xfrm>
          <a:prstGeom prst="straightConnector1">
            <a:avLst/>
          </a:prstGeom>
          <a:noFill/>
          <a:ln cap="flat" cmpd="sng" w="28575">
            <a:solidFill>
              <a:srgbClr val="7F7F7F"/>
            </a:solidFill>
            <a:prstDash val="solid"/>
            <a:round/>
            <a:headEnd len="sm" w="sm" type="none"/>
            <a:tailEnd len="sm" w="sm" type="none"/>
          </a:ln>
        </p:spPr>
      </p:cxnSp>
      <p:cxnSp>
        <p:nvCxnSpPr>
          <p:cNvPr id="225" name="Google Shape;225;g6f4ff4e0ee_0_8"/>
          <p:cNvCxnSpPr/>
          <p:nvPr/>
        </p:nvCxnSpPr>
        <p:spPr>
          <a:xfrm>
            <a:off x="6703531" y="4147343"/>
            <a:ext cx="2036100" cy="0"/>
          </a:xfrm>
          <a:prstGeom prst="straightConnector1">
            <a:avLst/>
          </a:prstGeom>
          <a:noFill/>
          <a:ln cap="flat" cmpd="sng" w="28575">
            <a:solidFill>
              <a:srgbClr val="7F7F7F"/>
            </a:solidFill>
            <a:prstDash val="solid"/>
            <a:round/>
            <a:headEnd len="sm" w="sm" type="none"/>
            <a:tailEnd len="sm" w="sm" type="none"/>
          </a:ln>
        </p:spPr>
      </p:cxnSp>
      <p:sp>
        <p:nvSpPr>
          <p:cNvPr id="226" name="Google Shape;226;g6f4ff4e0ee_0_8"/>
          <p:cNvSpPr txBox="1"/>
          <p:nvPr/>
        </p:nvSpPr>
        <p:spPr>
          <a:xfrm>
            <a:off x="3739124" y="3077464"/>
            <a:ext cx="1776435" cy="707886"/>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 if the place has own website, url will be the website address. Url possibly does not exist.  */</a:t>
            </a:r>
            <a:endParaRPr b="0" i="0" sz="1400" u="none" cap="none" strike="noStrike">
              <a:solidFill>
                <a:srgbClr val="000000"/>
              </a:solidFill>
              <a:latin typeface="Arial"/>
              <a:ea typeface="Arial"/>
              <a:cs typeface="Arial"/>
              <a:sym typeface="Arial"/>
            </a:endParaRPr>
          </a:p>
        </p:txBody>
      </p:sp>
      <p:sp>
        <p:nvSpPr>
          <p:cNvPr id="227" name="Google Shape;227;g6f4ff4e0ee_0_8"/>
          <p:cNvSpPr/>
          <p:nvPr/>
        </p:nvSpPr>
        <p:spPr>
          <a:xfrm>
            <a:off x="726124" y="1599874"/>
            <a:ext cx="1568400" cy="1421700"/>
          </a:xfrm>
          <a:prstGeom prst="rect">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g743b878c74_0_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2 - Looking Forward</a:t>
            </a:r>
            <a:endParaRPr/>
          </a:p>
        </p:txBody>
      </p:sp>
      <p:sp>
        <p:nvSpPr>
          <p:cNvPr id="233" name="Google Shape;233;g743b878c74_0_2"/>
          <p:cNvSpPr txBox="1"/>
          <p:nvPr>
            <p:ph idx="1" type="body"/>
          </p:nvPr>
        </p:nvSpPr>
        <p:spPr>
          <a:xfrm>
            <a:off x="1297500" y="1016175"/>
            <a:ext cx="7038900" cy="3642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We plan on implementing:</a:t>
            </a:r>
            <a:endParaRPr/>
          </a:p>
          <a:p>
            <a:pPr indent="-298450" lvl="1" marL="914400" rtl="0" algn="l">
              <a:lnSpc>
                <a:spcPct val="150000"/>
              </a:lnSpc>
              <a:spcBef>
                <a:spcPts val="0"/>
              </a:spcBef>
              <a:spcAft>
                <a:spcPts val="0"/>
              </a:spcAft>
              <a:buSzPts val="1100"/>
              <a:buChar char="○"/>
            </a:pPr>
            <a:r>
              <a:rPr lang="en"/>
              <a:t>An interactable list is our main priority to start</a:t>
            </a:r>
            <a:endParaRPr/>
          </a:p>
          <a:p>
            <a:pPr indent="-298450" lvl="1" marL="914400" rtl="0" algn="l">
              <a:lnSpc>
                <a:spcPct val="150000"/>
              </a:lnSpc>
              <a:spcBef>
                <a:spcPts val="0"/>
              </a:spcBef>
              <a:spcAft>
                <a:spcPts val="0"/>
              </a:spcAft>
              <a:buSzPts val="1100"/>
              <a:buChar char="○"/>
            </a:pPr>
            <a:r>
              <a:rPr lang="en"/>
              <a:t>Form input/validation - may limit user’s options to preset alternatives instead</a:t>
            </a:r>
            <a:endParaRPr/>
          </a:p>
          <a:p>
            <a:pPr indent="-298450" lvl="1" marL="914400" rtl="0" algn="l">
              <a:lnSpc>
                <a:spcPct val="150000"/>
              </a:lnSpc>
              <a:spcBef>
                <a:spcPts val="0"/>
              </a:spcBef>
              <a:spcAft>
                <a:spcPts val="0"/>
              </a:spcAft>
              <a:buSzPts val="1100"/>
              <a:buChar char="○"/>
            </a:pPr>
            <a:r>
              <a:rPr lang="en"/>
              <a:t>Looking to make the map size horizontally scalable 	</a:t>
            </a:r>
            <a:endParaRPr/>
          </a:p>
          <a:p>
            <a:pPr indent="-298450" lvl="1" marL="914400" rtl="0" algn="l">
              <a:lnSpc>
                <a:spcPct val="150000"/>
              </a:lnSpc>
              <a:spcBef>
                <a:spcPts val="0"/>
              </a:spcBef>
              <a:spcAft>
                <a:spcPts val="0"/>
              </a:spcAft>
              <a:buSzPts val="1100"/>
              <a:buChar char="○"/>
            </a:pPr>
            <a:r>
              <a:rPr lang="en"/>
              <a:t>Working “HelpMe” and “AboutUs” pages</a:t>
            </a:r>
            <a:endParaRPr/>
          </a:p>
          <a:p>
            <a:pPr indent="-298450" lvl="1" marL="914400" rtl="0" algn="l">
              <a:lnSpc>
                <a:spcPct val="150000"/>
              </a:lnSpc>
              <a:spcBef>
                <a:spcPts val="0"/>
              </a:spcBef>
              <a:spcAft>
                <a:spcPts val="0"/>
              </a:spcAft>
              <a:buSzPts val="1100"/>
              <a:buChar char="○"/>
            </a:pPr>
            <a:r>
              <a:rPr lang="en"/>
              <a:t>Hidden/secure API key. Traffic allowance to prevent request charges</a:t>
            </a:r>
            <a:endParaRPr/>
          </a:p>
          <a:p>
            <a:pPr indent="-298450" lvl="1" marL="914400" rtl="0" algn="l">
              <a:lnSpc>
                <a:spcPct val="150000"/>
              </a:lnSpc>
              <a:spcBef>
                <a:spcPts val="0"/>
              </a:spcBef>
              <a:spcAft>
                <a:spcPts val="0"/>
              </a:spcAft>
              <a:buSzPts val="1100"/>
              <a:buChar char="○"/>
            </a:pPr>
            <a:r>
              <a:rPr lang="en"/>
              <a:t>New Lofi sketches and implementation as we improve our UI. </a:t>
            </a:r>
            <a:endParaRPr/>
          </a:p>
          <a:p>
            <a:pPr indent="-298450" lvl="2" marL="1371600" rtl="0" algn="l">
              <a:lnSpc>
                <a:spcPct val="150000"/>
              </a:lnSpc>
              <a:spcBef>
                <a:spcPts val="0"/>
              </a:spcBef>
              <a:spcAft>
                <a:spcPts val="0"/>
              </a:spcAft>
              <a:buSzPts val="1100"/>
              <a:buChar char="■"/>
            </a:pPr>
            <a:r>
              <a:rPr lang="en"/>
              <a:t>Updated Lofis for our form input, etc.</a:t>
            </a:r>
            <a:endParaRPr/>
          </a:p>
          <a:p>
            <a:pPr indent="-298450" lvl="1" marL="914400" rtl="0" algn="l">
              <a:lnSpc>
                <a:spcPct val="150000"/>
              </a:lnSpc>
              <a:spcBef>
                <a:spcPts val="0"/>
              </a:spcBef>
              <a:spcAft>
                <a:spcPts val="0"/>
              </a:spcAft>
              <a:buSzPts val="1100"/>
              <a:buChar char="○"/>
            </a:pPr>
            <a:r>
              <a:rPr lang="en"/>
              <a:t>Mobile testing</a:t>
            </a:r>
            <a:endParaRPr/>
          </a:p>
          <a:p>
            <a:pPr indent="-311150" lvl="0" marL="457200" rtl="0" algn="l">
              <a:lnSpc>
                <a:spcPct val="150000"/>
              </a:lnSpc>
              <a:spcBef>
                <a:spcPts val="0"/>
              </a:spcBef>
              <a:spcAft>
                <a:spcPts val="0"/>
              </a:spcAft>
              <a:buSzPts val="1300"/>
              <a:buChar char="●"/>
            </a:pPr>
            <a:r>
              <a:rPr lang="en"/>
              <a:t>These are the most important deliverables and appears doable.</a:t>
            </a:r>
            <a:endParaRPr/>
          </a:p>
          <a:p>
            <a:pPr indent="-298450" lvl="1" marL="914400" rtl="0" algn="l">
              <a:lnSpc>
                <a:spcPct val="150000"/>
              </a:lnSpc>
              <a:spcBef>
                <a:spcPts val="0"/>
              </a:spcBef>
              <a:spcAft>
                <a:spcPts val="0"/>
              </a:spcAft>
              <a:buSzPts val="1100"/>
              <a:buChar char="○"/>
            </a:pPr>
            <a:r>
              <a:rPr lang="en"/>
              <a:t>Our understanding of the data coming from the API has grown substantially - so development should run smoother.</a:t>
            </a:r>
            <a:endParaRPr/>
          </a:p>
          <a:p>
            <a:pPr indent="-311150" lvl="0" marL="457200" rtl="0" algn="l">
              <a:lnSpc>
                <a:spcPct val="150000"/>
              </a:lnSpc>
              <a:spcBef>
                <a:spcPts val="0"/>
              </a:spcBef>
              <a:spcAft>
                <a:spcPts val="0"/>
              </a:spcAft>
              <a:buSzPts val="1300"/>
              <a:buChar char="●"/>
            </a:pPr>
            <a:r>
              <a:rPr lang="en"/>
              <a:t>Current barriers:</a:t>
            </a:r>
            <a:endParaRPr/>
          </a:p>
          <a:p>
            <a:pPr indent="-298450" lvl="1" marL="914400" rtl="0" algn="l">
              <a:lnSpc>
                <a:spcPct val="150000"/>
              </a:lnSpc>
              <a:spcBef>
                <a:spcPts val="0"/>
              </a:spcBef>
              <a:spcAft>
                <a:spcPts val="0"/>
              </a:spcAft>
              <a:buSzPts val="1100"/>
              <a:buChar char="○"/>
            </a:pPr>
            <a:r>
              <a:rPr lang="en"/>
              <a:t>Our interactable list is difficult to implement in conjunction with the map markers. Form input may not “play nice” with our API requests</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GitHub</a:t>
            </a:r>
            <a:endParaRPr/>
          </a:p>
        </p:txBody>
      </p:sp>
      <p:sp>
        <p:nvSpPr>
          <p:cNvPr id="239" name="Google Shape;239;p6"/>
          <p:cNvSpPr txBox="1"/>
          <p:nvPr>
            <p:ph idx="1" type="body"/>
          </p:nvPr>
        </p:nvSpPr>
        <p:spPr>
          <a:xfrm>
            <a:off x="1297500" y="44334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u="sng">
                <a:solidFill>
                  <a:schemeClr val="hlink"/>
                </a:solidFill>
                <a:hlinkClick r:id="rId3"/>
              </a:rPr>
              <a:t>https://github.com/jiwoone/ENSE-374-Project.git</a:t>
            </a:r>
            <a:endParaRPr sz="1400"/>
          </a:p>
          <a:p>
            <a:pPr indent="0" lvl="0" marL="0" rtl="0" algn="l">
              <a:lnSpc>
                <a:spcPct val="100000"/>
              </a:lnSpc>
              <a:spcBef>
                <a:spcPts val="0"/>
              </a:spcBef>
              <a:spcAft>
                <a:spcPts val="0"/>
              </a:spcAft>
              <a:buClr>
                <a:srgbClr val="000000"/>
              </a:buClr>
              <a:buSzPts val="1400"/>
              <a:buFont typeface="Arial"/>
              <a:buNone/>
            </a:pPr>
            <a:r>
              <a:t/>
            </a:r>
            <a:endParaRPr sz="1400"/>
          </a:p>
          <a:p>
            <a:pPr indent="0" lvl="0" marL="0" rtl="0" algn="l">
              <a:lnSpc>
                <a:spcPct val="115000"/>
              </a:lnSpc>
              <a:spcBef>
                <a:spcPts val="1600"/>
              </a:spcBef>
              <a:spcAft>
                <a:spcPts val="1600"/>
              </a:spcAft>
              <a:buSzPts val="1300"/>
              <a:buNone/>
            </a:pPr>
            <a:r>
              <a:t/>
            </a:r>
            <a:endParaRPr/>
          </a:p>
        </p:txBody>
      </p:sp>
      <p:pic>
        <p:nvPicPr>
          <p:cNvPr id="240" name="Google Shape;240;p6"/>
          <p:cNvPicPr preferRelativeResize="0"/>
          <p:nvPr/>
        </p:nvPicPr>
        <p:blipFill>
          <a:blip r:embed="rId4">
            <a:alphaModFix/>
          </a:blip>
          <a:stretch>
            <a:fillRect/>
          </a:stretch>
        </p:blipFill>
        <p:spPr>
          <a:xfrm>
            <a:off x="747638" y="1177275"/>
            <a:ext cx="7648711" cy="291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4400">
                <a:solidFill>
                  <a:srgbClr val="FFFFFF"/>
                </a:solidFill>
              </a:rPr>
              <a:t>Group reflection</a:t>
            </a:r>
            <a:endParaRPr>
              <a:solidFill>
                <a:srgbClr val="FFFFFF"/>
              </a:solidFill>
            </a:endParaRPr>
          </a:p>
        </p:txBody>
      </p:sp>
      <p:sp>
        <p:nvSpPr>
          <p:cNvPr id="246" name="Google Shape;246;p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did you feel about this milestone? What did you like about it? What did you dislike?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•Our deliverables felt like they had substance - it was nice implementing our concepts. It did feel very rushed. </a:t>
            </a:r>
            <a:endParaRPr sz="9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did you learn about yourself as you collaborated and worked through this milestone?</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•It was hard staying in one area (model, view or controller), and we often worked in each-other’s domain. </a:t>
            </a:r>
            <a:endParaRPr sz="9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1400">
                <a:solidFill>
                  <a:srgbClr val="FFFFFF"/>
                </a:solidFill>
                <a:latin typeface="Montserrat"/>
                <a:ea typeface="Montserrat"/>
                <a:cs typeface="Montserrat"/>
                <a:sym typeface="Montserrat"/>
              </a:rPr>
              <a:t>•How will you use what you have learned going forward?</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•We have grasped how to effectively communicate with the Google Places API using our key, and will hopefully see our development speed increase as we’ve established this foundation. </a:t>
            </a:r>
            <a:endParaRPr sz="9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1400">
                <a:solidFill>
                  <a:srgbClr val="FFFFFF"/>
                </a:solidFill>
                <a:latin typeface="Montserrat"/>
                <a:ea typeface="Montserrat"/>
                <a:cs typeface="Montserrat"/>
                <a:sym typeface="Montserrat"/>
              </a:rPr>
              <a:t>•What “stuff &amp; things” related to this milestone would you want help with?</a:t>
            </a:r>
            <a:endParaRPr sz="1400">
              <a:solidFill>
                <a:srgbClr val="FFFFFF"/>
              </a:solidFill>
              <a:latin typeface="Montserrat"/>
              <a:ea typeface="Montserrat"/>
              <a:cs typeface="Montserrat"/>
              <a:sym typeface="Montserrat"/>
            </a:endParaRPr>
          </a:p>
          <a:p>
            <a:pPr indent="0" lvl="0" marL="0" rtl="0" algn="l">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•How do we secure the privacy of our API key.  This is a serious concern if we truly put our app on the internet.</a:t>
            </a:r>
            <a:endParaRPr sz="1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We’re creating a web-app that provides random venues for a user to explore.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People should be able to garner a random list of curated results after entering various search parameters.</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This application will grant users the opportunity to discover and enjoy new experiences by suggesting random food locations. It will help the indecisive make quick novel decisions, or simply grant the experimental types new adventures to behold.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
        <p:nvSpPr>
          <p:cNvPr id="142" name="Google Shape;142;p2"/>
          <p:cNvSpPr txBox="1"/>
          <p:nvPr/>
        </p:nvSpPr>
        <p:spPr>
          <a:xfrm>
            <a:off x="1240125" y="4355275"/>
            <a:ext cx="5466300" cy="63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Lato"/>
                <a:ea typeface="Lato"/>
                <a:cs typeface="Lato"/>
                <a:sym typeface="Lato"/>
                <a:hlinkClick r:id="rId3"/>
              </a:rPr>
              <a:t>https://github.com/jiwoone/ENSE-374-Project.git</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FFFFF"/>
              </a:solidFill>
              <a:latin typeface="Lato"/>
              <a:ea typeface="Lato"/>
              <a:cs typeface="Lato"/>
              <a:sym typeface="Lato"/>
            </a:endParaRPr>
          </a:p>
        </p:txBody>
      </p:sp>
      <p:sp>
        <p:nvSpPr>
          <p:cNvPr id="143" name="Google Shape;143;p2"/>
          <p:cNvSpPr txBox="1"/>
          <p:nvPr>
            <p:ph type="title"/>
          </p:nvPr>
        </p:nvSpPr>
        <p:spPr>
          <a:xfrm>
            <a:off x="1297500" y="39402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Team: They Will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6f4ff4e0ee_0_9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LoFI Prototype</a:t>
            </a:r>
            <a:endParaRPr/>
          </a:p>
        </p:txBody>
      </p:sp>
      <p:pic>
        <p:nvPicPr>
          <p:cNvPr id="149" name="Google Shape;149;g6f4ff4e0ee_0_98"/>
          <p:cNvPicPr preferRelativeResize="0"/>
          <p:nvPr/>
        </p:nvPicPr>
        <p:blipFill rotWithShape="1">
          <a:blip r:embed="rId3">
            <a:alphaModFix/>
          </a:blip>
          <a:srcRect b="0" l="0" r="0" t="0"/>
          <a:stretch/>
        </p:blipFill>
        <p:spPr>
          <a:xfrm>
            <a:off x="92292" y="1614450"/>
            <a:ext cx="4529281" cy="3492300"/>
          </a:xfrm>
          <a:prstGeom prst="rect">
            <a:avLst/>
          </a:prstGeom>
          <a:noFill/>
          <a:ln>
            <a:noFill/>
          </a:ln>
        </p:spPr>
      </p:pic>
      <p:pic>
        <p:nvPicPr>
          <p:cNvPr id="150" name="Google Shape;150;g6f4ff4e0ee_0_98"/>
          <p:cNvPicPr preferRelativeResize="0"/>
          <p:nvPr/>
        </p:nvPicPr>
        <p:blipFill rotWithShape="1">
          <a:blip r:embed="rId4">
            <a:alphaModFix/>
          </a:blip>
          <a:srcRect b="0" l="0" r="0" t="0"/>
          <a:stretch/>
        </p:blipFill>
        <p:spPr>
          <a:xfrm>
            <a:off x="4678525" y="1663638"/>
            <a:ext cx="4465475" cy="3443100"/>
          </a:xfrm>
          <a:prstGeom prst="rect">
            <a:avLst/>
          </a:prstGeom>
          <a:noFill/>
          <a:ln>
            <a:noFill/>
          </a:ln>
        </p:spPr>
      </p:pic>
      <p:sp>
        <p:nvSpPr>
          <p:cNvPr id="151" name="Google Shape;151;g6f4ff4e0ee_0_98"/>
          <p:cNvSpPr txBox="1"/>
          <p:nvPr/>
        </p:nvSpPr>
        <p:spPr>
          <a:xfrm>
            <a:off x="797150" y="1250900"/>
            <a:ext cx="2609700" cy="2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Lato"/>
                <a:ea typeface="Lato"/>
                <a:cs typeface="Lato"/>
                <a:sym typeface="Lato"/>
              </a:rPr>
              <a:t>Main Page</a:t>
            </a:r>
            <a:endParaRPr b="0" i="0" sz="1800" u="none" cap="none" strike="noStrike">
              <a:solidFill>
                <a:srgbClr val="FFFFFF"/>
              </a:solidFill>
              <a:latin typeface="Lato"/>
              <a:ea typeface="Lato"/>
              <a:cs typeface="Lato"/>
              <a:sym typeface="Lato"/>
            </a:endParaRPr>
          </a:p>
        </p:txBody>
      </p:sp>
      <p:sp>
        <p:nvSpPr>
          <p:cNvPr id="152" name="Google Shape;152;g6f4ff4e0ee_0_98"/>
          <p:cNvSpPr txBox="1"/>
          <p:nvPr/>
        </p:nvSpPr>
        <p:spPr>
          <a:xfrm>
            <a:off x="5726700" y="1250900"/>
            <a:ext cx="2609700" cy="2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Lato"/>
                <a:ea typeface="Lato"/>
                <a:cs typeface="Lato"/>
                <a:sym typeface="Lato"/>
              </a:rPr>
              <a:t>Results Page</a:t>
            </a:r>
            <a:endParaRPr b="0" i="0" sz="1800" u="none" cap="none" strike="noStrike">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743b878c74_2_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743b878c74_2_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g743b878c74_2_5"/>
          <p:cNvPicPr preferRelativeResize="0"/>
          <p:nvPr/>
        </p:nvPicPr>
        <p:blipFill>
          <a:blip r:embed="rId3">
            <a:alphaModFix/>
          </a:blip>
          <a:stretch>
            <a:fillRect/>
          </a:stretch>
        </p:blipFill>
        <p:spPr>
          <a:xfrm>
            <a:off x="0" y="315773"/>
            <a:ext cx="9144001" cy="45119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743b878c74_2_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743b878c74_2_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g743b878c74_2_0"/>
          <p:cNvPicPr preferRelativeResize="0"/>
          <p:nvPr/>
        </p:nvPicPr>
        <p:blipFill>
          <a:blip r:embed="rId3">
            <a:alphaModFix/>
          </a:blip>
          <a:stretch>
            <a:fillRect/>
          </a:stretch>
        </p:blipFill>
        <p:spPr>
          <a:xfrm>
            <a:off x="0" y="297295"/>
            <a:ext cx="9144000" cy="45489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743b878c74_0_1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1 In Review</a:t>
            </a:r>
            <a:endParaRPr/>
          </a:p>
        </p:txBody>
      </p:sp>
      <p:sp>
        <p:nvSpPr>
          <p:cNvPr id="172" name="Google Shape;172;g743b878c74_0_1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Achieved the majority of planned results</a:t>
            </a:r>
            <a:endParaRPr/>
          </a:p>
          <a:p>
            <a:pPr indent="-311150" lvl="0" marL="457200" rtl="0" algn="l">
              <a:spcBef>
                <a:spcPts val="0"/>
              </a:spcBef>
              <a:spcAft>
                <a:spcPts val="0"/>
              </a:spcAft>
              <a:buSzPts val="1300"/>
              <a:buChar char="●"/>
            </a:pPr>
            <a:r>
              <a:rPr lang="en"/>
              <a:t>We are missing a list displaying all 5 locations for a user to easily recognize and click</a:t>
            </a:r>
            <a:endParaRPr/>
          </a:p>
          <a:p>
            <a:pPr indent="-298450" lvl="1" marL="914400" rtl="0" algn="l">
              <a:spcBef>
                <a:spcPts val="0"/>
              </a:spcBef>
              <a:spcAft>
                <a:spcPts val="0"/>
              </a:spcAft>
              <a:buSzPts val="1100"/>
              <a:buChar char="○"/>
            </a:pPr>
            <a:r>
              <a:rPr lang="en"/>
              <a:t>Users must click on each individual marker (not good). </a:t>
            </a:r>
            <a:endParaRPr/>
          </a:p>
          <a:p>
            <a:pPr indent="-311150" lvl="0" marL="457200" rtl="0" algn="l">
              <a:spcBef>
                <a:spcPts val="0"/>
              </a:spcBef>
              <a:spcAft>
                <a:spcPts val="0"/>
              </a:spcAft>
              <a:buSzPts val="1300"/>
              <a:buChar char="●"/>
            </a:pPr>
            <a:r>
              <a:rPr lang="en"/>
              <a:t>MVP can fulfill user needs based on provided user stories however...</a:t>
            </a:r>
            <a:endParaRPr/>
          </a:p>
          <a:p>
            <a:pPr indent="-298450" lvl="1" marL="914400" rtl="0" algn="l">
              <a:spcBef>
                <a:spcPts val="0"/>
              </a:spcBef>
              <a:spcAft>
                <a:spcPts val="0"/>
              </a:spcAft>
              <a:buSzPts val="1100"/>
              <a:buChar char="○"/>
            </a:pPr>
            <a:r>
              <a:rPr lang="en"/>
              <a:t>Questionable reliability</a:t>
            </a:r>
            <a:endParaRPr/>
          </a:p>
          <a:p>
            <a:pPr indent="-298450" lvl="1" marL="914400" rtl="0" algn="l">
              <a:spcBef>
                <a:spcPts val="0"/>
              </a:spcBef>
              <a:spcAft>
                <a:spcPts val="0"/>
              </a:spcAft>
              <a:buSzPts val="1100"/>
              <a:buChar char="○"/>
            </a:pPr>
            <a:r>
              <a:rPr lang="en"/>
              <a:t>UI needs improvement</a:t>
            </a:r>
            <a:endParaRPr/>
          </a:p>
          <a:p>
            <a:pPr indent="-298450" lvl="1" marL="914400" rtl="0" algn="l">
              <a:spcBef>
                <a:spcPts val="0"/>
              </a:spcBef>
              <a:spcAft>
                <a:spcPts val="0"/>
              </a:spcAft>
              <a:buSzPts val="1100"/>
              <a:buChar char="○"/>
            </a:pPr>
            <a:r>
              <a:rPr lang="en"/>
              <a:t>Search input settings would grow the scope of the app’s abilities</a:t>
            </a:r>
            <a:endParaRPr/>
          </a:p>
          <a:p>
            <a:pPr indent="-311150" lvl="0" marL="457200" rtl="0" algn="l">
              <a:spcBef>
                <a:spcPts val="0"/>
              </a:spcBef>
              <a:spcAft>
                <a:spcPts val="0"/>
              </a:spcAft>
              <a:buSzPts val="1300"/>
              <a:buChar char="●"/>
            </a:pPr>
            <a:r>
              <a:rPr lang="en"/>
              <a:t>*Code Review* </a:t>
            </a:r>
            <a:r>
              <a:rPr lang="en">
                <a:solidFill>
                  <a:srgbClr val="FFFFFF"/>
                </a:solidFill>
              </a:rPr>
              <a:t>👏👏</a:t>
            </a:r>
            <a:endParaRPr>
              <a:solidFill>
                <a:srgbClr val="FFFFFF"/>
              </a:solidFill>
            </a:endParaRPr>
          </a:p>
          <a:p>
            <a:pPr indent="-298450" lvl="1" marL="914400" rtl="0" algn="l">
              <a:spcBef>
                <a:spcPts val="0"/>
              </a:spcBef>
              <a:spcAft>
                <a:spcPts val="0"/>
              </a:spcAft>
              <a:buSzPts val="1100"/>
              <a:buChar char="○"/>
            </a:pPr>
            <a:r>
              <a:rPr lang="en"/>
              <a:t>Clean code, ugly variables. We should consider </a:t>
            </a:r>
            <a:r>
              <a:rPr lang="en"/>
              <a:t>organizing</a:t>
            </a:r>
            <a:r>
              <a:rPr lang="en"/>
              <a:t> and renaming some of our variables for future use. </a:t>
            </a:r>
            <a:endParaRPr/>
          </a:p>
          <a:p>
            <a:pPr indent="-298450" lvl="1" marL="914400" rtl="0" algn="l">
              <a:spcBef>
                <a:spcPts val="0"/>
              </a:spcBef>
              <a:spcAft>
                <a:spcPts val="0"/>
              </a:spcAft>
              <a:buSzPts val="1100"/>
              <a:buChar char="○"/>
            </a:pPr>
            <a:r>
              <a:rPr lang="en"/>
              <a:t>May also gut a large portion of the maps/panel code. Split .JS file into multiple files, conforming with MVC architecture. </a:t>
            </a:r>
            <a:endParaRPr/>
          </a:p>
          <a:p>
            <a:pPr indent="-298450" lvl="1" marL="914400" rtl="0" algn="l">
              <a:spcBef>
                <a:spcPts val="0"/>
              </a:spcBef>
              <a:spcAft>
                <a:spcPts val="0"/>
              </a:spcAft>
              <a:buSzPts val="1100"/>
              <a:buChar char="○"/>
            </a:pPr>
            <a:r>
              <a:rPr lang="en"/>
              <a:t>Split larger methods into smaller, modular components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g743b878c74_2_1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FRD Update</a:t>
            </a:r>
            <a:endParaRPr/>
          </a:p>
        </p:txBody>
      </p:sp>
      <p:sp>
        <p:nvSpPr>
          <p:cNvPr id="178" name="Google Shape;178;g743b878c74_2_1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API privacy concerns :(</a:t>
            </a:r>
            <a:endParaRPr/>
          </a:p>
          <a:p>
            <a:pPr indent="-298450" lvl="1" marL="914400" rtl="0" algn="l">
              <a:spcBef>
                <a:spcPts val="0"/>
              </a:spcBef>
              <a:spcAft>
                <a:spcPts val="0"/>
              </a:spcAft>
              <a:buSzPts val="1100"/>
              <a:buChar char="○"/>
            </a:pPr>
            <a:r>
              <a:rPr lang="en"/>
              <a:t>Our user’s privacy is currently safe - ours is not</a:t>
            </a:r>
            <a:endParaRPr/>
          </a:p>
          <a:p>
            <a:pPr indent="-298450" lvl="1" marL="914400" rtl="0" algn="l">
              <a:spcBef>
                <a:spcPts val="0"/>
              </a:spcBef>
              <a:spcAft>
                <a:spcPts val="0"/>
              </a:spcAft>
              <a:buSzPts val="1100"/>
              <a:buChar char="○"/>
            </a:pPr>
            <a:r>
              <a:rPr lang="en"/>
              <a:t>Anyone may </a:t>
            </a:r>
            <a:r>
              <a:rPr lang="en"/>
              <a:t>feasibly</a:t>
            </a:r>
            <a:r>
              <a:rPr lang="en"/>
              <a:t> find and use our API key</a:t>
            </a:r>
            <a:endParaRPr/>
          </a:p>
          <a:p>
            <a:pPr indent="-298450" lvl="1" marL="914400" rtl="0" algn="l">
              <a:spcBef>
                <a:spcPts val="0"/>
              </a:spcBef>
              <a:spcAft>
                <a:spcPts val="0"/>
              </a:spcAft>
              <a:buSzPts val="1100"/>
              <a:buChar char="○"/>
            </a:pPr>
            <a:r>
              <a:rPr lang="en"/>
              <a:t>We can support 4500 requests a month before Google begins charging a fee for traffic</a:t>
            </a:r>
            <a:endParaRPr/>
          </a:p>
          <a:p>
            <a:pPr indent="-298450" lvl="1" marL="914400" rtl="0" algn="l">
              <a:spcBef>
                <a:spcPts val="0"/>
              </a:spcBef>
              <a:spcAft>
                <a:spcPts val="0"/>
              </a:spcAft>
              <a:buSzPts val="1100"/>
              <a:buChar char="○"/>
            </a:pPr>
            <a:r>
              <a:rPr lang="en"/>
              <a:t>If we want to avoid paying, we need to </a:t>
            </a:r>
            <a:endParaRPr/>
          </a:p>
          <a:p>
            <a:pPr indent="-298450" lvl="2" marL="1371600" rtl="0" algn="l">
              <a:spcBef>
                <a:spcPts val="0"/>
              </a:spcBef>
              <a:spcAft>
                <a:spcPts val="0"/>
              </a:spcAft>
              <a:buSzPts val="1100"/>
              <a:buChar char="■"/>
            </a:pPr>
            <a:r>
              <a:rPr lang="en"/>
              <a:t>A: limit traffic</a:t>
            </a:r>
            <a:endParaRPr/>
          </a:p>
          <a:p>
            <a:pPr indent="-298450" lvl="2" marL="1371600" rtl="0" algn="l">
              <a:spcBef>
                <a:spcPts val="0"/>
              </a:spcBef>
              <a:spcAft>
                <a:spcPts val="0"/>
              </a:spcAft>
              <a:buSzPts val="1100"/>
              <a:buChar char="■"/>
            </a:pPr>
            <a:r>
              <a:rPr lang="en"/>
              <a:t>B: Prevent others from seeing/using our API key</a:t>
            </a:r>
            <a:endParaRPr/>
          </a:p>
          <a:p>
            <a:pPr indent="-311150" lvl="0" marL="457200" rtl="0" algn="l">
              <a:spcBef>
                <a:spcPts val="0"/>
              </a:spcBef>
              <a:spcAft>
                <a:spcPts val="0"/>
              </a:spcAft>
              <a:buSzPts val="1300"/>
              <a:buChar char="●"/>
            </a:pPr>
            <a:r>
              <a:rPr lang="en"/>
              <a:t>Updated several diagrams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g6f4ff4e0ee_0_9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Kanban</a:t>
            </a:r>
            <a:endParaRPr/>
          </a:p>
        </p:txBody>
      </p:sp>
      <p:sp>
        <p:nvSpPr>
          <p:cNvPr id="184" name="Google Shape;184;g6f4ff4e0ee_0_93"/>
          <p:cNvSpPr txBox="1"/>
          <p:nvPr>
            <p:ph idx="1" type="body"/>
          </p:nvPr>
        </p:nvSpPr>
        <p:spPr>
          <a:xfrm>
            <a:off x="1297500" y="197562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Clr>
                <a:srgbClr val="000000"/>
              </a:buClr>
              <a:buSzPts val="1400"/>
              <a:buFont typeface="Arial"/>
              <a:buNone/>
            </a:pPr>
            <a:r>
              <a:rPr lang="en" sz="1400" u="sng">
                <a:solidFill>
                  <a:schemeClr val="hlink"/>
                </a:solidFill>
                <a:hlinkClick r:id="rId3"/>
              </a:rPr>
              <a:t>https://github.com/jiwoone/ENSE-374-Project.git</a:t>
            </a:r>
            <a:endParaRPr sz="1400"/>
          </a:p>
          <a:p>
            <a:pPr indent="0" lvl="0" marL="0" rtl="0" algn="l">
              <a:lnSpc>
                <a:spcPct val="100000"/>
              </a:lnSpc>
              <a:spcBef>
                <a:spcPts val="0"/>
              </a:spcBef>
              <a:spcAft>
                <a:spcPts val="0"/>
              </a:spcAft>
              <a:buClr>
                <a:srgbClr val="000000"/>
              </a:buClr>
              <a:buSzPts val="1400"/>
              <a:buFont typeface="Arial"/>
              <a:buNone/>
            </a:pPr>
            <a:r>
              <a:rPr lang="en" sz="1400" u="sng">
                <a:solidFill>
                  <a:schemeClr val="hlink"/>
                </a:solidFill>
                <a:hlinkClick r:id="rId4"/>
              </a:rPr>
              <a:t>https://github.com/jiwoone/ENSE-374-Project/projects/1</a:t>
            </a:r>
            <a:endParaRPr sz="1400"/>
          </a:p>
          <a:p>
            <a:pPr indent="0" lvl="0" marL="0" rtl="0" algn="l">
              <a:lnSpc>
                <a:spcPct val="100000"/>
              </a:lnSpc>
              <a:spcBef>
                <a:spcPts val="0"/>
              </a:spcBef>
              <a:spcAft>
                <a:spcPts val="0"/>
              </a:spcAft>
              <a:buClr>
                <a:srgbClr val="000000"/>
              </a:buClr>
              <a:buSzPts val="1400"/>
              <a:buFont typeface="Arial"/>
              <a:buNone/>
            </a:pPr>
            <a:r>
              <a:t/>
            </a:r>
            <a:endParaRPr sz="1400"/>
          </a:p>
          <a:p>
            <a:pPr indent="0" lvl="0" marL="0" rtl="0" algn="l">
              <a:lnSpc>
                <a:spcPct val="115000"/>
              </a:lnSpc>
              <a:spcBef>
                <a:spcPts val="0"/>
              </a:spcBef>
              <a:spcAft>
                <a:spcPts val="0"/>
              </a:spcAft>
              <a:buSzPts val="1300"/>
              <a:buNone/>
            </a:pPr>
            <a:r>
              <a:t/>
            </a:r>
            <a:endParaRPr/>
          </a:p>
        </p:txBody>
      </p:sp>
      <p:pic>
        <p:nvPicPr>
          <p:cNvPr id="185" name="Google Shape;185;g6f4ff4e0ee_0_93"/>
          <p:cNvPicPr preferRelativeResize="0"/>
          <p:nvPr/>
        </p:nvPicPr>
        <p:blipFill>
          <a:blip r:embed="rId5">
            <a:alphaModFix/>
          </a:blip>
          <a:stretch>
            <a:fillRect/>
          </a:stretch>
        </p:blipFill>
        <p:spPr>
          <a:xfrm>
            <a:off x="0" y="967049"/>
            <a:ext cx="9144001" cy="32094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6f4ff4e0ee_0_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MVC</a:t>
            </a:r>
            <a:endParaRPr/>
          </a:p>
        </p:txBody>
      </p:sp>
      <p:pic>
        <p:nvPicPr>
          <p:cNvPr id="191" name="Google Shape;191;g6f4ff4e0ee_0_2"/>
          <p:cNvPicPr preferRelativeResize="0"/>
          <p:nvPr/>
        </p:nvPicPr>
        <p:blipFill rotWithShape="1">
          <a:blip r:embed="rId3">
            <a:alphaModFix/>
          </a:blip>
          <a:srcRect b="13103" l="3901" r="0" t="0"/>
          <a:stretch/>
        </p:blipFill>
        <p:spPr>
          <a:xfrm>
            <a:off x="1931775" y="1307850"/>
            <a:ext cx="5280449" cy="3573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