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af6fcf4f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af6fcf4f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YouTube has updated so rapidly with huge amount of contents with variety of subjects therefore, helpful educational contents could be easily forgotten. </a:t>
            </a:r>
            <a:br>
              <a:rPr lang="en-GB"/>
            </a:br>
            <a:r>
              <a:rPr lang="en-GB"/>
              <a:t>Although Youtube has its own suggestion algorithms using AI, however it works for general results by using the user’s search and watch history. For those resources which can help to </a:t>
            </a:r>
            <a:r>
              <a:rPr lang="en-GB"/>
              <a:t>accomplish</a:t>
            </a:r>
            <a:r>
              <a:rPr lang="en-GB"/>
              <a:t> the education goal for the Sustainable Development, someone could help others with our software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af6fcf4f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af6fcf4f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af6fcf4f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af6fcf4f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c6c8338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c6c8338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A consumer or content seeker reads a posting shared by an Expert. The consumer evaluates the content(YouTube video tutorial as a educational resource) and could contribute some effort by sharing a comment and/or a suggestion(pushing like button), so the other consumers could be inspired with the posting.</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01646f95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01646f95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highlight>
                  <a:srgbClr val="F8F9FA"/>
                </a:highlight>
              </a:rPr>
              <a:t>There are no member level for the writer, so anyone can share his or her good experiences with the tutorials or educational resources on YouTube. The posting can have multiple links of YouTube, comments and the hash tags. For the landing page, Tags are kept in a table as the top searched, clicked, or recent updated tags(keywords) in order to help out the consumers to reduce their overhead time searching the software.</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01646f9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01646f9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af6fcf4f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af6fcf4f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un.org/sustainabledevelopment/education/"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un.org/sustainabledevelopment/wp-content/uploads/2020/05/SDG_website_E_v3_200px.png" TargetMode="External"/><Relationship Id="rId4" Type="http://schemas.openxmlformats.org/officeDocument/2006/relationships/hyperlink" Target="https://www.un.org/sustainabledevelopment/wp-content/uploads/2019/07/E_Infographic_04.pdf" TargetMode="External"/><Relationship Id="rId5" Type="http://schemas.openxmlformats.org/officeDocument/2006/relationships/hyperlink" Target="https://4.bp.blogspot.com/-YLsIMp8vDV8/WohebVPrWwI/AAAAAAAAMPM/qdFHaYP_iJsc-i1427OT_jGcLI-kjY8MQCLcBGAs/s640/4b87188371db8a35398297fd593e8c31--business-inspiration-daily-inspiration.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222325"/>
            <a:ext cx="7688100" cy="9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ENSE 405 Project Check In #3</a:t>
            </a:r>
            <a:endParaRPr sz="2100"/>
          </a:p>
        </p:txBody>
      </p:sp>
      <p:sp>
        <p:nvSpPr>
          <p:cNvPr id="87" name="Google Shape;87;p13"/>
          <p:cNvSpPr txBox="1"/>
          <p:nvPr>
            <p:ph idx="1" type="subTitle"/>
          </p:nvPr>
        </p:nvSpPr>
        <p:spPr>
          <a:xfrm>
            <a:off x="728702" y="3069961"/>
            <a:ext cx="7688100" cy="54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Brandon Clarke, Brian(Jiwoun) Kim</a:t>
            </a:r>
            <a:endParaRPr/>
          </a:p>
        </p:txBody>
      </p:sp>
      <p:pic>
        <p:nvPicPr>
          <p:cNvPr id="88" name="Google Shape;88;p13"/>
          <p:cNvPicPr preferRelativeResize="0"/>
          <p:nvPr/>
        </p:nvPicPr>
        <p:blipFill>
          <a:blip r:embed="rId3">
            <a:alphaModFix/>
          </a:blip>
          <a:stretch>
            <a:fillRect/>
          </a:stretch>
        </p:blipFill>
        <p:spPr>
          <a:xfrm>
            <a:off x="2909101" y="4340151"/>
            <a:ext cx="6234898" cy="803352"/>
          </a:xfrm>
          <a:prstGeom prst="rect">
            <a:avLst/>
          </a:prstGeom>
          <a:noFill/>
          <a:ln>
            <a:noFill/>
          </a:ln>
        </p:spPr>
      </p:pic>
      <p:pic>
        <p:nvPicPr>
          <p:cNvPr id="89" name="Google Shape;89;p13"/>
          <p:cNvPicPr preferRelativeResize="0"/>
          <p:nvPr/>
        </p:nvPicPr>
        <p:blipFill>
          <a:blip r:embed="rId4">
            <a:alphaModFix/>
          </a:blip>
          <a:stretch>
            <a:fillRect/>
          </a:stretch>
        </p:blipFill>
        <p:spPr>
          <a:xfrm>
            <a:off x="2909101" y="3912928"/>
            <a:ext cx="3370345" cy="427233"/>
          </a:xfrm>
          <a:prstGeom prst="rect">
            <a:avLst/>
          </a:prstGeom>
          <a:noFill/>
          <a:ln>
            <a:noFill/>
          </a:ln>
        </p:spPr>
      </p:pic>
      <p:sp>
        <p:nvSpPr>
          <p:cNvPr id="90" name="Google Shape;90;p13"/>
          <p:cNvSpPr txBox="1"/>
          <p:nvPr>
            <p:ph type="ctrTitle"/>
          </p:nvPr>
        </p:nvSpPr>
        <p:spPr>
          <a:xfrm>
            <a:off x="730200" y="2241000"/>
            <a:ext cx="7688100" cy="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Youniversity: Software Design</a:t>
            </a:r>
            <a:endParaRPr sz="2800"/>
          </a:p>
        </p:txBody>
      </p:sp>
      <p:sp>
        <p:nvSpPr>
          <p:cNvPr id="91" name="Google Shape;91;p13"/>
          <p:cNvSpPr txBox="1"/>
          <p:nvPr>
            <p:ph type="ctrTitle"/>
          </p:nvPr>
        </p:nvSpPr>
        <p:spPr>
          <a:xfrm>
            <a:off x="727950" y="3374675"/>
            <a:ext cx="7688100" cy="356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GB" sz="1700">
                <a:solidFill>
                  <a:srgbClr val="4D4D4D"/>
                </a:solidFill>
              </a:rPr>
              <a:t>February 22, 2021</a:t>
            </a:r>
            <a:endParaRPr b="0" sz="1700">
              <a:solidFill>
                <a:srgbClr val="4D4D4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a:t>
            </a:r>
            <a:endParaRPr/>
          </a:p>
        </p:txBody>
      </p:sp>
      <p:sp>
        <p:nvSpPr>
          <p:cNvPr id="97" name="Google Shape;97;p14"/>
          <p:cNvSpPr txBox="1"/>
          <p:nvPr>
            <p:ph idx="1" type="body"/>
          </p:nvPr>
        </p:nvSpPr>
        <p:spPr>
          <a:xfrm>
            <a:off x="729450" y="2252750"/>
            <a:ext cx="7688700" cy="1279500"/>
          </a:xfrm>
          <a:prstGeom prst="rect">
            <a:avLst/>
          </a:prstGeom>
        </p:spPr>
        <p:txBody>
          <a:bodyPr anchorCtr="0" anchor="t" bIns="91425" lIns="91425" spcFirstLastPara="1" rIns="91425" wrap="square" tIns="91425">
            <a:normAutofit fontScale="85000" lnSpcReduction="10000"/>
          </a:bodyPr>
          <a:lstStyle/>
          <a:p>
            <a:pPr indent="0" lvl="0" marL="457200" rtl="0" algn="l">
              <a:spcBef>
                <a:spcPts val="0"/>
              </a:spcBef>
              <a:spcAft>
                <a:spcPts val="0"/>
              </a:spcAft>
              <a:buNone/>
            </a:pPr>
            <a:r>
              <a:rPr lang="en-GB" sz="1500"/>
              <a:t>Why don’t we have a tool for being exposed in </a:t>
            </a:r>
            <a:endParaRPr sz="1500"/>
          </a:p>
          <a:p>
            <a:pPr indent="0" lvl="0" marL="1828800" rtl="0" algn="l">
              <a:spcBef>
                <a:spcPts val="1200"/>
              </a:spcBef>
              <a:spcAft>
                <a:spcPts val="0"/>
              </a:spcAft>
              <a:buNone/>
            </a:pPr>
            <a:r>
              <a:rPr lang="en-GB" sz="1935">
                <a:solidFill>
                  <a:srgbClr val="CC0000"/>
                </a:solidFill>
              </a:rPr>
              <a:t>“</a:t>
            </a:r>
            <a:r>
              <a:rPr b="1" lang="en-GB" sz="2869">
                <a:solidFill>
                  <a:srgbClr val="CC0000"/>
                </a:solidFill>
              </a:rPr>
              <a:t>qualified educational resources</a:t>
            </a:r>
            <a:r>
              <a:rPr lang="en-GB" sz="1935">
                <a:solidFill>
                  <a:srgbClr val="CC0000"/>
                </a:solidFill>
              </a:rPr>
              <a:t>”</a:t>
            </a:r>
            <a:r>
              <a:rPr lang="en-GB" sz="1500"/>
              <a:t> on YouTube?</a:t>
            </a:r>
            <a:endParaRPr sz="1500"/>
          </a:p>
          <a:p>
            <a:pPr indent="0" lvl="0" marL="0" rtl="0" algn="l">
              <a:spcBef>
                <a:spcPts val="1200"/>
              </a:spcBef>
              <a:spcAft>
                <a:spcPts val="1200"/>
              </a:spcAft>
              <a:buNone/>
            </a:pPr>
            <a:r>
              <a:t/>
            </a:r>
            <a:endParaRPr sz="1500"/>
          </a:p>
        </p:txBody>
      </p:sp>
      <p:sp>
        <p:nvSpPr>
          <p:cNvPr id="98" name="Google Shape;98;p14"/>
          <p:cNvSpPr txBox="1"/>
          <p:nvPr>
            <p:ph idx="1" type="body"/>
          </p:nvPr>
        </p:nvSpPr>
        <p:spPr>
          <a:xfrm>
            <a:off x="817625" y="4109975"/>
            <a:ext cx="7688700" cy="85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000">
                <a:latin typeface="Roboto"/>
                <a:ea typeface="Roboto"/>
                <a:cs typeface="Roboto"/>
                <a:sym typeface="Roboto"/>
              </a:rPr>
              <a:t>UN SD goal: 4.7 Quality Education.</a:t>
            </a:r>
            <a:r>
              <a:rPr lang="en-GB" sz="1000">
                <a:latin typeface="Roboto"/>
                <a:ea typeface="Roboto"/>
                <a:cs typeface="Roboto"/>
                <a:sym typeface="Roboto"/>
              </a:rPr>
              <a:t>  </a:t>
            </a:r>
            <a:r>
              <a:rPr lang="en-GB" sz="1000">
                <a:solidFill>
                  <a:srgbClr val="4D4D4D"/>
                </a:solidFill>
                <a:highlight>
                  <a:srgbClr val="FFFFFF"/>
                </a:highlight>
                <a:latin typeface="Roboto"/>
                <a:ea typeface="Roboto"/>
                <a:cs typeface="Roboto"/>
                <a:sym typeface="Roboto"/>
              </a:rPr>
              <a:t>By 2030, </a:t>
            </a:r>
            <a:r>
              <a:rPr b="1" lang="en-GB" sz="1000">
                <a:solidFill>
                  <a:srgbClr val="4D4D4D"/>
                </a:solidFill>
                <a:highlight>
                  <a:srgbClr val="FFFFFF"/>
                </a:highlight>
                <a:latin typeface="Roboto"/>
                <a:ea typeface="Roboto"/>
                <a:cs typeface="Roboto"/>
                <a:sym typeface="Roboto"/>
              </a:rPr>
              <a:t>ensure that all learners acquire the knowledge and skills needed to promote sustainable development</a:t>
            </a:r>
            <a:r>
              <a:rPr lang="en-GB" sz="1000">
                <a:solidFill>
                  <a:srgbClr val="4D4D4D"/>
                </a:solidFill>
                <a:highlight>
                  <a:srgbClr val="FFFFFF"/>
                </a:highlight>
                <a:latin typeface="Roboto"/>
                <a:ea typeface="Roboto"/>
                <a:cs typeface="Roboto"/>
                <a:sym typeface="Roboto"/>
              </a:rPr>
              <a:t>, </a:t>
            </a:r>
            <a:r>
              <a:rPr lang="en-GB" sz="1000">
                <a:solidFill>
                  <a:srgbClr val="4D4D4D"/>
                </a:solidFill>
                <a:highlight>
                  <a:srgbClr val="FFFFFF"/>
                </a:highlight>
                <a:latin typeface="Roboto"/>
                <a:ea typeface="Roboto"/>
                <a:cs typeface="Roboto"/>
                <a:sym typeface="Roboto"/>
              </a:rPr>
              <a:t>including, among others, through education for sustainable development and sustainable lifestyles, human rights, gender equality, promotion of a culture of peace and non-violence, global citizenship and appreciation of cultural diversity and of culture’s contribution to sustainable development </a:t>
            </a:r>
            <a:r>
              <a:rPr lang="en-GB" sz="900">
                <a:solidFill>
                  <a:srgbClr val="4D4D4D"/>
                </a:solidFill>
                <a:highlight>
                  <a:srgbClr val="FFFFFF"/>
                </a:highlight>
                <a:latin typeface="Roboto"/>
                <a:ea typeface="Roboto"/>
                <a:cs typeface="Roboto"/>
                <a:sym typeface="Roboto"/>
              </a:rPr>
              <a:t>(</a:t>
            </a:r>
            <a:r>
              <a:rPr lang="en-GB" sz="900" u="sng">
                <a:solidFill>
                  <a:schemeClr val="hlink"/>
                </a:solidFill>
                <a:latin typeface="Roboto"/>
                <a:ea typeface="Roboto"/>
                <a:cs typeface="Roboto"/>
                <a:sym typeface="Roboto"/>
                <a:hlinkClick r:id="rId3"/>
              </a:rPr>
              <a:t>https://www.un.org/sustainabledevelopment/education/</a:t>
            </a:r>
            <a:r>
              <a:rPr lang="en-GB" sz="900">
                <a:latin typeface="Roboto"/>
                <a:ea typeface="Roboto"/>
                <a:cs typeface="Roboto"/>
                <a:sym typeface="Roboto"/>
              </a:rPr>
              <a:t>).</a:t>
            </a:r>
            <a:endParaRPr sz="900">
              <a:latin typeface="Roboto"/>
              <a:ea typeface="Roboto"/>
              <a:cs typeface="Roboto"/>
              <a:sym typeface="Roboto"/>
            </a:endParaRPr>
          </a:p>
        </p:txBody>
      </p:sp>
      <p:pic>
        <p:nvPicPr>
          <p:cNvPr id="99" name="Google Shape;99;p14"/>
          <p:cNvPicPr preferRelativeResize="0"/>
          <p:nvPr/>
        </p:nvPicPr>
        <p:blipFill>
          <a:blip r:embed="rId4">
            <a:alphaModFix amt="51000"/>
          </a:blip>
          <a:stretch>
            <a:fillRect/>
          </a:stretch>
        </p:blipFill>
        <p:spPr>
          <a:xfrm>
            <a:off x="7366425" y="492875"/>
            <a:ext cx="1777574" cy="1333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a:t>
            </a:r>
            <a:endParaRPr/>
          </a:p>
        </p:txBody>
      </p:sp>
      <p:sp>
        <p:nvSpPr>
          <p:cNvPr id="105" name="Google Shape;105;p15"/>
          <p:cNvSpPr txBox="1"/>
          <p:nvPr>
            <p:ph idx="1" type="body"/>
          </p:nvPr>
        </p:nvSpPr>
        <p:spPr>
          <a:xfrm>
            <a:off x="729450" y="2078875"/>
            <a:ext cx="7688700" cy="14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400">
                <a:solidFill>
                  <a:srgbClr val="CC0000"/>
                </a:solidFill>
              </a:rPr>
              <a:t>B</a:t>
            </a:r>
            <a:r>
              <a:rPr b="1" lang="en-GB" sz="2400">
                <a:solidFill>
                  <a:srgbClr val="CC0000"/>
                </a:solidFill>
              </a:rPr>
              <a:t>y community </a:t>
            </a:r>
            <a:r>
              <a:rPr b="1" lang="en-GB" sz="2400">
                <a:solidFill>
                  <a:srgbClr val="CC0000"/>
                </a:solidFill>
              </a:rPr>
              <a:t>members</a:t>
            </a:r>
            <a:r>
              <a:rPr b="1" lang="en-GB" sz="2400">
                <a:solidFill>
                  <a:srgbClr val="CC0000"/>
                </a:solidFill>
              </a:rPr>
              <a:t>’ participation,</a:t>
            </a:r>
            <a:br>
              <a:rPr b="1" lang="en-GB" sz="2400">
                <a:solidFill>
                  <a:srgbClr val="CC0000"/>
                </a:solidFill>
              </a:rPr>
            </a:br>
            <a:r>
              <a:rPr b="1" lang="en-GB" sz="2400">
                <a:solidFill>
                  <a:srgbClr val="CC0000"/>
                </a:solidFill>
              </a:rPr>
              <a:t>								</a:t>
            </a:r>
            <a:r>
              <a:rPr lang="en-GB"/>
              <a:t>t</a:t>
            </a:r>
            <a:r>
              <a:rPr lang="en-GB"/>
              <a:t>he project would have been </a:t>
            </a:r>
            <a:r>
              <a:rPr lang="en-GB"/>
              <a:t>fulfilled</a:t>
            </a:r>
            <a:r>
              <a:rPr lang="en-GB"/>
              <a:t> the SD goal.</a:t>
            </a:r>
            <a:endParaRPr/>
          </a:p>
        </p:txBody>
      </p:sp>
      <p:sp>
        <p:nvSpPr>
          <p:cNvPr id="106" name="Google Shape;106;p15"/>
          <p:cNvSpPr txBox="1"/>
          <p:nvPr>
            <p:ph idx="1" type="body"/>
          </p:nvPr>
        </p:nvSpPr>
        <p:spPr>
          <a:xfrm>
            <a:off x="727650" y="4052300"/>
            <a:ext cx="7688700" cy="40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Arial"/>
                <a:ea typeface="Arial"/>
                <a:cs typeface="Arial"/>
                <a:sym typeface="Arial"/>
              </a:rPr>
              <a:t>* </a:t>
            </a:r>
            <a:r>
              <a:rPr lang="en-GB">
                <a:latin typeface="Arial"/>
                <a:ea typeface="Arial"/>
                <a:cs typeface="Arial"/>
                <a:sym typeface="Arial"/>
              </a:rPr>
              <a:t>It would be looking just like Twitter or Facebook, a kind of micro blogging service.</a:t>
            </a:r>
            <a:endParaRPr/>
          </a:p>
        </p:txBody>
      </p:sp>
      <p:pic>
        <p:nvPicPr>
          <p:cNvPr id="107" name="Google Shape;107;p15"/>
          <p:cNvPicPr preferRelativeResize="0"/>
          <p:nvPr/>
        </p:nvPicPr>
        <p:blipFill>
          <a:blip r:embed="rId3">
            <a:alphaModFix amt="50000"/>
          </a:blip>
          <a:stretch>
            <a:fillRect/>
          </a:stretch>
        </p:blipFill>
        <p:spPr>
          <a:xfrm>
            <a:off x="7366425" y="492875"/>
            <a:ext cx="1777574" cy="1333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a:t>
            </a:r>
            <a:endParaRPr/>
          </a:p>
        </p:txBody>
      </p:sp>
      <p:sp>
        <p:nvSpPr>
          <p:cNvPr id="113" name="Google Shape;113;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project outcome would be building a tool that enables: </a:t>
            </a:r>
            <a:endParaRPr/>
          </a:p>
          <a:p>
            <a:pPr indent="0" lvl="0" marL="457200" rtl="0" algn="l">
              <a:spcBef>
                <a:spcPts val="1200"/>
              </a:spcBef>
              <a:spcAft>
                <a:spcPts val="0"/>
              </a:spcAft>
              <a:buNone/>
            </a:pPr>
            <a:r>
              <a:rPr b="1" lang="en-GB" sz="2400">
                <a:solidFill>
                  <a:srgbClr val="CC0000"/>
                </a:solidFill>
              </a:rPr>
              <a:t>reviewing, sharing, recommending, and categorizing</a:t>
            </a:r>
            <a:r>
              <a:rPr lang="en-GB"/>
              <a:t> </a:t>
            </a:r>
            <a:endParaRPr/>
          </a:p>
          <a:p>
            <a:pPr indent="457200" lvl="0" marL="4572000" rtl="0" algn="l">
              <a:spcBef>
                <a:spcPts val="1200"/>
              </a:spcBef>
              <a:spcAft>
                <a:spcPts val="1200"/>
              </a:spcAft>
              <a:buNone/>
            </a:pPr>
            <a:r>
              <a:rPr lang="en-GB" sz="1500"/>
              <a:t>[video tutorials]</a:t>
            </a:r>
            <a:r>
              <a:rPr lang="en-GB"/>
              <a:t> on Youtube.</a:t>
            </a:r>
            <a:endParaRPr/>
          </a:p>
        </p:txBody>
      </p:sp>
      <p:pic>
        <p:nvPicPr>
          <p:cNvPr id="114" name="Google Shape;114;p16"/>
          <p:cNvPicPr preferRelativeResize="0"/>
          <p:nvPr/>
        </p:nvPicPr>
        <p:blipFill>
          <a:blip r:embed="rId3">
            <a:alphaModFix amt="50000"/>
          </a:blip>
          <a:stretch>
            <a:fillRect/>
          </a:stretch>
        </p:blipFill>
        <p:spPr>
          <a:xfrm>
            <a:off x="7366425" y="492875"/>
            <a:ext cx="1777574" cy="1333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Architectural Diagrams / Use Case</a:t>
            </a:r>
            <a:endParaRPr/>
          </a:p>
        </p:txBody>
      </p:sp>
      <p:pic>
        <p:nvPicPr>
          <p:cNvPr id="120" name="Google Shape;120;p17"/>
          <p:cNvPicPr preferRelativeResize="0"/>
          <p:nvPr/>
        </p:nvPicPr>
        <p:blipFill>
          <a:blip r:embed="rId3">
            <a:alphaModFix/>
          </a:blip>
          <a:stretch>
            <a:fillRect/>
          </a:stretch>
        </p:blipFill>
        <p:spPr>
          <a:xfrm>
            <a:off x="1529813" y="1930525"/>
            <a:ext cx="6087981"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Architectural Diagrams / Class Diagram</a:t>
            </a:r>
            <a:endParaRPr/>
          </a:p>
        </p:txBody>
      </p:sp>
      <p:pic>
        <p:nvPicPr>
          <p:cNvPr id="126" name="Google Shape;126;p18"/>
          <p:cNvPicPr preferRelativeResize="0"/>
          <p:nvPr/>
        </p:nvPicPr>
        <p:blipFill>
          <a:blip r:embed="rId3">
            <a:alphaModFix/>
          </a:blip>
          <a:stretch>
            <a:fillRect/>
          </a:stretch>
        </p:blipFill>
        <p:spPr>
          <a:xfrm>
            <a:off x="2037200" y="2081600"/>
            <a:ext cx="5278697"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Prototypes - LoFi</a:t>
            </a:r>
            <a:endParaRPr/>
          </a:p>
        </p:txBody>
      </p:sp>
      <p:pic>
        <p:nvPicPr>
          <p:cNvPr id="132" name="Google Shape;132;p19"/>
          <p:cNvPicPr preferRelativeResize="0"/>
          <p:nvPr/>
        </p:nvPicPr>
        <p:blipFill>
          <a:blip r:embed="rId3">
            <a:alphaModFix/>
          </a:blip>
          <a:stretch>
            <a:fillRect/>
          </a:stretch>
        </p:blipFill>
        <p:spPr>
          <a:xfrm>
            <a:off x="2860637" y="1930050"/>
            <a:ext cx="3422735"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Questions / Suggestions ?</a:t>
            </a:r>
            <a:endParaRPr/>
          </a:p>
        </p:txBody>
      </p:sp>
      <p:cxnSp>
        <p:nvCxnSpPr>
          <p:cNvPr id="138" name="Google Shape;138;p20"/>
          <p:cNvCxnSpPr/>
          <p:nvPr/>
        </p:nvCxnSpPr>
        <p:spPr>
          <a:xfrm>
            <a:off x="747575" y="4167325"/>
            <a:ext cx="7859100" cy="255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20"/>
          <p:cNvSpPr txBox="1"/>
          <p:nvPr/>
        </p:nvSpPr>
        <p:spPr>
          <a:xfrm>
            <a:off x="747575" y="4192825"/>
            <a:ext cx="79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Lato"/>
                <a:ea typeface="Lato"/>
                <a:cs typeface="Lato"/>
                <a:sym typeface="Lato"/>
              </a:rPr>
              <a:t>Image refs:</a:t>
            </a:r>
            <a:endParaRPr sz="1000">
              <a:latin typeface="Lato"/>
              <a:ea typeface="Lato"/>
              <a:cs typeface="Lato"/>
              <a:sym typeface="Lato"/>
            </a:endParaRPr>
          </a:p>
        </p:txBody>
      </p:sp>
      <p:sp>
        <p:nvSpPr>
          <p:cNvPr id="140" name="Google Shape;140;p20"/>
          <p:cNvSpPr txBox="1"/>
          <p:nvPr>
            <p:ph idx="4294967295" type="ctrTitle"/>
          </p:nvPr>
        </p:nvSpPr>
        <p:spPr>
          <a:xfrm>
            <a:off x="1411647" y="4217572"/>
            <a:ext cx="7688100" cy="2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900"/>
              <a:t>1. Sustainable Development: </a:t>
            </a:r>
            <a:r>
              <a:rPr b="0" lang="en-GB" sz="900" u="sng">
                <a:solidFill>
                  <a:schemeClr val="hlink"/>
                </a:solidFill>
                <a:hlinkClick r:id="rId3"/>
              </a:rPr>
              <a:t>https://www.un.org/sustainabledevelopment/wp-content/uploads/2020/05/SDG_website_E_v3_200px.png</a:t>
            </a:r>
            <a:endParaRPr b="0" sz="900"/>
          </a:p>
          <a:p>
            <a:pPr indent="0" lvl="0" marL="0" rtl="0" algn="l">
              <a:spcBef>
                <a:spcPts val="0"/>
              </a:spcBef>
              <a:spcAft>
                <a:spcPts val="0"/>
              </a:spcAft>
              <a:buNone/>
            </a:pPr>
            <a:r>
              <a:rPr b="0" lang="en-GB" sz="900"/>
              <a:t>2. Quality Education: </a:t>
            </a:r>
            <a:r>
              <a:rPr b="0" lang="en-GB" sz="900" u="sng">
                <a:solidFill>
                  <a:schemeClr val="hlink"/>
                </a:solidFill>
                <a:hlinkClick r:id="rId4"/>
              </a:rPr>
              <a:t>https://www.un.org/sustainabledevelopment/wp-content/uploads/2019/07/E_Infographic_04.pdf</a:t>
            </a:r>
            <a:endParaRPr b="0" sz="900"/>
          </a:p>
          <a:p>
            <a:pPr indent="0" lvl="0" marL="0" rtl="0" algn="l">
              <a:spcBef>
                <a:spcPts val="0"/>
              </a:spcBef>
              <a:spcAft>
                <a:spcPts val="0"/>
              </a:spcAft>
              <a:buNone/>
            </a:pPr>
            <a:r>
              <a:rPr b="0" lang="en-GB" sz="900"/>
              <a:t>3. Golden Circle: </a:t>
            </a:r>
            <a:r>
              <a:rPr b="0" lang="en-GB" sz="900" u="sng">
                <a:solidFill>
                  <a:schemeClr val="hlink"/>
                </a:solidFill>
                <a:hlinkClick r:id="rId5"/>
              </a:rPr>
              <a:t>https://4.bp.blogspot.com/-YLsIMp8vDV8/WohebVPrWwI/AAAAAAAAMPM/qdFHaYP_iJsc-i1427OT_jGcLI-kjY8MQCLcBGAs/s640/4b87188371db8a35398297fd593e8c31--business-inspiration-daily-inspiration.jpg</a:t>
            </a:r>
            <a:endParaRPr b="0" sz="900"/>
          </a:p>
          <a:p>
            <a:pPr indent="0" lvl="0" marL="0" rtl="0" algn="l">
              <a:spcBef>
                <a:spcPts val="0"/>
              </a:spcBef>
              <a:spcAft>
                <a:spcPts val="0"/>
              </a:spcAft>
              <a:buNone/>
            </a:pPr>
            <a:r>
              <a:t/>
            </a:r>
            <a:endParaRPr b="0" sz="900"/>
          </a:p>
          <a:p>
            <a:pPr indent="0" lvl="0" marL="0" rtl="0" algn="l">
              <a:spcBef>
                <a:spcPts val="0"/>
              </a:spcBef>
              <a:spcAft>
                <a:spcPts val="0"/>
              </a:spcAft>
              <a:buNone/>
            </a:pPr>
            <a:r>
              <a:t/>
            </a:r>
            <a:endParaRPr b="0" sz="900"/>
          </a:p>
          <a:p>
            <a:pPr indent="0" lvl="0" marL="0" rtl="0" algn="l">
              <a:spcBef>
                <a:spcPts val="0"/>
              </a:spcBef>
              <a:spcAft>
                <a:spcPts val="0"/>
              </a:spcAft>
              <a:buNone/>
            </a:pPr>
            <a:r>
              <a:t/>
            </a:r>
            <a:endParaRPr b="0" sz="9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