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6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16/2/2016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16/2/2016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16/2/2016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16/2/2016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16/2/2016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16/2/2016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16/2/2016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2" Type="http://schemas.openxmlformats.org/officeDocument/2006/relationships/hyperlink" Target="https://atmosphere.anaren.com/wiki/Android_Issues_With_Bluetooth_Low_Ener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evicesInc/SweetBl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13" Type="http://schemas.openxmlformats.org/officeDocument/2006/relationships/hyperlink" Target="https://www.bluetooth.org/en-us/specification/adopted-specifications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12" Type="http://schemas.openxmlformats.org/officeDocument/2006/relationships/hyperlink" Target="http://j2abro.blogspot.sg/2014/06/understanding-bluetooth-advertising.html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github.com/iDevicesInc/SweetBlue/wiki/Android-BLE-Issue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s://atmosphere.anaren.com/wiki/Android_Issues_With_Bluetooth_Low_Energy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Device Role 1: 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advertisement information transfer from broadcaster to 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Device Role 2: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Broadcaster/Peripheral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</a:t>
                      </a:r>
                      <a:r>
                        <a:rPr lang="en-SG" sz="2400" baseline="0" dirty="0" smtClean="0"/>
                        <a:t> 10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Observer</a:t>
            </a:r>
            <a:endParaRPr lang="en-SG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Broadcaster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“00000000-0000-0000-0000-000000000010”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“00000000-0000-0000-0000-000000000020”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3"/>
            <a:ext cx="8782049" cy="561872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4.4 - 5.0+: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</a:t>
            </a:r>
            <a:r>
              <a:rPr lang="en-SG" dirty="0" smtClean="0"/>
              <a:t>supposed to be indefinite by API specification, but some phones stop scan after some time</a:t>
            </a:r>
          </a:p>
          <a:p>
            <a:pPr lvl="1"/>
            <a:r>
              <a:rPr lang="en-SG" dirty="0" smtClean="0"/>
              <a:t>Known offender: Samsung</a:t>
            </a:r>
            <a:endParaRPr lang="en-SG" dirty="0"/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lvl="1"/>
            <a:r>
              <a:rPr lang="en-SG" dirty="0" smtClean="0"/>
              <a:t>Some phones filter advertisement results, some phones do not. (4.3 and 4.4 only)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(Samsung) phones at least &lt; 5.0</a:t>
            </a:r>
          </a:p>
          <a:p>
            <a:pPr lvl="1"/>
            <a:r>
              <a:rPr lang="en-SG" dirty="0" smtClean="0"/>
              <a:t>Scan </a:t>
            </a:r>
            <a:r>
              <a:rPr lang="en-SG" dirty="0"/>
              <a:t>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/>
              <a:t>Slow LE initial discovery </a:t>
            </a:r>
            <a:r>
              <a:rPr lang="en-SG" dirty="0" smtClean="0"/>
              <a:t>and connection time</a:t>
            </a:r>
            <a:endParaRPr lang="en-SG" dirty="0"/>
          </a:p>
          <a:p>
            <a:pPr lvl="1"/>
            <a:r>
              <a:rPr lang="en-SG" dirty="0"/>
              <a:t>HTC seems to have this </a:t>
            </a:r>
            <a:r>
              <a:rPr lang="en-SG" dirty="0" smtClean="0"/>
              <a:t>issue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high-level view on issues collated by </a:t>
            </a:r>
            <a:r>
              <a:rPr lang="en-SG" dirty="0" err="1" smtClean="0"/>
              <a:t>Anaren</a:t>
            </a:r>
            <a:endParaRPr lang="en-SG" dirty="0" smtClean="0"/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atmosphere.anaren.com/wiki/Android_Issues_With_Bluetooth_Low_Energy</a:t>
            </a:r>
            <a:endParaRPr lang="en-SG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more comprehensive list of issues has been collated by </a:t>
            </a:r>
            <a:r>
              <a:rPr lang="en-SG" dirty="0" err="1" smtClean="0"/>
              <a:t>iDevicesInc</a:t>
            </a:r>
            <a:endParaRPr lang="en-SG" dirty="0" smtClean="0"/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github.com/iDevicesInc/SweetBlue/wiki/Android-BLE-Issues</a:t>
            </a:r>
            <a:endParaRPr lang="en-SG" dirty="0" smtClean="0"/>
          </a:p>
          <a:p>
            <a:pPr lvl="1"/>
            <a:r>
              <a:rPr lang="en-SG" dirty="0" smtClean="0"/>
              <a:t>May be able to </a:t>
            </a:r>
            <a:r>
              <a:rPr lang="en-SG" dirty="0"/>
              <a:t>overcome using: </a:t>
            </a:r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github.com/iDevicesInc/SweetBlue</a:t>
            </a:r>
            <a:endParaRPr lang="en-SG" dirty="0" smtClean="0"/>
          </a:p>
          <a:p>
            <a:pPr lvl="1"/>
            <a:r>
              <a:rPr lang="en-SG" dirty="0" smtClean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3"/>
            <a:ext cx="8894618" cy="5703208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High-level Android Issues collated by </a:t>
            </a:r>
            <a:r>
              <a:rPr lang="en-SG" sz="2400" dirty="0" err="1" smtClean="0"/>
              <a:t>Anaren</a:t>
            </a:r>
            <a:endParaRPr lang="en-SG" sz="2400" dirty="0" smtClean="0"/>
          </a:p>
          <a:p>
            <a:pPr lvl="1"/>
            <a:r>
              <a:rPr lang="en-SG" sz="1400" dirty="0">
                <a:hlinkClick r:id="rId10"/>
              </a:rPr>
              <a:t>https://</a:t>
            </a:r>
            <a:r>
              <a:rPr lang="en-SG" sz="1400" dirty="0" smtClean="0">
                <a:hlinkClick r:id="rId10"/>
              </a:rPr>
              <a:t>atmosphere.anaren.com/wiki/Android_Issues_With_Bluetooth_Low_Energy</a:t>
            </a:r>
            <a:endParaRPr lang="en-SG" sz="1400" dirty="0"/>
          </a:p>
          <a:p>
            <a:r>
              <a:rPr lang="en-SG" sz="2400" dirty="0" smtClean="0"/>
              <a:t>Lower-level Android issues collated by </a:t>
            </a:r>
            <a:r>
              <a:rPr lang="en-SG" sz="2400" dirty="0" err="1" smtClean="0"/>
              <a:t>iDevicesInc</a:t>
            </a:r>
            <a:endParaRPr lang="en-SG" sz="2400" dirty="0" smtClean="0"/>
          </a:p>
          <a:p>
            <a:pPr lvl="1"/>
            <a:r>
              <a:rPr lang="en-SG" sz="1400" dirty="0">
                <a:hlinkClick r:id="rId11"/>
              </a:rPr>
              <a:t>https://</a:t>
            </a:r>
            <a:r>
              <a:rPr lang="en-SG" sz="1400" dirty="0" smtClean="0">
                <a:hlinkClick r:id="rId11"/>
              </a:rPr>
              <a:t>github.com/iDevicesInc/SweetBlue/wiki/Android-BLE-Issues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</a:t>
            </a:r>
            <a:r>
              <a:rPr lang="en-SG" sz="1400" dirty="0" smtClean="0">
                <a:hlinkClick r:id="rId12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Wireless constraint triangle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820835" y="489080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FF0000"/>
                </a:solidFill>
              </a:rPr>
              <a:t>Power usage ↓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48152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00B050"/>
                </a:solidFill>
              </a:rPr>
              <a:t>Range↑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3615" y="607243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5"/>
                </a:solidFill>
              </a:rPr>
              <a:t>Speed↑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*Positions are for </a:t>
            </a:r>
            <a:r>
              <a:rPr lang="en-SG" sz="1200" smtClean="0"/>
              <a:t>relative comparison </a:t>
            </a:r>
            <a:r>
              <a:rPr lang="en-SG" sz="1200" dirty="0" smtClean="0"/>
              <a:t>only, they are not absolute</a:t>
            </a:r>
            <a:endParaRPr lang="en-SG" sz="1200" dirty="0"/>
          </a:p>
        </p:txBody>
      </p:sp>
      <p:sp>
        <p:nvSpPr>
          <p:cNvPr id="5" name="Isosceles Triangle 4"/>
          <p:cNvSpPr/>
          <p:nvPr/>
        </p:nvSpPr>
        <p:spPr>
          <a:xfrm>
            <a:off x="1136783" y="5230059"/>
            <a:ext cx="3815247" cy="1366594"/>
          </a:xfrm>
          <a:prstGeom prst="triangle">
            <a:avLst>
              <a:gd name="adj" fmla="val 5047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3G/4G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3183468" y="4477920"/>
            <a:ext cx="3539524" cy="1074248"/>
          </a:xfrm>
          <a:prstGeom prst="triangle">
            <a:avLst>
              <a:gd name="adj" fmla="val 5032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26" name="Isosceles Triangle 25"/>
          <p:cNvSpPr/>
          <p:nvPr/>
        </p:nvSpPr>
        <p:spPr>
          <a:xfrm>
            <a:off x="3958620" y="4477919"/>
            <a:ext cx="3492047" cy="1074248"/>
          </a:xfrm>
          <a:prstGeom prst="triangle">
            <a:avLst>
              <a:gd name="adj" fmla="val 5032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Isosceles Triangle 27"/>
          <p:cNvSpPr/>
          <p:nvPr/>
        </p:nvSpPr>
        <p:spPr>
          <a:xfrm>
            <a:off x="4127984" y="720182"/>
            <a:ext cx="837225" cy="541168"/>
          </a:xfrm>
          <a:prstGeom prst="triangle">
            <a:avLst>
              <a:gd name="adj" fmla="val 503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accent2"/>
                </a:solidFill>
              </a:rPr>
              <a:t>RFID/NFC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2140" y="1047974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 smtClean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Star</a:t>
            </a:r>
            <a:endParaRPr lang="en-SG" dirty="0"/>
          </a:p>
        </p:txBody>
      </p:sp>
      <p:sp>
        <p:nvSpPr>
          <p:cNvPr id="32" name="Isosceles Triangle 31"/>
          <p:cNvSpPr/>
          <p:nvPr/>
        </p:nvSpPr>
        <p:spPr>
          <a:xfrm>
            <a:off x="2673767" y="2603893"/>
            <a:ext cx="1872833" cy="1504810"/>
          </a:xfrm>
          <a:prstGeom prst="triangle">
            <a:avLst>
              <a:gd name="adj" fmla="val 503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rgbClr val="FF0000"/>
                </a:solidFill>
              </a:rPr>
              <a:t>Zigbee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3251199" y="2000181"/>
            <a:ext cx="933411" cy="2110272"/>
          </a:xfrm>
          <a:prstGeom prst="triangle">
            <a:avLst>
              <a:gd name="adj" fmla="val 5032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279829" y="3139922"/>
            <a:ext cx="1930400" cy="966801"/>
          </a:xfrm>
          <a:prstGeom prst="triangle">
            <a:avLst>
              <a:gd name="adj" fmla="val 5032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sz="2000" dirty="0" smtClean="0">
                <a:solidFill>
                  <a:schemeClr val="accent1"/>
                </a:solidFill>
              </a:rPr>
              <a:t>BT Classic</a:t>
            </a:r>
            <a:endParaRPr lang="en-SG" sz="2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2296" y="4984762"/>
            <a:ext cx="129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2060"/>
                </a:solidFill>
              </a:rPr>
              <a:t>802.11 n/ac</a:t>
            </a:r>
          </a:p>
          <a:p>
            <a:r>
              <a:rPr lang="en-SG" dirty="0" smtClean="0">
                <a:solidFill>
                  <a:srgbClr val="002060"/>
                </a:solidFill>
              </a:rPr>
              <a:t>5Ghz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8620" y="4974731"/>
            <a:ext cx="14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C000"/>
                </a:solidFill>
              </a:rPr>
              <a:t>802.11 b/g/n </a:t>
            </a:r>
            <a:endParaRPr lang="en-SG" dirty="0" smtClean="0">
              <a:solidFill>
                <a:srgbClr val="FFC000"/>
              </a:solidFill>
            </a:endParaRPr>
          </a:p>
          <a:p>
            <a:r>
              <a:rPr lang="en-SG" dirty="0" smtClean="0">
                <a:solidFill>
                  <a:srgbClr val="FFC000"/>
                </a:solidFill>
              </a:rPr>
              <a:t>2.4Ghz</a:t>
            </a:r>
            <a:endParaRPr lang="en-SG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5594" y="19499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7030A0"/>
                </a:solidFill>
              </a:rPr>
              <a:t>BLE</a:t>
            </a:r>
            <a:endParaRPr lang="en-S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6" grpId="0" animBg="1"/>
      <p:bldP spid="28" grpId="0" animBg="1"/>
      <p:bldP spid="31" grpId="0"/>
      <p:bldP spid="32" grpId="0" animBg="1"/>
      <p:bldP spid="30" grpId="0" animBg="1"/>
      <p:bldP spid="29" grpId="0" animBg="1"/>
      <p:bldP spid="6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2548</TotalTime>
  <Words>2995</Words>
  <Application>Microsoft Office PowerPoint</Application>
  <PresentationFormat>On-screen Show (4:3)</PresentationFormat>
  <Paragraphs>675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414</cp:revision>
  <cp:lastPrinted>2016-02-07T05:20:51Z</cp:lastPrinted>
  <dcterms:created xsi:type="dcterms:W3CDTF">2015-03-18T04:17:11Z</dcterms:created>
  <dcterms:modified xsi:type="dcterms:W3CDTF">2016-02-15T16:04:10Z</dcterms:modified>
</cp:coreProperties>
</file>