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318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4/6/2017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4/6/2017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4/6/2017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4/6/2017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4/6/2017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4/6/2017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4/6/2017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4/6/2017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4/6/2017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4/6/2017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4/6/2017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4/6/2017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4/6/2017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2" Type="http://schemas.openxmlformats.org/officeDocument/2006/relationships/hyperlink" Target="https://atmosphere.anaren.com/wiki/Android_Issues_With_Bluetooth_Low_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vicesInc/SweetBl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13" Type="http://schemas.openxmlformats.org/officeDocument/2006/relationships/hyperlink" Target="https://www.bluetooth.org/en-us/specification/adopted-specifications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12" Type="http://schemas.openxmlformats.org/officeDocument/2006/relationships/hyperlink" Target="http://j2abro.blogspot.sg/2014/06/understanding-bluetooth-advertising.html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github.com/iDevicesInc/SweetBlue/wiki/Android-BLE-Issue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s://atmosphere.anaren.com/wiki/Android_Issues_With_Bluetooth_Low_Energy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Relationship Id="rId14" Type="http://schemas.openxmlformats.org/officeDocument/2006/relationships/hyperlink" Target="http://yeokhengmeng.com/2016/03/raspberry-pi-3-uartbluetooth-issue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/>
              <a:t>Introduction to Bluetooth Low Energy (BLE)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42118"/>
            <a:ext cx="3942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SP Digital Tech Talk (4 June 2017)</a:t>
            </a:r>
          </a:p>
          <a:p>
            <a:r>
              <a:rPr lang="en-SG" sz="1600" dirty="0"/>
              <a:t>iOS Dev Scout (23 June 2016)</a:t>
            </a:r>
          </a:p>
          <a:p>
            <a:r>
              <a:rPr lang="en-SG" sz="1600" dirty="0"/>
              <a:t>Tech Talk Tuesdays @OMG (16 Feb 2016)</a:t>
            </a:r>
          </a:p>
          <a:p>
            <a:r>
              <a:rPr lang="en-SG" sz="1600" dirty="0"/>
              <a:t>Friday Hacks #98 @NUS Hackers (2 Oct 2015)</a:t>
            </a:r>
          </a:p>
          <a:p>
            <a:r>
              <a:rPr lang="en-SG" sz="1600" dirty="0" err="1"/>
              <a:t>Hackware</a:t>
            </a:r>
            <a:r>
              <a:rPr lang="en-SG" sz="1600" dirty="0"/>
              <a:t> v0.8 (9 June 2015)</a:t>
            </a:r>
          </a:p>
          <a:p>
            <a:r>
              <a:rPr lang="en-SG" sz="1600" dirty="0" err="1"/>
              <a:t>Hackware</a:t>
            </a:r>
            <a:r>
              <a:rPr lang="en-SG" sz="1600" dirty="0"/>
              <a:t> v0.7 (13 May 2015)</a:t>
            </a:r>
          </a:p>
          <a:p>
            <a:r>
              <a:rPr lang="en-SG" sz="1600" dirty="0"/>
              <a:t>Hackers and Painters (10 April 2015)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/>
              <a:t>What’s on the agenda?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UUID, Attribute, GAP, GATT, Service,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Central architecture plan (iOS and Android)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Exact definitions are not used to aid ease of explanation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/>
              <a:t>1a. Device Role 1: Broadcaster vs Observer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1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aka Beacon-mode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One-way advertisement information transfer from broadcaster to observer(s)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2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/>
              <a:t>1b. Device Role 2: Central vs Peripheral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Central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Connects 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Terms they prefer (generally mean </a:t>
                      </a:r>
                      <a:r>
                        <a:rPr lang="en-SG" baseline="0" dirty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Central/Peripheral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Client/Server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Chipset manufacturers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Master/Slave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/>
              <a:t>1b. Device Role 2: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Central can connect to </a:t>
            </a:r>
            <a:r>
              <a:rPr lang="en-SG" b="1" dirty="0"/>
              <a:t>many peripherals </a:t>
            </a:r>
            <a:r>
              <a:rPr lang="en-SG" dirty="0"/>
              <a:t>at the same time</a:t>
            </a:r>
          </a:p>
          <a:p>
            <a:r>
              <a:rPr lang="en-SG" dirty="0"/>
              <a:t>Peripheral can connect to </a:t>
            </a:r>
            <a:r>
              <a:rPr lang="en-SG" b="1" dirty="0"/>
              <a:t>only one central </a:t>
            </a:r>
            <a:r>
              <a:rPr lang="en-SG" dirty="0"/>
              <a:t>at any one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/>
              <a:t>1c. OS/Device Compatibility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Observer/Central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 Broadcaster/Peripheral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Mac OS X</a:t>
                      </a:r>
                      <a:r>
                        <a:rPr lang="en-SG" sz="2400" baseline="0" dirty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Hardware</a:t>
                      </a:r>
                      <a:r>
                        <a:rPr lang="en-SG" sz="2400" baseline="0" dirty="0"/>
                        <a:t> chipsets</a:t>
                      </a:r>
                      <a:endParaRPr lang="en-SG" sz="24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Windows</a:t>
                      </a:r>
                      <a:r>
                        <a:rPr lang="en-SG" sz="2400" baseline="0" dirty="0"/>
                        <a:t> 10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Mac OS</a:t>
                      </a:r>
                      <a:r>
                        <a:rPr lang="en-SG" sz="2400" baseline="0" dirty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>
                <a:solidFill>
                  <a:srgbClr val="FF0000"/>
                </a:solidFill>
              </a:rPr>
              <a:t>, custom ROMs may enable these BLE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1d. UUID,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/>
              <a:t>Universally Unique Identifier (UUID)</a:t>
            </a:r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uniqueness if randomised</a:t>
            </a:r>
          </a:p>
          <a:p>
            <a:pPr lvl="1"/>
            <a:r>
              <a:rPr lang="en-SG" dirty="0"/>
              <a:t>2</a:t>
            </a:r>
            <a:r>
              <a:rPr lang="en-SG" baseline="30000" dirty="0"/>
              <a:t>128</a:t>
            </a:r>
            <a:r>
              <a:rPr lang="en-SG" dirty="0"/>
              <a:t> 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services/characteristics/descriptors</a:t>
            </a:r>
          </a:p>
          <a:p>
            <a:pPr lvl="2"/>
            <a:r>
              <a:rPr lang="en-SG" dirty="0"/>
              <a:t>Combined inside Bluetooth Base UUID</a:t>
            </a:r>
          </a:p>
          <a:p>
            <a:pPr lvl="2"/>
            <a:r>
              <a:rPr lang="en-SG" dirty="0"/>
              <a:t>0000xxxx-0000-1000-8000-00805F9B34FB </a:t>
            </a:r>
          </a:p>
          <a:p>
            <a:r>
              <a:rPr lang="en-SG" dirty="0"/>
              <a:t>Attribute</a:t>
            </a:r>
          </a:p>
          <a:p>
            <a:pPr lvl="1"/>
            <a:r>
              <a:rPr lang="en-SG" dirty="0"/>
              <a:t>Anything that has a UUID</a:t>
            </a:r>
          </a:p>
          <a:p>
            <a:pPr lvl="1"/>
            <a:r>
              <a:rPr lang="en-SG" dirty="0"/>
              <a:t>Refers to Services, Characteristics and Descriptors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1d. GAP, GATT </a:t>
            </a:r>
            <a:br>
              <a:rPr lang="en-SG" dirty="0"/>
            </a:br>
            <a:r>
              <a:rPr lang="en-SG" dirty="0"/>
              <a:t>(defined by Peripheral)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/>
              <a:t>Generic Access Profile (GAP) or Advertising</a:t>
            </a:r>
          </a:p>
          <a:p>
            <a:pPr lvl="1"/>
            <a:r>
              <a:rPr lang="en-SG" dirty="0"/>
              <a:t>Information advertised to 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connectable? </a:t>
            </a:r>
          </a:p>
          <a:p>
            <a:pPr lvl="1"/>
            <a:r>
              <a:rPr lang="en-SG" dirty="0"/>
              <a:t>Supported features (services)</a:t>
            </a:r>
          </a:p>
          <a:p>
            <a:r>
              <a:rPr lang="en-SG" dirty="0"/>
              <a:t>Generic Attribute Profile (GATT)</a:t>
            </a:r>
          </a:p>
          <a:p>
            <a:pPr lvl="1"/>
            <a:r>
              <a:rPr lang="en-SG" dirty="0"/>
              <a:t>How to exchange data once connected</a:t>
            </a:r>
          </a:p>
          <a:p>
            <a:pPr lvl="1"/>
            <a:r>
              <a:rPr lang="en-SG" dirty="0"/>
              <a:t>Identifies Services, Characteristics and 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*Both GAP and GATT are theoretical concepts, you don’t usually see those terms in coding APIs.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/>
              <a:t>1d. Service, characteristic, descriptor</a:t>
            </a:r>
            <a:br>
              <a:rPr lang="en-SG" dirty="0"/>
            </a:br>
            <a:r>
              <a:rPr lang="en-SG" sz="2800" dirty="0"/>
              <a:t>(All these are part of a peripheral’s GATT)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/>
              <a:t>Service</a:t>
            </a:r>
          </a:p>
          <a:p>
            <a:pPr lvl="1"/>
            <a:r>
              <a:rPr lang="en-SG" sz="1800" dirty="0"/>
              <a:t>16-bit SIG services: Battery, Heart rate, Immediate Alert, </a:t>
            </a:r>
            <a:r>
              <a:rPr lang="en-SG" sz="1800" dirty="0" err="1"/>
              <a:t>Tx</a:t>
            </a:r>
            <a:r>
              <a:rPr lang="en-SG" sz="1800" dirty="0"/>
              <a:t> Power</a:t>
            </a:r>
          </a:p>
          <a:p>
            <a:pPr lvl="1"/>
            <a:r>
              <a:rPr lang="en-SG" sz="1800" dirty="0"/>
              <a:t>128-bit UUID for custom services</a:t>
            </a:r>
          </a:p>
          <a:p>
            <a:pPr lvl="1"/>
            <a:r>
              <a:rPr lang="en-SG" sz="1800" dirty="0"/>
              <a:t>Collection of characteristics</a:t>
            </a:r>
          </a:p>
          <a:p>
            <a:r>
              <a:rPr lang="en-SG" sz="1800" b="1" dirty="0"/>
              <a:t>Characteristic</a:t>
            </a:r>
          </a:p>
          <a:p>
            <a:pPr lvl="1"/>
            <a:r>
              <a:rPr lang="en-SG" sz="1800" dirty="0"/>
              <a:t>Holds a value: String, </a:t>
            </a:r>
            <a:r>
              <a:rPr lang="en-SG" sz="1800" dirty="0" err="1"/>
              <a:t>Int</a:t>
            </a:r>
            <a:r>
              <a:rPr lang="en-SG" sz="1800" dirty="0"/>
              <a:t>, Char….. </a:t>
            </a:r>
          </a:p>
          <a:p>
            <a:pPr lvl="1"/>
            <a:r>
              <a:rPr lang="en-SG" sz="1800" dirty="0"/>
              <a:t>Can take on multiple properties:</a:t>
            </a:r>
          </a:p>
          <a:p>
            <a:pPr lvl="2"/>
            <a:r>
              <a:rPr lang="en-SG" sz="1800" u="sng" dirty="0"/>
              <a:t>Read</a:t>
            </a:r>
            <a:r>
              <a:rPr lang="en-SG" sz="1800" dirty="0"/>
              <a:t>: Central can read this value directly</a:t>
            </a:r>
          </a:p>
          <a:p>
            <a:pPr lvl="2"/>
            <a:r>
              <a:rPr lang="en-SG" sz="1800" u="sng" dirty="0"/>
              <a:t>Write</a:t>
            </a:r>
            <a:r>
              <a:rPr lang="en-SG" sz="1800" dirty="0"/>
              <a:t>: Central can write/change this value and be notified if executed successfully</a:t>
            </a:r>
          </a:p>
          <a:p>
            <a:pPr lvl="2"/>
            <a:r>
              <a:rPr lang="en-SG" sz="1800" u="sng" dirty="0" err="1"/>
              <a:t>WriteWithoutResponse</a:t>
            </a:r>
            <a:r>
              <a:rPr lang="en-SG" sz="1800" dirty="0"/>
              <a:t>: Central just “fire and forget”</a:t>
            </a:r>
          </a:p>
          <a:p>
            <a:pPr lvl="2"/>
            <a:r>
              <a:rPr lang="en-SG" sz="1800" u="sng" dirty="0"/>
              <a:t>Notify</a:t>
            </a:r>
            <a:r>
              <a:rPr lang="en-SG" sz="1800" dirty="0"/>
              <a:t>: Central gets alerted if the value has changed</a:t>
            </a:r>
          </a:p>
          <a:p>
            <a:pPr lvl="2"/>
            <a:r>
              <a:rPr lang="en-SG" sz="1800" dirty="0"/>
              <a:t>Others: </a:t>
            </a:r>
            <a:r>
              <a:rPr lang="en-SG" sz="1800" u="sng" dirty="0"/>
              <a:t>Broadcast, Indicate, </a:t>
            </a:r>
            <a:r>
              <a:rPr lang="en-SG" sz="1800" u="sng" dirty="0" err="1"/>
              <a:t>SignedWrite</a:t>
            </a:r>
            <a:r>
              <a:rPr lang="en-SG" sz="1800" u="sng" dirty="0"/>
              <a:t>, </a:t>
            </a:r>
            <a:r>
              <a:rPr lang="en-SG" sz="1800" u="sng" dirty="0" err="1"/>
              <a:t>QueuedWrite</a:t>
            </a:r>
            <a:r>
              <a:rPr lang="en-SG" sz="1800" u="sng" dirty="0"/>
              <a:t>, </a:t>
            </a:r>
            <a:r>
              <a:rPr lang="en-SG" sz="1800" u="sng" dirty="0" err="1"/>
              <a:t>WritableAuxiliaries</a:t>
            </a:r>
            <a:endParaRPr lang="en-SG" sz="1800" u="sng" dirty="0"/>
          </a:p>
          <a:p>
            <a:pPr lvl="1"/>
            <a:r>
              <a:rPr lang="en-SG" sz="1800" dirty="0"/>
              <a:t>Collection of optional descriptors</a:t>
            </a:r>
          </a:p>
          <a:p>
            <a:r>
              <a:rPr lang="en-SG" sz="1800" b="1" dirty="0"/>
              <a:t>Descriptor: </a:t>
            </a:r>
            <a:r>
              <a:rPr lang="en-SG" sz="1800" dirty="0"/>
              <a:t>usually optional</a:t>
            </a:r>
          </a:p>
          <a:p>
            <a:pPr lvl="1"/>
            <a:r>
              <a:rPr lang="en-SG" sz="1800" dirty="0"/>
              <a:t>Holds a value</a:t>
            </a:r>
          </a:p>
          <a:p>
            <a:pPr lvl="1"/>
            <a:r>
              <a:rPr lang="en-SG" sz="1800" dirty="0"/>
              <a:t>Used to describe a characteristic (meta-data)</a:t>
            </a:r>
          </a:p>
          <a:p>
            <a:pPr lvl="1"/>
            <a:r>
              <a:rPr lang="en-SG" sz="1800" dirty="0"/>
              <a:t>Special case: Client Characteristic Configuration Descriptor (0x2902)</a:t>
            </a:r>
          </a:p>
          <a:p>
            <a:pPr lvl="2"/>
            <a:r>
              <a:rPr lang="en-SG" sz="1800" dirty="0"/>
              <a:t>Usually automatically created for characteristics with “notify”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/>
              <a:t>1d. Service, 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GATT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Service1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Service2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Read, Notify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Read, Write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</a:t>
            </a:r>
            <a:r>
              <a:rPr lang="en-SG" dirty="0" err="1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Observer</a:t>
            </a:r>
            <a:endParaRPr lang="en-SG" dirty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Broadcaster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/>
              <a:t>1e. BLE connection procedure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Peripheral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Broadcasts advertisement packets (GAP) </a:t>
            </a:r>
          </a:p>
        </p:txBody>
      </p:sp>
      <p:cxnSp>
        <p:nvCxnSpPr>
          <p:cNvPr id="13" name="Straight Arrow Connector 12"/>
          <p:cNvCxnSpPr>
            <a:cxnSpLocks/>
            <a:stCxn id="35" idx="3"/>
          </p:cNvCxnSpPr>
          <p:nvPr/>
        </p:nvCxnSpPr>
        <p:spPr>
          <a:xfrm>
            <a:off x="2503962" y="2329220"/>
            <a:ext cx="4389637" cy="2699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2.5. Connection attempt</a:t>
            </a: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Connect success</a:t>
            </a: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services</a:t>
            </a: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Services data (GATT)</a:t>
            </a: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characteristics</a:t>
            </a: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Characteristics data (GATT)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1. Scanning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Advertising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0"/>
            <a:ext cx="2399824" cy="11504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2. Received advertisement packet</a:t>
            </a:r>
            <a:br>
              <a:rPr lang="en-SG" dirty="0"/>
            </a:br>
            <a:r>
              <a:rPr lang="en-SG" sz="1300" dirty="0"/>
              <a:t>(Stop here for beacon devices)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Connected success, stops advertising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3. Connect success, </a:t>
            </a:r>
          </a:p>
          <a:p>
            <a:r>
              <a:rPr lang="en-SG" dirty="0"/>
              <a:t>now lets find out more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 back services info 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4. Services discovered, lets dig deeper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 back characteristics info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5. Discovery completed, ready to use peripheral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descriptors (usually 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/>
              <a:t>Graduated from NUS Computer Science in 2015</a:t>
            </a:r>
          </a:p>
          <a:p>
            <a:r>
              <a:rPr lang="en-SG" dirty="0"/>
              <a:t>Worked in 2 BLE-related </a:t>
            </a:r>
            <a:r>
              <a:rPr lang="en-SG" dirty="0" err="1"/>
              <a:t>startups</a:t>
            </a:r>
            <a:r>
              <a:rPr lang="en-SG" dirty="0"/>
              <a:t>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2a.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/>
              <a:t>Connection Status</a:t>
            </a:r>
          </a:p>
          <a:p>
            <a:pPr lvl="1"/>
            <a:r>
              <a:rPr lang="en-SG" dirty="0"/>
              <a:t>Red LED to indicate no connection</a:t>
            </a:r>
          </a:p>
          <a:p>
            <a:pPr lvl="1"/>
            <a:r>
              <a:rPr lang="en-SG" dirty="0"/>
              <a:t>Green LED to indicate active connection with central</a:t>
            </a:r>
          </a:p>
          <a:p>
            <a:r>
              <a:rPr lang="en-SG" dirty="0"/>
              <a:t>Controllable via BLE</a:t>
            </a:r>
          </a:p>
          <a:p>
            <a:pPr lvl="1"/>
            <a:r>
              <a:rPr lang="en-SG" dirty="0"/>
              <a:t>Let central toggle blue LED</a:t>
            </a:r>
          </a:p>
          <a:p>
            <a:pPr lvl="1"/>
            <a:r>
              <a:rPr lang="en-SG" dirty="0"/>
              <a:t>Let central toggle yellow LED</a:t>
            </a:r>
          </a:p>
          <a:p>
            <a:pPr lvl="1"/>
            <a:r>
              <a:rPr lang="en-SG" dirty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/>
              <a:t>2b. Hardware setup (Arduino)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/>
              <a:t>RedBearLab</a:t>
            </a:r>
            <a:r>
              <a:rPr lang="en-SG" dirty="0"/>
              <a:t> BLE (Single-Mode)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NRF8001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(Raspberry Pi)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Raspberry Pi 3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strike="sngStrike" dirty="0" err="1"/>
              <a:t>IOGear</a:t>
            </a:r>
            <a:r>
              <a:rPr lang="en-SG" strike="sngStrike" dirty="0"/>
              <a:t> GBU521 USB BLE (Dual-Mode) 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trike="sngStrike" dirty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/>
              <a:t>2. Peripheral Architecture Plan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/>
              <a:t>Service 1 (UUID :  "12345678-9012-3456-7890-123456789012“)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>
                <a:solidFill>
                  <a:schemeClr val="tx1"/>
                </a:solidFill>
              </a:rPr>
              <a:t>UUID : “00000000-0000-0000-0000-000000000010”</a:t>
            </a:r>
          </a:p>
          <a:p>
            <a:r>
              <a:rPr lang="en-SG" sz="1400" dirty="0">
                <a:solidFill>
                  <a:schemeClr val="tx1"/>
                </a:solidFill>
              </a:rPr>
              <a:t>Properties: Read, </a:t>
            </a:r>
            <a:r>
              <a:rPr lang="en-SG" sz="1400" dirty="0" err="1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>
                <a:solidFill>
                  <a:schemeClr val="tx1"/>
                </a:solidFill>
              </a:rPr>
              <a:t>UUID : “00000000-0000-0000-0000-000000000020”</a:t>
            </a:r>
          </a:p>
          <a:p>
            <a:r>
              <a:rPr lang="en-SG" sz="1400" dirty="0">
                <a:solidFill>
                  <a:schemeClr val="tx1"/>
                </a:solidFill>
              </a:rPr>
              <a:t>Properties: Read, Notify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Toggles yellow LED if central writes “y”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Sends back incrementing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Field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Device name</a:t>
                      </a:r>
                      <a:r>
                        <a:rPr lang="en-SG" baseline="0" dirty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YKM’s Arduino                                 </a:t>
                      </a:r>
                      <a:r>
                        <a:rPr lang="en-SG" sz="1400" i="0" dirty="0"/>
                        <a:t>(Not accessible via Android APIs)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Local name (specific):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3a. Arduino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Programming Language: C</a:t>
            </a:r>
          </a:p>
          <a:p>
            <a:r>
              <a:rPr lang="en-SG" dirty="0"/>
              <a:t>Arduino IDE 1.8.2</a:t>
            </a:r>
          </a:p>
          <a:p>
            <a:r>
              <a:rPr lang="en-SG" dirty="0"/>
              <a:t>Libraries Used</a:t>
            </a:r>
          </a:p>
          <a:p>
            <a:pPr lvl="1"/>
            <a:r>
              <a:rPr lang="en-SG" dirty="0" err="1"/>
              <a:t>ble-sdk-arduino</a:t>
            </a:r>
            <a:r>
              <a:rPr lang="en-SG" dirty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/>
          </a:p>
          <a:p>
            <a:pPr lvl="1"/>
            <a:r>
              <a:rPr lang="en-SG" dirty="0" err="1"/>
              <a:t>arduino-BLEPeripheral</a:t>
            </a:r>
            <a:r>
              <a:rPr lang="en-SG" dirty="0"/>
              <a:t> (By </a:t>
            </a:r>
            <a:r>
              <a:rPr lang="en-SG" dirty="0" err="1"/>
              <a:t>Sandeepmistry</a:t>
            </a:r>
            <a:r>
              <a:rPr lang="en-SG" dirty="0"/>
              <a:t>)</a:t>
            </a:r>
          </a:p>
          <a:p>
            <a:pPr lvl="2"/>
            <a:r>
              <a:rPr lang="en-SG" dirty="0"/>
              <a:t>Abstraction over </a:t>
            </a:r>
            <a:r>
              <a:rPr lang="en-SG" dirty="0" err="1"/>
              <a:t>ble-sdk-arduino</a:t>
            </a:r>
            <a:endParaRPr lang="en-SG" dirty="0">
              <a:hlinkClick r:id="rId3"/>
            </a:endParaRPr>
          </a:p>
          <a:p>
            <a:pPr lvl="2"/>
            <a:r>
              <a:rPr lang="en-SG" dirty="0">
                <a:hlinkClick r:id="rId3"/>
              </a:rPr>
              <a:t>https://github.com/sandeepmistry/arduino-BLEPeripheral</a:t>
            </a:r>
            <a:endParaRPr lang="en-SG" dirty="0"/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/>
              <a:t>3b. Central architecture plan </a:t>
            </a:r>
            <a:br>
              <a:rPr lang="en-SG" dirty="0"/>
            </a:br>
            <a:r>
              <a:rPr lang="en-SG" dirty="0"/>
              <a:t>(iOS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MainActivity</a:t>
            </a:r>
            <a:r>
              <a:rPr lang="en-SG" dirty="0"/>
              <a:t>/</a:t>
            </a:r>
            <a:r>
              <a:rPr lang="en-SG" dirty="0" err="1"/>
              <a:t>ViewController</a:t>
            </a:r>
            <a:endParaRPr lang="en-SG" dirty="0"/>
          </a:p>
          <a:p>
            <a:pPr algn="ctr"/>
            <a:r>
              <a:rPr lang="en-SG" dirty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BLEHandler</a:t>
            </a:r>
            <a:endParaRPr lang="en-SG" dirty="0"/>
          </a:p>
          <a:p>
            <a:pPr algn="ctr"/>
            <a:r>
              <a:rPr lang="en-SG" dirty="0"/>
              <a:t>(Deals with platform’s BLE APIs)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BLEHandlerCallback</a:t>
            </a:r>
            <a:r>
              <a:rPr lang="en-SG" dirty="0"/>
              <a:t>** Interface/Delegate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Calls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Returns results*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*BLE APIs are asynchronous in nature. </a:t>
            </a:r>
          </a:p>
          <a:p>
            <a:r>
              <a:rPr lang="en-SG" dirty="0"/>
              <a:t>**Use </a:t>
            </a:r>
            <a:r>
              <a:rPr lang="en-SG" dirty="0" err="1"/>
              <a:t>BLEHandlerCallback</a:t>
            </a:r>
            <a:r>
              <a:rPr lang="en-SG" dirty="0"/>
              <a:t> to avoid tight coupling between UI and </a:t>
            </a:r>
            <a:r>
              <a:rPr lang="en-SG" dirty="0" err="1"/>
              <a:t>BLEHandler</a:t>
            </a:r>
            <a:endParaRPr lang="en-SG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implements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3c. iOS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iPod Touch 6G</a:t>
            </a:r>
          </a:p>
          <a:p>
            <a:pPr lvl="1"/>
            <a:r>
              <a:rPr lang="en-SG" dirty="0"/>
              <a:t>iOS 10</a:t>
            </a:r>
          </a:p>
          <a:p>
            <a:r>
              <a:rPr lang="en-SG" dirty="0"/>
              <a:t>Programming Language: Swift 3</a:t>
            </a:r>
          </a:p>
          <a:p>
            <a:r>
              <a:rPr lang="en-SG" dirty="0" err="1"/>
              <a:t>Xcode</a:t>
            </a:r>
            <a:r>
              <a:rPr lang="en-SG" dirty="0"/>
              <a:t> 8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3b. Raspberry Pi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Pi 3 Model B*</a:t>
            </a:r>
          </a:p>
          <a:p>
            <a:pPr lvl="1"/>
            <a:r>
              <a:rPr lang="en-SG" dirty="0"/>
              <a:t>OS: Raspbian</a:t>
            </a:r>
          </a:p>
          <a:p>
            <a:r>
              <a:rPr lang="en-SG" dirty="0"/>
              <a:t>Programming Language: </a:t>
            </a:r>
            <a:r>
              <a:rPr lang="en-SG" dirty="0" err="1"/>
              <a:t>Javascript</a:t>
            </a:r>
            <a:endParaRPr lang="en-SG" dirty="0"/>
          </a:p>
          <a:p>
            <a:r>
              <a:rPr lang="en-SG" dirty="0"/>
              <a:t>Framework used: </a:t>
            </a:r>
            <a:r>
              <a:rPr lang="en-SG" dirty="0" err="1"/>
              <a:t>Nodejs</a:t>
            </a:r>
            <a:endParaRPr lang="en-SG" dirty="0"/>
          </a:p>
          <a:p>
            <a:r>
              <a:rPr lang="en-SG" dirty="0" err="1"/>
              <a:t>Nodejs</a:t>
            </a:r>
            <a:r>
              <a:rPr lang="en-SG" dirty="0"/>
              <a:t> BLE Library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(by </a:t>
            </a:r>
            <a:r>
              <a:rPr lang="en-SG" dirty="0" err="1"/>
              <a:t>Sandeepmistry</a:t>
            </a:r>
            <a:r>
              <a:rPr lang="en-SG" dirty="0"/>
              <a:t> again)</a:t>
            </a:r>
          </a:p>
          <a:p>
            <a:pPr lvl="1"/>
            <a:r>
              <a:rPr lang="en-SG" dirty="0"/>
              <a:t>Abstraction over Linux’s </a:t>
            </a:r>
            <a:r>
              <a:rPr lang="en-SG" dirty="0" err="1"/>
              <a:t>Bluez</a:t>
            </a:r>
            <a:r>
              <a:rPr lang="en-SG" dirty="0"/>
              <a:t> stack/API</a:t>
            </a:r>
          </a:p>
          <a:p>
            <a:pPr lvl="1"/>
            <a:r>
              <a:rPr lang="en-SG" dirty="0"/>
              <a:t>Aggressive maintenance</a:t>
            </a:r>
            <a:endParaRPr lang="en-SG" dirty="0">
              <a:hlinkClick r:id="rId2"/>
            </a:endParaRPr>
          </a:p>
          <a:p>
            <a:pPr lvl="1"/>
            <a:r>
              <a:rPr lang="en-SG" dirty="0">
                <a:hlinkClick r:id="rId2"/>
              </a:rPr>
              <a:t>https://github.com/sandeepmistry/bleno</a:t>
            </a:r>
            <a:endParaRPr lang="en-SG" dirty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*Others will work too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8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3c. Android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Nexus 5</a:t>
            </a:r>
          </a:p>
          <a:p>
            <a:pPr lvl="1"/>
            <a:r>
              <a:rPr lang="en-SG" dirty="0"/>
              <a:t>Android 6 (maximum)</a:t>
            </a:r>
          </a:p>
          <a:p>
            <a:r>
              <a:rPr lang="en-SG" dirty="0"/>
              <a:t>Programming Language: Java</a:t>
            </a:r>
          </a:p>
          <a:p>
            <a:r>
              <a:rPr lang="en-SG" dirty="0"/>
              <a:t>Android Studio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4a. General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chunks</a:t>
            </a:r>
          </a:p>
          <a:p>
            <a:r>
              <a:rPr lang="en-SG" dirty="0"/>
              <a:t>Peripheral</a:t>
            </a:r>
          </a:p>
          <a:p>
            <a:pPr lvl="1"/>
            <a:r>
              <a:rPr lang="en-SG" dirty="0"/>
              <a:t>Characteristics support UTF-8 values</a:t>
            </a:r>
          </a:p>
          <a:p>
            <a:pPr lvl="2"/>
            <a:r>
              <a:rPr lang="en-SG" dirty="0"/>
              <a:t>I use ASCII for Arduino compatibility, but UTF-8 is generally safe</a:t>
            </a:r>
          </a:p>
          <a:p>
            <a:r>
              <a:rPr lang="en-SG" dirty="0"/>
              <a:t>Central</a:t>
            </a:r>
          </a:p>
          <a:p>
            <a:pPr lvl="1"/>
            <a:r>
              <a:rPr lang="en-SG" dirty="0"/>
              <a:t>Must rescan upon Bluetooth/phone restart</a:t>
            </a:r>
          </a:p>
          <a:p>
            <a:pPr lvl="2"/>
            <a:r>
              <a:rPr lang="en-SG" dirty="0"/>
              <a:t>Existing </a:t>
            </a:r>
            <a:r>
              <a:rPr lang="en-SG" dirty="0" err="1"/>
              <a:t>CBPeripheral</a:t>
            </a:r>
            <a:r>
              <a:rPr lang="en-SG" dirty="0"/>
              <a:t> (iOS) and </a:t>
            </a:r>
            <a:r>
              <a:rPr lang="en-SG" dirty="0" err="1"/>
              <a:t>BluetoothDevice</a:t>
            </a:r>
            <a:r>
              <a:rPr lang="en-SG" dirty="0"/>
              <a:t> (Android) references becomes invalid</a:t>
            </a:r>
          </a:p>
          <a:p>
            <a:r>
              <a:rPr lang="en-SG" dirty="0"/>
              <a:t>iOS/Android simulator cannot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/>
              <a:t>Where I started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/>
          </a:bodyPr>
          <a:lstStyle/>
          <a:p>
            <a:r>
              <a:rPr lang="en-SG" dirty="0" err="1"/>
              <a:t>Innova</a:t>
            </a:r>
            <a:r>
              <a:rPr lang="en-SG" dirty="0"/>
              <a:t> Technology</a:t>
            </a:r>
          </a:p>
          <a:p>
            <a:pPr lvl="1"/>
            <a:r>
              <a:rPr lang="en-SG" dirty="0"/>
              <a:t>Anti-loss BLE tags with companion phone app</a:t>
            </a:r>
          </a:p>
          <a:p>
            <a:pPr lvl="1"/>
            <a:r>
              <a:rPr lang="en-SG" dirty="0"/>
              <a:t>“Protags”</a:t>
            </a:r>
          </a:p>
          <a:p>
            <a:r>
              <a:rPr lang="en-SG" dirty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/>
              <a:t>Era before Android officially supported BLE</a:t>
            </a:r>
          </a:p>
          <a:p>
            <a:pPr lvl="1"/>
            <a:r>
              <a:rPr lang="en-SG" dirty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4b. iOS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5090803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Cannot retrieve Mac Address (without private APIs)</a:t>
            </a:r>
          </a:p>
          <a:p>
            <a:pPr lvl="1"/>
            <a:r>
              <a:rPr lang="en-SG" dirty="0"/>
              <a:t>Generated UUID specific to iOS device</a:t>
            </a:r>
          </a:p>
          <a:p>
            <a:pPr lvl="1"/>
            <a:r>
              <a:rPr lang="en-SG" dirty="0"/>
              <a:t>Identification issues across iOS devices /Android</a:t>
            </a:r>
          </a:p>
          <a:p>
            <a:pPr lvl="1"/>
            <a:r>
              <a:rPr lang="en-SG" dirty="0"/>
              <a:t>Solution: Peripheral embeds Mac Address in advertisement (GAP) data</a:t>
            </a:r>
          </a:p>
          <a:p>
            <a:pPr lvl="2"/>
            <a:r>
              <a:rPr lang="en-SG" dirty="0"/>
              <a:t>Manufacturer data field (</a:t>
            </a:r>
            <a:r>
              <a:rPr lang="en-SG" dirty="0" err="1"/>
              <a:t>Innova</a:t>
            </a:r>
            <a:r>
              <a:rPr lang="en-SG" dirty="0"/>
              <a:t> Technology)</a:t>
            </a:r>
          </a:p>
          <a:p>
            <a:pPr lvl="2"/>
            <a:r>
              <a:rPr lang="en-SG" dirty="0"/>
              <a:t>In device/local name fields (</a:t>
            </a:r>
            <a:r>
              <a:rPr lang="en-SG" dirty="0" err="1"/>
              <a:t>Algo</a:t>
            </a:r>
            <a:r>
              <a:rPr lang="en-SG" dirty="0"/>
              <a:t> Access/SP)</a:t>
            </a:r>
          </a:p>
          <a:p>
            <a:r>
              <a:rPr lang="en-SG" dirty="0"/>
              <a:t>Aggressive caching of GATT data</a:t>
            </a:r>
          </a:p>
          <a:p>
            <a:pPr lvl="1"/>
            <a:r>
              <a:rPr lang="en-SG" dirty="0"/>
              <a:t>Receive out-of-date GATT data during peripheral development</a:t>
            </a:r>
          </a:p>
          <a:p>
            <a:pPr lvl="1"/>
            <a:r>
              <a:rPr lang="en-SG" dirty="0"/>
              <a:t>Solution:</a:t>
            </a:r>
          </a:p>
          <a:p>
            <a:pPr lvl="2"/>
            <a:r>
              <a:rPr lang="en-SG" dirty="0"/>
              <a:t>Restart iOS’s Bluetooth after every change in peripheral software/firmware</a:t>
            </a:r>
          </a:p>
          <a:p>
            <a:r>
              <a:rPr lang="en-SG" dirty="0"/>
              <a:t>Max number of BLE connections</a:t>
            </a:r>
          </a:p>
          <a:p>
            <a:pPr lvl="1"/>
            <a:r>
              <a:rPr lang="en-SG" dirty="0"/>
              <a:t>~20 (online anecdotes)</a:t>
            </a:r>
          </a:p>
          <a:p>
            <a:r>
              <a:rPr lang="en-SG" dirty="0"/>
              <a:t>Max theoretical speed = 2.67KiB/s</a:t>
            </a:r>
          </a:p>
          <a:p>
            <a:pPr lvl="1"/>
            <a:r>
              <a:rPr lang="en-SG" dirty="0"/>
              <a:t>20 bytes MTU, 4 packets/connection interval, 30ms interval</a:t>
            </a:r>
          </a:p>
          <a:p>
            <a:pPr lvl="1"/>
            <a:r>
              <a:rPr lang="en-SG" dirty="0"/>
              <a:t>(20 bytes * 4 ) / 30ms = 2.67KiB/s</a:t>
            </a:r>
          </a:p>
          <a:p>
            <a:r>
              <a:rPr lang="en-SG" dirty="0"/>
              <a:t>Max theoretical speed for HID Devices = 7.1KiB/s</a:t>
            </a:r>
          </a:p>
          <a:p>
            <a:pPr lvl="1"/>
            <a:r>
              <a:rPr lang="en-SG" dirty="0"/>
              <a:t>20 bytes MTU, 4 packets/connection interval, 11.25ms interval</a:t>
            </a:r>
          </a:p>
          <a:p>
            <a:pPr lvl="1"/>
            <a:r>
              <a:rPr lang="en-SG" dirty="0"/>
              <a:t>(20 bytes * 4 ) / 11.25ms = 7.1KiB/s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4c. Android issues (the past)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Before Android 4.3 (July 2013)</a:t>
            </a:r>
          </a:p>
          <a:p>
            <a:pPr lvl="1"/>
            <a:r>
              <a:rPr lang="en-SG" dirty="0"/>
              <a:t>Fragmentation hell</a:t>
            </a:r>
          </a:p>
          <a:p>
            <a:pPr lvl="1"/>
            <a:r>
              <a:rPr lang="en-SG" dirty="0"/>
              <a:t>Proprietary Libraries by OEMs, Android &lt;= 4.2</a:t>
            </a:r>
          </a:p>
          <a:p>
            <a:pPr lvl="2"/>
            <a:r>
              <a:rPr lang="en-SG" dirty="0"/>
              <a:t>Samsung (quite reliable)</a:t>
            </a:r>
          </a:p>
          <a:p>
            <a:pPr lvl="2"/>
            <a:r>
              <a:rPr lang="en-SG" dirty="0"/>
              <a:t>HTC – buggy, unreliable </a:t>
            </a:r>
          </a:p>
          <a:p>
            <a:pPr lvl="2"/>
            <a:r>
              <a:rPr lang="en-SG" dirty="0"/>
              <a:t>Motorola (reliable but conflicts with Android 4.3)</a:t>
            </a:r>
          </a:p>
          <a:p>
            <a:pPr lvl="1"/>
            <a:r>
              <a:rPr lang="en-SG" dirty="0"/>
              <a:t>Architecture issues</a:t>
            </a:r>
          </a:p>
          <a:p>
            <a:r>
              <a:rPr lang="en-SG" dirty="0"/>
              <a:t>Testing issues</a:t>
            </a:r>
          </a:p>
          <a:p>
            <a:endParaRPr lang="en-SG" dirty="0"/>
          </a:p>
          <a:p>
            <a:r>
              <a:rPr lang="en-SG" dirty="0"/>
              <a:t>Max theoretical speed (Nexus 4/6P) = 16KiB/s</a:t>
            </a:r>
          </a:p>
          <a:p>
            <a:pPr lvl="1"/>
            <a:r>
              <a:rPr lang="en-SG" dirty="0"/>
              <a:t>20 bytes MTU, 6 packets/connection interval, 7.5ms interval</a:t>
            </a:r>
          </a:p>
          <a:p>
            <a:pPr lvl="1"/>
            <a:r>
              <a:rPr lang="en-SG" dirty="0"/>
              <a:t>(20 bytes * 6 ) / 7.5ms = 16KiB/s</a:t>
            </a:r>
          </a:p>
          <a:p>
            <a:pPr lvl="1"/>
            <a:r>
              <a:rPr lang="en-SG" dirty="0"/>
              <a:t>Might be different for other phones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A63C89-7D2D-4BC5-A38E-819F52BE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9" y="1915155"/>
            <a:ext cx="5790521" cy="3759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4c. 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F0"/>
                </a:solidFill>
              </a:rPr>
              <a:t>90.4%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0000"/>
                </a:solidFill>
              </a:rPr>
              <a:t>Peripheral mode: 70.2% minus Nexus 4, 5, 7 (2012/2013)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OS &lt; 5.0 not considered reliable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129" y="3531941"/>
            <a:ext cx="2536164" cy="174151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575" y="4031450"/>
            <a:ext cx="2433351" cy="11981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4c. 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2"/>
            <a:ext cx="8782049" cy="5888147"/>
          </a:xfrm>
        </p:spPr>
        <p:txBody>
          <a:bodyPr>
            <a:normAutofit fontScale="47500" lnSpcReduction="20000"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en-SG" sz="2900" dirty="0"/>
              <a:t>All </a:t>
            </a:r>
            <a:r>
              <a:rPr lang="en-SG" sz="2900" dirty="0" err="1"/>
              <a:t>callbacks</a:t>
            </a:r>
            <a:r>
              <a:rPr lang="en-SG" sz="2900" dirty="0"/>
              <a:t> from BLE APIs are not on UI thread.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Frequent connection drops (&lt; 5.0)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Max BLE connections: </a:t>
            </a:r>
          </a:p>
          <a:p>
            <a:pPr lvl="1"/>
            <a:r>
              <a:rPr lang="en-SG" sz="2900" dirty="0"/>
              <a:t>Software cap in </a:t>
            </a:r>
            <a:r>
              <a:rPr lang="en-SG" sz="2900" dirty="0" err="1"/>
              <a:t>Bluedroid</a:t>
            </a:r>
            <a:r>
              <a:rPr lang="en-SG" sz="2900" dirty="0"/>
              <a:t> code: BTA_GATTC_CONN_MAX, GATT_MAX_PHY_CHANNEL</a:t>
            </a:r>
          </a:p>
          <a:p>
            <a:pPr lvl="1"/>
            <a:r>
              <a:rPr lang="en-SG" sz="2900" dirty="0"/>
              <a:t>Android 4.3: 4</a:t>
            </a:r>
          </a:p>
          <a:p>
            <a:pPr lvl="1"/>
            <a:r>
              <a:rPr lang="en-SG" sz="2900" dirty="0"/>
              <a:t>    4.4 - 5.0+: 7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No API </a:t>
            </a:r>
            <a:r>
              <a:rPr lang="en-SG" sz="2900" dirty="0" err="1"/>
              <a:t>callback</a:t>
            </a:r>
            <a:r>
              <a:rPr lang="en-SG" sz="2900" dirty="0"/>
              <a:t> to indicate scanning has stopped</a:t>
            </a:r>
          </a:p>
          <a:p>
            <a:pPr lvl="1"/>
            <a:r>
              <a:rPr lang="en-SG" sz="2900" dirty="0"/>
              <a:t>Scan supposed to be indefinite by API specification, but some phones stop scan after some time</a:t>
            </a:r>
          </a:p>
          <a:p>
            <a:pPr lvl="1"/>
            <a:r>
              <a:rPr lang="en-SG" sz="2900" dirty="0"/>
              <a:t>Known offender: Samsung???</a:t>
            </a:r>
          </a:p>
          <a:p>
            <a:pPr lvl="1"/>
            <a:r>
              <a:rPr lang="en-SG" sz="2900" dirty="0"/>
              <a:t>Solution: Restart scan at regular intervals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Different scan return result behaviours (See further reading)</a:t>
            </a:r>
          </a:p>
          <a:p>
            <a:pPr lvl="1"/>
            <a:r>
              <a:rPr lang="en-SG" sz="2900" dirty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Bugs on (Samsung) phones at least &lt; 5.0</a:t>
            </a:r>
          </a:p>
          <a:p>
            <a:pPr lvl="1"/>
            <a:r>
              <a:rPr lang="en-SG" sz="2900" dirty="0"/>
              <a:t>Scan using service UUID filtering does not work -&gt; no results returned</a:t>
            </a:r>
          </a:p>
          <a:p>
            <a:pPr lvl="1"/>
            <a:r>
              <a:rPr lang="en-SG" sz="2900" dirty="0" err="1"/>
              <a:t>connectGatt</a:t>
            </a:r>
            <a:r>
              <a:rPr lang="en-SG" sz="2900" dirty="0"/>
              <a:t>() must be called from UI thread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Slow LE initial discovery and connection time</a:t>
            </a:r>
          </a:p>
          <a:p>
            <a:pPr lvl="1"/>
            <a:r>
              <a:rPr lang="en-SG" sz="2900" dirty="0"/>
              <a:t>HTC seems to have this issue???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/>
              <a:t>A high-level view on issues collated by </a:t>
            </a:r>
            <a:r>
              <a:rPr lang="en-SG" sz="2900" dirty="0" err="1"/>
              <a:t>Anaren</a:t>
            </a:r>
            <a:endParaRPr lang="en-SG" sz="2900" dirty="0"/>
          </a:p>
          <a:p>
            <a:pPr lvl="1"/>
            <a:r>
              <a:rPr lang="en-SG" sz="2900" dirty="0">
                <a:hlinkClick r:id="rId2"/>
              </a:rPr>
              <a:t>https://atmosphere.anaren.com/wiki/Android_Issues_With_Bluetooth_Low_Energy</a:t>
            </a:r>
            <a:endParaRPr lang="en-SG" sz="2900" dirty="0"/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/>
              <a:t>A more comprehensive list of issues has been collated by </a:t>
            </a:r>
            <a:r>
              <a:rPr lang="en-SG" sz="2900" dirty="0" err="1"/>
              <a:t>iDevicesInc</a:t>
            </a:r>
            <a:endParaRPr lang="en-SG" sz="2900" dirty="0"/>
          </a:p>
          <a:p>
            <a:pPr lvl="1"/>
            <a:r>
              <a:rPr lang="en-SG" sz="2900" dirty="0">
                <a:hlinkClick r:id="rId3"/>
              </a:rPr>
              <a:t>https://github.com/iDevicesInc/SweetBlue/wiki/Android-BLE-Issues</a:t>
            </a:r>
            <a:endParaRPr lang="en-SG" sz="2900" dirty="0"/>
          </a:p>
          <a:p>
            <a:pPr lvl="1"/>
            <a:r>
              <a:rPr lang="en-SG" sz="2900" dirty="0"/>
              <a:t>May be able to overcome using: </a:t>
            </a:r>
            <a:r>
              <a:rPr lang="en-SG" sz="2900" dirty="0">
                <a:hlinkClick r:id="rId4"/>
              </a:rPr>
              <a:t>https://github.com/iDevicesInc/SweetBlue</a:t>
            </a:r>
            <a:endParaRPr lang="en-SG" sz="2900" dirty="0"/>
          </a:p>
          <a:p>
            <a:pPr lvl="1"/>
            <a:r>
              <a:rPr lang="en-SG" sz="2900" dirty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/>
              <a:t>4c. Tips for production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>
            <a:normAutofit/>
          </a:bodyPr>
          <a:lstStyle/>
          <a:p>
            <a:r>
              <a:rPr lang="en-SG" sz="2400" dirty="0"/>
              <a:t>Use Nexus/Pixel (reference phone) for initial development</a:t>
            </a:r>
          </a:p>
          <a:p>
            <a:r>
              <a:rPr lang="en-SG" sz="2400" dirty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/>
              <a:t>5. BLE layer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/>
              <a:t>Link-layer: </a:t>
            </a:r>
          </a:p>
          <a:p>
            <a:pPr lvl="1"/>
            <a:r>
              <a:rPr lang="en-SG" sz="1400" dirty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use Master/Slave instead of Central/Peripheral</a:t>
            </a:r>
          </a:p>
          <a:p>
            <a:r>
              <a:rPr lang="en-SG" sz="1800" dirty="0"/>
              <a:t>L2CAP:</a:t>
            </a:r>
          </a:p>
          <a:p>
            <a:pPr lvl="1"/>
            <a:r>
              <a:rPr lang="en-SG" sz="1400" dirty="0"/>
              <a:t>Segmentation and reassembly of packets</a:t>
            </a:r>
          </a:p>
          <a:p>
            <a:pPr lvl="1"/>
            <a:r>
              <a:rPr lang="en-SG" sz="1400" dirty="0"/>
              <a:t>4-byte header</a:t>
            </a:r>
          </a:p>
          <a:p>
            <a:pPr lvl="1"/>
            <a:r>
              <a:rPr lang="en-SG" sz="1400" dirty="0"/>
              <a:t>23 bytes for MTU</a:t>
            </a:r>
          </a:p>
          <a:p>
            <a:pPr lvl="1"/>
            <a:r>
              <a:rPr lang="en-SG" sz="1400" dirty="0"/>
              <a:t>Protocol multiplexing </a:t>
            </a:r>
          </a:p>
          <a:p>
            <a:pPr lvl="2"/>
            <a:r>
              <a:rPr lang="en-SG" sz="1200" dirty="0"/>
              <a:t>0x0004: ATT Channel (usually used)</a:t>
            </a:r>
          </a:p>
          <a:p>
            <a:pPr lvl="2"/>
            <a:r>
              <a:rPr lang="en-SG" sz="1200" dirty="0"/>
              <a:t>0x0005: LE signalling</a:t>
            </a:r>
          </a:p>
          <a:p>
            <a:pPr lvl="2"/>
            <a:r>
              <a:rPr lang="en-SG" sz="1200" dirty="0"/>
              <a:t>0x0006: Security Manager</a:t>
            </a:r>
          </a:p>
          <a:p>
            <a:pPr lvl="2"/>
            <a:endParaRPr lang="en-SG" sz="1000" dirty="0"/>
          </a:p>
          <a:p>
            <a:r>
              <a:rPr lang="en-SG" sz="1800" dirty="0"/>
              <a:t>ATT</a:t>
            </a:r>
          </a:p>
          <a:p>
            <a:pPr lvl="1"/>
            <a:r>
              <a:rPr lang="en-SG" sz="1400" dirty="0"/>
              <a:t>Action to be taken (Read/Write/…)</a:t>
            </a:r>
          </a:p>
          <a:p>
            <a:pPr lvl="1"/>
            <a:r>
              <a:rPr lang="en-SG" sz="1400" dirty="0"/>
              <a:t>1-byte instruction opcode</a:t>
            </a:r>
          </a:p>
          <a:p>
            <a:pPr lvl="1"/>
            <a:r>
              <a:rPr lang="en-SG" sz="1400" dirty="0"/>
              <a:t>2-byte handle (ID of relevant service/characteristic/descriptor)</a:t>
            </a:r>
          </a:p>
          <a:p>
            <a:pPr lvl="1"/>
            <a:r>
              <a:rPr lang="en-SG" sz="1400" dirty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50000"/>
                  </a:schemeClr>
                </a:solidFill>
              </a:rPr>
              <a:t>(L2CAP)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50000"/>
                  </a:schemeClr>
                </a:solidFill>
              </a:rPr>
              <a:t>(ATT)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(GAP)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(GATT)</a:t>
            </a:r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/>
              <a:t>5. BLE Data Link-layer Packet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Field</a:t>
                      </a:r>
                      <a:r>
                        <a:rPr lang="en-SG" sz="1100" baseline="0" dirty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0-296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Field name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Preamble</a:t>
                      </a:r>
                    </a:p>
                    <a:p>
                      <a:r>
                        <a:rPr lang="en-SG" sz="1100" dirty="0"/>
                        <a:t>(Alternating</a:t>
                      </a:r>
                      <a:r>
                        <a:rPr lang="en-SG" sz="1100" baseline="0" dirty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Advertising</a:t>
                      </a:r>
                    </a:p>
                    <a:p>
                      <a:r>
                        <a:rPr lang="en-SG" sz="1100" dirty="0"/>
                        <a:t>/Data</a:t>
                      </a:r>
                      <a:r>
                        <a:rPr lang="en-SG" sz="1100" baseline="0" dirty="0"/>
                        <a:t> </a:t>
                      </a:r>
                    </a:p>
                    <a:p>
                      <a:r>
                        <a:rPr lang="en-SG" sz="1100" baseline="0" dirty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Only 1 packet structure</a:t>
            </a:r>
          </a:p>
          <a:p>
            <a:r>
              <a:rPr lang="en-SG" dirty="0"/>
              <a:t>Two types of packets</a:t>
            </a:r>
          </a:p>
          <a:p>
            <a:pPr lvl="1"/>
            <a:r>
              <a:rPr lang="en-SG" dirty="0"/>
              <a:t>Advertising</a:t>
            </a:r>
          </a:p>
          <a:p>
            <a:pPr lvl="2"/>
            <a:r>
              <a:rPr lang="en-SG" dirty="0"/>
              <a:t>Advertising Access Address: Always 0x8E89BED6</a:t>
            </a:r>
          </a:p>
          <a:p>
            <a:pPr lvl="1"/>
            <a:r>
              <a:rPr lang="en-SG" dirty="0"/>
              <a:t>Data</a:t>
            </a:r>
          </a:p>
          <a:p>
            <a:pPr lvl="2"/>
            <a:r>
              <a:rPr lang="en-SG" dirty="0"/>
              <a:t>Data Access Address: Random for every connection</a:t>
            </a:r>
          </a:p>
          <a:p>
            <a:pPr lvl="3"/>
            <a:r>
              <a:rPr lang="en-SG" sz="1600" dirty="0"/>
              <a:t>Allows Master/Slave to distinguish packets associated with a connection</a:t>
            </a:r>
          </a:p>
          <a:p>
            <a:pPr lvl="3"/>
            <a:r>
              <a:rPr lang="en-SG" sz="1600" dirty="0"/>
              <a:t>Mac Address no longer used for data packets  </a:t>
            </a:r>
          </a:p>
          <a:p>
            <a:pPr lvl="2"/>
            <a:r>
              <a:rPr lang="en-SG" dirty="0"/>
              <a:t>Usually carries L2CAP/ATT payload</a:t>
            </a:r>
          </a:p>
          <a:p>
            <a:r>
              <a:rPr lang="en-SG" dirty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Protocol/Packet Data Unit (PDU)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BLE Sniffer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Adafruit</a:t>
            </a:r>
            <a:r>
              <a:rPr lang="en-SG" dirty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/>
              <a:t>Based on Nordic nRF51822 </a:t>
            </a:r>
          </a:p>
          <a:p>
            <a:r>
              <a:rPr lang="en-SG" dirty="0"/>
              <a:t>Required software:</a:t>
            </a:r>
          </a:p>
          <a:p>
            <a:pPr lvl="1"/>
            <a:r>
              <a:rPr lang="en-SG" dirty="0"/>
              <a:t>Nordic </a:t>
            </a:r>
            <a:r>
              <a:rPr lang="en-SG" dirty="0" err="1"/>
              <a:t>nRF</a:t>
            </a:r>
            <a:r>
              <a:rPr lang="en-SG" dirty="0"/>
              <a:t> Sniffer (Windows-only)</a:t>
            </a:r>
          </a:p>
          <a:p>
            <a:pPr lvl="1"/>
            <a:r>
              <a:rPr lang="en-SG" dirty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/>
              <a:t>Alternative: </a:t>
            </a:r>
            <a:r>
              <a:rPr lang="en-SG" dirty="0" err="1"/>
              <a:t>Ubertooth</a:t>
            </a:r>
            <a:r>
              <a:rPr lang="en-SG" dirty="0"/>
              <a:t>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6. Sniffer: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/>
              <a:t>ADV packets’ payload contains GAP data:</a:t>
            </a:r>
          </a:p>
          <a:p>
            <a:pPr lvl="1"/>
            <a:r>
              <a:rPr lang="en-SG" sz="1600" dirty="0"/>
              <a:t>Mac Address</a:t>
            </a:r>
          </a:p>
          <a:p>
            <a:pPr lvl="1"/>
            <a:r>
              <a:rPr lang="en-SG" sz="1600" dirty="0"/>
              <a:t>Service UUID</a:t>
            </a:r>
          </a:p>
          <a:p>
            <a:pPr lvl="1"/>
            <a:r>
              <a:rPr lang="en-SG" sz="1600" dirty="0"/>
              <a:t>Supported Bluetooth features: Dual/Single mode</a:t>
            </a:r>
          </a:p>
          <a:p>
            <a:pPr lvl="1"/>
            <a:r>
              <a:rPr lang="en-SG" sz="1600" dirty="0"/>
              <a:t>TX Power (Optional)</a:t>
            </a:r>
          </a:p>
          <a:p>
            <a:pPr lvl="1"/>
            <a:r>
              <a:rPr lang="en-SG" sz="1600" dirty="0"/>
              <a:t>Name (Optional)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>
                <a:solidFill>
                  <a:schemeClr val="accent2"/>
                </a:solidFill>
              </a:rPr>
              <a:t>4-bit field determines type of ADV Packet</a:t>
            </a:r>
          </a:p>
          <a:p>
            <a:r>
              <a:rPr lang="en-SG" sz="1600" dirty="0"/>
              <a:t>Slave is connectable</a:t>
            </a:r>
          </a:p>
          <a:p>
            <a:pPr lvl="1"/>
            <a:r>
              <a:rPr lang="en-SG" sz="1600" b="1" dirty="0"/>
              <a:t>0000: ADV_IND (Undirected connectable mode)</a:t>
            </a:r>
          </a:p>
          <a:p>
            <a:pPr lvl="2"/>
            <a:r>
              <a:rPr lang="en-SG" sz="1600" dirty="0"/>
              <a:t>No need to connect in a hurry</a:t>
            </a:r>
          </a:p>
          <a:p>
            <a:pPr lvl="1"/>
            <a:r>
              <a:rPr lang="en-SG" sz="1600" dirty="0"/>
              <a:t>0001: ADV_DIRECT_IND (Directed connectable mode)</a:t>
            </a:r>
          </a:p>
          <a:p>
            <a:pPr lvl="2"/>
            <a:r>
              <a:rPr lang="en-SG" sz="1600" dirty="0"/>
              <a:t>To indicate to master that slave wants to be connected quickly.</a:t>
            </a:r>
          </a:p>
          <a:p>
            <a:pPr lvl="2"/>
            <a:r>
              <a:rPr lang="en-SG" sz="1600" dirty="0"/>
              <a:t>Max 1.28s in this mode</a:t>
            </a:r>
          </a:p>
          <a:p>
            <a:r>
              <a:rPr lang="en-SG" sz="1600" dirty="0"/>
              <a:t>Slave is not connectable</a:t>
            </a:r>
          </a:p>
          <a:p>
            <a:pPr lvl="1"/>
            <a:r>
              <a:rPr lang="en-SG" sz="1600" dirty="0"/>
              <a:t>0010: ADV_NONCONN_IND (Not </a:t>
            </a:r>
            <a:r>
              <a:rPr lang="en-SG" sz="1600" dirty="0" err="1"/>
              <a:t>scannable</a:t>
            </a:r>
            <a:r>
              <a:rPr lang="en-SG" sz="1600" dirty="0"/>
              <a:t>)</a:t>
            </a:r>
          </a:p>
          <a:p>
            <a:pPr lvl="2"/>
            <a:r>
              <a:rPr lang="en-SG" sz="1600" dirty="0"/>
              <a:t>Will not respond to scan (SCAN_REQ) requests for more info</a:t>
            </a:r>
          </a:p>
          <a:p>
            <a:pPr lvl="1"/>
            <a:r>
              <a:rPr lang="en-SG" sz="1600" dirty="0"/>
              <a:t>0110: ADV_SCAN_IND</a:t>
            </a:r>
          </a:p>
          <a:p>
            <a:pPr lvl="2"/>
            <a:r>
              <a:rPr lang="en-SG" sz="1600" dirty="0"/>
              <a:t>Will response to SCAN_REQ with SCAN_RSP</a:t>
            </a:r>
          </a:p>
          <a:p>
            <a:endParaRPr lang="en-SG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BLE: The Developer’s Handbook by Robin </a:t>
            </a:r>
            <a:r>
              <a:rPr lang="en-SG" sz="1000" dirty="0" err="1"/>
              <a:t>Heydon</a:t>
            </a:r>
            <a:r>
              <a:rPr lang="en-SG" sz="1000" dirty="0"/>
              <a:t>, pg82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Link layer format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ADV Packets may not hold all advertising info</a:t>
            </a:r>
          </a:p>
          <a:p>
            <a:pPr lvl="1"/>
            <a:r>
              <a:rPr lang="en-SG" dirty="0"/>
              <a:t>Central can issue SCAN_REQ to ask for more</a:t>
            </a:r>
          </a:p>
          <a:p>
            <a:endParaRPr lang="en-SG" dirty="0"/>
          </a:p>
          <a:p>
            <a:r>
              <a:rPr lang="en-SG" dirty="0"/>
              <a:t>0011: SCAN_REQ (Active Scan Request)</a:t>
            </a:r>
          </a:p>
          <a:p>
            <a:pPr lvl="1"/>
            <a:r>
              <a:rPr lang="en-SG" dirty="0"/>
              <a:t>Master -&gt; Slave</a:t>
            </a:r>
          </a:p>
          <a:p>
            <a:pPr lvl="1"/>
            <a:r>
              <a:rPr lang="en-SG" dirty="0"/>
              <a:t>Ask peripheral for complete GAP data</a:t>
            </a:r>
          </a:p>
          <a:p>
            <a:r>
              <a:rPr lang="en-SG" dirty="0"/>
              <a:t>0100: SCAN_RSP (Response)</a:t>
            </a:r>
          </a:p>
          <a:p>
            <a:pPr lvl="1"/>
            <a:r>
              <a:rPr lang="en-SG" dirty="0"/>
              <a:t>Slave -&gt; Master</a:t>
            </a:r>
          </a:p>
          <a:p>
            <a:pPr lvl="1"/>
            <a:r>
              <a:rPr lang="en-SG" dirty="0"/>
              <a:t>Contains slave’s name, TX power, …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SP?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Algoaccess</a:t>
            </a:r>
            <a:endParaRPr lang="en-SG" dirty="0"/>
          </a:p>
          <a:p>
            <a:pPr lvl="1"/>
            <a:r>
              <a:rPr lang="en-SG" dirty="0"/>
              <a:t>Med-tech </a:t>
            </a:r>
            <a:r>
              <a:rPr lang="en-SG" dirty="0" err="1"/>
              <a:t>startup</a:t>
            </a:r>
            <a:r>
              <a:rPr lang="en-SG" dirty="0"/>
              <a:t>: targeting at eye-professionals</a:t>
            </a:r>
          </a:p>
          <a:p>
            <a:pPr lvl="1"/>
            <a:r>
              <a:rPr lang="en-SG" dirty="0"/>
              <a:t>Help them to retrieve, manage and process the data </a:t>
            </a:r>
          </a:p>
          <a:p>
            <a:pPr lvl="1"/>
            <a:r>
              <a:rPr lang="en-SG" dirty="0"/>
              <a:t>Roles: many….</a:t>
            </a:r>
          </a:p>
          <a:p>
            <a:pPr lvl="1"/>
            <a:r>
              <a:rPr lang="en-SG" dirty="0"/>
              <a:t>2014 - 2016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6. Sniffer: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Slave</a:t>
            </a:r>
          </a:p>
          <a:p>
            <a:pPr lvl="1"/>
            <a:r>
              <a:rPr lang="en-SG" dirty="0"/>
              <a:t>Master selects and sends a random data access address</a:t>
            </a:r>
          </a:p>
          <a:p>
            <a:pPr lvl="2"/>
            <a:r>
              <a:rPr lang="en-SG" dirty="0"/>
              <a:t>Link-layer data -&gt; Access address field</a:t>
            </a:r>
          </a:p>
          <a:p>
            <a:r>
              <a:rPr lang="en-SG" dirty="0"/>
              <a:t>0110: Empty PDU (Keep-alive packet)</a:t>
            </a:r>
          </a:p>
          <a:p>
            <a:pPr lvl="1"/>
            <a:r>
              <a:rPr lang="en-SG" dirty="0"/>
              <a:t>Sent at connection interval between Master &lt;-&gt; Slave</a:t>
            </a:r>
          </a:p>
          <a:p>
            <a:pPr lvl="1"/>
            <a:r>
              <a:rPr lang="en-SG" dirty="0"/>
              <a:t>Filter "</a:t>
            </a:r>
            <a:r>
              <a:rPr lang="en-SG" i="1" dirty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/>
              <a:t>6. Sniffer: Data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>
              <a:solidFill>
                <a:schemeClr val="accent6"/>
              </a:solidFill>
            </a:endParaRPr>
          </a:p>
          <a:p>
            <a:r>
              <a:rPr lang="en-SG" sz="1800" dirty="0"/>
              <a:t>If LLID == 11 (Control Packet)</a:t>
            </a:r>
          </a:p>
          <a:p>
            <a:pPr lvl="1"/>
            <a:r>
              <a:rPr lang="en-SG" sz="1400" dirty="0"/>
              <a:t>Header format changes to have control and error fields</a:t>
            </a:r>
            <a:endParaRPr lang="en-SG" sz="1000" dirty="0"/>
          </a:p>
          <a:p>
            <a:pPr lvl="1"/>
            <a:r>
              <a:rPr lang="en-SG" sz="1400" dirty="0"/>
              <a:t>Does not contain L2CAP/ATT payload data</a:t>
            </a:r>
          </a:p>
          <a:p>
            <a:pPr lvl="1"/>
            <a:r>
              <a:rPr lang="en-SG" sz="1200" dirty="0"/>
              <a:t>0x0c: LL_VERSION_IND: Negotiate supported Bluetooth Spec</a:t>
            </a:r>
          </a:p>
          <a:p>
            <a:pPr lvl="1"/>
            <a:r>
              <a:rPr lang="en-SG" sz="1200" dirty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BLE: The Developer’s Handbook by Robin </a:t>
            </a:r>
            <a:r>
              <a:rPr lang="en-SG" sz="1000" dirty="0" err="1"/>
              <a:t>Heydon</a:t>
            </a:r>
            <a:r>
              <a:rPr lang="en-SG" sz="1000" dirty="0"/>
              <a:t>, pg83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Link layer format</a:t>
            </a: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Discover services/characteristics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ATT opcodes</a:t>
            </a:r>
          </a:p>
          <a:p>
            <a:r>
              <a:rPr lang="en-SG" sz="2400" dirty="0"/>
              <a:t>0x10: Read by Group Type Request (Discover Services)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0x11: Read by Group Type Response 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r>
              <a:rPr lang="en-SG" sz="2000" dirty="0"/>
              <a:t>Returns Services Requested</a:t>
            </a:r>
          </a:p>
          <a:p>
            <a:r>
              <a:rPr lang="en-SG" sz="2400" dirty="0"/>
              <a:t>0x08: Read by Type Request (Discover Characteristics)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0x09: Read by Type Response 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r>
              <a:rPr lang="en-SG" sz="2000" dirty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may notice some “hidden” 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Access Service: 0x1800 (Contains generic info, name, type </a:t>
            </a:r>
            <a:r>
              <a:rPr lang="en-SG" sz="1600" dirty="0" err="1"/>
              <a:t>etc</a:t>
            </a:r>
            <a:r>
              <a:rPr lang="en-SG" sz="1600" dirty="0"/>
              <a:t> about 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/>
              <a:t>0x52: Write Command (Write to Characteristic)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0x1b: Handle Value Notification (Notify Characteristic Changed)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7.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2"/>
            <a:ext cx="8894618" cy="6068333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/>
              <a:t>BLE 4.0-4.1 Security (Passive) Weaknesses (19:58 to 23:14)</a:t>
            </a:r>
          </a:p>
          <a:p>
            <a:pPr lvl="1"/>
            <a:r>
              <a:rPr lang="en-SG" sz="1400" dirty="0">
                <a:hlinkClick r:id="rId2"/>
              </a:rPr>
              <a:t>Video: https://www.usenix.org/conference/woot13/workshop-program/presentation/ryan</a:t>
            </a:r>
            <a:endParaRPr lang="en-SG" sz="1400" dirty="0"/>
          </a:p>
          <a:p>
            <a:pPr lvl="1"/>
            <a:r>
              <a:rPr lang="en-SG" sz="1400" dirty="0">
                <a:hlinkClick r:id="rId3"/>
              </a:rPr>
              <a:t>Paper: https://lacklustre.net/bluetooth/Ryan_Bluetooth_Low_Energy_USENIX_WOOT.pdf</a:t>
            </a:r>
            <a:endParaRPr lang="en-SG" sz="1400" dirty="0"/>
          </a:p>
          <a:p>
            <a:r>
              <a:rPr lang="en-SG" sz="2400" dirty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/>
          </a:p>
          <a:p>
            <a:r>
              <a:rPr lang="en-SG" sz="2400" dirty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https://developer.bluetooth.org/gatt/descriptors/Pages/DescriptorViewer.aspx?u=org.bluetooth.descriptor.gatt.characteristic_presentation_format.xml</a:t>
            </a:r>
            <a:endParaRPr lang="en-SG" sz="1400" dirty="0"/>
          </a:p>
          <a:p>
            <a:r>
              <a:rPr lang="en-SG" sz="2400" dirty="0"/>
              <a:t>BLE Sniffer (by </a:t>
            </a:r>
            <a:r>
              <a:rPr lang="en-SG" sz="2400" dirty="0" err="1"/>
              <a:t>Adafruit</a:t>
            </a:r>
            <a:r>
              <a:rPr lang="en-SG" sz="2400" dirty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/>
          </a:p>
          <a:p>
            <a:r>
              <a:rPr lang="en-SG" sz="2400" dirty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</a:p>
          <a:p>
            <a:r>
              <a:rPr lang="en-SG" sz="2400" dirty="0"/>
              <a:t>High-level Android Issues collated by </a:t>
            </a:r>
            <a:r>
              <a:rPr lang="en-SG" sz="2400" dirty="0" err="1"/>
              <a:t>Anaren</a:t>
            </a:r>
            <a:endParaRPr lang="en-SG" sz="2400" dirty="0"/>
          </a:p>
          <a:p>
            <a:pPr lvl="1"/>
            <a:r>
              <a:rPr lang="en-SG" sz="1400" dirty="0">
                <a:hlinkClick r:id="rId10"/>
              </a:rPr>
              <a:t>https://atmosphere.anaren.com/wiki/Android_Issues_With_Bluetooth_Low_Energy</a:t>
            </a:r>
            <a:endParaRPr lang="en-SG" sz="1400" dirty="0"/>
          </a:p>
          <a:p>
            <a:r>
              <a:rPr lang="en-SG" sz="2400" dirty="0"/>
              <a:t>Lower-level Android issues collated by </a:t>
            </a:r>
            <a:r>
              <a:rPr lang="en-SG" sz="2400" dirty="0" err="1"/>
              <a:t>iDevicesInc</a:t>
            </a:r>
            <a:endParaRPr lang="en-SG" sz="2400" dirty="0"/>
          </a:p>
          <a:p>
            <a:pPr lvl="1"/>
            <a:r>
              <a:rPr lang="en-SG" sz="1400" dirty="0">
                <a:hlinkClick r:id="rId11"/>
              </a:rPr>
              <a:t>https://github.com/iDevicesInc/SweetBlue/wiki/Android-BLE-Issues</a:t>
            </a:r>
            <a:endParaRPr lang="en-SG" sz="1400" dirty="0"/>
          </a:p>
          <a:p>
            <a:r>
              <a:rPr lang="en-SG" sz="2400" dirty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http://j2abro.blogspot.sg/2014/06/understanding-bluetooth-advertising.html</a:t>
            </a:r>
            <a:endParaRPr lang="en-SG" sz="1400" dirty="0"/>
          </a:p>
          <a:p>
            <a:r>
              <a:rPr lang="en-SG" sz="2400" dirty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  <a:p>
            <a:r>
              <a:rPr lang="en-SG" sz="2400" dirty="0"/>
              <a:t>Raspberry Pi 3 UART/Bluetooth issues</a:t>
            </a:r>
          </a:p>
          <a:p>
            <a:pPr lvl="1"/>
            <a:r>
              <a:rPr lang="en-SG" sz="1400" dirty="0">
                <a:hlinkClick r:id="rId14"/>
              </a:rPr>
              <a:t>http://yeokhengmeng.com/2016/03/raspberry-pi-3-uartbluetooth-issues/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8a. Can Peripheral prevent unwanted connections from unknown Central?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/>
              <a:t>Not possible to block connection attempt</a:t>
            </a:r>
          </a:p>
          <a:p>
            <a:r>
              <a:rPr lang="en-SG" dirty="0"/>
              <a:t>But peripheral can disconnect the central after connected</a:t>
            </a:r>
          </a:p>
          <a:p>
            <a:pPr lvl="1"/>
            <a:r>
              <a:rPr lang="en-SG" dirty="0"/>
              <a:t>Wait for key-exchange</a:t>
            </a:r>
          </a:p>
          <a:p>
            <a:pPr lvl="1"/>
            <a:r>
              <a:rPr lang="en-SG" dirty="0"/>
              <a:t>Mac address whitelist</a:t>
            </a:r>
          </a:p>
          <a:p>
            <a:r>
              <a:rPr lang="en-SG" dirty="0"/>
              <a:t>Disconnect APIs</a:t>
            </a:r>
          </a:p>
          <a:p>
            <a:pPr lvl="1"/>
            <a:r>
              <a:rPr lang="en-SG" dirty="0" err="1"/>
              <a:t>arduino-BLEPeripheral</a:t>
            </a:r>
            <a:endParaRPr lang="en-SG" dirty="0"/>
          </a:p>
          <a:p>
            <a:pPr lvl="2"/>
            <a:r>
              <a:rPr lang="en-SG" i="1" dirty="0" err="1"/>
              <a:t>blePeripheral.disconnect</a:t>
            </a:r>
            <a:r>
              <a:rPr lang="en-SG" i="1" dirty="0"/>
              <a:t>();</a:t>
            </a:r>
          </a:p>
          <a:p>
            <a:pPr lvl="1"/>
            <a:r>
              <a:rPr lang="en-SG" dirty="0" err="1"/>
              <a:t>Bleno</a:t>
            </a:r>
            <a:endParaRPr lang="en-SG" dirty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</a:p>
          <a:p>
            <a:pPr lvl="1"/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8b. Who defines the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Peripheral always defines the attributes</a:t>
            </a:r>
          </a:p>
          <a:p>
            <a:pPr lvl="1"/>
            <a:r>
              <a:rPr lang="en-SG" dirty="0"/>
              <a:t>Services, characteristics and descriptors</a:t>
            </a:r>
          </a:p>
          <a:p>
            <a:endParaRPr lang="en-SG" dirty="0"/>
          </a:p>
          <a:p>
            <a:r>
              <a:rPr lang="en-SG" dirty="0"/>
              <a:t>Then why did I do this on the Central?</a:t>
            </a:r>
          </a:p>
          <a:p>
            <a:r>
              <a:rPr lang="en-SG" dirty="0"/>
              <a:t>Android:</a:t>
            </a:r>
          </a:p>
          <a:p>
            <a:endParaRPr lang="en-SG" dirty="0"/>
          </a:p>
          <a:p>
            <a:r>
              <a:rPr lang="en-SG" dirty="0"/>
              <a:t>iOS: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Reason: </a:t>
            </a:r>
          </a:p>
          <a:p>
            <a:pPr lvl="1"/>
            <a:r>
              <a:rPr lang="en-SG" dirty="0"/>
              <a:t>I hardcoded the characteristic UUIDs to address the characteristics directly since I already know their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8c. BLE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/>
              <a:t>Bluetooth pairing</a:t>
            </a:r>
          </a:p>
          <a:p>
            <a:r>
              <a:rPr lang="en-SG" dirty="0"/>
              <a:t>&lt; Bluetooth 4.2: </a:t>
            </a:r>
          </a:p>
          <a:p>
            <a:pPr lvl="1"/>
            <a:r>
              <a:rPr lang="en-SG" dirty="0"/>
              <a:t>Strongly discouraged to use native BLE security features Key-exchange protocol weakness</a:t>
            </a:r>
          </a:p>
          <a:p>
            <a:pPr lvl="1"/>
            <a:r>
              <a:rPr lang="en-SG" dirty="0"/>
              <a:t>See video in Further Reading</a:t>
            </a:r>
          </a:p>
          <a:p>
            <a:r>
              <a:rPr lang="en-SG" dirty="0"/>
              <a:t>Security issues fixed in 4.2 (Dec 2014)</a:t>
            </a:r>
          </a:p>
          <a:p>
            <a:pPr lvl="1"/>
            <a:r>
              <a:rPr lang="en-SG" dirty="0"/>
              <a:t>But many devices/SDK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8d. Data loss from using </a:t>
            </a:r>
            <a:r>
              <a:rPr lang="en-SG" dirty="0" err="1"/>
              <a:t>writeWithoutResponse</a:t>
            </a:r>
            <a:r>
              <a:rPr lang="en-SG" dirty="0"/>
              <a:t> instead of write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/>
              <a:t>Possibility exists but unlikely to happen in practice</a:t>
            </a:r>
          </a:p>
          <a:p>
            <a:r>
              <a:rPr lang="en-SG" dirty="0"/>
              <a:t>Rough Analogy: </a:t>
            </a:r>
          </a:p>
          <a:p>
            <a:pPr lvl="1"/>
            <a:r>
              <a:rPr lang="en-SG" dirty="0"/>
              <a:t>write vs </a:t>
            </a:r>
            <a:r>
              <a:rPr lang="en-SG" dirty="0" err="1"/>
              <a:t>writeWithoutResponse</a:t>
            </a:r>
            <a:r>
              <a:rPr lang="en-SG" dirty="0"/>
              <a:t> -&gt; TCP vs UDP</a:t>
            </a:r>
          </a:p>
          <a:p>
            <a:pPr lvl="1"/>
            <a:r>
              <a:rPr lang="en-SG" dirty="0"/>
              <a:t>Possible to lose data if central sends faster than peripheral can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How things work?</a:t>
            </a:r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OD, OS, CYL…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OD, OS, CYL…</a:t>
            </a:r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Intro: Bluetooth Classic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/>
              <a:t>The “conventional” Bluetooth </a:t>
            </a:r>
          </a:p>
          <a:p>
            <a:r>
              <a:rPr lang="en-SG" dirty="0"/>
              <a:t>2.4GHz</a:t>
            </a:r>
          </a:p>
          <a:p>
            <a:r>
              <a:rPr lang="en-SG" dirty="0"/>
              <a:t>Range: 1m - 100m (10m typical)</a:t>
            </a:r>
          </a:p>
          <a:p>
            <a:r>
              <a:rPr lang="en-SG" dirty="0"/>
              <a:t>Connection-oriented: audio, file transfer, networking</a:t>
            </a:r>
          </a:p>
          <a:p>
            <a:r>
              <a:rPr lang="en-SG" dirty="0"/>
              <a:t>Reasonably fast data rate: 2.1 Mbps</a:t>
            </a:r>
          </a:p>
          <a:p>
            <a:r>
              <a:rPr lang="en-SG" dirty="0"/>
              <a:t>Power consumption:  </a:t>
            </a:r>
          </a:p>
          <a:p>
            <a:pPr lvl="1"/>
            <a:r>
              <a:rPr lang="en-SG" dirty="0"/>
              <a:t>Not satisfied with &lt; </a:t>
            </a:r>
            <a:r>
              <a:rPr lang="en-SG" dirty="0" err="1"/>
              <a:t>Wifi</a:t>
            </a:r>
            <a:r>
              <a:rPr lang="en-SG" dirty="0"/>
              <a:t> &lt; 3G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/>
              <a:t>Intro: 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(2010)</a:t>
            </a:r>
          </a:p>
          <a:p>
            <a:r>
              <a:rPr lang="en-SG" dirty="0"/>
              <a:t>Also known as </a:t>
            </a:r>
          </a:p>
          <a:p>
            <a:pPr lvl="1"/>
            <a:r>
              <a:rPr lang="en-SG" dirty="0"/>
              <a:t>Bluetooth SMART</a:t>
            </a:r>
          </a:p>
          <a:p>
            <a:pPr lvl="1"/>
            <a:r>
              <a:rPr lang="en-SG" dirty="0"/>
              <a:t>Single-Mode</a:t>
            </a:r>
          </a:p>
          <a:p>
            <a:pPr lvl="1"/>
            <a:r>
              <a:rPr lang="en-SG" dirty="0"/>
              <a:t>Dual-Mode = Classic + Single-Mode</a:t>
            </a:r>
          </a:p>
          <a:p>
            <a:r>
              <a:rPr lang="en-SG" dirty="0"/>
              <a:t>Target applications</a:t>
            </a:r>
          </a:p>
          <a:p>
            <a:pPr lvl="1"/>
            <a:r>
              <a:rPr lang="en-SG" dirty="0"/>
              <a:t>Wireless battery-powered sensors </a:t>
            </a:r>
            <a:r>
              <a:rPr lang="en-SG" dirty="0" err="1"/>
              <a:t>eg</a:t>
            </a:r>
            <a:r>
              <a:rPr lang="en-SG" dirty="0"/>
              <a:t>. 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/>
              <a:t>iBeacons</a:t>
            </a:r>
            <a:endParaRPr lang="en-SG" dirty="0"/>
          </a:p>
          <a:p>
            <a:r>
              <a:rPr lang="en-SG" dirty="0"/>
              <a:t>Requirements for target applications</a:t>
            </a:r>
          </a:p>
          <a:p>
            <a:pPr lvl="1"/>
            <a:r>
              <a:rPr lang="en-SG" dirty="0"/>
              <a:t>Low-power</a:t>
            </a:r>
          </a:p>
          <a:p>
            <a:pPr lvl="1"/>
            <a:r>
              <a:rPr lang="en-SG" dirty="0"/>
              <a:t>Low-cost</a:t>
            </a:r>
          </a:p>
          <a:p>
            <a:pPr lvl="1"/>
            <a:r>
              <a:rPr lang="en-SG" dirty="0"/>
              <a:t>Low bandwidth: ~100 kbps</a:t>
            </a:r>
          </a:p>
          <a:p>
            <a:pPr lvl="1"/>
            <a:r>
              <a:rPr lang="en-SG" dirty="0"/>
              <a:t>Low latency: Connectionless (fast setup and teardown of connection in ~10ms)</a:t>
            </a:r>
          </a:p>
          <a:p>
            <a:r>
              <a:rPr lang="en-SG" dirty="0"/>
              <a:t>How?</a:t>
            </a:r>
          </a:p>
          <a:p>
            <a:pPr lvl="1"/>
            <a:r>
              <a:rPr lang="en-SG" dirty="0"/>
              <a:t>Radio chip off most of the time</a:t>
            </a:r>
          </a:p>
          <a:p>
            <a:pPr lvl="1"/>
            <a:r>
              <a:rPr lang="en-SG" dirty="0"/>
              <a:t>Small packets</a:t>
            </a:r>
          </a:p>
          <a:p>
            <a:pPr lvl="2"/>
            <a:r>
              <a:rPr lang="en-SG" dirty="0"/>
              <a:t>MTU: 20 bytes/packet for application</a:t>
            </a:r>
          </a:p>
          <a:p>
            <a:pPr lvl="2"/>
            <a:r>
              <a:rPr lang="en-SG" dirty="0"/>
              <a:t>Less time transmitting -&gt; less heat -&gt; no need compensatory circuits -&gt; save more power</a:t>
            </a:r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Bluetooth Classic vs SMART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/>
              <a:t>An actual battery-life comparison</a:t>
            </a:r>
          </a:p>
          <a:p>
            <a:r>
              <a:rPr lang="en-SG" dirty="0" err="1"/>
              <a:t>Innova’s</a:t>
            </a:r>
            <a:r>
              <a:rPr lang="en-SG" dirty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Protag G1 (Classic)</a:t>
            </a:r>
          </a:p>
          <a:p>
            <a:r>
              <a:rPr lang="en-SG" dirty="0"/>
              <a:t>Released: 2012</a:t>
            </a:r>
          </a:p>
          <a:p>
            <a:r>
              <a:rPr lang="en-SG" dirty="0"/>
              <a:t>Battery Capacity: 3.7V, 270mAh </a:t>
            </a:r>
          </a:p>
          <a:p>
            <a:r>
              <a:rPr lang="en-SG" dirty="0"/>
              <a:t>Battery Life: 1 - 2 weeks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Protag Elite (SMART)</a:t>
            </a:r>
          </a:p>
          <a:p>
            <a:r>
              <a:rPr lang="en-SG" dirty="0"/>
              <a:t>Released: 2013</a:t>
            </a:r>
          </a:p>
          <a:p>
            <a:r>
              <a:rPr lang="en-SG" dirty="0"/>
              <a:t>Battery Capacity: 3.7V, 150mAh </a:t>
            </a:r>
          </a:p>
          <a:p>
            <a:r>
              <a:rPr lang="en-SG" dirty="0"/>
              <a:t>Battery Life: 6 months to 1 year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Wireless constraint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Power usage 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B050"/>
                </a:solidFill>
              </a:rPr>
              <a:t>Range↑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Speed↑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*Positions are for </a:t>
            </a:r>
            <a:r>
              <a:rPr lang="en-SG" sz="1200"/>
              <a:t>relative comparison </a:t>
            </a:r>
            <a:r>
              <a:rPr lang="en-SG" sz="1200" dirty="0"/>
              <a:t>only, they are not absolute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>
                <a:solidFill>
                  <a:srgbClr val="002060"/>
                </a:solidFill>
              </a:rPr>
              <a:t>5Ghz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</a:p>
          <a:p>
            <a:r>
              <a:rPr lang="en-SG" sz="1600" dirty="0">
                <a:solidFill>
                  <a:srgbClr val="FFC000"/>
                </a:solidFill>
              </a:rPr>
              <a:t>2.4Ghz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</a:rPr>
              <a:t>BLE</a:t>
            </a: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2"/>
                </a:solidFill>
              </a:rPr>
              <a:t>RFID/NFC</a:t>
            </a:r>
          </a:p>
        </p:txBody>
      </p:sp>
      <p:sp>
        <p:nvSpPr>
          <p:cNvPr id="22" name="Oval 21"/>
          <p:cNvSpPr/>
          <p:nvPr/>
        </p:nvSpPr>
        <p:spPr>
          <a:xfrm>
            <a:off x="5153997" y="65476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787536" y="75490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BT Classic</a:t>
            </a: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0F7DA-8912-4F31-A56D-24BE2009BF08}"/>
              </a:ext>
            </a:extLst>
          </p:cNvPr>
          <p:cNvSpPr txBox="1"/>
          <p:nvPr/>
        </p:nvSpPr>
        <p:spPr>
          <a:xfrm>
            <a:off x="5679473" y="2951668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</a:rPr>
              <a:t>SSN/Lora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2C084E-4D2C-4307-BC88-DB3A18BD5D55}"/>
              </a:ext>
            </a:extLst>
          </p:cNvPr>
          <p:cNvSpPr/>
          <p:nvPr/>
        </p:nvSpPr>
        <p:spPr>
          <a:xfrm>
            <a:off x="6152808" y="3282866"/>
            <a:ext cx="114299" cy="1142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  <p:bldP spid="26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3471</Words>
  <Application>Microsoft Office PowerPoint</Application>
  <PresentationFormat>On-screen Show (4:3)</PresentationFormat>
  <Paragraphs>691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Before SP?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448</cp:revision>
  <cp:lastPrinted>2016-02-16T02:51:30Z</cp:lastPrinted>
  <dcterms:created xsi:type="dcterms:W3CDTF">2015-03-18T04:17:11Z</dcterms:created>
  <dcterms:modified xsi:type="dcterms:W3CDTF">2017-06-04T07:03:42Z</dcterms:modified>
</cp:coreProperties>
</file>