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317" r:id="rId10"/>
    <p:sldId id="267" r:id="rId11"/>
    <p:sldId id="312" r:id="rId12"/>
    <p:sldId id="268" r:id="rId13"/>
    <p:sldId id="273" r:id="rId14"/>
    <p:sldId id="313" r:id="rId15"/>
    <p:sldId id="278" r:id="rId16"/>
    <p:sldId id="274" r:id="rId17"/>
    <p:sldId id="272" r:id="rId18"/>
    <p:sldId id="275" r:id="rId19"/>
    <p:sldId id="276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5" r:id="rId33"/>
    <p:sldId id="293" r:id="rId34"/>
    <p:sldId id="294" r:id="rId35"/>
    <p:sldId id="306" r:id="rId36"/>
    <p:sldId id="308" r:id="rId37"/>
    <p:sldId id="302" r:id="rId38"/>
    <p:sldId id="303" r:id="rId39"/>
    <p:sldId id="304" r:id="rId40"/>
    <p:sldId id="305" r:id="rId41"/>
    <p:sldId id="310" r:id="rId42"/>
    <p:sldId id="309" r:id="rId43"/>
    <p:sldId id="307" r:id="rId44"/>
    <p:sldId id="291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16/2/16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16/2/16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16/2/16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16/2/16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16/2/16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16/2/16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16/2/16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16/2/16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16/2/16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16/2/16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16/2/16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16/2/16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16/2/16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vicesInc/SweetBlue/wiki/Android-BLE-Issues" TargetMode="External"/><Relationship Id="rId4" Type="http://schemas.openxmlformats.org/officeDocument/2006/relationships/hyperlink" Target="https://github.com/iDevicesInc/SweetBlu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mosphere.anaren.com/wiki/Android_Issues_With_Bluetooth_Low_Energy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DevicesInc/SweetBlue/wiki/Android-BLE-Issues" TargetMode="External"/><Relationship Id="rId12" Type="http://schemas.openxmlformats.org/officeDocument/2006/relationships/hyperlink" Target="http://j2abro.blogspot.sg/2014/06/understanding-bluetooth-advertising.html" TargetMode="External"/><Relationship Id="rId13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s://atmosphere.anaren.com/wiki/Android_Issues_With_Bluetooth_Low_Energ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“00000000-0000-0000-0000-000000000010”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“00000000-0000-0000-0000-000000000020”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85000" lnSpcReduction="2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Max theoretical connection speed = 6KiB/s</a:t>
            </a:r>
          </a:p>
          <a:p>
            <a:pPr lvl="1"/>
            <a:r>
              <a:rPr lang="en-SG" dirty="0" smtClean="0"/>
              <a:t>20 bytes MTU, 6 packets/connection interval, 20ms interval</a:t>
            </a:r>
          </a:p>
          <a:p>
            <a:pPr lvl="1"/>
            <a:r>
              <a:rPr lang="en-SG" dirty="0" smtClean="0"/>
              <a:t>(20 bytes * 6 ) / 20ms = 6KiB/s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6514088"/>
            <a:ext cx="429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*nRF51 supports 7.5 </a:t>
            </a:r>
            <a:r>
              <a:rPr lang="en-US" dirty="0" err="1" smtClean="0"/>
              <a:t>ms</a:t>
            </a:r>
            <a:r>
              <a:rPr lang="en-US" dirty="0" smtClean="0"/>
              <a:t> connection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969853"/>
            <a:ext cx="8782049" cy="561872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</a:t>
            </a:r>
            <a:r>
              <a:rPr lang="en-SG" dirty="0" smtClean="0"/>
              <a:t>supposed to be indefinite by API specification, but some phones stop scan after some time</a:t>
            </a:r>
          </a:p>
          <a:p>
            <a:pPr lvl="1"/>
            <a:r>
              <a:rPr lang="en-SG" dirty="0" smtClean="0"/>
              <a:t>Known offender: Samsung</a:t>
            </a:r>
            <a:endParaRPr lang="en-SG" dirty="0"/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lvl="1"/>
            <a:r>
              <a:rPr lang="en-SG" dirty="0" smtClean="0"/>
              <a:t>Some phones filter advertisement results, some phones do not. </a:t>
            </a:r>
            <a:r>
              <a:rPr lang="en-SG" dirty="0" smtClean="0"/>
              <a:t>(usually on 4.3 </a:t>
            </a:r>
            <a:r>
              <a:rPr lang="en-SG" dirty="0" smtClean="0"/>
              <a:t>and </a:t>
            </a:r>
            <a:r>
              <a:rPr lang="en-SG" dirty="0" smtClean="0"/>
              <a:t>4.4)</a:t>
            </a:r>
            <a:endParaRPr lang="en-SG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(Samsung) phones at least &lt; 5.0</a:t>
            </a:r>
          </a:p>
          <a:p>
            <a:pPr lvl="1"/>
            <a:r>
              <a:rPr lang="en-SG" dirty="0" smtClean="0"/>
              <a:t>Scan </a:t>
            </a:r>
            <a:r>
              <a:rPr lang="en-SG" dirty="0"/>
              <a:t>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/>
              <a:t>Slow LE initial discovery </a:t>
            </a:r>
            <a:r>
              <a:rPr lang="en-SG" dirty="0" smtClean="0"/>
              <a:t>and connection time</a:t>
            </a:r>
            <a:endParaRPr lang="en-SG" dirty="0"/>
          </a:p>
          <a:p>
            <a:pPr lvl="1"/>
            <a:r>
              <a:rPr lang="en-SG" dirty="0"/>
              <a:t>HTC seems to have this </a:t>
            </a:r>
            <a:r>
              <a:rPr lang="en-SG" dirty="0" smtClean="0"/>
              <a:t>issue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high-level view on issues collated by </a:t>
            </a:r>
            <a:r>
              <a:rPr lang="en-SG" dirty="0" err="1" smtClean="0"/>
              <a:t>Anaren</a:t>
            </a:r>
            <a:endParaRPr lang="en-SG" dirty="0" smtClean="0"/>
          </a:p>
          <a:p>
            <a:pPr lvl="1"/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atmosphere.anaren.com/wiki/Android_Issues_With_Bluetooth_Low_Energy</a:t>
            </a:r>
            <a:endParaRPr lang="en-SG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SG" dirty="0" smtClean="0"/>
              <a:t>A more comprehensive list of issues has been collated by </a:t>
            </a:r>
            <a:r>
              <a:rPr lang="en-SG" dirty="0" err="1" smtClean="0"/>
              <a:t>iDevicesInc</a:t>
            </a:r>
            <a:endParaRPr lang="en-SG" dirty="0" smtClean="0"/>
          </a:p>
          <a:p>
            <a:pPr lvl="1"/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github.com/iDevicesInc/SweetBlue/wiki/Android-BLE-Issues</a:t>
            </a:r>
            <a:endParaRPr lang="en-SG" dirty="0" smtClean="0"/>
          </a:p>
          <a:p>
            <a:pPr lvl="1"/>
            <a:r>
              <a:rPr lang="en-SG" dirty="0" smtClean="0"/>
              <a:t>May be able to </a:t>
            </a:r>
            <a:r>
              <a:rPr lang="en-SG" dirty="0"/>
              <a:t>overcome using: </a:t>
            </a:r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github.com/iDevicesInc/SweetBlue</a:t>
            </a:r>
            <a:endParaRPr lang="en-SG" dirty="0" smtClean="0"/>
          </a:p>
          <a:p>
            <a:pPr lvl="1"/>
            <a:r>
              <a:rPr lang="en-SG" dirty="0" smtClean="0"/>
              <a:t>Free for non-commercial use</a:t>
            </a:r>
          </a:p>
          <a:p>
            <a:pPr marL="914400" lvl="2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eriod" startAt="9"/>
            </a:pPr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48"/>
            <a:ext cx="7886700" cy="590095"/>
          </a:xfrm>
        </p:spPr>
        <p:txBody>
          <a:bodyPr>
            <a:normAutofit fontScale="90000"/>
          </a:bodyPr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53143"/>
            <a:ext cx="8894618" cy="5703208"/>
          </a:xfrm>
        </p:spPr>
        <p:txBody>
          <a:bodyPr>
            <a:normAutofit fontScale="70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High-level Android Issues collated by </a:t>
            </a:r>
            <a:r>
              <a:rPr lang="en-SG" sz="2400" dirty="0" err="1" smtClean="0"/>
              <a:t>Anaren</a:t>
            </a:r>
            <a:endParaRPr lang="en-SG" sz="2400" dirty="0" smtClean="0"/>
          </a:p>
          <a:p>
            <a:pPr lvl="1"/>
            <a:r>
              <a:rPr lang="en-SG" sz="1400" dirty="0">
                <a:hlinkClick r:id="rId10"/>
              </a:rPr>
              <a:t>https://</a:t>
            </a:r>
            <a:r>
              <a:rPr lang="en-SG" sz="1400" dirty="0" smtClean="0">
                <a:hlinkClick r:id="rId10"/>
              </a:rPr>
              <a:t>atmosphere.anaren.com/wiki/Android_Issues_With_Bluetooth_Low_Energy</a:t>
            </a:r>
            <a:endParaRPr lang="en-SG" sz="1400" dirty="0"/>
          </a:p>
          <a:p>
            <a:r>
              <a:rPr lang="en-SG" sz="2400" dirty="0" smtClean="0"/>
              <a:t>Lower-level Android issues collated by </a:t>
            </a:r>
            <a:r>
              <a:rPr lang="en-SG" sz="2400" dirty="0" err="1" smtClean="0"/>
              <a:t>iDevicesInc</a:t>
            </a:r>
            <a:endParaRPr lang="en-SG" sz="2400" dirty="0" smtClean="0"/>
          </a:p>
          <a:p>
            <a:pPr lvl="1"/>
            <a:r>
              <a:rPr lang="en-SG" sz="1400" dirty="0">
                <a:hlinkClick r:id="rId11"/>
              </a:rPr>
              <a:t>https://</a:t>
            </a:r>
            <a:r>
              <a:rPr lang="en-SG" sz="1400" dirty="0" smtClean="0">
                <a:hlinkClick r:id="rId11"/>
              </a:rPr>
              <a:t>github.com/iDevicesInc/SweetBlue/wiki/Android-BLE-Issues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2"/>
              </a:rPr>
              <a:t>http://</a:t>
            </a:r>
            <a:r>
              <a:rPr lang="en-SG" sz="1400" dirty="0" smtClean="0">
                <a:hlinkClick r:id="rId12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3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 rot="10800000">
            <a:off x="985718" y="489080"/>
            <a:ext cx="7121763" cy="61660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5774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Wireless constraint triangle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965209" y="6178984"/>
            <a:ext cx="211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FF0000"/>
                </a:solidFill>
              </a:rPr>
              <a:t>Power usage ↓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9" y="489080"/>
            <a:ext cx="1235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rgbClr val="00B050"/>
                </a:solidFill>
              </a:rPr>
              <a:t>Range↑</a:t>
            </a:r>
            <a:endParaRPr lang="en-SG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90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>
                <a:solidFill>
                  <a:schemeClr val="accent5"/>
                </a:solidFill>
              </a:rPr>
              <a:t>Speed↑</a:t>
            </a: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6562" y="6633437"/>
            <a:ext cx="4307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*Positions are for </a:t>
            </a:r>
            <a:r>
              <a:rPr lang="en-SG" sz="1200" smtClean="0"/>
              <a:t>relative comparison </a:t>
            </a:r>
            <a:r>
              <a:rPr lang="en-SG" sz="1200" dirty="0" smtClean="0"/>
              <a:t>only, they are not absolute</a:t>
            </a:r>
            <a:endParaRPr lang="en-SG" sz="1200" dirty="0"/>
          </a:p>
        </p:txBody>
      </p:sp>
      <p:sp>
        <p:nvSpPr>
          <p:cNvPr id="5" name="Isosceles Triangle 4"/>
          <p:cNvSpPr/>
          <p:nvPr/>
        </p:nvSpPr>
        <p:spPr>
          <a:xfrm rot="10800000">
            <a:off x="4148402" y="593849"/>
            <a:ext cx="3815247" cy="1366594"/>
          </a:xfrm>
          <a:prstGeom prst="triangle">
            <a:avLst>
              <a:gd name="adj" fmla="val 5047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3G/4G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2820909" y="2175261"/>
            <a:ext cx="3539524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2010223" y="2174705"/>
            <a:ext cx="3492047" cy="1074248"/>
          </a:xfrm>
          <a:prstGeom prst="triangle">
            <a:avLst>
              <a:gd name="adj" fmla="val 50328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4148402" y="5910016"/>
            <a:ext cx="837225" cy="541168"/>
          </a:xfrm>
          <a:prstGeom prst="triangle">
            <a:avLst>
              <a:gd name="adj" fmla="val 5032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SG" sz="900" dirty="0" smtClean="0">
                <a:solidFill>
                  <a:schemeClr val="accent2"/>
                </a:solidFill>
              </a:rPr>
              <a:t>RFID/NFC</a:t>
            </a:r>
            <a:endParaRPr lang="en-SG" sz="9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78601" y="3655023"/>
            <a:ext cx="2877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 smtClean="0"/>
              <a:t>Other factors not mentioned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Cost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Royalties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Manufacturing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Adoption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Topology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Mesh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Star</a:t>
            </a:r>
            <a:endParaRPr lang="en-SG" dirty="0"/>
          </a:p>
        </p:txBody>
      </p:sp>
      <p:sp>
        <p:nvSpPr>
          <p:cNvPr id="32" name="Isosceles Triangle 31"/>
          <p:cNvSpPr/>
          <p:nvPr/>
        </p:nvSpPr>
        <p:spPr>
          <a:xfrm rot="10800000">
            <a:off x="4183192" y="3597550"/>
            <a:ext cx="1872833" cy="1504810"/>
          </a:xfrm>
          <a:prstGeom prst="triangle">
            <a:avLst>
              <a:gd name="adj" fmla="val 503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SG" dirty="0" err="1" smtClean="0">
                <a:solidFill>
                  <a:srgbClr val="FF0000"/>
                </a:solidFill>
              </a:rPr>
              <a:t>Zigbee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10800000">
            <a:off x="4546599" y="3601617"/>
            <a:ext cx="933411" cy="2110272"/>
          </a:xfrm>
          <a:prstGeom prst="triangle">
            <a:avLst>
              <a:gd name="adj" fmla="val 5032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3558065" y="3596975"/>
            <a:ext cx="1930400" cy="966801"/>
          </a:xfrm>
          <a:prstGeom prst="triangle">
            <a:avLst>
              <a:gd name="adj" fmla="val 5032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en-SG" sz="2000" dirty="0" smtClean="0">
                <a:solidFill>
                  <a:schemeClr val="accent1"/>
                </a:solidFill>
              </a:rPr>
              <a:t>BT Classic</a:t>
            </a:r>
            <a:endParaRPr lang="en-SG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7831" y="2108338"/>
            <a:ext cx="1296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2060"/>
                </a:solidFill>
              </a:rPr>
              <a:t>802.11 n/ac</a:t>
            </a:r>
          </a:p>
          <a:p>
            <a:r>
              <a:rPr lang="en-SG" dirty="0" smtClean="0">
                <a:solidFill>
                  <a:srgbClr val="002060"/>
                </a:solidFill>
              </a:rPr>
              <a:t>5Ghz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5071" y="2158095"/>
            <a:ext cx="14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C000"/>
                </a:solidFill>
              </a:rPr>
              <a:t>802.11 b/g/n </a:t>
            </a:r>
            <a:endParaRPr lang="en-SG" dirty="0" smtClean="0">
              <a:solidFill>
                <a:srgbClr val="FFC000"/>
              </a:solidFill>
            </a:endParaRPr>
          </a:p>
          <a:p>
            <a:r>
              <a:rPr lang="en-SG" dirty="0" smtClean="0">
                <a:solidFill>
                  <a:srgbClr val="FFC000"/>
                </a:solidFill>
              </a:rPr>
              <a:t>2.4Ghz</a:t>
            </a:r>
            <a:endParaRPr lang="en-SG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5515" y="505790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7030A0"/>
                </a:solidFill>
              </a:rPr>
              <a:t>BLE</a:t>
            </a:r>
            <a:endParaRPr lang="en-S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6" grpId="0" animBg="1"/>
      <p:bldP spid="28" grpId="0" animBg="1"/>
      <p:bldP spid="31" grpId="0"/>
      <p:bldP spid="32" grpId="0" animBg="1"/>
      <p:bldP spid="30" grpId="0" animBg="1"/>
      <p:bldP spid="29" grpId="0" animBg="1"/>
      <p:bldP spid="6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2584</TotalTime>
  <Words>3029</Words>
  <Application>Microsoft Macintosh PowerPoint</Application>
  <PresentationFormat>On-screen Show (4:3)</PresentationFormat>
  <Paragraphs>679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Calibri Light</vt:lpstr>
      <vt:lpstr>Arial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Wireless constraint triangle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421</cp:revision>
  <cp:lastPrinted>2016-02-16T02:51:30Z</cp:lastPrinted>
  <dcterms:created xsi:type="dcterms:W3CDTF">2015-03-18T04:17:11Z</dcterms:created>
  <dcterms:modified xsi:type="dcterms:W3CDTF">2016-02-16T03:07:43Z</dcterms:modified>
</cp:coreProperties>
</file>