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97" r:id="rId6"/>
    <p:sldId id="264" r:id="rId7"/>
    <p:sldId id="261" r:id="rId8"/>
    <p:sldId id="262" r:id="rId9"/>
    <p:sldId id="316" r:id="rId10"/>
    <p:sldId id="267" r:id="rId11"/>
    <p:sldId id="312" r:id="rId12"/>
    <p:sldId id="268" r:id="rId13"/>
    <p:sldId id="273" r:id="rId14"/>
    <p:sldId id="313" r:id="rId15"/>
    <p:sldId id="278" r:id="rId16"/>
    <p:sldId id="274" r:id="rId17"/>
    <p:sldId id="272" r:id="rId18"/>
    <p:sldId id="275" r:id="rId19"/>
    <p:sldId id="276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2" r:id="rId30"/>
    <p:sldId id="289" r:id="rId31"/>
    <p:sldId id="290" r:id="rId32"/>
    <p:sldId id="295" r:id="rId33"/>
    <p:sldId id="293" r:id="rId34"/>
    <p:sldId id="294" r:id="rId35"/>
    <p:sldId id="306" r:id="rId36"/>
    <p:sldId id="308" r:id="rId37"/>
    <p:sldId id="302" r:id="rId38"/>
    <p:sldId id="303" r:id="rId39"/>
    <p:sldId id="304" r:id="rId40"/>
    <p:sldId id="305" r:id="rId41"/>
    <p:sldId id="310" r:id="rId42"/>
    <p:sldId id="309" r:id="rId43"/>
    <p:sldId id="307" r:id="rId44"/>
    <p:sldId id="291" r:id="rId45"/>
    <p:sldId id="298" r:id="rId46"/>
    <p:sldId id="299" r:id="rId47"/>
    <p:sldId id="300" r:id="rId48"/>
    <p:sldId id="30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E15D-2E95-428C-B9E3-27B2BF3879D0}" type="datetimeFigureOut">
              <a:rPr lang="en-SG" smtClean="0"/>
              <a:t>15/2/16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E35-9226-4EC4-BA25-0307585F6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0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871-C4DF-4AFD-96E5-87B050A67E05}" type="datetime1">
              <a:rPr lang="en-SG" smtClean="0"/>
              <a:t>15/2/16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E21-0D8F-4C8C-AF6A-521466B16426}" type="datetime1">
              <a:rPr lang="en-SG" smtClean="0"/>
              <a:t>15/2/16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ED7-72CF-4BB2-8941-928963568089}" type="datetime1">
              <a:rPr lang="en-SG" smtClean="0"/>
              <a:t>15/2/16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D52-9833-4DD5-89FF-33E59F171421}" type="datetime1">
              <a:rPr lang="en-SG" smtClean="0"/>
              <a:t>15/2/16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598-7F32-4DE4-BFF0-39C051013B34}" type="datetime1">
              <a:rPr lang="en-SG" smtClean="0"/>
              <a:t>15/2/16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1E8-33B0-41D5-8FA5-9A647E53891C}" type="datetime1">
              <a:rPr lang="en-SG" smtClean="0"/>
              <a:t>15/2/16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C62-50F5-4228-8D51-6D258C0BFCBD}" type="datetime1">
              <a:rPr lang="en-SG" smtClean="0"/>
              <a:t>15/2/16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7E8-5434-437A-A610-A94C24A73164}" type="datetime1">
              <a:rPr lang="en-SG" smtClean="0"/>
              <a:t>15/2/16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243E-E412-41F8-A99C-62E3D2C4FD1E}" type="datetime1">
              <a:rPr lang="en-SG" smtClean="0"/>
              <a:t>15/2/16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0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06DC-63F5-45CF-A3A5-F437A0C7E12A}" type="datetime1">
              <a:rPr lang="en-SG" smtClean="0"/>
              <a:t>15/2/16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AE82-8C34-472D-B90B-4D50508F585C}" type="datetime1">
              <a:rPr lang="en-SG" smtClean="0"/>
              <a:t>15/2/16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1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624-3486-430E-A0CD-3F2C92C8E573}" type="datetime1">
              <a:rPr lang="en-SG" smtClean="0"/>
              <a:t>15/2/16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9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intro-to-ble" TargetMode="Externa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eokm1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s://learn.adafruit.com/assets/13826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rdicSemiconductor/ble-sdk-arduino" TargetMode="External"/><Relationship Id="rId3" Type="http://schemas.openxmlformats.org/officeDocument/2006/relationships/hyperlink" Target="https://github.com/sandeepmistry/arduino-BLEPeriphera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ndeepmistry/bleno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acklustre.net/bluetooth/Ryan_Bluetooth_Low_Energy_USENIX_WOOT.pdf" TargetMode="External"/><Relationship Id="rId4" Type="http://schemas.openxmlformats.org/officeDocument/2006/relationships/hyperlink" Target="https://www.youtube.com/watch?v=BZwOrQ6zkzE" TargetMode="External"/><Relationship Id="rId5" Type="http://schemas.openxmlformats.org/officeDocument/2006/relationships/hyperlink" Target="https://developer.bluetooth.org/gatt/descriptors/Pages/DescriptorViewer.aspx?u=org.bluetooth.descriptor.gatt.characteristic_presentation_format.xml" TargetMode="External"/><Relationship Id="rId6" Type="http://schemas.openxmlformats.org/officeDocument/2006/relationships/hyperlink" Target="https://learn.adafruit.com/introducing-the-adafruit-bluefruit-le-sniffer" TargetMode="External"/><Relationship Id="rId7" Type="http://schemas.openxmlformats.org/officeDocument/2006/relationships/hyperlink" Target="http://stackoverflow.com/questions/17870189/android-4-3-bluetooth-low-energy-unstable" TargetMode="External"/><Relationship Id="rId8" Type="http://schemas.openxmlformats.org/officeDocument/2006/relationships/hyperlink" Target="http://stackoverflow.com/questions/19502853/android-4-3-ble-filtering-behaviour-of-startlescan" TargetMode="External"/><Relationship Id="rId9" Type="http://schemas.openxmlformats.org/officeDocument/2006/relationships/hyperlink" Target="https://www.youtube.com/watch?v=qx55Sa8UZAQ" TargetMode="External"/><Relationship Id="rId10" Type="http://schemas.openxmlformats.org/officeDocument/2006/relationships/hyperlink" Target="http://j2abro.blogspot.sg/2014/06/understanding-bluetooth-advertising.html" TargetMode="External"/><Relationship Id="rId11" Type="http://schemas.openxmlformats.org/officeDocument/2006/relationships/hyperlink" Target="https://www.bluetooth.org/en-us/specification/adopted-specifica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senix.org/conference/woot13/workshop-program/presentation/ryan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jpe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22" y="289249"/>
            <a:ext cx="7772400" cy="1541203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Introduction to Bluetooth Low Energy (BLE)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239665" y="176749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with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848" y="5380672"/>
            <a:ext cx="44135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Tech Talk Tuesdays @OMG (16 Feb 2016)</a:t>
            </a:r>
          </a:p>
          <a:p>
            <a:r>
              <a:rPr lang="en-SG" dirty="0" smtClean="0"/>
              <a:t>Friday Hacks #98 @NUS </a:t>
            </a:r>
            <a:r>
              <a:rPr lang="en-SG" dirty="0"/>
              <a:t>Hackers (2 Oct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v0.8 (9 June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v0.7 (13 May 2015)</a:t>
            </a:r>
          </a:p>
          <a:p>
            <a:r>
              <a:rPr lang="en-SG" dirty="0" smtClean="0"/>
              <a:t>Hackers and Painters (10 April 2015)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2219478"/>
            <a:ext cx="7987003" cy="278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9538"/>
            <a:ext cx="7886700" cy="947875"/>
          </a:xfrm>
        </p:spPr>
        <p:txBody>
          <a:bodyPr/>
          <a:lstStyle/>
          <a:p>
            <a:r>
              <a:rPr lang="en-SG" dirty="0" smtClean="0"/>
              <a:t>What’s on the agenda?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76" y="892405"/>
            <a:ext cx="8115300" cy="570869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theoretical concepts*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1: Broadcaster vs Observer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2: Central vs Peripheral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OS/Device Compatibility</a:t>
            </a:r>
            <a:endParaRPr lang="en-SG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UUID</a:t>
            </a:r>
            <a:r>
              <a:rPr lang="en-SG" dirty="0"/>
              <a:t>, </a:t>
            </a:r>
            <a:r>
              <a:rPr lang="en-SG" dirty="0" smtClean="0"/>
              <a:t>Attribute, GAP</a:t>
            </a:r>
            <a:r>
              <a:rPr lang="en-SG" dirty="0"/>
              <a:t>, GATT, S</a:t>
            </a:r>
            <a:r>
              <a:rPr lang="en-SG" dirty="0" smtClean="0"/>
              <a:t>ervice, Characteristic, Descriptor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BLE connection procedure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Peripheral hardware design and software planning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Functional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Hardware setup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Peripheral architecture plan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Execution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Arduino (C)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architecture plan (iOS and Android)</a:t>
            </a:r>
            <a:endParaRPr lang="en-SG" dirty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 (Swift)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Raspberry Pi (JavaScript)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(Java)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Issues and tips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General issues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(past, today, production app tips)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layer model and packet concepts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Sniffer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Further reading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Extra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476" y="6414998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 Exact definitions are not used to aid ease of explanation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8" y="48833"/>
            <a:ext cx="8989532" cy="94199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1a. Device Role 1: Broadcaster vs Observer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106917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1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972465" y="1690689"/>
            <a:ext cx="2846868" cy="97155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smtClean="0"/>
              <a:t>Broadcaster 1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15694" y="2179132"/>
            <a:ext cx="2170046" cy="102534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40578" y="1121104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 smtClean="0"/>
              <a:t>Advertises</a:t>
            </a:r>
            <a:endParaRPr lang="en-SG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651698" y="4348937"/>
            <a:ext cx="18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a</a:t>
            </a:r>
            <a:r>
              <a:rPr lang="en-SG" u="sng" dirty="0" smtClean="0"/>
              <a:t>ka Beacon-mode</a:t>
            </a:r>
            <a:endParaRPr lang="en-SG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45528" y="6169581"/>
            <a:ext cx="736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One-way advertisement information transfer from broadcaster to observer(s)</a:t>
            </a:r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154468" y="2704972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2</a:t>
            </a:r>
            <a:endParaRPr lang="en-SG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54468" y="434076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12328" y="2512612"/>
            <a:ext cx="2273410" cy="231393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457529" y="1525153"/>
            <a:ext cx="2028209" cy="331071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72465" y="3142001"/>
            <a:ext cx="2846868" cy="97155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Broadcaster 2</a:t>
            </a:r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457529" y="1690689"/>
            <a:ext cx="2232119" cy="16873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315694" y="3378004"/>
            <a:ext cx="2373955" cy="211663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46221" y="3763191"/>
            <a:ext cx="2443427" cy="122204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12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398"/>
            <a:ext cx="9056437" cy="1325563"/>
          </a:xfrm>
        </p:spPr>
        <p:txBody>
          <a:bodyPr/>
          <a:lstStyle/>
          <a:p>
            <a:r>
              <a:rPr lang="en-SG" dirty="0" smtClean="0"/>
              <a:t>1b. Device Role 2: Central vs Peripheral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2641600"/>
            <a:ext cx="2853950" cy="9715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Central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124575" y="2641600"/>
            <a:ext cx="2846868" cy="971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Peripheral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7900" y="264160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94" y="2280132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Advertises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3517900" y="3546683"/>
            <a:ext cx="2209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774489" y="3334307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Connects to</a:t>
            </a:r>
            <a:endParaRPr lang="en-SG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82197"/>
              </p:ext>
            </p:extLst>
          </p:nvPr>
        </p:nvGraphicFramePr>
        <p:xfrm>
          <a:off x="324853" y="4872789"/>
          <a:ext cx="8542421" cy="177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74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7408">
                <a:tc>
                  <a:txBody>
                    <a:bodyPr/>
                    <a:lstStyle/>
                    <a:p>
                      <a:r>
                        <a:rPr lang="en-SG" dirty="0" smtClean="0"/>
                        <a:t>Platform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Terms they prefer (generally mean </a:t>
                      </a:r>
                      <a:r>
                        <a:rPr lang="en-SG" baseline="0" dirty="0" smtClean="0"/>
                        <a:t>the same thing)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iOS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Central/Peripheral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Android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Client/Server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Chipset manufacturers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Master/Slave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01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100"/>
            <a:ext cx="8977022" cy="914143"/>
          </a:xfrm>
        </p:spPr>
        <p:txBody>
          <a:bodyPr/>
          <a:lstStyle/>
          <a:p>
            <a:r>
              <a:rPr lang="en-SG" dirty="0" smtClean="0"/>
              <a:t>1b. Device Role 2: Central </a:t>
            </a:r>
            <a:r>
              <a:rPr lang="en-SG" dirty="0"/>
              <a:t>vs Peripheral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1894"/>
            <a:ext cx="58007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6761" y="4574267"/>
            <a:ext cx="372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https://learn.adafruit.com/assets/13826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205" y="5611521"/>
            <a:ext cx="581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Central can connect to </a:t>
            </a:r>
            <a:r>
              <a:rPr lang="en-SG" b="1" dirty="0" smtClean="0"/>
              <a:t>many peripherals </a:t>
            </a:r>
            <a:r>
              <a:rPr lang="en-SG" dirty="0" smtClean="0"/>
              <a:t>at the same time</a:t>
            </a:r>
          </a:p>
          <a:p>
            <a:r>
              <a:rPr lang="en-SG" dirty="0" smtClean="0"/>
              <a:t>Peripheral can connect to </a:t>
            </a:r>
            <a:r>
              <a:rPr lang="en-SG" b="1" dirty="0" smtClean="0"/>
              <a:t>only one central </a:t>
            </a:r>
            <a:r>
              <a:rPr lang="en-SG" dirty="0" smtClean="0"/>
              <a:t>at any one time.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1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9" y="0"/>
            <a:ext cx="8369300" cy="1325563"/>
          </a:xfrm>
        </p:spPr>
        <p:txBody>
          <a:bodyPr/>
          <a:lstStyle/>
          <a:p>
            <a:r>
              <a:rPr lang="en-SG" dirty="0" smtClean="0"/>
              <a:t>1c. OS/Device Compatibility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654"/>
              </p:ext>
            </p:extLst>
          </p:nvPr>
        </p:nvGraphicFramePr>
        <p:xfrm>
          <a:off x="385118" y="982783"/>
          <a:ext cx="83692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84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226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Observer/Central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 Broadcaster/Peripheral</a:t>
                      </a:r>
                      <a:endParaRPr lang="en-SG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9106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iOS 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Windows 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Mac OS X</a:t>
                      </a:r>
                      <a:r>
                        <a:rPr lang="en-SG" sz="2400" baseline="0" dirty="0" smtClean="0"/>
                        <a:t> 10.7 (Lion)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Android 4.3 (Jelly Bean MR2)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 7 (2012), 10*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 Galaxy Nexus*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</a:t>
                      </a:r>
                      <a:r>
                        <a:rPr lang="en-SG" sz="2400" baseline="0" dirty="0" smtClean="0"/>
                        <a:t> chipsets</a:t>
                      </a:r>
                      <a:endParaRPr lang="en-SG" sz="24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iOS 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Windows</a:t>
                      </a:r>
                      <a:r>
                        <a:rPr lang="en-SG" sz="2400" baseline="0" dirty="0" smtClean="0"/>
                        <a:t> 10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Mac OS</a:t>
                      </a:r>
                      <a:r>
                        <a:rPr lang="en-SG" sz="2400" baseline="0" dirty="0" smtClean="0"/>
                        <a:t> X 10.9 (Mavericks)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Android 5.0 (Lollipop)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4, 5, 7 (2013)*</a:t>
                      </a: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kumimoji="0" lang="en-SG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Nexus 6, 9, 5X, 6P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 chipsets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NRF8001</a:t>
                      </a: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SG" sz="2400" dirty="0" smtClean="0"/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4779" y="6211669"/>
            <a:ext cx="67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*Hardware capable but not certified by Bluetooth SIG-&gt; disabled in OS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, custom ROMs may enable these BLE features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67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1d. UUID,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847851"/>
            <a:ext cx="8886825" cy="4351338"/>
          </a:xfrm>
        </p:spPr>
        <p:txBody>
          <a:bodyPr/>
          <a:lstStyle/>
          <a:p>
            <a:r>
              <a:rPr lang="en-SG" dirty="0" smtClean="0"/>
              <a:t>Universally </a:t>
            </a:r>
            <a:r>
              <a:rPr lang="en-SG" dirty="0"/>
              <a:t>Unique </a:t>
            </a:r>
            <a:r>
              <a:rPr lang="en-SG" dirty="0" smtClean="0"/>
              <a:t>Identifier (UUID)</a:t>
            </a:r>
            <a:endParaRPr lang="en-SG" dirty="0"/>
          </a:p>
          <a:p>
            <a:pPr lvl="1"/>
            <a:r>
              <a:rPr lang="en-SG" dirty="0"/>
              <a:t>128-bit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sz="2000" dirty="0"/>
              <a:t>“12345678-ABCD-EF90-1234-00805F9B34FB</a:t>
            </a:r>
            <a:r>
              <a:rPr lang="en-SG" sz="2000" i="1" dirty="0" smtClean="0"/>
              <a:t>”</a:t>
            </a:r>
            <a:endParaRPr lang="en-SG" sz="1800" i="1" dirty="0"/>
          </a:p>
          <a:p>
            <a:pPr lvl="1"/>
            <a:r>
              <a:rPr lang="en-SG" dirty="0"/>
              <a:t>To ensure practical </a:t>
            </a:r>
            <a:r>
              <a:rPr lang="en-SG" dirty="0" smtClean="0"/>
              <a:t>uniqueness if randomised</a:t>
            </a:r>
            <a:endParaRPr lang="en-SG" dirty="0"/>
          </a:p>
          <a:p>
            <a:pPr lvl="1"/>
            <a:r>
              <a:rPr lang="en-SG" dirty="0" smtClean="0"/>
              <a:t>2</a:t>
            </a:r>
            <a:r>
              <a:rPr lang="en-SG" baseline="30000" dirty="0" smtClean="0"/>
              <a:t>128</a:t>
            </a:r>
            <a:r>
              <a:rPr lang="en-SG" dirty="0" smtClean="0"/>
              <a:t> </a:t>
            </a:r>
            <a:r>
              <a:rPr lang="en-SG" dirty="0"/>
              <a:t>= 3.4 x 10</a:t>
            </a:r>
            <a:r>
              <a:rPr lang="en-SG" baseline="30000" dirty="0"/>
              <a:t>38</a:t>
            </a:r>
          </a:p>
          <a:p>
            <a:pPr lvl="1"/>
            <a:r>
              <a:rPr lang="en-SG" dirty="0"/>
              <a:t>16-bit for Bluetooth Special Interest Group (SIG) defined </a:t>
            </a:r>
            <a:r>
              <a:rPr lang="en-SG" dirty="0" smtClean="0"/>
              <a:t>services/characteristics/descriptors</a:t>
            </a:r>
          </a:p>
          <a:p>
            <a:pPr lvl="2"/>
            <a:r>
              <a:rPr lang="en-SG" dirty="0" smtClean="0"/>
              <a:t>Combined inside Bluetooth Base UUID</a:t>
            </a:r>
          </a:p>
          <a:p>
            <a:pPr lvl="2"/>
            <a:r>
              <a:rPr lang="en-SG" dirty="0" smtClean="0"/>
              <a:t>0000xxxx-0000-1000-8000-00805F9B34FB </a:t>
            </a:r>
          </a:p>
          <a:p>
            <a:r>
              <a:rPr lang="en-SG" dirty="0" smtClean="0"/>
              <a:t>Attribute</a:t>
            </a:r>
          </a:p>
          <a:p>
            <a:pPr lvl="1"/>
            <a:r>
              <a:rPr lang="en-SG" dirty="0" smtClean="0"/>
              <a:t>Anything that has a UUID</a:t>
            </a:r>
          </a:p>
          <a:p>
            <a:pPr lvl="1"/>
            <a:r>
              <a:rPr lang="en-SG" dirty="0" smtClean="0"/>
              <a:t>Refers to Services, Characteristics and Descriptors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1d. GAP, GATT </a:t>
            </a:r>
            <a:br>
              <a:rPr lang="en-SG" dirty="0" smtClean="0"/>
            </a:br>
            <a:r>
              <a:rPr lang="en-SG" dirty="0" smtClean="0"/>
              <a:t>(defined by Peripheral)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800225"/>
            <a:ext cx="7886700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Generic </a:t>
            </a:r>
            <a:r>
              <a:rPr lang="en-SG" dirty="0"/>
              <a:t>Access </a:t>
            </a:r>
            <a:r>
              <a:rPr lang="en-SG" dirty="0" smtClean="0"/>
              <a:t>Profile (GAP) or Advertising</a:t>
            </a:r>
          </a:p>
          <a:p>
            <a:pPr lvl="1"/>
            <a:r>
              <a:rPr lang="en-SG" dirty="0" smtClean="0"/>
              <a:t>Information advertised to </a:t>
            </a:r>
            <a:r>
              <a:rPr lang="en-SG" dirty="0"/>
              <a:t>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</a:t>
            </a:r>
            <a:r>
              <a:rPr lang="en-SG" dirty="0" smtClean="0"/>
              <a:t>? </a:t>
            </a:r>
            <a:endParaRPr lang="en-SG" dirty="0"/>
          </a:p>
          <a:p>
            <a:pPr lvl="1"/>
            <a:r>
              <a:rPr lang="en-SG" dirty="0"/>
              <a:t>Supported features (services</a:t>
            </a:r>
            <a:r>
              <a:rPr lang="en-SG" dirty="0" smtClean="0"/>
              <a:t>)</a:t>
            </a:r>
          </a:p>
          <a:p>
            <a:r>
              <a:rPr lang="en-SG" dirty="0" smtClean="0"/>
              <a:t>Generic </a:t>
            </a:r>
            <a:r>
              <a:rPr lang="en-SG" dirty="0"/>
              <a:t>Attribute </a:t>
            </a:r>
            <a:r>
              <a:rPr lang="en-SG" dirty="0" smtClean="0"/>
              <a:t>Profile (GATT)</a:t>
            </a:r>
            <a:endParaRPr lang="en-SG" dirty="0"/>
          </a:p>
          <a:p>
            <a:pPr lvl="1"/>
            <a:r>
              <a:rPr lang="en-SG" dirty="0" smtClean="0"/>
              <a:t>How </a:t>
            </a:r>
            <a:r>
              <a:rPr lang="en-SG" dirty="0"/>
              <a:t>to exchange data once connected</a:t>
            </a:r>
          </a:p>
          <a:p>
            <a:pPr lvl="1"/>
            <a:r>
              <a:rPr lang="en-SG" dirty="0"/>
              <a:t>Identifies </a:t>
            </a:r>
            <a:r>
              <a:rPr lang="en-SG" dirty="0" smtClean="0"/>
              <a:t>Services</a:t>
            </a:r>
            <a:r>
              <a:rPr lang="en-SG" dirty="0"/>
              <a:t>, </a:t>
            </a:r>
            <a:r>
              <a:rPr lang="en-SG" dirty="0" smtClean="0"/>
              <a:t>Characteristics </a:t>
            </a:r>
            <a:r>
              <a:rPr lang="en-SG" dirty="0"/>
              <a:t>and D</a:t>
            </a:r>
            <a:r>
              <a:rPr lang="en-SG" dirty="0" smtClean="0"/>
              <a:t>escriptors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3550" y="6261099"/>
            <a:ext cx="715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*Both GAP and GATT are theoretical concepts, you don’t usually see those terms in coding APIs.</a:t>
            </a:r>
            <a:endParaRPr lang="en-SG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772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1d. Service, characteristic, descriptor</a:t>
            </a:r>
            <a:br>
              <a:rPr lang="en-SG" dirty="0" smtClean="0"/>
            </a:br>
            <a:r>
              <a:rPr lang="en-SG" sz="2800" dirty="0" smtClean="0"/>
              <a:t>(All these are part of a peripheral’s GATT)</a:t>
            </a:r>
            <a:endParaRPr lang="en-SG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32615"/>
            <a:ext cx="9035143" cy="5688861"/>
          </a:xfrm>
        </p:spPr>
        <p:txBody>
          <a:bodyPr>
            <a:noAutofit/>
          </a:bodyPr>
          <a:lstStyle/>
          <a:p>
            <a:r>
              <a:rPr lang="en-SG" sz="1800" b="1" dirty="0" smtClean="0"/>
              <a:t>Service</a:t>
            </a:r>
          </a:p>
          <a:p>
            <a:pPr lvl="1"/>
            <a:r>
              <a:rPr lang="en-SG" sz="1800" dirty="0" smtClean="0"/>
              <a:t>16-bit SIG services: Battery, Heart rate, Immediate Alert, </a:t>
            </a:r>
            <a:r>
              <a:rPr lang="en-SG" sz="1800" dirty="0" err="1" smtClean="0"/>
              <a:t>Tx</a:t>
            </a:r>
            <a:r>
              <a:rPr lang="en-SG" sz="1800" dirty="0" smtClean="0"/>
              <a:t> Power</a:t>
            </a:r>
          </a:p>
          <a:p>
            <a:pPr lvl="1"/>
            <a:r>
              <a:rPr lang="en-SG" sz="1800" dirty="0" smtClean="0"/>
              <a:t>128-bit UUID for custom services</a:t>
            </a:r>
          </a:p>
          <a:p>
            <a:pPr lvl="1"/>
            <a:r>
              <a:rPr lang="en-SG" sz="1800" dirty="0" smtClean="0"/>
              <a:t>Collection of characteristics</a:t>
            </a:r>
          </a:p>
          <a:p>
            <a:r>
              <a:rPr lang="en-SG" sz="1800" b="1" dirty="0" smtClean="0"/>
              <a:t>Characteristic</a:t>
            </a:r>
          </a:p>
          <a:p>
            <a:pPr lvl="1"/>
            <a:r>
              <a:rPr lang="en-SG" sz="1800" dirty="0" smtClean="0"/>
              <a:t>Holds a value: String, </a:t>
            </a:r>
            <a:r>
              <a:rPr lang="en-SG" sz="1800" dirty="0" err="1" smtClean="0"/>
              <a:t>Int</a:t>
            </a:r>
            <a:r>
              <a:rPr lang="en-SG" sz="1800" dirty="0" smtClean="0"/>
              <a:t>, Char….. </a:t>
            </a:r>
          </a:p>
          <a:p>
            <a:pPr lvl="1"/>
            <a:r>
              <a:rPr lang="en-SG" sz="1800" dirty="0" smtClean="0"/>
              <a:t>Can take on multiple properties:</a:t>
            </a:r>
          </a:p>
          <a:p>
            <a:pPr lvl="2"/>
            <a:r>
              <a:rPr lang="en-SG" sz="1800" u="sng" dirty="0" smtClean="0"/>
              <a:t>Read</a:t>
            </a:r>
            <a:r>
              <a:rPr lang="en-SG" sz="1800" dirty="0" smtClean="0"/>
              <a:t>: Central can read this value directly</a:t>
            </a:r>
          </a:p>
          <a:p>
            <a:pPr lvl="2"/>
            <a:r>
              <a:rPr lang="en-SG" sz="1800" u="sng" dirty="0" smtClean="0"/>
              <a:t>Write</a:t>
            </a:r>
            <a:r>
              <a:rPr lang="en-SG" sz="1800" dirty="0" smtClean="0"/>
              <a:t>: Central can write/change this value and be notified if executed successfully</a:t>
            </a:r>
          </a:p>
          <a:p>
            <a:pPr lvl="2"/>
            <a:r>
              <a:rPr lang="en-SG" sz="1800" u="sng" dirty="0" err="1" smtClean="0"/>
              <a:t>WriteWithoutResponse</a:t>
            </a:r>
            <a:r>
              <a:rPr lang="en-SG" sz="1800" dirty="0" smtClean="0"/>
              <a:t>: Central just “fire and forget”</a:t>
            </a:r>
          </a:p>
          <a:p>
            <a:pPr lvl="2"/>
            <a:r>
              <a:rPr lang="en-SG" sz="1800" u="sng" dirty="0" smtClean="0"/>
              <a:t>Notify</a:t>
            </a:r>
            <a:r>
              <a:rPr lang="en-SG" sz="1800" dirty="0" smtClean="0"/>
              <a:t>: Central gets alerted if the value has changed</a:t>
            </a:r>
          </a:p>
          <a:p>
            <a:pPr lvl="2"/>
            <a:r>
              <a:rPr lang="en-SG" sz="1800" dirty="0" smtClean="0"/>
              <a:t>Others: </a:t>
            </a:r>
            <a:r>
              <a:rPr lang="en-SG" sz="1800" u="sng" dirty="0"/>
              <a:t>B</a:t>
            </a:r>
            <a:r>
              <a:rPr lang="en-SG" sz="1800" u="sng" dirty="0" smtClean="0"/>
              <a:t>roadcast, Indicate, </a:t>
            </a:r>
            <a:r>
              <a:rPr lang="en-SG" sz="1800" u="sng" dirty="0" err="1" smtClean="0"/>
              <a:t>SignedWrite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QueuedWrite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WritableAuxiliaries</a:t>
            </a:r>
            <a:endParaRPr lang="en-SG" sz="1800" u="sng" dirty="0" smtClean="0"/>
          </a:p>
          <a:p>
            <a:pPr lvl="1"/>
            <a:r>
              <a:rPr lang="en-SG" sz="1800" dirty="0" smtClean="0"/>
              <a:t>Collection of optional descriptors</a:t>
            </a:r>
          </a:p>
          <a:p>
            <a:r>
              <a:rPr lang="en-SG" sz="1800" b="1" dirty="0" smtClean="0"/>
              <a:t>Descriptor: </a:t>
            </a:r>
            <a:r>
              <a:rPr lang="en-SG" sz="1800" dirty="0" smtClean="0"/>
              <a:t>usually optional</a:t>
            </a:r>
          </a:p>
          <a:p>
            <a:pPr lvl="1"/>
            <a:r>
              <a:rPr lang="en-SG" sz="1800" dirty="0" smtClean="0"/>
              <a:t>Holds a value</a:t>
            </a:r>
          </a:p>
          <a:p>
            <a:pPr lvl="1"/>
            <a:r>
              <a:rPr lang="en-SG" sz="1800" dirty="0" smtClean="0"/>
              <a:t>Used to describe a characteristic (meta-data)</a:t>
            </a:r>
          </a:p>
          <a:p>
            <a:pPr lvl="1"/>
            <a:r>
              <a:rPr lang="en-SG" sz="1800" dirty="0" smtClean="0"/>
              <a:t>Special case: Client </a:t>
            </a:r>
            <a:r>
              <a:rPr lang="en-SG" sz="1800" dirty="0"/>
              <a:t>Characteristic Configuration Descriptor </a:t>
            </a:r>
            <a:r>
              <a:rPr lang="en-SG" sz="1800" dirty="0" smtClean="0"/>
              <a:t>(0x2902)</a:t>
            </a:r>
          </a:p>
          <a:p>
            <a:pPr lvl="2"/>
            <a:r>
              <a:rPr lang="en-SG" sz="1800" dirty="0" smtClean="0"/>
              <a:t>Usually automatically created for characteristics with “notify” property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9" y="46974"/>
            <a:ext cx="8704036" cy="820738"/>
          </a:xfrm>
        </p:spPr>
        <p:txBody>
          <a:bodyPr/>
          <a:lstStyle/>
          <a:p>
            <a:r>
              <a:rPr lang="en-SG" dirty="0" smtClean="0"/>
              <a:t>1d. Service, </a:t>
            </a:r>
            <a:r>
              <a:rPr lang="en-SG" dirty="0"/>
              <a:t>characteristic, descriptor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3589" y="923925"/>
            <a:ext cx="8704036" cy="5541818"/>
          </a:xfrm>
          <a:prstGeom prst="roundRect">
            <a:avLst>
              <a:gd name="adj" fmla="val 570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GATT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7880" y="1363806"/>
            <a:ext cx="3979718" cy="4925291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81888" y="1363807"/>
            <a:ext cx="4124697" cy="4925292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158" y="1872960"/>
            <a:ext cx="3688772" cy="203070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Read, Notify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26865" y="1872959"/>
            <a:ext cx="3855027" cy="20307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</a:t>
            </a:r>
            <a:r>
              <a:rPr lang="en-SG" dirty="0" smtClean="0">
                <a:solidFill>
                  <a:schemeClr val="tx1"/>
                </a:solidFill>
              </a:rPr>
              <a:t>, Write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3823" y="3254951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4826865" y="4075112"/>
            <a:ext cx="3855027" cy="20425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Characteristic2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</a:t>
            </a:r>
            <a:r>
              <a:rPr lang="en-SG" dirty="0" err="1" smtClean="0">
                <a:solidFill>
                  <a:schemeClr val="tx1"/>
                </a:solidFill>
              </a:rPr>
              <a:t>WriteWithoutResponse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0933" y="5462802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30" name="Rounded Rectangle 29"/>
          <p:cNvSpPr/>
          <p:nvPr/>
        </p:nvSpPr>
        <p:spPr>
          <a:xfrm>
            <a:off x="6891235" y="5462802"/>
            <a:ext cx="1442357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Descriptor2</a:t>
            </a:r>
            <a:endParaRPr lang="en-S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77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5" grpId="0" animBg="1"/>
      <p:bldP spid="8" grpId="0" animBg="1"/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02675" y="572931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mtClean="0"/>
              <a:t>Observer</a:t>
            </a:r>
            <a:endParaRPr lang="en-SG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Broadcaster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93" y="-68674"/>
            <a:ext cx="5824331" cy="884583"/>
          </a:xfrm>
        </p:spPr>
        <p:txBody>
          <a:bodyPr>
            <a:normAutofit/>
          </a:bodyPr>
          <a:lstStyle/>
          <a:p>
            <a:r>
              <a:rPr lang="en-SG" sz="3600" dirty="0" smtClean="0"/>
              <a:t>1e. BLE connection procedure</a:t>
            </a:r>
            <a:endParaRPr lang="en-SG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07937" y="570259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Central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Peripheral</a:t>
            </a:r>
            <a:endParaRPr lang="en-SG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07849" y="960092"/>
            <a:ext cx="37684" cy="582239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7996565" y="960092"/>
            <a:ext cx="44251" cy="58731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1"/>
          </p:cNvCxnSpPr>
          <p:nvPr/>
        </p:nvCxnSpPr>
        <p:spPr>
          <a:xfrm flipH="1">
            <a:off x="2569806" y="1495167"/>
            <a:ext cx="4357593" cy="3811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2024" y="1026006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Broadcasts advertisement packets (GAP) 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35" idx="3"/>
          </p:cNvCxnSpPr>
          <p:nvPr/>
        </p:nvCxnSpPr>
        <p:spPr>
          <a:xfrm>
            <a:off x="2503962" y="2162235"/>
            <a:ext cx="4389637" cy="436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951" y="1968926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2.5. Connection attempt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39" idx="1"/>
          </p:cNvCxnSpPr>
          <p:nvPr/>
        </p:nvCxnSpPr>
        <p:spPr>
          <a:xfrm flipH="1">
            <a:off x="2484178" y="2809838"/>
            <a:ext cx="4443220" cy="50442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6585" y="27764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Connect success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>
            <a:stCxn id="44" idx="3"/>
          </p:cNvCxnSpPr>
          <p:nvPr/>
        </p:nvCxnSpPr>
        <p:spPr>
          <a:xfrm>
            <a:off x="2467540" y="3513399"/>
            <a:ext cx="4440911" cy="46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7706" y="3427053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services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49" idx="1"/>
          </p:cNvCxnSpPr>
          <p:nvPr/>
        </p:nvCxnSpPr>
        <p:spPr>
          <a:xfrm flipH="1">
            <a:off x="2553745" y="4178454"/>
            <a:ext cx="4388489" cy="39207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880" y="395984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Services data (GATT)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stCxn id="52" idx="3"/>
          </p:cNvCxnSpPr>
          <p:nvPr/>
        </p:nvCxnSpPr>
        <p:spPr>
          <a:xfrm>
            <a:off x="2569806" y="4799858"/>
            <a:ext cx="4397418" cy="46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2844" y="4628506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characteristics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55" idx="1"/>
          </p:cNvCxnSpPr>
          <p:nvPr/>
        </p:nvCxnSpPr>
        <p:spPr>
          <a:xfrm flipH="1">
            <a:off x="2631512" y="5452933"/>
            <a:ext cx="4335712" cy="52048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7540" y="5335433"/>
            <a:ext cx="27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Characteristics data (GATT)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114" y="1041026"/>
            <a:ext cx="2395064" cy="36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1. Scanning</a:t>
            </a:r>
            <a:endParaRPr lang="en-SG" dirty="0"/>
          </a:p>
        </p:txBody>
      </p:sp>
      <p:sp>
        <p:nvSpPr>
          <p:cNvPr id="34" name="Rounded Rectangle 33"/>
          <p:cNvSpPr/>
          <p:nvPr/>
        </p:nvSpPr>
        <p:spPr>
          <a:xfrm>
            <a:off x="6927399" y="1320474"/>
            <a:ext cx="2138334" cy="3493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Advertising</a:t>
            </a:r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104138" y="1753991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2. Received advertisement packet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6927398" y="2423150"/>
            <a:ext cx="2138334" cy="773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Connected success, stops advertising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>
          <a:xfrm>
            <a:off x="67716" y="3105155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3. Connect success, </a:t>
            </a:r>
          </a:p>
          <a:p>
            <a:r>
              <a:rPr lang="en-SG" dirty="0" smtClean="0"/>
              <a:t>now lets find out more</a:t>
            </a:r>
            <a:endParaRPr lang="en-SG" dirty="0"/>
          </a:p>
        </p:txBody>
      </p:sp>
      <p:sp>
        <p:nvSpPr>
          <p:cNvPr id="49" name="Rounded Rectangle 48"/>
          <p:cNvSpPr/>
          <p:nvPr/>
        </p:nvSpPr>
        <p:spPr>
          <a:xfrm>
            <a:off x="6942234" y="3816474"/>
            <a:ext cx="2152913" cy="723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services info </a:t>
            </a:r>
            <a:endParaRPr lang="en-SG" dirty="0"/>
          </a:p>
        </p:txBody>
      </p:sp>
      <p:sp>
        <p:nvSpPr>
          <p:cNvPr id="52" name="Rounded Rectangle 51"/>
          <p:cNvSpPr/>
          <p:nvPr/>
        </p:nvSpPr>
        <p:spPr>
          <a:xfrm>
            <a:off x="116273" y="4391614"/>
            <a:ext cx="2453533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4. Services discovered, lets dig deeper</a:t>
            </a:r>
            <a:endParaRPr lang="en-SG" dirty="0"/>
          </a:p>
        </p:txBody>
      </p:sp>
      <p:sp>
        <p:nvSpPr>
          <p:cNvPr id="55" name="Rounded Rectangle 54"/>
          <p:cNvSpPr/>
          <p:nvPr/>
        </p:nvSpPr>
        <p:spPr>
          <a:xfrm>
            <a:off x="6967224" y="5102772"/>
            <a:ext cx="2176560" cy="7003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characteristics info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102675" y="5787176"/>
            <a:ext cx="2480483" cy="823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5. Discovery completed, ready to use peripheral</a:t>
            </a:r>
            <a:endParaRPr lang="en-SG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644545" y="6226231"/>
            <a:ext cx="4397418" cy="460817"/>
          </a:xfrm>
          <a:prstGeom prst="straightConnector1">
            <a:avLst/>
          </a:prstGeom>
          <a:ln w="254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71986" y="6087307"/>
            <a:ext cx="375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descriptors (usually optional)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" grpId="0" animBg="1"/>
      <p:bldP spid="5" grpId="0" animBg="1"/>
      <p:bldP spid="11" grpId="0"/>
      <p:bldP spid="15" grpId="0"/>
      <p:bldP spid="21" grpId="0"/>
      <p:bldP spid="24" grpId="0"/>
      <p:bldP spid="26" grpId="0"/>
      <p:bldP spid="28" grpId="0"/>
      <p:bldP spid="30" grpId="0"/>
      <p:bldP spid="33" grpId="0" animBg="1"/>
      <p:bldP spid="34" grpId="0" animBg="1"/>
      <p:bldP spid="35" grpId="0" animBg="1"/>
      <p:bldP spid="39" grpId="0" animBg="1"/>
      <p:bldP spid="44" grpId="0" animBg="1"/>
      <p:bldP spid="49" grpId="0" animBg="1"/>
      <p:bldP spid="52" grpId="0" animBg="1"/>
      <p:bldP spid="55" grpId="0" animBg="1"/>
      <p:bldP spid="56" grpId="0" animBg="1"/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About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847851"/>
            <a:ext cx="8159932" cy="4351338"/>
          </a:xfrm>
        </p:spPr>
        <p:txBody>
          <a:bodyPr/>
          <a:lstStyle/>
          <a:p>
            <a:r>
              <a:rPr lang="en-SG" dirty="0" smtClean="0"/>
              <a:t>Graduated from NUS Computer Science in 2015</a:t>
            </a:r>
          </a:p>
          <a:p>
            <a:r>
              <a:rPr lang="en-SG" dirty="0" smtClean="0"/>
              <a:t>Worked in 2 </a:t>
            </a:r>
            <a:r>
              <a:rPr lang="en-SG" dirty="0" err="1" smtClean="0"/>
              <a:t>startups</a:t>
            </a:r>
            <a:r>
              <a:rPr lang="en-SG" dirty="0" smtClean="0"/>
              <a:t> so far</a:t>
            </a:r>
            <a:endParaRPr lang="en-SG" dirty="0"/>
          </a:p>
          <a:p>
            <a:pPr lvl="1"/>
            <a:r>
              <a:rPr lang="en-SG" dirty="0" smtClean="0"/>
              <a:t>Both BLE-related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2a. Functional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1825625"/>
            <a:ext cx="8147602" cy="4351338"/>
          </a:xfrm>
        </p:spPr>
        <p:txBody>
          <a:bodyPr/>
          <a:lstStyle/>
          <a:p>
            <a:r>
              <a:rPr lang="en-SG" dirty="0" smtClean="0"/>
              <a:t>Connection Status</a:t>
            </a:r>
          </a:p>
          <a:p>
            <a:pPr lvl="1"/>
            <a:r>
              <a:rPr lang="en-SG" dirty="0" smtClean="0"/>
              <a:t>Red LED to indicate no connection</a:t>
            </a:r>
          </a:p>
          <a:p>
            <a:pPr lvl="1"/>
            <a:r>
              <a:rPr lang="en-SG" dirty="0" smtClean="0"/>
              <a:t>Green LED to indicate active connection with central</a:t>
            </a:r>
          </a:p>
          <a:p>
            <a:r>
              <a:rPr lang="en-SG" dirty="0" smtClean="0"/>
              <a:t>Controllable via BLE</a:t>
            </a:r>
          </a:p>
          <a:p>
            <a:pPr lvl="1"/>
            <a:r>
              <a:rPr lang="en-SG" dirty="0" smtClean="0"/>
              <a:t>Let central toggle blue LED</a:t>
            </a:r>
          </a:p>
          <a:p>
            <a:pPr lvl="1"/>
            <a:r>
              <a:rPr lang="en-SG" dirty="0" smtClean="0"/>
              <a:t>Let central toggle yellow LED</a:t>
            </a:r>
          </a:p>
          <a:p>
            <a:pPr lvl="1"/>
            <a:r>
              <a:rPr lang="en-SG" dirty="0" smtClean="0"/>
              <a:t>Button to trigger sending data back to central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68" y="0"/>
            <a:ext cx="8366263" cy="1325563"/>
          </a:xfrm>
        </p:spPr>
        <p:txBody>
          <a:bodyPr/>
          <a:lstStyle/>
          <a:p>
            <a:r>
              <a:rPr lang="en-SG" dirty="0" smtClean="0"/>
              <a:t>2b. Hardware setup (Arduino)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" y="3739952"/>
            <a:ext cx="3557981" cy="3079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744" y="1396692"/>
            <a:ext cx="459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Arduino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Arduino Uno R3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RedBearLab</a:t>
            </a:r>
            <a:r>
              <a:rPr lang="en-SG" dirty="0" smtClean="0"/>
              <a:t> BLE </a:t>
            </a:r>
            <a:r>
              <a:rPr lang="en-SG" dirty="0"/>
              <a:t>(</a:t>
            </a:r>
            <a:r>
              <a:rPr lang="en-SG" dirty="0" smtClean="0"/>
              <a:t>Single-Mode) Shield v.1.1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(Not shown in schematic)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NRF8001</a:t>
            </a:r>
            <a:r>
              <a:rPr lang="en-SG" dirty="0"/>
              <a:t> </a:t>
            </a:r>
            <a:r>
              <a:rPr lang="en-SG" dirty="0" smtClean="0"/>
              <a:t>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1033746"/>
            <a:ext cx="3446069" cy="2633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3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645"/>
            <a:ext cx="7886700" cy="897587"/>
          </a:xfrm>
        </p:spPr>
        <p:txBody>
          <a:bodyPr/>
          <a:lstStyle/>
          <a:p>
            <a:r>
              <a:rPr lang="en-SG" dirty="0"/>
              <a:t>2b. Hardware setup </a:t>
            </a:r>
            <a:r>
              <a:rPr lang="en-SG" dirty="0" smtClean="0"/>
              <a:t>(Raspberry Pi)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8" y="3885753"/>
            <a:ext cx="3571490" cy="297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896852"/>
            <a:ext cx="3519759" cy="28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470" y="1583303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Raspberry Pi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Raspberry Pi 2 Model B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IOGear</a:t>
            </a:r>
            <a:r>
              <a:rPr lang="en-SG" dirty="0" smtClean="0"/>
              <a:t> GBU521 USB </a:t>
            </a:r>
            <a:r>
              <a:rPr lang="en-SG" dirty="0"/>
              <a:t>BLE (Dual-Mode) </a:t>
            </a:r>
            <a:r>
              <a:rPr lang="en-SG" dirty="0" smtClean="0"/>
              <a:t>adapter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BCM20702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10k ohm pull-down resistor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3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05" y="89854"/>
            <a:ext cx="7886700" cy="1072232"/>
          </a:xfrm>
        </p:spPr>
        <p:txBody>
          <a:bodyPr/>
          <a:lstStyle/>
          <a:p>
            <a:r>
              <a:rPr lang="en-SG" dirty="0" smtClean="0"/>
              <a:t>2. Peripheral Architecture Plan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66836" y="4032932"/>
            <a:ext cx="8630816" cy="1580826"/>
          </a:xfrm>
          <a:prstGeom prst="roundRect">
            <a:avLst>
              <a:gd name="adj" fmla="val 5493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dirty="0" smtClean="0"/>
              <a:t>Service 1 (UUID </a:t>
            </a:r>
            <a:r>
              <a:rPr lang="en-SG" dirty="0"/>
              <a:t>:  "</a:t>
            </a:r>
            <a:r>
              <a:rPr lang="en-SG" dirty="0" smtClean="0"/>
              <a:t>12345678-9012-3456-7890-123456789012“)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67748" y="4466708"/>
            <a:ext cx="4024827" cy="1013791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1 (LED)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char (1-byte character)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smtClean="0">
                <a:solidFill>
                  <a:schemeClr val="tx1"/>
                </a:solidFill>
              </a:rPr>
              <a:t>“00000000-0000-0000-0000-000000000010”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</a:t>
            </a:r>
            <a:r>
              <a:rPr lang="en-SG" sz="1400" dirty="0" err="1" smtClean="0">
                <a:solidFill>
                  <a:schemeClr val="tx1"/>
                </a:solidFill>
              </a:rPr>
              <a:t>WriteWithoutResponse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1522" y="4455182"/>
            <a:ext cx="4047183" cy="1025317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2 (Button)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String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smtClean="0">
                <a:solidFill>
                  <a:schemeClr val="tx1"/>
                </a:solidFill>
              </a:rPr>
              <a:t>“00000000-0000-0000-0000-000000000020”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Notify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40" y="5710035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LED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blue LED if central writes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yellow </a:t>
            </a:r>
            <a:r>
              <a:rPr lang="en-SG" dirty="0"/>
              <a:t>LED if central writes </a:t>
            </a:r>
            <a:r>
              <a:rPr lang="en-SG" dirty="0" smtClean="0"/>
              <a:t>“y”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785691" y="5712368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Button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Notifies central if button is 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Sends back incrementing number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66836" y="3588675"/>
            <a:ext cx="315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Attribute Profile (GATT)</a:t>
            </a:r>
          </a:p>
          <a:p>
            <a:endParaRPr lang="en-SG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6" y="889031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Access Profile (GAP)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3650"/>
              </p:ext>
            </p:extLst>
          </p:nvPr>
        </p:nvGraphicFramePr>
        <p:xfrm>
          <a:off x="266835" y="1268934"/>
          <a:ext cx="8797651" cy="20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5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Field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Value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Device name</a:t>
                      </a:r>
                      <a:r>
                        <a:rPr lang="en-SG" baseline="0" dirty="0" smtClean="0"/>
                        <a:t> (general)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YKM’s Arduino                                 </a:t>
                      </a:r>
                      <a:r>
                        <a:rPr lang="en-SG" sz="1400" i="0" dirty="0" smtClean="0"/>
                        <a:t>(Not accessible via Android APIs)</a:t>
                      </a:r>
                      <a:endParaRPr lang="en-SG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Local name (specific):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Intro to Arduino 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isConnectable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4616">
                <a:tc>
                  <a:txBody>
                    <a:bodyPr/>
                    <a:lstStyle/>
                    <a:p>
                      <a:r>
                        <a:rPr lang="en-SG" dirty="0" smtClean="0"/>
                        <a:t>Services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1 service: UUID = "12345678-9012-3456-7890-123456789012“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349857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3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3a. Arduino code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Programming Language: C</a:t>
            </a:r>
          </a:p>
          <a:p>
            <a:r>
              <a:rPr lang="en-SG" dirty="0" smtClean="0"/>
              <a:t>Arduino IDE 1.6.7</a:t>
            </a:r>
          </a:p>
          <a:p>
            <a:r>
              <a:rPr lang="en-SG" dirty="0" smtClean="0"/>
              <a:t>Libraries Used</a:t>
            </a:r>
          </a:p>
          <a:p>
            <a:pPr lvl="1"/>
            <a:r>
              <a:rPr lang="en-SG" dirty="0" err="1" smtClean="0"/>
              <a:t>ble-sdk-arduino</a:t>
            </a:r>
            <a:r>
              <a:rPr lang="en-SG" dirty="0" smtClean="0"/>
              <a:t> for NRF8001 (By Nordic)</a:t>
            </a:r>
          </a:p>
          <a:p>
            <a:pPr lvl="2"/>
            <a:r>
              <a:rPr lang="en-SG" dirty="0">
                <a:hlinkClick r:id="rId2"/>
              </a:rPr>
              <a:t>https://github.com/NordicSemiconductor/ble-sdk-arduino</a:t>
            </a:r>
            <a:endParaRPr lang="en-SG" dirty="0" smtClean="0"/>
          </a:p>
          <a:p>
            <a:pPr lvl="1"/>
            <a:r>
              <a:rPr lang="en-SG" dirty="0" err="1"/>
              <a:t>a</a:t>
            </a:r>
            <a:r>
              <a:rPr lang="en-SG" dirty="0" err="1" smtClean="0"/>
              <a:t>rduino-BLEPeripheral</a:t>
            </a:r>
            <a:r>
              <a:rPr lang="en-SG" dirty="0" smtClean="0"/>
              <a:t> (By </a:t>
            </a:r>
            <a:r>
              <a:rPr lang="en-SG" dirty="0" err="1"/>
              <a:t>Sandeepmistry</a:t>
            </a:r>
            <a:r>
              <a:rPr lang="en-SG" dirty="0" smtClean="0"/>
              <a:t>)</a:t>
            </a:r>
          </a:p>
          <a:p>
            <a:pPr lvl="2"/>
            <a:r>
              <a:rPr lang="en-SG" dirty="0" smtClean="0"/>
              <a:t>Abstraction over </a:t>
            </a:r>
            <a:r>
              <a:rPr lang="en-SG" dirty="0" err="1" smtClean="0"/>
              <a:t>ble-sdk-arduino</a:t>
            </a:r>
            <a:endParaRPr lang="en-SG" dirty="0" smtClean="0">
              <a:hlinkClick r:id="rId3"/>
            </a:endParaRPr>
          </a:p>
          <a:p>
            <a:pPr lvl="2"/>
            <a:r>
              <a:rPr lang="en-SG" dirty="0" smtClean="0">
                <a:hlinkClick r:id="rId3"/>
              </a:rPr>
              <a:t>https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github.com/sandeepmistry/arduino-BLEPeripheral</a:t>
            </a:r>
            <a:endParaRPr lang="en-SG" dirty="0" smtClean="0"/>
          </a:p>
          <a:p>
            <a:pPr lvl="1"/>
            <a:endParaRPr lang="en-S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33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2" y="365126"/>
            <a:ext cx="7987863" cy="100121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3b. Central </a:t>
            </a:r>
            <a:r>
              <a:rPr lang="en-SG" dirty="0"/>
              <a:t>architecture plan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(</a:t>
            </a:r>
            <a:r>
              <a:rPr lang="en-SG" dirty="0"/>
              <a:t>iOS and Android)</a:t>
            </a:r>
            <a:br>
              <a:rPr lang="en-SG" dirty="0"/>
            </a:b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70588" y="3881535"/>
            <a:ext cx="3100871" cy="1614196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MainActivity</a:t>
            </a:r>
            <a:r>
              <a:rPr lang="en-SG" dirty="0" smtClean="0"/>
              <a:t>/</a:t>
            </a:r>
            <a:r>
              <a:rPr lang="en-SG" dirty="0" err="1" smtClean="0"/>
              <a:t>ViewController</a:t>
            </a:r>
            <a:endParaRPr lang="en-SG" dirty="0" smtClean="0"/>
          </a:p>
          <a:p>
            <a:pPr algn="ctr"/>
            <a:r>
              <a:rPr lang="en-SG" dirty="0" smtClean="0"/>
              <a:t>(UI)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097" y="3825551"/>
            <a:ext cx="3293928" cy="1651519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</a:t>
            </a:r>
            <a:endParaRPr lang="en-SG" dirty="0" smtClean="0"/>
          </a:p>
          <a:p>
            <a:pPr algn="ctr"/>
            <a:r>
              <a:rPr lang="en-SG" dirty="0" smtClean="0"/>
              <a:t>(Deals with platform’s BLE APIs)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3530079" y="4450702"/>
            <a:ext cx="201541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48339" y="1567544"/>
            <a:ext cx="3023120" cy="152088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BLEHandlerCallback</a:t>
            </a:r>
            <a:r>
              <a:rPr lang="en-SG" dirty="0" smtClean="0"/>
              <a:t>** Interface/Delegate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996" y="3171890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188836">
            <a:off x="4359067" y="2138625"/>
            <a:ext cx="551604" cy="206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66580" y="490179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Calls functions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817870" y="2633687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Returns results*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69168" y="5849624"/>
            <a:ext cx="745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*BLE APIs are asynchronous in nature. </a:t>
            </a:r>
          </a:p>
          <a:p>
            <a:r>
              <a:rPr lang="en-SG" dirty="0" smtClean="0"/>
              <a:t>**Use </a:t>
            </a:r>
            <a:r>
              <a:rPr lang="en-SG" dirty="0" err="1" smtClean="0"/>
              <a:t>BLEHandlerCallback</a:t>
            </a:r>
            <a:r>
              <a:rPr lang="en-SG" dirty="0" smtClean="0"/>
              <a:t> to avoid tight coupling between UI and </a:t>
            </a:r>
            <a:r>
              <a:rPr lang="en-SG" dirty="0" err="1" smtClean="0"/>
              <a:t>BLEHandler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538689" y="3257812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implements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42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iOS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Platform</a:t>
            </a:r>
          </a:p>
          <a:p>
            <a:pPr lvl="1"/>
            <a:r>
              <a:rPr lang="en-SG" dirty="0" smtClean="0"/>
              <a:t>Device: iPod Touch 6G</a:t>
            </a:r>
          </a:p>
          <a:p>
            <a:pPr lvl="1"/>
            <a:r>
              <a:rPr lang="en-SG" dirty="0" smtClean="0"/>
              <a:t>OS: iOS 9.2.1</a:t>
            </a:r>
          </a:p>
          <a:p>
            <a:r>
              <a:rPr lang="en-SG" dirty="0" smtClean="0"/>
              <a:t>Programming Language: Swift 2</a:t>
            </a:r>
          </a:p>
          <a:p>
            <a:r>
              <a:rPr lang="en-SG" dirty="0" err="1" smtClean="0"/>
              <a:t>Xcode</a:t>
            </a:r>
            <a:r>
              <a:rPr lang="en-SG" dirty="0" smtClean="0"/>
              <a:t> 7.2.1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61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3b. Raspberry Pi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 smtClean="0"/>
              <a:t>Device*: Pi 2 Model B</a:t>
            </a:r>
            <a:endParaRPr lang="en-SG" dirty="0"/>
          </a:p>
          <a:p>
            <a:pPr lvl="1"/>
            <a:r>
              <a:rPr lang="en-SG" dirty="0" smtClean="0"/>
              <a:t>OS*: Arch Linux ARM</a:t>
            </a:r>
          </a:p>
          <a:p>
            <a:r>
              <a:rPr lang="en-SG" dirty="0" smtClean="0"/>
              <a:t>Programming Language: </a:t>
            </a:r>
            <a:r>
              <a:rPr lang="en-SG" dirty="0" err="1" smtClean="0"/>
              <a:t>Javascript</a:t>
            </a:r>
            <a:endParaRPr lang="en-SG" dirty="0" smtClean="0"/>
          </a:p>
          <a:p>
            <a:r>
              <a:rPr lang="en-SG" dirty="0" smtClean="0"/>
              <a:t>Framework used: </a:t>
            </a:r>
            <a:r>
              <a:rPr lang="en-SG" dirty="0" err="1" smtClean="0"/>
              <a:t>Nodejs</a:t>
            </a:r>
            <a:endParaRPr lang="en-SG" dirty="0" smtClean="0"/>
          </a:p>
          <a:p>
            <a:r>
              <a:rPr lang="en-SG" dirty="0" err="1" smtClean="0"/>
              <a:t>Nodejs</a:t>
            </a:r>
            <a:r>
              <a:rPr lang="en-SG" dirty="0" smtClean="0"/>
              <a:t> BLE Library</a:t>
            </a:r>
          </a:p>
          <a:p>
            <a:pPr lvl="1"/>
            <a:r>
              <a:rPr lang="en-SG" dirty="0" err="1" smtClean="0"/>
              <a:t>Bleno</a:t>
            </a:r>
            <a:r>
              <a:rPr lang="en-SG" dirty="0" smtClean="0"/>
              <a:t> (by </a:t>
            </a:r>
            <a:r>
              <a:rPr lang="en-SG" dirty="0" err="1" smtClean="0"/>
              <a:t>Sandeepmistry</a:t>
            </a:r>
            <a:r>
              <a:rPr lang="en-SG" dirty="0" smtClean="0"/>
              <a:t> again)</a:t>
            </a:r>
          </a:p>
          <a:p>
            <a:pPr lvl="1"/>
            <a:r>
              <a:rPr lang="en-SG" dirty="0" smtClean="0"/>
              <a:t>Abstraction over Linux’s </a:t>
            </a:r>
            <a:r>
              <a:rPr lang="en-SG" dirty="0" err="1" smtClean="0"/>
              <a:t>Bluez</a:t>
            </a:r>
            <a:r>
              <a:rPr lang="en-SG" dirty="0" smtClean="0"/>
              <a:t> stack/API</a:t>
            </a:r>
          </a:p>
          <a:p>
            <a:pPr lvl="1"/>
            <a:r>
              <a:rPr lang="en-SG" dirty="0" smtClean="0"/>
              <a:t>Aggressive maintenance</a:t>
            </a:r>
            <a:endParaRPr lang="en-SG" dirty="0" smtClean="0">
              <a:hlinkClick r:id="rId2"/>
            </a:endParaRPr>
          </a:p>
          <a:p>
            <a:pPr lvl="1"/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github.com/sandeepmistry/bleno</a:t>
            </a:r>
            <a:endParaRPr lang="en-SG" dirty="0" smtClean="0"/>
          </a:p>
          <a:p>
            <a:r>
              <a:rPr lang="en-SG" dirty="0"/>
              <a:t>Why not others, Python, Go or C? 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is more “mature” and “easier to use”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8213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*Others will work too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426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Android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</a:t>
            </a:r>
            <a:r>
              <a:rPr lang="en-SG" dirty="0" smtClean="0"/>
              <a:t>Nexus 5</a:t>
            </a:r>
            <a:endParaRPr lang="en-SG" dirty="0"/>
          </a:p>
          <a:p>
            <a:pPr lvl="1"/>
            <a:r>
              <a:rPr lang="en-SG" dirty="0"/>
              <a:t>OS: </a:t>
            </a:r>
            <a:r>
              <a:rPr lang="en-SG" dirty="0" smtClean="0"/>
              <a:t>Android 6.0.1</a:t>
            </a:r>
            <a:endParaRPr lang="en-SG" dirty="0"/>
          </a:p>
          <a:p>
            <a:r>
              <a:rPr lang="en-SG" dirty="0"/>
              <a:t>Programming Language: </a:t>
            </a:r>
            <a:r>
              <a:rPr lang="en-SG" dirty="0" smtClean="0"/>
              <a:t>Java</a:t>
            </a:r>
            <a:endParaRPr lang="en-SG" dirty="0"/>
          </a:p>
          <a:p>
            <a:r>
              <a:rPr lang="en-SG" dirty="0" smtClean="0"/>
              <a:t>Android Studio 1.5.1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89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4a. General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825625"/>
            <a:ext cx="8317923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SG" sz="2800" dirty="0"/>
              <a:t>Limit data transfer to 20-byte </a:t>
            </a:r>
            <a:r>
              <a:rPr lang="en-SG" sz="2800" dirty="0" smtClean="0"/>
              <a:t>chunks</a:t>
            </a:r>
          </a:p>
          <a:p>
            <a:r>
              <a:rPr lang="en-SG" dirty="0" smtClean="0"/>
              <a:t>Peripheral</a:t>
            </a:r>
          </a:p>
          <a:p>
            <a:pPr lvl="1"/>
            <a:r>
              <a:rPr lang="en-SG" dirty="0" smtClean="0"/>
              <a:t>Characteristics support UTF-8 values</a:t>
            </a:r>
          </a:p>
          <a:p>
            <a:pPr lvl="2"/>
            <a:r>
              <a:rPr lang="en-SG" dirty="0" smtClean="0"/>
              <a:t>I use ASCII for Arduino compatibility, but UTF-8 is generally safe</a:t>
            </a:r>
            <a:endParaRPr lang="en-SG" dirty="0"/>
          </a:p>
          <a:p>
            <a:r>
              <a:rPr lang="en-SG" dirty="0" smtClean="0"/>
              <a:t>Central</a:t>
            </a:r>
          </a:p>
          <a:p>
            <a:pPr lvl="1"/>
            <a:r>
              <a:rPr lang="en-SG" dirty="0" smtClean="0"/>
              <a:t>All </a:t>
            </a:r>
            <a:r>
              <a:rPr lang="en-SG" dirty="0" err="1" smtClean="0"/>
              <a:t>callbacks</a:t>
            </a:r>
            <a:r>
              <a:rPr lang="en-SG" dirty="0" smtClean="0"/>
              <a:t> from BLE APIs are not on UI thread </a:t>
            </a:r>
          </a:p>
          <a:p>
            <a:pPr lvl="1"/>
            <a:r>
              <a:rPr lang="en-SG" dirty="0" smtClean="0"/>
              <a:t>Must rescan upon Bluetooth/phone restart</a:t>
            </a:r>
          </a:p>
          <a:p>
            <a:pPr lvl="2"/>
            <a:r>
              <a:rPr lang="en-SG" dirty="0" smtClean="0"/>
              <a:t>Existing </a:t>
            </a:r>
            <a:r>
              <a:rPr lang="en-SG" dirty="0" err="1" smtClean="0"/>
              <a:t>CBPeripheral</a:t>
            </a:r>
            <a:r>
              <a:rPr lang="en-SG" dirty="0" smtClean="0"/>
              <a:t> (iOS) and </a:t>
            </a:r>
            <a:r>
              <a:rPr lang="en-SG" dirty="0" err="1" smtClean="0"/>
              <a:t>BluetoothDevice</a:t>
            </a:r>
            <a:r>
              <a:rPr lang="en-SG" dirty="0" smtClean="0"/>
              <a:t> (Android) references becomes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0" y="37436"/>
            <a:ext cx="7886700" cy="1325563"/>
          </a:xfrm>
        </p:spPr>
        <p:txBody>
          <a:bodyPr/>
          <a:lstStyle/>
          <a:p>
            <a:r>
              <a:rPr lang="en-SG" dirty="0" smtClean="0"/>
              <a:t>Where I started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504027"/>
            <a:ext cx="4136448" cy="4351338"/>
          </a:xfrm>
        </p:spPr>
        <p:txBody>
          <a:bodyPr>
            <a:normAutofit lnSpcReduction="10000"/>
          </a:bodyPr>
          <a:lstStyle/>
          <a:p>
            <a:r>
              <a:rPr lang="en-SG" dirty="0" err="1" smtClean="0"/>
              <a:t>Innova</a:t>
            </a:r>
            <a:r>
              <a:rPr lang="en-SG" dirty="0" smtClean="0"/>
              <a:t> Technology</a:t>
            </a:r>
          </a:p>
          <a:p>
            <a:pPr lvl="1"/>
            <a:r>
              <a:rPr lang="en-SG" dirty="0" smtClean="0"/>
              <a:t>Makes anti-loss BLE tags with companion phone app</a:t>
            </a:r>
          </a:p>
          <a:p>
            <a:pPr lvl="1"/>
            <a:r>
              <a:rPr lang="en-SG" dirty="0" smtClean="0"/>
              <a:t>“Protags”</a:t>
            </a:r>
          </a:p>
          <a:p>
            <a:r>
              <a:rPr lang="en-SG" dirty="0" smtClean="0"/>
              <a:t>Android Dev</a:t>
            </a:r>
          </a:p>
          <a:p>
            <a:r>
              <a:rPr lang="en-SG" dirty="0"/>
              <a:t>2013 – 2014</a:t>
            </a:r>
          </a:p>
          <a:p>
            <a:pPr lvl="1"/>
            <a:r>
              <a:rPr lang="en-SG" dirty="0" smtClean="0"/>
              <a:t>Era before Android officially supported BLE</a:t>
            </a:r>
          </a:p>
          <a:p>
            <a:pPr lvl="1"/>
            <a:r>
              <a:rPr lang="en-SG" dirty="0" smtClean="0"/>
              <a:t>Fragmentation like you have never seen</a:t>
            </a:r>
          </a:p>
        </p:txBody>
      </p:sp>
      <p:pic>
        <p:nvPicPr>
          <p:cNvPr id="1026" name="Picture 2" descr="http://e27.co/wp-content/uploads/2012/11/innoa-technolog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13556"/>
            <a:ext cx="1905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93931"/>
            <a:ext cx="26860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513012"/>
            <a:ext cx="4448175" cy="3336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4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4b. iOS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65118"/>
            <a:ext cx="8749145" cy="4711845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Cannot retrieve Mac Address</a:t>
            </a:r>
          </a:p>
          <a:p>
            <a:pPr lvl="1"/>
            <a:r>
              <a:rPr lang="en-SG" dirty="0" smtClean="0"/>
              <a:t>Generated UUID specific to iOS device</a:t>
            </a:r>
          </a:p>
          <a:p>
            <a:pPr lvl="1"/>
            <a:r>
              <a:rPr lang="en-SG" dirty="0"/>
              <a:t>I</a:t>
            </a:r>
            <a:r>
              <a:rPr lang="en-SG" dirty="0" smtClean="0"/>
              <a:t>dentification issues across iOS devices /Android</a:t>
            </a:r>
          </a:p>
          <a:p>
            <a:pPr lvl="1"/>
            <a:r>
              <a:rPr lang="en-SG" dirty="0" smtClean="0"/>
              <a:t>Solution:</a:t>
            </a:r>
          </a:p>
          <a:p>
            <a:pPr lvl="1"/>
            <a:r>
              <a:rPr lang="en-SG" dirty="0" smtClean="0"/>
              <a:t>Peripheral embeds Mac </a:t>
            </a:r>
            <a:r>
              <a:rPr lang="en-SG" dirty="0"/>
              <a:t>A</a:t>
            </a:r>
            <a:r>
              <a:rPr lang="en-SG" dirty="0" smtClean="0"/>
              <a:t>ddress in advertisement (GAP) data</a:t>
            </a:r>
          </a:p>
          <a:p>
            <a:pPr lvl="3"/>
            <a:r>
              <a:rPr lang="en-SG" dirty="0" smtClean="0"/>
              <a:t>Manufacturer data field (</a:t>
            </a:r>
            <a:r>
              <a:rPr lang="en-SG" dirty="0" err="1" smtClean="0"/>
              <a:t>Innova</a:t>
            </a:r>
            <a:r>
              <a:rPr lang="en-SG" dirty="0" smtClean="0"/>
              <a:t> Technology)</a:t>
            </a:r>
          </a:p>
          <a:p>
            <a:pPr lvl="3"/>
            <a:r>
              <a:rPr lang="en-SG" dirty="0" smtClean="0"/>
              <a:t>In device/local name fields (</a:t>
            </a:r>
            <a:r>
              <a:rPr lang="en-SG" dirty="0" err="1" smtClean="0"/>
              <a:t>Algo</a:t>
            </a:r>
            <a:r>
              <a:rPr lang="en-SG" dirty="0" smtClean="0"/>
              <a:t> Access)</a:t>
            </a:r>
          </a:p>
          <a:p>
            <a:r>
              <a:rPr lang="en-SG" dirty="0" smtClean="0"/>
              <a:t>Aggressive caching of GATT data</a:t>
            </a:r>
          </a:p>
          <a:p>
            <a:pPr lvl="1"/>
            <a:r>
              <a:rPr lang="en-SG" dirty="0" smtClean="0"/>
              <a:t>Receive out-of-date GATT data during peripheral development</a:t>
            </a:r>
          </a:p>
          <a:p>
            <a:pPr lvl="1"/>
            <a:r>
              <a:rPr lang="en-SG" dirty="0" smtClean="0"/>
              <a:t>Solution:</a:t>
            </a:r>
          </a:p>
          <a:p>
            <a:pPr lvl="2"/>
            <a:r>
              <a:rPr lang="en-SG" dirty="0" smtClean="0"/>
              <a:t>Restart iOS’s Bluetooth after every change in peripheral software/firmware</a:t>
            </a:r>
          </a:p>
          <a:p>
            <a:r>
              <a:rPr lang="en-SG" dirty="0" smtClean="0"/>
              <a:t>Max number of BLE connections</a:t>
            </a:r>
          </a:p>
          <a:p>
            <a:pPr lvl="1"/>
            <a:r>
              <a:rPr lang="en-SG" dirty="0" smtClean="0"/>
              <a:t>~20 (online anecdotes)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Android issues (the past)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Before Android 4.3 (July 2013)</a:t>
            </a:r>
          </a:p>
          <a:p>
            <a:pPr lvl="1"/>
            <a:r>
              <a:rPr lang="en-SG" dirty="0" smtClean="0"/>
              <a:t>Fragmentation hell</a:t>
            </a:r>
          </a:p>
          <a:p>
            <a:pPr lvl="1"/>
            <a:r>
              <a:rPr lang="en-SG" dirty="0" smtClean="0"/>
              <a:t>Proprietary Libraries by OEMs, Android &lt;= 4.2</a:t>
            </a:r>
          </a:p>
          <a:p>
            <a:pPr lvl="2"/>
            <a:r>
              <a:rPr lang="en-SG" dirty="0" smtClean="0"/>
              <a:t>Samsung (quite reliable)</a:t>
            </a:r>
          </a:p>
          <a:p>
            <a:pPr lvl="2"/>
            <a:r>
              <a:rPr lang="en-SG" dirty="0" smtClean="0"/>
              <a:t>HTC – buggy, unreliable </a:t>
            </a:r>
          </a:p>
          <a:p>
            <a:pPr lvl="2"/>
            <a:r>
              <a:rPr lang="en-SG" dirty="0" smtClean="0"/>
              <a:t>Motorola (reliable but conflicts with Android 4.3)</a:t>
            </a:r>
          </a:p>
          <a:p>
            <a:pPr lvl="1"/>
            <a:r>
              <a:rPr lang="en-SG" dirty="0" smtClean="0"/>
              <a:t>Architecture issues</a:t>
            </a:r>
          </a:p>
          <a:p>
            <a:r>
              <a:rPr lang="en-SG" dirty="0" smtClean="0"/>
              <a:t>Testing issues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1284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819"/>
            <a:ext cx="7886700" cy="4911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OS fragmentation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32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682" y="5710020"/>
            <a:ext cx="815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B0F0"/>
                </a:solidFill>
              </a:rPr>
              <a:t>74.2% of Android devices support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FF0000"/>
                </a:solidFill>
              </a:rPr>
              <a:t>Few support peripheral mode: 35.3% minus Nexus 4, 5, 7 (2012/2013)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81297"/>
            <a:ext cx="6135624" cy="39023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8680" y="3940403"/>
            <a:ext cx="2829560" cy="132984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3624" y="4461100"/>
            <a:ext cx="2719672" cy="7424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</a:t>
            </a:r>
            <a:r>
              <a:rPr lang="en-SG" dirty="0" smtClean="0"/>
              <a:t>(today)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443382"/>
            <a:ext cx="8782049" cy="499109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APIs considered new, some functions are buggy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Frequent connection drops (&lt; 5.0)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Max BLE connections: </a:t>
            </a:r>
          </a:p>
          <a:p>
            <a:pPr lvl="1"/>
            <a:r>
              <a:rPr lang="en-SG" dirty="0" smtClean="0"/>
              <a:t>Software cap in </a:t>
            </a:r>
            <a:r>
              <a:rPr lang="en-SG" dirty="0" err="1" smtClean="0"/>
              <a:t>Bluedroid</a:t>
            </a:r>
            <a:r>
              <a:rPr lang="en-SG" dirty="0" smtClean="0"/>
              <a:t> code: BTA_GATTC_CONN_MAX</a:t>
            </a:r>
            <a:r>
              <a:rPr lang="en-SG" dirty="0"/>
              <a:t>, GATT_MAX_PHY_CHANNEL</a:t>
            </a:r>
            <a:endParaRPr lang="en-SG" dirty="0" smtClean="0"/>
          </a:p>
          <a:p>
            <a:pPr lvl="1"/>
            <a:r>
              <a:rPr lang="en-SG" dirty="0" smtClean="0"/>
              <a:t>Android 4.3: 4</a:t>
            </a:r>
          </a:p>
          <a:p>
            <a:pPr lvl="1"/>
            <a:r>
              <a:rPr lang="en-SG"/>
              <a:t> </a:t>
            </a:r>
            <a:r>
              <a:rPr lang="en-SG" smtClean="0"/>
              <a:t>   </a:t>
            </a:r>
            <a:r>
              <a:rPr lang="en-SG" dirty="0" smtClean="0"/>
              <a:t>4.4 - 5.0+: 7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No API </a:t>
            </a:r>
            <a:r>
              <a:rPr lang="en-SG" dirty="0" err="1" smtClean="0"/>
              <a:t>callback</a:t>
            </a:r>
            <a:r>
              <a:rPr lang="en-SG" dirty="0" smtClean="0"/>
              <a:t> to indicate scanning has stopped</a:t>
            </a:r>
          </a:p>
          <a:p>
            <a:pPr lvl="1"/>
            <a:r>
              <a:rPr lang="en-SG" dirty="0"/>
              <a:t>Scan indefinite on some phones, Samsung phones: 12 minutes</a:t>
            </a:r>
          </a:p>
          <a:p>
            <a:pPr lvl="1"/>
            <a:r>
              <a:rPr lang="en-SG" dirty="0"/>
              <a:t>Solution: Restart scan at regular </a:t>
            </a:r>
            <a:r>
              <a:rPr lang="en-SG" dirty="0" smtClean="0"/>
              <a:t>intervals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Different scan return result behaviours (See further reading)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Bugs on Samsung phones at least &lt; 5.0</a:t>
            </a:r>
          </a:p>
          <a:p>
            <a:pPr lvl="1"/>
            <a:r>
              <a:rPr lang="en-SG" dirty="0"/>
              <a:t>Scan using </a:t>
            </a:r>
            <a:r>
              <a:rPr lang="en-SG" dirty="0" smtClean="0"/>
              <a:t>service UUID </a:t>
            </a:r>
            <a:r>
              <a:rPr lang="en-SG" dirty="0"/>
              <a:t>filtering does not work -&gt; no results returned</a:t>
            </a:r>
          </a:p>
          <a:p>
            <a:pPr lvl="1"/>
            <a:r>
              <a:rPr lang="en-SG" dirty="0" err="1"/>
              <a:t>connectGatt</a:t>
            </a:r>
            <a:r>
              <a:rPr lang="en-SG" dirty="0"/>
              <a:t>() must be called from UI thread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HTC </a:t>
            </a:r>
          </a:p>
          <a:p>
            <a:pPr lvl="1"/>
            <a:r>
              <a:rPr lang="en-SG" dirty="0" smtClean="0"/>
              <a:t>Slow LE scan</a:t>
            </a:r>
            <a:endParaRPr lang="en-SG" dirty="0"/>
          </a:p>
          <a:p>
            <a:pPr lvl="1"/>
            <a:r>
              <a:rPr lang="en-SG" dirty="0" smtClean="0"/>
              <a:t>Classic scan returns both Classic and SMART peripherals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1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6" y="320674"/>
            <a:ext cx="8420101" cy="1325563"/>
          </a:xfrm>
        </p:spPr>
        <p:txBody>
          <a:bodyPr/>
          <a:lstStyle/>
          <a:p>
            <a:r>
              <a:rPr lang="en-SG" dirty="0" smtClean="0"/>
              <a:t>4c. Tips for production Android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6" y="1825625"/>
            <a:ext cx="8214014" cy="4351338"/>
          </a:xfrm>
        </p:spPr>
        <p:txBody>
          <a:bodyPr/>
          <a:lstStyle/>
          <a:p>
            <a:r>
              <a:rPr lang="en-SG" dirty="0" smtClean="0"/>
              <a:t>Use Nexus (reference phone) or Motorola for initial development</a:t>
            </a:r>
          </a:p>
          <a:p>
            <a:r>
              <a:rPr lang="en-SG" dirty="0" smtClean="0"/>
              <a:t>Get many models from differing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04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460" y="189280"/>
            <a:ext cx="4142154" cy="54856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5. BLE layer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36" y="950517"/>
            <a:ext cx="5843470" cy="5352021"/>
          </a:xfrm>
        </p:spPr>
        <p:txBody>
          <a:bodyPr>
            <a:noAutofit/>
          </a:bodyPr>
          <a:lstStyle/>
          <a:p>
            <a:r>
              <a:rPr lang="en-SG" sz="1800" dirty="0" smtClean="0"/>
              <a:t>Link-layer: </a:t>
            </a:r>
          </a:p>
          <a:p>
            <a:pPr lvl="1"/>
            <a:r>
              <a:rPr lang="en-SG" sz="1400" dirty="0" smtClean="0"/>
              <a:t>Defines how two BLE devices communicate. Advertising, Scanning, Connecting, Packet Format</a:t>
            </a:r>
          </a:p>
          <a:p>
            <a:pPr lvl="1"/>
            <a:r>
              <a:rPr lang="en-SG" sz="1400" dirty="0"/>
              <a:t>Convention is to </a:t>
            </a:r>
            <a:r>
              <a:rPr lang="en-SG" sz="1400" dirty="0" smtClean="0"/>
              <a:t>use Master/Slave </a:t>
            </a:r>
            <a:r>
              <a:rPr lang="en-SG" sz="1400" dirty="0"/>
              <a:t>instead of </a:t>
            </a:r>
            <a:r>
              <a:rPr lang="en-SG" sz="1400" dirty="0" smtClean="0"/>
              <a:t>Central/Peripheral</a:t>
            </a:r>
          </a:p>
          <a:p>
            <a:r>
              <a:rPr lang="en-SG" sz="1800" dirty="0" smtClean="0"/>
              <a:t>L2CAP:</a:t>
            </a:r>
          </a:p>
          <a:p>
            <a:pPr lvl="1"/>
            <a:r>
              <a:rPr lang="en-SG" sz="1400" dirty="0" smtClean="0"/>
              <a:t>Segmentation and reassembly of packets</a:t>
            </a:r>
          </a:p>
          <a:p>
            <a:pPr lvl="1"/>
            <a:r>
              <a:rPr lang="en-SG" sz="1400" dirty="0" smtClean="0"/>
              <a:t>4-byte header</a:t>
            </a:r>
          </a:p>
          <a:p>
            <a:pPr lvl="1"/>
            <a:r>
              <a:rPr lang="en-SG" sz="1400" dirty="0" smtClean="0"/>
              <a:t>23 bytes for MTU</a:t>
            </a:r>
          </a:p>
          <a:p>
            <a:pPr lvl="1"/>
            <a:r>
              <a:rPr lang="en-SG" sz="1400" dirty="0" smtClean="0"/>
              <a:t>Protocol multiplexing </a:t>
            </a:r>
          </a:p>
          <a:p>
            <a:pPr lvl="2"/>
            <a:r>
              <a:rPr lang="en-SG" sz="1200" dirty="0" smtClean="0"/>
              <a:t>0x0004: ATT Channel (usually used)</a:t>
            </a:r>
          </a:p>
          <a:p>
            <a:pPr lvl="2"/>
            <a:r>
              <a:rPr lang="en-SG" sz="1200" dirty="0" smtClean="0"/>
              <a:t>0x0005: LE signalling</a:t>
            </a:r>
          </a:p>
          <a:p>
            <a:pPr lvl="2"/>
            <a:r>
              <a:rPr lang="en-SG" sz="1200" dirty="0" smtClean="0"/>
              <a:t>0x0006: Security Manager</a:t>
            </a:r>
          </a:p>
          <a:p>
            <a:pPr lvl="2"/>
            <a:endParaRPr lang="en-SG" sz="1000" dirty="0" smtClean="0"/>
          </a:p>
          <a:p>
            <a:r>
              <a:rPr lang="en-SG" sz="1800" dirty="0" smtClean="0"/>
              <a:t>ATT</a:t>
            </a:r>
          </a:p>
          <a:p>
            <a:pPr lvl="1"/>
            <a:r>
              <a:rPr lang="en-SG" sz="1400" dirty="0" smtClean="0"/>
              <a:t>Action to be taken (Read/Write/…)</a:t>
            </a:r>
          </a:p>
          <a:p>
            <a:pPr lvl="1"/>
            <a:r>
              <a:rPr lang="en-SG" sz="1400" dirty="0" smtClean="0"/>
              <a:t>1-byte instruction opcode</a:t>
            </a:r>
          </a:p>
          <a:p>
            <a:pPr lvl="1"/>
            <a:r>
              <a:rPr lang="en-SG" sz="1400" dirty="0" smtClean="0"/>
              <a:t>2-byte handle (ID of relevant service/characteristic/descriptor)</a:t>
            </a:r>
          </a:p>
          <a:p>
            <a:pPr lvl="1"/>
            <a:r>
              <a:rPr lang="en-SG" sz="1400" dirty="0" smtClean="0"/>
              <a:t>20-byte MTU for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35</a:t>
            </a:fld>
            <a:endParaRPr lang="en-SG"/>
          </a:p>
        </p:txBody>
      </p:sp>
      <p:pic>
        <p:nvPicPr>
          <p:cNvPr id="1030" name="Picture 6" descr="https://developer.bluetooth.org/KnowledgeCenter/PublishingImages/GATT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7" y="2165319"/>
            <a:ext cx="2776582" cy="2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1509" y="341585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(L2CAP)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5225" y="6175580"/>
            <a:ext cx="5347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Source: https://developer.bluetooth.org/KnowledgeCenter/PublishingImages/GATT_stack.png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2651" y="3108082"/>
            <a:ext cx="56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(ATT)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5537" y="4065016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75000"/>
                  </a:schemeClr>
                </a:solidFill>
              </a:rPr>
              <a:t>(Master/Slave)</a:t>
            </a:r>
            <a:endParaRPr lang="en-SG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6169" y="249252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(GAP)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46169" y="280030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(GATT)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665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" y="0"/>
            <a:ext cx="8902839" cy="1325563"/>
          </a:xfrm>
        </p:spPr>
        <p:txBody>
          <a:bodyPr/>
          <a:lstStyle/>
          <a:p>
            <a:r>
              <a:rPr lang="en-SG" dirty="0" smtClean="0"/>
              <a:t>5. BLE Data Link-layer Packet Structure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2294"/>
              </p:ext>
            </p:extLst>
          </p:nvPr>
        </p:nvGraphicFramePr>
        <p:xfrm>
          <a:off x="628650" y="1115366"/>
          <a:ext cx="7886697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1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32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10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394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62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</a:t>
                      </a:r>
                      <a:r>
                        <a:rPr lang="en-SG" sz="1100" baseline="0" dirty="0" smtClean="0"/>
                        <a:t> size (bits)</a:t>
                      </a:r>
                      <a:endParaRPr lang="en-SG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32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0-296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24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 name</a:t>
                      </a:r>
                      <a:endParaRPr lang="en-SG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Preamble</a:t>
                      </a:r>
                    </a:p>
                    <a:p>
                      <a:r>
                        <a:rPr lang="en-SG" sz="1100" dirty="0" smtClean="0"/>
                        <a:t>(Alternating</a:t>
                      </a:r>
                      <a:r>
                        <a:rPr lang="en-SG" sz="1100" baseline="0" dirty="0" smtClean="0"/>
                        <a:t> bits for receiver calibration)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Advertising</a:t>
                      </a:r>
                    </a:p>
                    <a:p>
                      <a:r>
                        <a:rPr lang="en-SG" sz="1100" dirty="0" smtClean="0"/>
                        <a:t>/Data</a:t>
                      </a:r>
                      <a:r>
                        <a:rPr lang="en-SG" sz="1100" baseline="0" dirty="0" smtClean="0"/>
                        <a:t> </a:t>
                      </a:r>
                    </a:p>
                    <a:p>
                      <a:r>
                        <a:rPr lang="en-SG" sz="1100" baseline="0" dirty="0" smtClean="0"/>
                        <a:t>Access Address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Header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Length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Payload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CRC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36</a:t>
            </a:fld>
            <a:endParaRPr lang="en-SG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773" y="2603090"/>
            <a:ext cx="8680885" cy="357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Only 1 packet structure</a:t>
            </a:r>
            <a:endParaRPr lang="en-SG" dirty="0"/>
          </a:p>
          <a:p>
            <a:r>
              <a:rPr lang="en-SG" dirty="0" smtClean="0"/>
              <a:t>Two types of packets</a:t>
            </a:r>
          </a:p>
          <a:p>
            <a:pPr lvl="1"/>
            <a:r>
              <a:rPr lang="en-SG" dirty="0" smtClean="0"/>
              <a:t>Advertising</a:t>
            </a:r>
          </a:p>
          <a:p>
            <a:pPr lvl="2"/>
            <a:r>
              <a:rPr lang="en-SG" dirty="0"/>
              <a:t>Advertising Access Address: </a:t>
            </a:r>
            <a:r>
              <a:rPr lang="en-SG" dirty="0" smtClean="0"/>
              <a:t>Always 0x8E89BED6</a:t>
            </a:r>
          </a:p>
          <a:p>
            <a:pPr lvl="1"/>
            <a:r>
              <a:rPr lang="en-SG" dirty="0" smtClean="0"/>
              <a:t>Data</a:t>
            </a:r>
          </a:p>
          <a:p>
            <a:pPr lvl="2"/>
            <a:r>
              <a:rPr lang="en-SG" dirty="0" smtClean="0"/>
              <a:t>Data Access Address: Random for every connection</a:t>
            </a:r>
          </a:p>
          <a:p>
            <a:pPr lvl="3"/>
            <a:r>
              <a:rPr lang="en-SG" sz="1600" dirty="0" smtClean="0"/>
              <a:t>Allows Master/Slave to distinguish packets associated with a connection</a:t>
            </a:r>
          </a:p>
          <a:p>
            <a:pPr lvl="3"/>
            <a:r>
              <a:rPr lang="en-SG" sz="1600" dirty="0" smtClean="0"/>
              <a:t>Mac Address no longer used for data packets  </a:t>
            </a:r>
          </a:p>
          <a:p>
            <a:pPr lvl="2"/>
            <a:r>
              <a:rPr lang="en-SG" dirty="0" smtClean="0"/>
              <a:t>Usually carries L2CAP/ATT payload</a:t>
            </a:r>
          </a:p>
          <a:p>
            <a:r>
              <a:rPr lang="en-SG" dirty="0" smtClean="0"/>
              <a:t>PDU header format for Advertising != Data</a:t>
            </a:r>
          </a:p>
          <a:p>
            <a:pPr lvl="1"/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244010" y="1083365"/>
            <a:ext cx="3309730" cy="1519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Protocol/Packet Data Unit (PDU)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1977" y="92806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/>
              <a:t>LSB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4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BLE Sniffer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Adafruit</a:t>
            </a:r>
            <a:r>
              <a:rPr lang="en-SG" dirty="0" smtClean="0"/>
              <a:t> </a:t>
            </a:r>
            <a:r>
              <a:rPr lang="en-SG" dirty="0" err="1"/>
              <a:t>Bluefruit</a:t>
            </a:r>
            <a:r>
              <a:rPr lang="en-SG" dirty="0"/>
              <a:t> LE Sniffer </a:t>
            </a:r>
          </a:p>
          <a:p>
            <a:r>
              <a:rPr lang="en-SG" dirty="0" smtClean="0"/>
              <a:t>Based on Nordic </a:t>
            </a:r>
            <a:r>
              <a:rPr lang="en-SG" dirty="0"/>
              <a:t>nRF51822 </a:t>
            </a:r>
          </a:p>
          <a:p>
            <a:r>
              <a:rPr lang="en-SG" dirty="0" smtClean="0"/>
              <a:t>Required software:</a:t>
            </a:r>
          </a:p>
          <a:p>
            <a:pPr lvl="1"/>
            <a:r>
              <a:rPr lang="en-SG" dirty="0" smtClean="0"/>
              <a:t>Nordic </a:t>
            </a:r>
            <a:r>
              <a:rPr lang="en-SG" dirty="0" err="1"/>
              <a:t>nRF</a:t>
            </a:r>
            <a:r>
              <a:rPr lang="en-SG" dirty="0"/>
              <a:t> </a:t>
            </a:r>
            <a:r>
              <a:rPr lang="en-SG" dirty="0" smtClean="0"/>
              <a:t>Sniffer (Windows-only)</a:t>
            </a:r>
          </a:p>
          <a:p>
            <a:pPr lvl="1"/>
            <a:r>
              <a:rPr lang="en-SG" dirty="0" smtClean="0"/>
              <a:t>Results piped to Wireshark </a:t>
            </a:r>
          </a:p>
          <a:p>
            <a:pPr lvl="1"/>
            <a:endParaRPr lang="en-SG" dirty="0"/>
          </a:p>
          <a:p>
            <a:r>
              <a:rPr lang="en-SG" dirty="0" smtClean="0"/>
              <a:t>Alternative: </a:t>
            </a:r>
            <a:r>
              <a:rPr lang="en-SG" dirty="0" err="1" smtClean="0"/>
              <a:t>Ubertooth</a:t>
            </a:r>
            <a:r>
              <a:rPr lang="en-SG" dirty="0" smtClean="0"/>
              <a:t> One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37</a:t>
            </a:fld>
            <a:endParaRPr lang="en-SG"/>
          </a:p>
        </p:txBody>
      </p:sp>
      <p:pic>
        <p:nvPicPr>
          <p:cNvPr id="2050" name="Picture 2" descr="Bluefruit LE Sniffer - Bluetooth Low Energy (BLE 4.0) - nRF51822 - v1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65126"/>
            <a:ext cx="3098528" cy="23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9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94" y="1026869"/>
            <a:ext cx="3755883" cy="3101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2" y="0"/>
            <a:ext cx="8274189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Advertising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6936"/>
            <a:ext cx="8445012" cy="5324539"/>
          </a:xfrm>
        </p:spPr>
        <p:txBody>
          <a:bodyPr>
            <a:normAutofit lnSpcReduction="10000"/>
          </a:bodyPr>
          <a:lstStyle/>
          <a:p>
            <a:r>
              <a:rPr lang="en-SG" sz="1600" dirty="0" smtClean="0"/>
              <a:t>ADV packets’ payload contains GAP data:</a:t>
            </a:r>
          </a:p>
          <a:p>
            <a:pPr lvl="1"/>
            <a:r>
              <a:rPr lang="en-SG" sz="1600" dirty="0" smtClean="0"/>
              <a:t>Mac Address</a:t>
            </a:r>
          </a:p>
          <a:p>
            <a:pPr lvl="1"/>
            <a:r>
              <a:rPr lang="en-SG" sz="1600" dirty="0" smtClean="0"/>
              <a:t>Service UUID</a:t>
            </a:r>
          </a:p>
          <a:p>
            <a:pPr lvl="1"/>
            <a:r>
              <a:rPr lang="en-SG" sz="1600" dirty="0" smtClean="0"/>
              <a:t>Supported Bluetooth features: Dual/Single mode</a:t>
            </a:r>
          </a:p>
          <a:p>
            <a:pPr lvl="1"/>
            <a:r>
              <a:rPr lang="en-SG" sz="1600" dirty="0" smtClean="0"/>
              <a:t>TX Power (Optional)</a:t>
            </a:r>
          </a:p>
          <a:p>
            <a:pPr lvl="1"/>
            <a:r>
              <a:rPr lang="en-SG" sz="1600" dirty="0" smtClean="0"/>
              <a:t>Name (Optional)</a:t>
            </a:r>
          </a:p>
          <a:p>
            <a:r>
              <a:rPr lang="en-SG" sz="1600" b="1" dirty="0" smtClean="0">
                <a:solidFill>
                  <a:schemeClr val="accent2"/>
                </a:solidFill>
              </a:rPr>
              <a:t>PDU/Advertising Type:</a:t>
            </a:r>
          </a:p>
          <a:p>
            <a:pPr lvl="1"/>
            <a:r>
              <a:rPr lang="en-SG" sz="1600" b="1" dirty="0" smtClean="0">
                <a:solidFill>
                  <a:schemeClr val="accent2"/>
                </a:solidFill>
              </a:rPr>
              <a:t>4-bit field determines </a:t>
            </a:r>
            <a:r>
              <a:rPr lang="en-SG" sz="1600" b="1" dirty="0">
                <a:solidFill>
                  <a:schemeClr val="accent2"/>
                </a:solidFill>
              </a:rPr>
              <a:t>t</a:t>
            </a:r>
            <a:r>
              <a:rPr lang="en-SG" sz="1600" b="1" dirty="0" smtClean="0">
                <a:solidFill>
                  <a:schemeClr val="accent2"/>
                </a:solidFill>
              </a:rPr>
              <a:t>ype of ADV Packet</a:t>
            </a:r>
          </a:p>
          <a:p>
            <a:r>
              <a:rPr lang="en-SG" sz="1600" dirty="0" smtClean="0"/>
              <a:t>Slave is connectable</a:t>
            </a:r>
          </a:p>
          <a:p>
            <a:pPr lvl="1"/>
            <a:r>
              <a:rPr lang="en-SG" sz="1600" b="1" dirty="0" smtClean="0"/>
              <a:t>0000: ADV_IND (</a:t>
            </a:r>
            <a:r>
              <a:rPr lang="en-SG" sz="1600" b="1" dirty="0"/>
              <a:t>Undirected connectable </a:t>
            </a:r>
            <a:r>
              <a:rPr lang="en-SG" sz="1600" b="1" dirty="0" smtClean="0"/>
              <a:t>mode)</a:t>
            </a:r>
          </a:p>
          <a:p>
            <a:pPr lvl="2"/>
            <a:r>
              <a:rPr lang="en-SG" sz="1600" dirty="0" smtClean="0"/>
              <a:t>No need to connect in a hurry</a:t>
            </a:r>
          </a:p>
          <a:p>
            <a:pPr lvl="1"/>
            <a:r>
              <a:rPr lang="en-SG" sz="1600" dirty="0" smtClean="0"/>
              <a:t>0001: ADV_DIRECT_IND (</a:t>
            </a:r>
            <a:r>
              <a:rPr lang="en-SG" sz="1600" dirty="0"/>
              <a:t>Directed connectable </a:t>
            </a:r>
            <a:r>
              <a:rPr lang="en-SG" sz="1600" dirty="0" smtClean="0"/>
              <a:t>mode)</a:t>
            </a:r>
          </a:p>
          <a:p>
            <a:pPr lvl="2"/>
            <a:r>
              <a:rPr lang="en-SG" sz="1600" dirty="0" smtClean="0"/>
              <a:t>To indicate to master that slave wants to be connected quickly.</a:t>
            </a:r>
          </a:p>
          <a:p>
            <a:pPr lvl="2"/>
            <a:r>
              <a:rPr lang="en-SG" sz="1600" dirty="0" smtClean="0"/>
              <a:t>Max 1.28s in this mode</a:t>
            </a:r>
            <a:endParaRPr lang="en-SG" sz="1600" dirty="0"/>
          </a:p>
          <a:p>
            <a:r>
              <a:rPr lang="en-SG" sz="1600" dirty="0" smtClean="0"/>
              <a:t>Slave is not connectable</a:t>
            </a:r>
          </a:p>
          <a:p>
            <a:pPr lvl="1"/>
            <a:r>
              <a:rPr lang="en-SG" sz="1600" dirty="0" smtClean="0"/>
              <a:t>0010: ADV_NONCONN_IND (Not </a:t>
            </a:r>
            <a:r>
              <a:rPr lang="en-SG" sz="1600" dirty="0" err="1" smtClean="0"/>
              <a:t>scannable</a:t>
            </a:r>
            <a:r>
              <a:rPr lang="en-SG" sz="1600" dirty="0" smtClean="0"/>
              <a:t>)</a:t>
            </a:r>
          </a:p>
          <a:p>
            <a:pPr lvl="2"/>
            <a:r>
              <a:rPr lang="en-SG" sz="1600" dirty="0" smtClean="0"/>
              <a:t>Will not respond to scan (SCAN_REQ) requests for more info</a:t>
            </a:r>
          </a:p>
          <a:p>
            <a:pPr lvl="1"/>
            <a:r>
              <a:rPr lang="en-SG" sz="1600" dirty="0" smtClean="0"/>
              <a:t>0110: ADV_SCAN_IND</a:t>
            </a:r>
          </a:p>
          <a:p>
            <a:pPr lvl="2"/>
            <a:r>
              <a:rPr lang="en-SG" sz="1600" dirty="0" smtClean="0"/>
              <a:t>Will response to SCAN_REQ with SCAN_RSP</a:t>
            </a:r>
          </a:p>
          <a:p>
            <a:endParaRPr lang="en-SG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38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525748" y="4213262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pg82</a:t>
            </a:r>
            <a:endParaRPr lang="en-SG" sz="1000" dirty="0"/>
          </a:p>
        </p:txBody>
      </p:sp>
      <p:sp>
        <p:nvSpPr>
          <p:cNvPr id="7" name="Rectangle 6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7607" y="2855030"/>
            <a:ext cx="1020536" cy="91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47607" y="201826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0x8E89BED6</a:t>
            </a:r>
          </a:p>
        </p:txBody>
      </p:sp>
    </p:spTree>
    <p:extLst>
      <p:ext uri="{BB962C8B-B14F-4D97-AF65-F5344CB8AC3E}">
        <p14:creationId xmlns:p14="http://schemas.microsoft.com/office/powerpoint/2010/main" val="272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Scan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ADV Packets may not hold all advertising info</a:t>
            </a:r>
          </a:p>
          <a:p>
            <a:pPr lvl="1"/>
            <a:r>
              <a:rPr lang="en-SG" dirty="0" smtClean="0"/>
              <a:t>Central can issue SCAN_REQ to ask for more</a:t>
            </a:r>
          </a:p>
          <a:p>
            <a:endParaRPr lang="en-SG" dirty="0" smtClean="0"/>
          </a:p>
          <a:p>
            <a:r>
              <a:rPr lang="en-SG" dirty="0" smtClean="0"/>
              <a:t>0011: SCAN_REQ (Active Scan Request)</a:t>
            </a:r>
          </a:p>
          <a:p>
            <a:pPr lvl="1"/>
            <a:r>
              <a:rPr lang="en-SG" dirty="0" smtClean="0"/>
              <a:t>Master -&gt; Slave</a:t>
            </a:r>
          </a:p>
          <a:p>
            <a:pPr lvl="1"/>
            <a:r>
              <a:rPr lang="en-SG" dirty="0" smtClean="0"/>
              <a:t>Ask peripheral for complete GAP data</a:t>
            </a:r>
          </a:p>
          <a:p>
            <a:r>
              <a:rPr lang="en-SG" dirty="0" smtClean="0"/>
              <a:t>0100: SCAN_RSP (Response)</a:t>
            </a:r>
          </a:p>
          <a:p>
            <a:pPr lvl="1"/>
            <a:r>
              <a:rPr lang="en-SG" dirty="0" smtClean="0"/>
              <a:t>Slave -&gt; Master</a:t>
            </a:r>
          </a:p>
          <a:p>
            <a:pPr lvl="1"/>
            <a:r>
              <a:rPr lang="en-SG" dirty="0" smtClean="0"/>
              <a:t>Contains slave’s name, TX power, …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1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Where I am now?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Algoaccess</a:t>
            </a:r>
            <a:endParaRPr lang="en-SG" dirty="0" smtClean="0"/>
          </a:p>
          <a:p>
            <a:pPr lvl="1"/>
            <a:r>
              <a:rPr lang="en-SG" dirty="0" smtClean="0"/>
              <a:t>Med-tech </a:t>
            </a:r>
            <a:r>
              <a:rPr lang="en-SG" dirty="0" err="1" smtClean="0"/>
              <a:t>startup</a:t>
            </a:r>
            <a:r>
              <a:rPr lang="en-SG" dirty="0" smtClean="0"/>
              <a:t>: targeting at eye-professionals</a:t>
            </a:r>
          </a:p>
          <a:p>
            <a:pPr lvl="1"/>
            <a:r>
              <a:rPr lang="en-SG" dirty="0" smtClean="0"/>
              <a:t>Help them to retrieve, manage and process the data </a:t>
            </a:r>
          </a:p>
          <a:p>
            <a:pPr lvl="1"/>
            <a:r>
              <a:rPr lang="en-SG" dirty="0" smtClean="0"/>
              <a:t>Roles: </a:t>
            </a:r>
            <a:r>
              <a:rPr lang="en-SG" dirty="0"/>
              <a:t>m</a:t>
            </a:r>
            <a:r>
              <a:rPr lang="en-SG" dirty="0" smtClean="0"/>
              <a:t>any….</a:t>
            </a:r>
          </a:p>
          <a:p>
            <a:pPr lvl="1"/>
            <a:r>
              <a:rPr lang="en-SG" dirty="0" smtClean="0"/>
              <a:t>2014 - present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98" y="667691"/>
            <a:ext cx="3662266" cy="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9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Connection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357"/>
            <a:ext cx="7886700" cy="5209994"/>
          </a:xfrm>
        </p:spPr>
        <p:txBody>
          <a:bodyPr>
            <a:normAutofit/>
          </a:bodyPr>
          <a:lstStyle/>
          <a:p>
            <a:r>
              <a:rPr lang="en-SG" dirty="0" smtClean="0"/>
              <a:t>PDU Type:</a:t>
            </a:r>
          </a:p>
          <a:p>
            <a:r>
              <a:rPr lang="en-SG" dirty="0"/>
              <a:t>0101: </a:t>
            </a:r>
            <a:r>
              <a:rPr lang="en-SG" dirty="0" err="1"/>
              <a:t>Connect_REQ</a:t>
            </a:r>
            <a:r>
              <a:rPr lang="en-SG" dirty="0"/>
              <a:t> (Connect Request)</a:t>
            </a:r>
          </a:p>
          <a:p>
            <a:pPr lvl="1"/>
            <a:r>
              <a:rPr lang="en-SG" dirty="0"/>
              <a:t>Master -&gt; </a:t>
            </a:r>
            <a:r>
              <a:rPr lang="en-SG" dirty="0" smtClean="0"/>
              <a:t>Slave</a:t>
            </a:r>
          </a:p>
          <a:p>
            <a:pPr lvl="1"/>
            <a:r>
              <a:rPr lang="en-SG" dirty="0" smtClean="0"/>
              <a:t>Master selects and sends a random data access address</a:t>
            </a:r>
          </a:p>
          <a:p>
            <a:pPr lvl="2"/>
            <a:r>
              <a:rPr lang="en-SG" dirty="0" smtClean="0"/>
              <a:t>Link-layer data -&gt; Access address field</a:t>
            </a:r>
          </a:p>
          <a:p>
            <a:r>
              <a:rPr lang="en-SG" dirty="0" smtClean="0"/>
              <a:t>0110: Empty PDU (Keep-alive packet)</a:t>
            </a:r>
          </a:p>
          <a:p>
            <a:pPr lvl="1"/>
            <a:r>
              <a:rPr lang="en-SG" dirty="0" smtClean="0"/>
              <a:t>Sent at connection interval between Master &lt;-&gt; </a:t>
            </a:r>
            <a:r>
              <a:rPr lang="en-SG" dirty="0"/>
              <a:t>S</a:t>
            </a:r>
            <a:r>
              <a:rPr lang="en-SG" dirty="0" smtClean="0"/>
              <a:t>lave</a:t>
            </a:r>
          </a:p>
          <a:p>
            <a:pPr lvl="1"/>
            <a:r>
              <a:rPr lang="en-SG" dirty="0" smtClean="0"/>
              <a:t>Filter "</a:t>
            </a:r>
            <a:r>
              <a:rPr lang="en-SG" i="1" dirty="0" smtClean="0"/>
              <a:t>not </a:t>
            </a:r>
            <a:r>
              <a:rPr lang="en-SG" i="1" dirty="0" err="1"/>
              <a:t>btle.data_header.llid</a:t>
            </a:r>
            <a:r>
              <a:rPr lang="en-SG" i="1" dirty="0"/>
              <a:t>==0001</a:t>
            </a:r>
            <a:r>
              <a:rPr lang="en-SG" dirty="0"/>
              <a:t>” </a:t>
            </a:r>
            <a:r>
              <a:rPr lang="en-SG" dirty="0" smtClean="0"/>
              <a:t>to ignore in Wireshark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96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3" y="1063041"/>
            <a:ext cx="3676661" cy="30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35"/>
            <a:ext cx="7886700" cy="1325563"/>
          </a:xfrm>
        </p:spPr>
        <p:txBody>
          <a:bodyPr/>
          <a:lstStyle/>
          <a:p>
            <a:r>
              <a:rPr lang="en-SG" dirty="0" smtClean="0"/>
              <a:t>6. Sniffer: Data Packets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" y="1286780"/>
            <a:ext cx="4930366" cy="5069569"/>
          </a:xfrm>
        </p:spPr>
        <p:txBody>
          <a:bodyPr>
            <a:normAutofit/>
          </a:bodyPr>
          <a:lstStyle/>
          <a:p>
            <a:r>
              <a:rPr lang="en-SG" sz="1800" dirty="0" smtClean="0">
                <a:solidFill>
                  <a:schemeClr val="accent6"/>
                </a:solidFill>
              </a:rPr>
              <a:t>Payload usually contains L2CAP/ATT data</a:t>
            </a:r>
          </a:p>
          <a:p>
            <a:endParaRPr lang="en-SG" sz="2000" dirty="0">
              <a:solidFill>
                <a:schemeClr val="accent6"/>
              </a:solidFill>
            </a:endParaRPr>
          </a:p>
          <a:p>
            <a:r>
              <a:rPr lang="en-SG" sz="1800" dirty="0" smtClean="0">
                <a:solidFill>
                  <a:srgbClr val="0070C0"/>
                </a:solidFill>
              </a:rPr>
              <a:t>Link-layer identifier (LLID) – 2 bits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11 : Control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10 : Start/Full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01: Continuation of fragmented packet</a:t>
            </a:r>
          </a:p>
          <a:p>
            <a:pPr lvl="1"/>
            <a:endParaRPr lang="en-SG" sz="1600" dirty="0" smtClean="0">
              <a:solidFill>
                <a:schemeClr val="accent6"/>
              </a:solidFill>
            </a:endParaRPr>
          </a:p>
          <a:p>
            <a:r>
              <a:rPr lang="en-SG" sz="1800" dirty="0" smtClean="0"/>
              <a:t>If LLID == 11 (Control Packet)</a:t>
            </a:r>
          </a:p>
          <a:p>
            <a:pPr lvl="1"/>
            <a:r>
              <a:rPr lang="en-SG" sz="1400" dirty="0" smtClean="0"/>
              <a:t>Header format changes to have control and error fields</a:t>
            </a:r>
            <a:endParaRPr lang="en-SG" sz="1000" dirty="0" smtClean="0"/>
          </a:p>
          <a:p>
            <a:pPr lvl="1"/>
            <a:r>
              <a:rPr lang="en-SG" sz="1400" dirty="0" smtClean="0"/>
              <a:t>Does not contain L2CAP/ATT payload data</a:t>
            </a:r>
          </a:p>
          <a:p>
            <a:pPr lvl="1"/>
            <a:r>
              <a:rPr lang="en-SG" sz="1200" dirty="0" smtClean="0"/>
              <a:t>0x0c: LL_VERSION_IND: Negotiate supported Bluetooth Spec</a:t>
            </a:r>
          </a:p>
          <a:p>
            <a:pPr lvl="1"/>
            <a:r>
              <a:rPr lang="en-SG" sz="1200" dirty="0" smtClean="0"/>
              <a:t>0x01: LL_CHANNEL_MAP_REQ: Channel hop (Master -&gt; Slave)</a:t>
            </a:r>
          </a:p>
          <a:p>
            <a:pPr lvl="1"/>
            <a:r>
              <a:rPr lang="en-SG" sz="1200" dirty="0"/>
              <a:t>0x02: LL_TERMINATE_IND: Terminate </a:t>
            </a:r>
            <a:r>
              <a:rPr lang="en-SG" sz="1200" dirty="0" smtClean="0"/>
              <a:t>connection</a:t>
            </a:r>
            <a:endParaRPr lang="en-SG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76763" y="4261865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pg83</a:t>
            </a:r>
            <a:endParaRPr lang="en-SG" sz="1000" dirty="0"/>
          </a:p>
        </p:txBody>
      </p:sp>
      <p:sp>
        <p:nvSpPr>
          <p:cNvPr id="8" name="Rectangle 7"/>
          <p:cNvSpPr/>
          <p:nvPr/>
        </p:nvSpPr>
        <p:spPr>
          <a:xfrm>
            <a:off x="6400800" y="1286781"/>
            <a:ext cx="1747157" cy="95023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374449" y="2792865"/>
            <a:ext cx="385195" cy="10287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0" y="0"/>
            <a:ext cx="884192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6. Sniffer: </a:t>
            </a:r>
            <a:r>
              <a:rPr lang="en-SG" sz="4000" dirty="0" smtClean="0"/>
              <a:t>Discover services/characteristics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8364310" cy="3976008"/>
          </a:xfrm>
        </p:spPr>
        <p:txBody>
          <a:bodyPr>
            <a:normAutofit lnSpcReduction="10000"/>
          </a:bodyPr>
          <a:lstStyle/>
          <a:p>
            <a:r>
              <a:rPr lang="en-SG" sz="2400" dirty="0" smtClean="0"/>
              <a:t>ATT opcodes</a:t>
            </a:r>
          </a:p>
          <a:p>
            <a:r>
              <a:rPr lang="en-SG" sz="2400" dirty="0" smtClean="0"/>
              <a:t>0x10: Read by Group Type Request (Discover Services)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0x11: Read by Group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Services Requested</a:t>
            </a:r>
          </a:p>
          <a:p>
            <a:r>
              <a:rPr lang="en-SG" sz="2400" dirty="0" smtClean="0"/>
              <a:t>0x08: Read by Type Request (Discover Characteristics)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0x09: Read by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Characteristics Requested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42</a:t>
            </a:fld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20435" y="5715000"/>
            <a:ext cx="7919358" cy="930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You </a:t>
            </a:r>
            <a:r>
              <a:rPr lang="en-SG" dirty="0" smtClean="0"/>
              <a:t>may notice </a:t>
            </a:r>
            <a:r>
              <a:rPr lang="en-SG" dirty="0"/>
              <a:t>some “hidden” </a:t>
            </a:r>
            <a:r>
              <a:rPr lang="en-SG" dirty="0" smtClean="0"/>
              <a:t>services during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Generic </a:t>
            </a:r>
            <a:r>
              <a:rPr lang="en-SG" sz="1600" dirty="0"/>
              <a:t>Access Service: 0x1800 (Contains generic </a:t>
            </a:r>
            <a:r>
              <a:rPr lang="en-SG" sz="1600" dirty="0" smtClean="0"/>
              <a:t>info, name, type </a:t>
            </a:r>
            <a:r>
              <a:rPr lang="en-SG" sz="1600" dirty="0" err="1" smtClean="0"/>
              <a:t>etc</a:t>
            </a:r>
            <a:r>
              <a:rPr lang="en-SG" sz="1600" dirty="0" smtClean="0"/>
              <a:t> about </a:t>
            </a:r>
            <a:r>
              <a:rPr lang="en-SG" sz="1600" dirty="0"/>
              <a:t>peripheral)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Attribute Service: 0x1801 (I don’t know what this is)</a:t>
            </a:r>
          </a:p>
        </p:txBody>
      </p:sp>
    </p:spTree>
    <p:extLst>
      <p:ext uri="{BB962C8B-B14F-4D97-AF65-F5344CB8AC3E}">
        <p14:creationId xmlns:p14="http://schemas.microsoft.com/office/powerpoint/2010/main" val="74275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</a:t>
            </a:r>
            <a:r>
              <a:rPr lang="en-SG" dirty="0" smtClean="0"/>
              <a:t>Data transfer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825625"/>
            <a:ext cx="8262257" cy="4351338"/>
          </a:xfrm>
        </p:spPr>
        <p:txBody>
          <a:bodyPr>
            <a:normAutofit/>
          </a:bodyPr>
          <a:lstStyle/>
          <a:p>
            <a:r>
              <a:rPr lang="en-SG" sz="2400" dirty="0" smtClean="0"/>
              <a:t>0x52: Write Command (Write to Characteristic)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0x1b: Handle Value Notification (Notify Characteristic Changed)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5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7</a:t>
            </a:r>
            <a:r>
              <a:rPr lang="en-SG" dirty="0" smtClean="0"/>
              <a:t>. Further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425030"/>
            <a:ext cx="8265968" cy="5296446"/>
          </a:xfrm>
        </p:spPr>
        <p:txBody>
          <a:bodyPr>
            <a:normAutofit fontScale="85000" lnSpcReduction="20000"/>
          </a:bodyPr>
          <a:lstStyle/>
          <a:p>
            <a:r>
              <a:rPr lang="en-SG" sz="2400" dirty="0" smtClean="0"/>
              <a:t>BLE 4.0-4.1 Security (Passive) Weaknesses (19:58 to 23:14)</a:t>
            </a:r>
          </a:p>
          <a:p>
            <a:pPr lvl="1"/>
            <a:r>
              <a:rPr lang="en-SG" sz="1400" dirty="0" smtClean="0">
                <a:hlinkClick r:id="rId2"/>
              </a:rPr>
              <a:t>Video: https</a:t>
            </a:r>
            <a:r>
              <a:rPr lang="en-SG" sz="1400" dirty="0">
                <a:hlinkClick r:id="rId2"/>
              </a:rPr>
              <a:t>://</a:t>
            </a:r>
            <a:r>
              <a:rPr lang="en-SG" sz="1400" dirty="0" smtClean="0">
                <a:hlinkClick r:id="rId2"/>
              </a:rPr>
              <a:t>www.usenix.org/conference/woot13/workshop-program/presentation/ryan</a:t>
            </a:r>
            <a:endParaRPr lang="en-SG" sz="1400" dirty="0" smtClean="0"/>
          </a:p>
          <a:p>
            <a:pPr lvl="1"/>
            <a:r>
              <a:rPr lang="en-SG" sz="1400" dirty="0" smtClean="0">
                <a:hlinkClick r:id="rId3"/>
              </a:rPr>
              <a:t>Paper: https</a:t>
            </a:r>
            <a:r>
              <a:rPr lang="en-SG" sz="1400" dirty="0">
                <a:hlinkClick r:id="rId3"/>
              </a:rPr>
              <a:t>://lacklustre.net/bluetooth/Ryan_Bluetooth_Low_Energy_USENIX_WOOT.pdf</a:t>
            </a:r>
            <a:endParaRPr lang="en-SG" sz="1400" dirty="0" smtClean="0"/>
          </a:p>
          <a:p>
            <a:r>
              <a:rPr lang="en-SG" sz="2400" dirty="0" smtClean="0"/>
              <a:t>In-depth introduction by Nordic Semiconductor</a:t>
            </a:r>
          </a:p>
          <a:p>
            <a:pPr lvl="1"/>
            <a:r>
              <a:rPr lang="en-SG" sz="1400" dirty="0">
                <a:hlinkClick r:id="rId4"/>
              </a:rPr>
              <a:t>https://www.youtube.com/watch?v=BZwOrQ6zkzE</a:t>
            </a:r>
            <a:endParaRPr lang="en-SG" sz="1400" dirty="0" smtClean="0"/>
          </a:p>
          <a:p>
            <a:r>
              <a:rPr lang="en-SG" sz="2400" dirty="0" smtClean="0"/>
              <a:t>Acceptable types of Characteristic values</a:t>
            </a:r>
          </a:p>
          <a:p>
            <a:pPr lvl="1"/>
            <a:r>
              <a:rPr lang="en-SG" sz="1400" dirty="0">
                <a:hlinkClick r:id="rId5"/>
              </a:rPr>
              <a:t>https://</a:t>
            </a:r>
            <a:r>
              <a:rPr lang="en-SG" sz="1400" dirty="0" smtClean="0">
                <a:hlinkClick r:id="rId5"/>
              </a:rPr>
              <a:t>developer.bluetooth.org/gatt/descriptors/Pages/DescriptorViewer.aspx?u=org.bluetooth.descriptor.gatt.characteristic_presentation_format.xml</a:t>
            </a:r>
            <a:endParaRPr lang="en-SG" sz="1400" dirty="0" smtClean="0"/>
          </a:p>
          <a:p>
            <a:r>
              <a:rPr lang="en-SG" sz="2400" dirty="0" smtClean="0"/>
              <a:t>BLE Sniffer (by </a:t>
            </a:r>
            <a:r>
              <a:rPr lang="en-SG" sz="2400" dirty="0" err="1" smtClean="0"/>
              <a:t>Adafruit</a:t>
            </a:r>
            <a:r>
              <a:rPr lang="en-SG" sz="2400" dirty="0" smtClean="0"/>
              <a:t>)</a:t>
            </a:r>
          </a:p>
          <a:p>
            <a:pPr lvl="1"/>
            <a:r>
              <a:rPr lang="en-SG" sz="1400" dirty="0">
                <a:hlinkClick r:id="rId6"/>
              </a:rPr>
              <a:t>https://learn.adafruit.com/introducing-the-adafruit-bluefruit-le-sniffer</a:t>
            </a:r>
            <a:endParaRPr lang="en-SG" sz="1400" dirty="0" smtClean="0"/>
          </a:p>
          <a:p>
            <a:r>
              <a:rPr lang="en-SG" sz="2400" dirty="0" smtClean="0"/>
              <a:t>Android 4.3 BLE unstable</a:t>
            </a:r>
          </a:p>
          <a:p>
            <a:pPr lvl="1"/>
            <a:r>
              <a:rPr lang="en-SG" sz="1400" dirty="0">
                <a:hlinkClick r:id="rId7"/>
              </a:rPr>
              <a:t>http://stackoverflow.com/questions/17870189/android-4-3-bluetooth-low-energy-unstable</a:t>
            </a:r>
            <a:endParaRPr lang="en-SG" sz="1400" dirty="0"/>
          </a:p>
          <a:p>
            <a:r>
              <a:rPr lang="en-SG" sz="2400" dirty="0" smtClean="0"/>
              <a:t>Android different scan results behaviour</a:t>
            </a:r>
          </a:p>
          <a:p>
            <a:pPr lvl="1"/>
            <a:r>
              <a:rPr lang="en-SG" sz="1400" dirty="0">
                <a:hlinkClick r:id="rId8"/>
              </a:rPr>
              <a:t>http://stackoverflow.com/questions/19502853/android-4-3-ble-filtering-behaviour-of-startlescan</a:t>
            </a:r>
            <a:endParaRPr lang="en-SG" sz="1400" dirty="0"/>
          </a:p>
          <a:p>
            <a:r>
              <a:rPr lang="en-SG" sz="2400" dirty="0" smtClean="0"/>
              <a:t>Android 5.0 BLE APIs improvement vs 4.3</a:t>
            </a:r>
          </a:p>
          <a:p>
            <a:pPr lvl="1"/>
            <a:r>
              <a:rPr lang="en-SG" sz="1400" dirty="0">
                <a:hlinkClick r:id="rId9"/>
              </a:rPr>
              <a:t>https://www.youtube.com/watch?v=qx55Sa8UZAQ</a:t>
            </a:r>
            <a:r>
              <a:rPr lang="en-SG" sz="1400" dirty="0"/>
              <a:t>  </a:t>
            </a:r>
            <a:endParaRPr lang="en-SG" sz="1400" dirty="0" smtClean="0"/>
          </a:p>
          <a:p>
            <a:r>
              <a:rPr lang="en-SG" sz="2400" dirty="0" smtClean="0"/>
              <a:t>BLE Advertising Packet Format</a:t>
            </a:r>
          </a:p>
          <a:p>
            <a:pPr lvl="1"/>
            <a:r>
              <a:rPr lang="en-SG" sz="1400" dirty="0">
                <a:hlinkClick r:id="rId10"/>
              </a:rPr>
              <a:t>http://</a:t>
            </a:r>
            <a:r>
              <a:rPr lang="en-SG" sz="1400" dirty="0" smtClean="0">
                <a:hlinkClick r:id="rId10"/>
              </a:rPr>
              <a:t>j2abro.blogspot.sg/2014/06/understanding-bluetooth-advertising.html</a:t>
            </a:r>
            <a:endParaRPr lang="en-SG" sz="1400" dirty="0" smtClean="0"/>
          </a:p>
          <a:p>
            <a:r>
              <a:rPr lang="en-SG" sz="2400" dirty="0" smtClean="0"/>
              <a:t>Bluetooth Core (Adopted) Specification</a:t>
            </a:r>
          </a:p>
          <a:p>
            <a:pPr lvl="1"/>
            <a:r>
              <a:rPr lang="en-SG" sz="1400" dirty="0">
                <a:hlinkClick r:id="rId11"/>
              </a:rPr>
              <a:t>https://www.bluetooth.org/en-us/specification/adopted-specifications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823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a. Can Peripheral prevent unwanted connections from unknown Central?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847851"/>
            <a:ext cx="8847908" cy="4351338"/>
          </a:xfrm>
        </p:spPr>
        <p:txBody>
          <a:bodyPr/>
          <a:lstStyle/>
          <a:p>
            <a:r>
              <a:rPr lang="en-SG" dirty="0" smtClean="0"/>
              <a:t>Not possible to block connection attempt</a:t>
            </a:r>
          </a:p>
          <a:p>
            <a:r>
              <a:rPr lang="en-SG" dirty="0" smtClean="0"/>
              <a:t>But peripheral can disconnect the central after connected</a:t>
            </a:r>
          </a:p>
          <a:p>
            <a:pPr lvl="1"/>
            <a:r>
              <a:rPr lang="en-SG" dirty="0" smtClean="0"/>
              <a:t>Wait for key-exchange</a:t>
            </a:r>
          </a:p>
          <a:p>
            <a:pPr lvl="1"/>
            <a:r>
              <a:rPr lang="en-SG" dirty="0" smtClean="0"/>
              <a:t>Mac address whitelist</a:t>
            </a:r>
          </a:p>
          <a:p>
            <a:r>
              <a:rPr lang="en-SG" dirty="0" smtClean="0"/>
              <a:t>Disconnect APIs</a:t>
            </a:r>
          </a:p>
          <a:p>
            <a:pPr lvl="1"/>
            <a:r>
              <a:rPr lang="en-SG" dirty="0" err="1" smtClean="0"/>
              <a:t>arduino-BLEPeripheral</a:t>
            </a:r>
            <a:endParaRPr lang="en-SG" dirty="0" smtClean="0"/>
          </a:p>
          <a:p>
            <a:pPr lvl="2"/>
            <a:r>
              <a:rPr lang="en-SG" i="1" dirty="0" err="1" smtClean="0"/>
              <a:t>blePeripheral.disconnect</a:t>
            </a:r>
            <a:r>
              <a:rPr lang="en-SG" i="1" dirty="0" smtClean="0"/>
              <a:t>();</a:t>
            </a:r>
          </a:p>
          <a:p>
            <a:pPr lvl="1"/>
            <a:r>
              <a:rPr lang="en-SG" dirty="0" err="1" smtClean="0"/>
              <a:t>Bleno</a:t>
            </a:r>
            <a:endParaRPr lang="en-SG" dirty="0" smtClean="0"/>
          </a:p>
          <a:p>
            <a:pPr lvl="2"/>
            <a:r>
              <a:rPr lang="en-SG" i="1" dirty="0" err="1"/>
              <a:t>bleno.disconnect</a:t>
            </a:r>
            <a:r>
              <a:rPr lang="en-SG" i="1" dirty="0"/>
              <a:t>();</a:t>
            </a:r>
            <a:endParaRPr lang="en-SG" i="1" dirty="0" smtClean="0"/>
          </a:p>
          <a:p>
            <a:pPr lvl="1"/>
            <a:endParaRPr lang="en-SG" dirty="0" smtClean="0"/>
          </a:p>
          <a:p>
            <a:endParaRPr lang="en-SG" dirty="0" smtClean="0"/>
          </a:p>
          <a:p>
            <a:pPr lvl="1"/>
            <a:endParaRPr lang="en-SG" dirty="0" smtClean="0"/>
          </a:p>
          <a:p>
            <a:pPr lvl="1"/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b. Who defines the attributes?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3758"/>
            <a:ext cx="8795658" cy="5507717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Peripheral always defines the attributes</a:t>
            </a:r>
          </a:p>
          <a:p>
            <a:pPr lvl="1"/>
            <a:r>
              <a:rPr lang="en-SG" dirty="0" smtClean="0"/>
              <a:t>Services, characteristics and descriptors</a:t>
            </a:r>
          </a:p>
          <a:p>
            <a:endParaRPr lang="en-SG" dirty="0" smtClean="0"/>
          </a:p>
          <a:p>
            <a:r>
              <a:rPr lang="en-SG" dirty="0" smtClean="0"/>
              <a:t>Then why did I do this on the Central?</a:t>
            </a:r>
          </a:p>
          <a:p>
            <a:r>
              <a:rPr lang="en-SG" dirty="0" smtClean="0"/>
              <a:t>Android:</a:t>
            </a:r>
          </a:p>
          <a:p>
            <a:endParaRPr lang="en-SG" dirty="0" smtClean="0"/>
          </a:p>
          <a:p>
            <a:r>
              <a:rPr lang="en-SG" dirty="0" smtClean="0"/>
              <a:t>iOS: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Reason: </a:t>
            </a:r>
            <a:endParaRPr lang="en-SG" dirty="0"/>
          </a:p>
          <a:p>
            <a:pPr lvl="1"/>
            <a:r>
              <a:rPr lang="en-SG" dirty="0" smtClean="0"/>
              <a:t>I hardcoded the characteristic UUIDs to address the characteristics directly since I already know their purpose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3076289"/>
            <a:ext cx="6171692" cy="86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6" y="2420395"/>
            <a:ext cx="777604" cy="77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4292831"/>
            <a:ext cx="5535054" cy="8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c. BLE Security?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825625"/>
            <a:ext cx="8647611" cy="4351338"/>
          </a:xfrm>
        </p:spPr>
        <p:txBody>
          <a:bodyPr/>
          <a:lstStyle/>
          <a:p>
            <a:r>
              <a:rPr lang="en-SG" dirty="0" smtClean="0"/>
              <a:t>Bluetooth pairing</a:t>
            </a:r>
          </a:p>
          <a:p>
            <a:r>
              <a:rPr lang="en-SG" dirty="0" smtClean="0"/>
              <a:t>&lt; </a:t>
            </a:r>
            <a:r>
              <a:rPr lang="en-SG" dirty="0"/>
              <a:t>Bluetooth </a:t>
            </a:r>
            <a:r>
              <a:rPr lang="en-SG" dirty="0" smtClean="0"/>
              <a:t>4.2: </a:t>
            </a:r>
          </a:p>
          <a:p>
            <a:pPr lvl="1"/>
            <a:r>
              <a:rPr lang="en-SG" dirty="0" smtClean="0"/>
              <a:t>Strongly discouraged to use native BLE security features Key-exchange protocol weakness</a:t>
            </a:r>
          </a:p>
          <a:p>
            <a:pPr lvl="1"/>
            <a:r>
              <a:rPr lang="en-SG" dirty="0" smtClean="0"/>
              <a:t>See video in Further Reading</a:t>
            </a:r>
          </a:p>
          <a:p>
            <a:r>
              <a:rPr lang="en-SG" dirty="0" smtClean="0"/>
              <a:t>Security issues fixed in 4.2 (Dec 2014)</a:t>
            </a:r>
          </a:p>
          <a:p>
            <a:pPr lvl="1"/>
            <a:r>
              <a:rPr lang="en-SG" dirty="0" smtClean="0"/>
              <a:t>But many devices in the market have not adopted this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d. Data loss from using </a:t>
            </a:r>
            <a:r>
              <a:rPr lang="en-SG" dirty="0" err="1" smtClean="0"/>
              <a:t>writeWithoutResponse</a:t>
            </a:r>
            <a:r>
              <a:rPr lang="en-SG" dirty="0" smtClean="0"/>
              <a:t> instead of write property?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0023"/>
            <a:ext cx="7886700" cy="3816940"/>
          </a:xfrm>
        </p:spPr>
        <p:txBody>
          <a:bodyPr/>
          <a:lstStyle/>
          <a:p>
            <a:r>
              <a:rPr lang="en-SG" dirty="0" smtClean="0"/>
              <a:t>Possibility exists but unlikely to happen in practice</a:t>
            </a:r>
          </a:p>
          <a:p>
            <a:r>
              <a:rPr lang="en-SG" dirty="0" smtClean="0"/>
              <a:t>Rough Analogy: </a:t>
            </a:r>
          </a:p>
          <a:p>
            <a:pPr lvl="1"/>
            <a:r>
              <a:rPr lang="en-SG" dirty="0" smtClean="0"/>
              <a:t>write vs </a:t>
            </a:r>
            <a:r>
              <a:rPr lang="en-SG" dirty="0" err="1" smtClean="0"/>
              <a:t>writeWithoutResponse</a:t>
            </a:r>
            <a:r>
              <a:rPr lang="en-SG" dirty="0" smtClean="0"/>
              <a:t> -&gt; TCP vs UDP</a:t>
            </a:r>
          </a:p>
          <a:p>
            <a:pPr lvl="1"/>
            <a:r>
              <a:rPr lang="en-SG" dirty="0" smtClean="0"/>
              <a:t>Possible to lose data if central sends faster than peripheral can process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7" y="1604234"/>
            <a:ext cx="2640120" cy="197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" y="531806"/>
            <a:ext cx="1588070" cy="158807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2086017" y="3495942"/>
            <a:ext cx="795802" cy="7875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29" y="2347803"/>
            <a:ext cx="655205" cy="974408"/>
          </a:xfrm>
          <a:prstGeom prst="rect">
            <a:avLst/>
          </a:prstGeom>
        </p:spPr>
      </p:pic>
      <p:pic>
        <p:nvPicPr>
          <p:cNvPr id="9" name="Picture 6" descr="https://cdn0.iconfinder.com/data/icons/colicon/24/bluetooth_wave_sync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61" y="2119876"/>
            <a:ext cx="455853" cy="4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152" y="2295363"/>
            <a:ext cx="1034745" cy="107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624734" y="2568307"/>
            <a:ext cx="40941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Automated Fundus Camera - AFC-330 - Nidek U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" y="3632453"/>
            <a:ext cx="1866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8454" y="185628"/>
            <a:ext cx="280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How things work?</a:t>
            </a:r>
            <a:endParaRPr lang="en-SG" sz="2800" dirty="0"/>
          </a:p>
        </p:txBody>
      </p:sp>
      <p:cxnSp>
        <p:nvCxnSpPr>
          <p:cNvPr id="17" name="Curved Connector 16"/>
          <p:cNvCxnSpPr>
            <a:stCxn id="6" idx="3"/>
          </p:cNvCxnSpPr>
          <p:nvPr/>
        </p:nvCxnSpPr>
        <p:spPr>
          <a:xfrm>
            <a:off x="1671757" y="1325841"/>
            <a:ext cx="1309445" cy="7940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e/ee/Linksys_WRT54G_V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8" y="4765004"/>
            <a:ext cx="1818128" cy="1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01506" y="2521534"/>
            <a:ext cx="943696" cy="3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23" name="Right Arrow 22"/>
          <p:cNvSpPr/>
          <p:nvPr/>
        </p:nvSpPr>
        <p:spPr>
          <a:xfrm rot="3556841">
            <a:off x="4696327" y="4007838"/>
            <a:ext cx="1169353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 rot="17573207">
            <a:off x="6585301" y="3975204"/>
            <a:ext cx="943696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417369" y="2192842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5656092" y="3053395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458" y="4045919"/>
            <a:ext cx="636233" cy="6362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621" y="4070298"/>
            <a:ext cx="636233" cy="6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25" grpId="0" animBg="1"/>
      <p:bldP spid="3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Intro: Bluetooth Classic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/>
          <a:lstStyle/>
          <a:p>
            <a:r>
              <a:rPr lang="en-SG" dirty="0" smtClean="0"/>
              <a:t>The “conventional” Bluetooth </a:t>
            </a:r>
          </a:p>
          <a:p>
            <a:r>
              <a:rPr lang="en-SG" dirty="0" smtClean="0"/>
              <a:t>2.4GHz</a:t>
            </a:r>
          </a:p>
          <a:p>
            <a:r>
              <a:rPr lang="en-SG" dirty="0" smtClean="0"/>
              <a:t>Range: 1m - 100m (10mtypical)</a:t>
            </a:r>
          </a:p>
          <a:p>
            <a:r>
              <a:rPr lang="en-SG" dirty="0" smtClean="0"/>
              <a:t>Connection-oriented: audio, file transfer, networking</a:t>
            </a:r>
          </a:p>
          <a:p>
            <a:r>
              <a:rPr lang="en-SG" dirty="0" smtClean="0"/>
              <a:t>Reasonably fast data rate: 2.1 Mbps</a:t>
            </a:r>
          </a:p>
          <a:p>
            <a:r>
              <a:rPr lang="en-SG" dirty="0" smtClean="0"/>
              <a:t>Power consumption:  </a:t>
            </a:r>
          </a:p>
          <a:p>
            <a:pPr lvl="1"/>
            <a:r>
              <a:rPr lang="en-SG" dirty="0" smtClean="0"/>
              <a:t>High but still &lt; </a:t>
            </a:r>
            <a:r>
              <a:rPr lang="en-SG" dirty="0" err="1" smtClean="0"/>
              <a:t>Wifi</a:t>
            </a:r>
            <a:r>
              <a:rPr lang="en-SG" dirty="0" smtClean="0"/>
              <a:t> &lt; 3G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"/>
            <a:ext cx="7886700" cy="1325563"/>
          </a:xfrm>
        </p:spPr>
        <p:txBody>
          <a:bodyPr/>
          <a:lstStyle/>
          <a:p>
            <a:r>
              <a:rPr lang="en-SG" dirty="0" smtClean="0"/>
              <a:t>Intro: 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095"/>
            <a:ext cx="9143999" cy="570338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Introduced in Bluetooth 4.0 specification (2010</a:t>
            </a:r>
            <a:r>
              <a:rPr lang="en-SG" dirty="0" smtClean="0"/>
              <a:t>)</a:t>
            </a:r>
          </a:p>
          <a:p>
            <a:r>
              <a:rPr lang="en-SG" dirty="0" smtClean="0"/>
              <a:t>Also known as </a:t>
            </a:r>
          </a:p>
          <a:p>
            <a:pPr lvl="1"/>
            <a:r>
              <a:rPr lang="en-SG" dirty="0" smtClean="0"/>
              <a:t>Bluetooth SMART</a:t>
            </a:r>
          </a:p>
          <a:p>
            <a:pPr lvl="1"/>
            <a:r>
              <a:rPr lang="en-SG" dirty="0" smtClean="0"/>
              <a:t>Single-Mode</a:t>
            </a:r>
          </a:p>
          <a:p>
            <a:pPr lvl="1"/>
            <a:r>
              <a:rPr lang="en-SG" dirty="0"/>
              <a:t>Dual-Mode = Classic + </a:t>
            </a:r>
            <a:r>
              <a:rPr lang="en-SG" dirty="0" smtClean="0"/>
              <a:t>Single-Mode</a:t>
            </a:r>
          </a:p>
          <a:p>
            <a:r>
              <a:rPr lang="en-SG" dirty="0" smtClean="0"/>
              <a:t>Target applications</a:t>
            </a:r>
            <a:endParaRPr lang="en-SG" dirty="0"/>
          </a:p>
          <a:p>
            <a:pPr lvl="1"/>
            <a:r>
              <a:rPr lang="en-SG" dirty="0"/>
              <a:t>Wireless battery-powered </a:t>
            </a:r>
            <a:r>
              <a:rPr lang="en-SG" dirty="0" smtClean="0"/>
              <a:t>sensors </a:t>
            </a:r>
            <a:r>
              <a:rPr lang="en-SG" dirty="0" err="1" smtClean="0"/>
              <a:t>eg</a:t>
            </a:r>
            <a:r>
              <a:rPr lang="en-SG" dirty="0"/>
              <a:t>.</a:t>
            </a:r>
            <a:r>
              <a:rPr lang="en-SG" dirty="0" smtClean="0"/>
              <a:t> </a:t>
            </a:r>
            <a:r>
              <a:rPr lang="en-SG" dirty="0"/>
              <a:t>heart rate, thermometer, fitness</a:t>
            </a:r>
          </a:p>
          <a:p>
            <a:pPr lvl="1"/>
            <a:r>
              <a:rPr lang="en-SG" dirty="0"/>
              <a:t>Location tracking and information serving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dirty="0" err="1" smtClean="0"/>
              <a:t>iBeacons</a:t>
            </a:r>
            <a:endParaRPr lang="en-SG" dirty="0" smtClean="0"/>
          </a:p>
          <a:p>
            <a:r>
              <a:rPr lang="en-SG" dirty="0" smtClean="0"/>
              <a:t>Requirements for target applications</a:t>
            </a:r>
          </a:p>
          <a:p>
            <a:pPr lvl="1"/>
            <a:r>
              <a:rPr lang="en-SG" dirty="0" smtClean="0"/>
              <a:t>Low-power</a:t>
            </a:r>
          </a:p>
          <a:p>
            <a:pPr lvl="1"/>
            <a:r>
              <a:rPr lang="en-SG" dirty="0" smtClean="0"/>
              <a:t>Low-cost</a:t>
            </a:r>
          </a:p>
          <a:p>
            <a:pPr lvl="1"/>
            <a:r>
              <a:rPr lang="en-SG" dirty="0" smtClean="0"/>
              <a:t>Low bandwidth: ~100 kbps</a:t>
            </a:r>
          </a:p>
          <a:p>
            <a:pPr lvl="1"/>
            <a:r>
              <a:rPr lang="en-SG" dirty="0" smtClean="0"/>
              <a:t>Low latency: Connectionless (fast </a:t>
            </a:r>
            <a:r>
              <a:rPr lang="en-SG" dirty="0"/>
              <a:t>setup and teardown of </a:t>
            </a:r>
            <a:r>
              <a:rPr lang="en-SG" dirty="0" smtClean="0"/>
              <a:t>connection in ~10ms)</a:t>
            </a:r>
          </a:p>
          <a:p>
            <a:r>
              <a:rPr lang="en-SG" dirty="0" smtClean="0"/>
              <a:t>How?</a:t>
            </a:r>
          </a:p>
          <a:p>
            <a:pPr lvl="1"/>
            <a:r>
              <a:rPr lang="en-SG" dirty="0" smtClean="0"/>
              <a:t>Radio chip off most of the time</a:t>
            </a:r>
          </a:p>
          <a:p>
            <a:pPr lvl="1"/>
            <a:r>
              <a:rPr lang="en-SG" dirty="0" smtClean="0"/>
              <a:t>Small packets</a:t>
            </a:r>
          </a:p>
          <a:p>
            <a:pPr lvl="2"/>
            <a:r>
              <a:rPr lang="en-SG" dirty="0" smtClean="0"/>
              <a:t>MTU: 20 bytes/packet for application</a:t>
            </a:r>
          </a:p>
          <a:p>
            <a:pPr lvl="2"/>
            <a:r>
              <a:rPr lang="en-SG" dirty="0" smtClean="0"/>
              <a:t>Less time transmitting -&gt; less heat -&gt; no need compensatory circuits -&gt; save more power</a:t>
            </a:r>
            <a:endParaRPr lang="en-SG" dirty="0"/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72307"/>
            <a:ext cx="2886075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Bluetooth Classic vs SMART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3552" y="1690689"/>
            <a:ext cx="7886700" cy="4351338"/>
          </a:xfrm>
        </p:spPr>
        <p:txBody>
          <a:bodyPr/>
          <a:lstStyle/>
          <a:p>
            <a:r>
              <a:rPr lang="en-SG" dirty="0" smtClean="0"/>
              <a:t>An actual battery-life comparison</a:t>
            </a:r>
          </a:p>
          <a:p>
            <a:r>
              <a:rPr lang="en-SG" dirty="0" err="1" smtClean="0"/>
              <a:t>Innova’s</a:t>
            </a:r>
            <a:r>
              <a:rPr lang="en-SG" dirty="0" smtClean="0"/>
              <a:t> anti-loss products</a:t>
            </a:r>
          </a:p>
        </p:txBody>
      </p:sp>
      <p:pic>
        <p:nvPicPr>
          <p:cNvPr id="3074" name="Picture 2" descr="http://54.255.181.80/wp-content/uploads/2014/05/629839_6433e04d251c412ea9c4f52931939fde-e14002127155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096370"/>
            <a:ext cx="2760954" cy="2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4" y="3096370"/>
            <a:ext cx="3489406" cy="222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3887" y="373968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vs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546" y="5464470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G1 (Classic)</a:t>
            </a:r>
          </a:p>
          <a:p>
            <a:r>
              <a:rPr lang="en-SG" dirty="0" smtClean="0"/>
              <a:t>Released: 2012</a:t>
            </a:r>
          </a:p>
          <a:p>
            <a:r>
              <a:rPr lang="en-SG" dirty="0" smtClean="0"/>
              <a:t>Battery Capacity: 3.7V, 270mAh </a:t>
            </a:r>
          </a:p>
          <a:p>
            <a:r>
              <a:rPr lang="en-SG" dirty="0" smtClean="0"/>
              <a:t>Battery Life: 1 - 2 weeks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739110" y="5468033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Elite (SMART)</a:t>
            </a:r>
          </a:p>
          <a:p>
            <a:r>
              <a:rPr lang="en-SG" dirty="0" smtClean="0"/>
              <a:t>Released: 2013</a:t>
            </a:r>
          </a:p>
          <a:p>
            <a:r>
              <a:rPr lang="en-SG" dirty="0" smtClean="0"/>
              <a:t>Battery Capacity: 3.7V, 150mAh </a:t>
            </a:r>
          </a:p>
          <a:p>
            <a:r>
              <a:rPr lang="en-SG" dirty="0" smtClean="0"/>
              <a:t>Battery Life: 6 months to 1 year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1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985718" y="489080"/>
            <a:ext cx="7121763" cy="61660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57741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/>
              <a:t>Wireless constraint triangle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9</a:t>
            </a:fld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820835" y="489080"/>
            <a:ext cx="211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rgbClr val="FF0000"/>
                </a:solidFill>
              </a:rPr>
              <a:t>Power usage ↓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948152"/>
            <a:ext cx="123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rgbClr val="00B050"/>
                </a:solidFill>
              </a:rPr>
              <a:t>Range↑</a:t>
            </a:r>
            <a:endParaRPr lang="en-SG" sz="2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93615" y="6072439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chemeClr val="accent5"/>
                </a:solidFill>
              </a:rPr>
              <a:t>Speed↑</a:t>
            </a:r>
            <a:endParaRPr lang="en-SG" sz="24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6562" y="6633437"/>
            <a:ext cx="4307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*Positions are for </a:t>
            </a:r>
            <a:r>
              <a:rPr lang="en-SG" sz="1200" smtClean="0"/>
              <a:t>relative comparison </a:t>
            </a:r>
            <a:r>
              <a:rPr lang="en-SG" sz="1200" dirty="0" smtClean="0"/>
              <a:t>only, they are not absolute</a:t>
            </a:r>
            <a:endParaRPr lang="en-SG" sz="1200" dirty="0"/>
          </a:p>
        </p:txBody>
      </p:sp>
      <p:sp>
        <p:nvSpPr>
          <p:cNvPr id="5" name="Isosceles Triangle 4"/>
          <p:cNvSpPr/>
          <p:nvPr/>
        </p:nvSpPr>
        <p:spPr>
          <a:xfrm>
            <a:off x="1136783" y="5230059"/>
            <a:ext cx="3815247" cy="1366594"/>
          </a:xfrm>
          <a:prstGeom prst="triangle">
            <a:avLst>
              <a:gd name="adj" fmla="val 5047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SG" dirty="0" smtClean="0">
                <a:solidFill>
                  <a:srgbClr val="C00000"/>
                </a:solidFill>
              </a:rPr>
              <a:t>3G/4G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3183468" y="4477920"/>
            <a:ext cx="3539524" cy="1074248"/>
          </a:xfrm>
          <a:prstGeom prst="triangle">
            <a:avLst>
              <a:gd name="adj" fmla="val 5032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00" dirty="0"/>
          </a:p>
        </p:txBody>
      </p:sp>
      <p:sp>
        <p:nvSpPr>
          <p:cNvPr id="26" name="Isosceles Triangle 25"/>
          <p:cNvSpPr/>
          <p:nvPr/>
        </p:nvSpPr>
        <p:spPr>
          <a:xfrm>
            <a:off x="3958620" y="4477919"/>
            <a:ext cx="3492047" cy="1074248"/>
          </a:xfrm>
          <a:prstGeom prst="triangle">
            <a:avLst>
              <a:gd name="adj" fmla="val 50328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Isosceles Triangle 27"/>
          <p:cNvSpPr/>
          <p:nvPr/>
        </p:nvSpPr>
        <p:spPr>
          <a:xfrm>
            <a:off x="4127984" y="720182"/>
            <a:ext cx="837225" cy="541168"/>
          </a:xfrm>
          <a:prstGeom prst="triangle">
            <a:avLst>
              <a:gd name="adj" fmla="val 5032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>
                <a:solidFill>
                  <a:schemeClr val="accent2"/>
                </a:solidFill>
              </a:rPr>
              <a:t>RFID/NFC</a:t>
            </a:r>
            <a:endParaRPr lang="en-SG" sz="9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52140" y="1047974"/>
            <a:ext cx="2877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 smtClean="0"/>
              <a:t>Other factors not mentioned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Cost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Royalties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Manufacturing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Adoption rate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Topology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Mesh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Star</a:t>
            </a:r>
            <a:endParaRPr lang="en-SG" dirty="0"/>
          </a:p>
        </p:txBody>
      </p:sp>
      <p:sp>
        <p:nvSpPr>
          <p:cNvPr id="32" name="Isosceles Triangle 31"/>
          <p:cNvSpPr/>
          <p:nvPr/>
        </p:nvSpPr>
        <p:spPr>
          <a:xfrm>
            <a:off x="2673767" y="2603893"/>
            <a:ext cx="1872833" cy="1504810"/>
          </a:xfrm>
          <a:prstGeom prst="triangle">
            <a:avLst>
              <a:gd name="adj" fmla="val 503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>
                <a:solidFill>
                  <a:srgbClr val="FF0000"/>
                </a:solidFill>
              </a:rPr>
              <a:t>Zigbee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>
            <a:off x="3251199" y="2000181"/>
            <a:ext cx="933411" cy="2110272"/>
          </a:xfrm>
          <a:prstGeom prst="triangle">
            <a:avLst>
              <a:gd name="adj" fmla="val 50328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rgbClr val="7030A0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279829" y="3139922"/>
            <a:ext cx="1930400" cy="966801"/>
          </a:xfrm>
          <a:prstGeom prst="triangle">
            <a:avLst>
              <a:gd name="adj" fmla="val 50328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sz="2000" dirty="0" smtClean="0">
                <a:solidFill>
                  <a:schemeClr val="accent1"/>
                </a:solidFill>
              </a:rPr>
              <a:t>BT Classic</a:t>
            </a:r>
            <a:endParaRPr lang="en-SG" sz="20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2296" y="4984762"/>
            <a:ext cx="1296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2060"/>
                </a:solidFill>
              </a:rPr>
              <a:t>802.11 n/ac</a:t>
            </a:r>
          </a:p>
          <a:p>
            <a:r>
              <a:rPr lang="en-SG" dirty="0" smtClean="0">
                <a:solidFill>
                  <a:srgbClr val="002060"/>
                </a:solidFill>
              </a:rPr>
              <a:t>5Ghz</a:t>
            </a:r>
            <a:endParaRPr lang="en-SG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8620" y="4974731"/>
            <a:ext cx="146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C000"/>
                </a:solidFill>
              </a:rPr>
              <a:t>802.11 b/g/n </a:t>
            </a:r>
            <a:endParaRPr lang="en-SG" dirty="0" smtClean="0">
              <a:solidFill>
                <a:srgbClr val="FFC000"/>
              </a:solidFill>
            </a:endParaRPr>
          </a:p>
          <a:p>
            <a:r>
              <a:rPr lang="en-SG" dirty="0" smtClean="0">
                <a:solidFill>
                  <a:srgbClr val="FFC000"/>
                </a:solidFill>
              </a:rPr>
              <a:t>2.4Ghz</a:t>
            </a:r>
            <a:endParaRPr lang="en-SG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5594" y="194998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7030A0"/>
                </a:solidFill>
              </a:rPr>
              <a:t>BLE</a:t>
            </a:r>
            <a:endParaRPr lang="en-S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4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6" grpId="0" animBg="1"/>
      <p:bldP spid="28" grpId="0" animBg="1"/>
      <p:bldP spid="31" grpId="0"/>
      <p:bldP spid="32" grpId="0" animBg="1"/>
      <p:bldP spid="30" grpId="0" animBg="1"/>
      <p:bldP spid="29" grpId="0" animBg="1"/>
      <p:bldP spid="6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2403</TotalTime>
  <Words>2926</Words>
  <Application>Microsoft Macintosh PowerPoint</Application>
  <PresentationFormat>On-screen Show (4:3)</PresentationFormat>
  <Paragraphs>663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Introduction to Bluetooth Low Energy (BLE)</vt:lpstr>
      <vt:lpstr>About Me</vt:lpstr>
      <vt:lpstr>Where I started from?</vt:lpstr>
      <vt:lpstr>Where I am now?</vt:lpstr>
      <vt:lpstr>PowerPoint Presentation</vt:lpstr>
      <vt:lpstr>Intro: Bluetooth Classic</vt:lpstr>
      <vt:lpstr>Intro: BLE</vt:lpstr>
      <vt:lpstr>Bluetooth Classic vs SMART</vt:lpstr>
      <vt:lpstr>Wireless constraint triangle</vt:lpstr>
      <vt:lpstr>What’s on the agenda?</vt:lpstr>
      <vt:lpstr>1a. Device Role 1: Broadcaster vs Observer</vt:lpstr>
      <vt:lpstr>1b. Device Role 2: Central vs Peripheral</vt:lpstr>
      <vt:lpstr>1b. Device Role 2: Central vs Peripheral</vt:lpstr>
      <vt:lpstr>1c. OS/Device Compatibility</vt:lpstr>
      <vt:lpstr>1d. UUID, Attribute</vt:lpstr>
      <vt:lpstr>1d. GAP, GATT  (defined by Peripheral)</vt:lpstr>
      <vt:lpstr>1d. Service, characteristic, descriptor (All these are part of a peripheral’s GATT)</vt:lpstr>
      <vt:lpstr>1d. Service, characteristic, descriptor</vt:lpstr>
      <vt:lpstr>1e. BLE connection procedure</vt:lpstr>
      <vt:lpstr>2a. Functional Requirements</vt:lpstr>
      <vt:lpstr>2b. Hardware setup (Arduino)</vt:lpstr>
      <vt:lpstr>2b. Hardware setup (Raspberry Pi)</vt:lpstr>
      <vt:lpstr>2. Peripheral Architecture Plan</vt:lpstr>
      <vt:lpstr>3a. Arduino code </vt:lpstr>
      <vt:lpstr>3b. Central architecture plan  (iOS and Android) </vt:lpstr>
      <vt:lpstr>3c. iOS Code</vt:lpstr>
      <vt:lpstr>3b. Raspberry Pi code</vt:lpstr>
      <vt:lpstr>3c. Android code</vt:lpstr>
      <vt:lpstr>4a. General Issues</vt:lpstr>
      <vt:lpstr>4b. iOS issues</vt:lpstr>
      <vt:lpstr>4c. Android issues (the past)</vt:lpstr>
      <vt:lpstr>4c. Android issues (today)</vt:lpstr>
      <vt:lpstr>4c. Android issues (today)</vt:lpstr>
      <vt:lpstr>4c. Tips for production Android app</vt:lpstr>
      <vt:lpstr>5. BLE layer model</vt:lpstr>
      <vt:lpstr>5. BLE Data Link-layer Packet Structure</vt:lpstr>
      <vt:lpstr>6. BLE Sniffer</vt:lpstr>
      <vt:lpstr>6. Sniffer: Advertising</vt:lpstr>
      <vt:lpstr>6. Sniffer: Scan</vt:lpstr>
      <vt:lpstr>6. Sniffer: Connection</vt:lpstr>
      <vt:lpstr>6. Sniffer: Data Packets</vt:lpstr>
      <vt:lpstr>6. Sniffer: Discover services/characteristics</vt:lpstr>
      <vt:lpstr>6. Sniffer: Data transfer</vt:lpstr>
      <vt:lpstr>7. Further reading</vt:lpstr>
      <vt:lpstr>8a. Can Peripheral prevent unwanted connections from unknown Central?</vt:lpstr>
      <vt:lpstr>8b. Who defines the attributes?</vt:lpstr>
      <vt:lpstr>8c. BLE Security?</vt:lpstr>
      <vt:lpstr>8d. Data loss from using writeWithoutResponse instead of write property?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406</cp:revision>
  <cp:lastPrinted>2016-02-07T05:20:51Z</cp:lastPrinted>
  <dcterms:created xsi:type="dcterms:W3CDTF">2015-03-18T04:17:11Z</dcterms:created>
  <dcterms:modified xsi:type="dcterms:W3CDTF">2016-02-15T08:33:00Z</dcterms:modified>
</cp:coreProperties>
</file>