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267" r:id="rId10"/>
    <p:sldId id="268" r:id="rId11"/>
    <p:sldId id="273" r:id="rId12"/>
    <p:sldId id="296" r:id="rId13"/>
    <p:sldId id="278" r:id="rId14"/>
    <p:sldId id="274" r:id="rId15"/>
    <p:sldId id="272" r:id="rId16"/>
    <p:sldId id="275" r:id="rId17"/>
    <p:sldId id="276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2" r:id="rId28"/>
    <p:sldId id="289" r:id="rId29"/>
    <p:sldId id="290" r:id="rId30"/>
    <p:sldId id="295" r:id="rId31"/>
    <p:sldId id="293" r:id="rId32"/>
    <p:sldId id="294" r:id="rId33"/>
    <p:sldId id="306" r:id="rId34"/>
    <p:sldId id="308" r:id="rId35"/>
    <p:sldId id="302" r:id="rId36"/>
    <p:sldId id="303" r:id="rId37"/>
    <p:sldId id="304" r:id="rId38"/>
    <p:sldId id="305" r:id="rId39"/>
    <p:sldId id="310" r:id="rId40"/>
    <p:sldId id="309" r:id="rId41"/>
    <p:sldId id="307" r:id="rId42"/>
    <p:sldId id="291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5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24/9/2015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24/9/2015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24/9/2015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24/9/2015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24/9/2015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24/9/2015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24/9/2015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24/9/2015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24/9/2015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24/9/2015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24/9/2015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24/9/2015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24/9/2015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ssets/1382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epmistry/arduino-BLEPeripheral" TargetMode="External"/><Relationship Id="rId2" Type="http://schemas.openxmlformats.org/officeDocument/2006/relationships/hyperlink" Target="https://github.com/NordicSemiconductor/ble-sdk-arduin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deepmistry/blen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19502853/android-4-3-ble-filtering-behaviour-of-startlescan" TargetMode="External"/><Relationship Id="rId3" Type="http://schemas.openxmlformats.org/officeDocument/2006/relationships/hyperlink" Target="https://lacklustre.net/bluetooth/Ryan_Bluetooth_Low_Energy_USENIX_WOOT.pdf" TargetMode="External"/><Relationship Id="rId7" Type="http://schemas.openxmlformats.org/officeDocument/2006/relationships/hyperlink" Target="http://stackoverflow.com/questions/17870189/android-4-3-bluetooth-low-energy-unstable" TargetMode="External"/><Relationship Id="rId2" Type="http://schemas.openxmlformats.org/officeDocument/2006/relationships/hyperlink" Target="https://www.usenix.org/conference/woot13/workshop-program/presentation/ry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adafruit.com/introducing-the-adafruit-bluefruit-le-sniffer" TargetMode="External"/><Relationship Id="rId11" Type="http://schemas.openxmlformats.org/officeDocument/2006/relationships/hyperlink" Target="https://www.bluetooth.org/en-us/specification/adopted-specifications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10" Type="http://schemas.openxmlformats.org/officeDocument/2006/relationships/hyperlink" Target="http://j2abro.blogspot.sg/2014/06/understanding-bluetooth-advertising.html" TargetMode="External"/><Relationship Id="rId4" Type="http://schemas.openxmlformats.org/officeDocument/2006/relationships/hyperlink" Target="https://www.youtube.com/watch?v=BZwOrQ6zkzE" TargetMode="External"/><Relationship Id="rId9" Type="http://schemas.openxmlformats.org/officeDocument/2006/relationships/hyperlink" Target="https://www.youtube.com/watch?v=qx55Sa8UZAQ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Introduction to Bluetooth Low Energy (BLE)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with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5386" y="5521147"/>
            <a:ext cx="3570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NUS Hackers (2 Oct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v0.8 (9 June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v0.7 (13 May 2015)</a:t>
            </a:r>
          </a:p>
          <a:p>
            <a:r>
              <a:rPr lang="en-SG" dirty="0" smtClean="0"/>
              <a:t>Hackers and Painters (10 April 2015)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1a. Central vs Peripheral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Central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Connects to</a:t>
            </a:r>
            <a:endParaRPr lang="en-S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/>
                <a:gridCol w="5174322"/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 smtClean="0"/>
                        <a:t>Platform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Terms they prefer (generally mean </a:t>
                      </a:r>
                      <a:r>
                        <a:rPr lang="en-SG" baseline="0" dirty="0" smtClean="0"/>
                        <a:t>the same thing)</a:t>
                      </a:r>
                      <a:endParaRPr lang="en-SG" dirty="0"/>
                    </a:p>
                  </a:txBody>
                  <a:tcPr/>
                </a:tc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iOS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Central/Peripheral</a:t>
                      </a:r>
                      <a:endParaRPr lang="en-SG" dirty="0"/>
                    </a:p>
                  </a:txBody>
                  <a:tcPr/>
                </a:tc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Android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Client/Server</a:t>
                      </a:r>
                      <a:endParaRPr lang="en-SG" dirty="0"/>
                    </a:p>
                  </a:txBody>
                  <a:tcPr/>
                </a:tc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Chipset manufacturers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Master/Slave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1a. Central 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Central: can connect to </a:t>
            </a:r>
            <a:r>
              <a:rPr lang="en-SG" b="1" dirty="0" smtClean="0"/>
              <a:t>many peripherals </a:t>
            </a:r>
            <a:r>
              <a:rPr lang="en-SG" dirty="0" smtClean="0"/>
              <a:t>at the same time</a:t>
            </a:r>
          </a:p>
          <a:p>
            <a:r>
              <a:rPr lang="en-SG" dirty="0" smtClean="0"/>
              <a:t>Peripheral: can connect to </a:t>
            </a:r>
            <a:r>
              <a:rPr lang="en-SG" b="1" dirty="0" smtClean="0"/>
              <a:t>only one central </a:t>
            </a:r>
            <a:r>
              <a:rPr lang="en-SG" dirty="0" smtClean="0"/>
              <a:t>at any one time.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 smtClean="0"/>
              <a:t>1b. OS/Device Compatibility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97465"/>
              </p:ext>
            </p:extLst>
          </p:nvPr>
        </p:nvGraphicFramePr>
        <p:xfrm>
          <a:off x="314780" y="1396998"/>
          <a:ext cx="8369298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/>
                <a:gridCol w="4184649"/>
              </a:tblGrid>
              <a:tr h="338204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Central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 Peripheral</a:t>
                      </a:r>
                      <a:endParaRPr lang="en-SG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86479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Mac OS X</a:t>
                      </a:r>
                      <a:r>
                        <a:rPr lang="en-SG" sz="2400" baseline="0" dirty="0" smtClean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&gt;= </a:t>
                      </a: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Android 4.3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</a:t>
                      </a:r>
                      <a:r>
                        <a:rPr lang="en-SG" sz="2400" baseline="0" dirty="0" smtClean="0"/>
                        <a:t> chipsets</a:t>
                      </a:r>
                      <a:endParaRPr lang="en-SG" sz="24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SG" sz="2400" dirty="0" smtClean="0"/>
                    </a:p>
                    <a:p>
                      <a:endParaRPr lang="en-SG" sz="2400" dirty="0" smtClean="0">
                        <a:ln>
                          <a:noFill/>
                        </a:ln>
                      </a:endParaRPr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Mac OS</a:t>
                      </a:r>
                      <a:r>
                        <a:rPr lang="en-SG" sz="2400" baseline="0" dirty="0" smtClean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&gt;= </a:t>
                      </a: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Android 5.0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 smtClean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096001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, custom ROMs may enable these BLE features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4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1c. UUID,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 smtClean="0"/>
              <a:t>Universally </a:t>
            </a:r>
            <a:r>
              <a:rPr lang="en-SG" dirty="0"/>
              <a:t>Unique </a:t>
            </a:r>
            <a:r>
              <a:rPr lang="en-SG" dirty="0" smtClean="0"/>
              <a:t>Identifier (UUID)</a:t>
            </a:r>
            <a:endParaRPr lang="en-SG" dirty="0"/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 smtClean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</a:t>
            </a:r>
            <a:r>
              <a:rPr lang="en-SG" dirty="0" smtClean="0"/>
              <a:t>uniqueness if randomised</a:t>
            </a:r>
            <a:endParaRPr lang="en-SG" dirty="0"/>
          </a:p>
          <a:p>
            <a:pPr lvl="1"/>
            <a:r>
              <a:rPr lang="en-SG" dirty="0" smtClean="0"/>
              <a:t>2</a:t>
            </a:r>
            <a:r>
              <a:rPr lang="en-SG" baseline="30000" dirty="0" smtClean="0"/>
              <a:t>128</a:t>
            </a:r>
            <a:r>
              <a:rPr lang="en-SG" dirty="0" smtClean="0"/>
              <a:t> </a:t>
            </a:r>
            <a:r>
              <a:rPr lang="en-SG" dirty="0"/>
              <a:t>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</a:t>
            </a:r>
            <a:r>
              <a:rPr lang="en-SG" dirty="0" smtClean="0"/>
              <a:t>services/characteristics/descriptors</a:t>
            </a:r>
          </a:p>
          <a:p>
            <a:pPr lvl="2"/>
            <a:r>
              <a:rPr lang="en-SG" dirty="0" smtClean="0"/>
              <a:t>Combined inside Bluetooth Base UUID</a:t>
            </a:r>
          </a:p>
          <a:p>
            <a:pPr lvl="2"/>
            <a:r>
              <a:rPr lang="en-SG" dirty="0" smtClean="0"/>
              <a:t>0000xxxx-0000-1000-8000-00805F9B34FB </a:t>
            </a:r>
          </a:p>
          <a:p>
            <a:r>
              <a:rPr lang="en-SG" dirty="0" smtClean="0"/>
              <a:t>Attribute</a:t>
            </a:r>
          </a:p>
          <a:p>
            <a:pPr lvl="1"/>
            <a:r>
              <a:rPr lang="en-SG" dirty="0" smtClean="0"/>
              <a:t>Anything that has a UUID</a:t>
            </a:r>
          </a:p>
          <a:p>
            <a:pPr lvl="1"/>
            <a:r>
              <a:rPr lang="en-SG" dirty="0" smtClean="0"/>
              <a:t>Refers to Services, Characteristics and Descriptors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1c. GAP, GATT </a:t>
            </a:r>
            <a:br>
              <a:rPr lang="en-SG" dirty="0" smtClean="0"/>
            </a:br>
            <a:r>
              <a:rPr lang="en-SG" dirty="0" smtClean="0"/>
              <a:t>(defined by Peripheral)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Generic </a:t>
            </a:r>
            <a:r>
              <a:rPr lang="en-SG" dirty="0"/>
              <a:t>Access </a:t>
            </a:r>
            <a:r>
              <a:rPr lang="en-SG" dirty="0" smtClean="0"/>
              <a:t>Profile (GAP) or Advertising</a:t>
            </a:r>
          </a:p>
          <a:p>
            <a:pPr lvl="1"/>
            <a:r>
              <a:rPr lang="en-SG" dirty="0" smtClean="0"/>
              <a:t>Information advertised to </a:t>
            </a:r>
            <a:r>
              <a:rPr lang="en-SG" dirty="0"/>
              <a:t>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</a:t>
            </a:r>
            <a:r>
              <a:rPr lang="en-SG" dirty="0" smtClean="0"/>
              <a:t>? </a:t>
            </a:r>
            <a:endParaRPr lang="en-SG" dirty="0"/>
          </a:p>
          <a:p>
            <a:pPr lvl="1"/>
            <a:r>
              <a:rPr lang="en-SG" dirty="0"/>
              <a:t>Supported features (services</a:t>
            </a:r>
            <a:r>
              <a:rPr lang="en-SG" dirty="0" smtClean="0"/>
              <a:t>)</a:t>
            </a:r>
          </a:p>
          <a:p>
            <a:r>
              <a:rPr lang="en-SG" dirty="0" smtClean="0"/>
              <a:t>Generic </a:t>
            </a:r>
            <a:r>
              <a:rPr lang="en-SG" dirty="0"/>
              <a:t>Attribute </a:t>
            </a:r>
            <a:r>
              <a:rPr lang="en-SG" dirty="0" smtClean="0"/>
              <a:t>Profile (GATT)</a:t>
            </a:r>
            <a:endParaRPr lang="en-SG" dirty="0"/>
          </a:p>
          <a:p>
            <a:pPr lvl="1"/>
            <a:r>
              <a:rPr lang="en-SG" dirty="0" smtClean="0"/>
              <a:t>How </a:t>
            </a:r>
            <a:r>
              <a:rPr lang="en-SG" dirty="0"/>
              <a:t>to exchange data once connected</a:t>
            </a:r>
          </a:p>
          <a:p>
            <a:pPr lvl="1"/>
            <a:r>
              <a:rPr lang="en-SG" dirty="0"/>
              <a:t>Identifies </a:t>
            </a:r>
            <a:r>
              <a:rPr lang="en-SG" dirty="0" smtClean="0"/>
              <a:t>Services</a:t>
            </a:r>
            <a:r>
              <a:rPr lang="en-SG" dirty="0"/>
              <a:t>, </a:t>
            </a:r>
            <a:r>
              <a:rPr lang="en-SG" dirty="0" smtClean="0"/>
              <a:t>Characteristics </a:t>
            </a:r>
            <a:r>
              <a:rPr lang="en-SG" dirty="0"/>
              <a:t>and D</a:t>
            </a:r>
            <a:r>
              <a:rPr lang="en-SG" dirty="0" smtClean="0"/>
              <a:t>escriptors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*Both GAP and GATT are theoretical concepts, you don’t usually see those terms in coding APIs.</a:t>
            </a:r>
            <a:endParaRPr lang="en-SG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1c. Service, characteristic, descriptor</a:t>
            </a:r>
            <a:br>
              <a:rPr lang="en-SG" dirty="0" smtClean="0"/>
            </a:br>
            <a:r>
              <a:rPr lang="en-SG" sz="2800" dirty="0" smtClean="0"/>
              <a:t>(All these are part of a peripheral’s GATT)</a:t>
            </a:r>
            <a:endParaRPr lang="en-SG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 smtClean="0"/>
              <a:t>Service</a:t>
            </a:r>
          </a:p>
          <a:p>
            <a:pPr lvl="1"/>
            <a:r>
              <a:rPr lang="en-SG" sz="1800" dirty="0" smtClean="0"/>
              <a:t>16-bit SIG services: Battery, Heart rate, Immediate Alert, </a:t>
            </a:r>
            <a:r>
              <a:rPr lang="en-SG" sz="1800" dirty="0" err="1" smtClean="0"/>
              <a:t>Tx</a:t>
            </a:r>
            <a:r>
              <a:rPr lang="en-SG" sz="1800" dirty="0" smtClean="0"/>
              <a:t> Power</a:t>
            </a:r>
          </a:p>
          <a:p>
            <a:pPr lvl="1"/>
            <a:r>
              <a:rPr lang="en-SG" sz="1800" dirty="0" smtClean="0"/>
              <a:t>128-bit UUID for custom services</a:t>
            </a:r>
          </a:p>
          <a:p>
            <a:pPr lvl="1"/>
            <a:r>
              <a:rPr lang="en-SG" sz="1800" dirty="0" smtClean="0"/>
              <a:t>Collection of characteristics</a:t>
            </a:r>
          </a:p>
          <a:p>
            <a:r>
              <a:rPr lang="en-SG" sz="1800" b="1" dirty="0" smtClean="0"/>
              <a:t>Characteristic</a:t>
            </a:r>
          </a:p>
          <a:p>
            <a:pPr lvl="1"/>
            <a:r>
              <a:rPr lang="en-SG" sz="1800" dirty="0" smtClean="0"/>
              <a:t>Holds a value: String, </a:t>
            </a:r>
            <a:r>
              <a:rPr lang="en-SG" sz="1800" dirty="0" err="1" smtClean="0"/>
              <a:t>Int</a:t>
            </a:r>
            <a:r>
              <a:rPr lang="en-SG" sz="1800" dirty="0" smtClean="0"/>
              <a:t>, Char….. </a:t>
            </a:r>
          </a:p>
          <a:p>
            <a:pPr lvl="1"/>
            <a:r>
              <a:rPr lang="en-SG" sz="1800" dirty="0" smtClean="0"/>
              <a:t>Can take on multiple properties:</a:t>
            </a:r>
          </a:p>
          <a:p>
            <a:pPr lvl="2"/>
            <a:r>
              <a:rPr lang="en-SG" sz="1800" u="sng" dirty="0" smtClean="0"/>
              <a:t>Read</a:t>
            </a:r>
            <a:r>
              <a:rPr lang="en-SG" sz="1800" dirty="0" smtClean="0"/>
              <a:t>: Central can read this value directly</a:t>
            </a:r>
          </a:p>
          <a:p>
            <a:pPr lvl="2"/>
            <a:r>
              <a:rPr lang="en-SG" sz="1800" u="sng" dirty="0" smtClean="0"/>
              <a:t>Write</a:t>
            </a:r>
            <a:r>
              <a:rPr lang="en-SG" sz="1800" dirty="0" smtClean="0"/>
              <a:t>: Central can write/change this value and be notified if executed successfully</a:t>
            </a:r>
          </a:p>
          <a:p>
            <a:pPr lvl="2"/>
            <a:r>
              <a:rPr lang="en-SG" sz="1800" u="sng" dirty="0" err="1" smtClean="0"/>
              <a:t>WriteWithoutResponse</a:t>
            </a:r>
            <a:r>
              <a:rPr lang="en-SG" sz="1800" dirty="0" smtClean="0"/>
              <a:t>: Central just “fire and forget”</a:t>
            </a:r>
          </a:p>
          <a:p>
            <a:pPr lvl="2"/>
            <a:r>
              <a:rPr lang="en-SG" sz="1800" u="sng" dirty="0" smtClean="0"/>
              <a:t>Notify</a:t>
            </a:r>
            <a:r>
              <a:rPr lang="en-SG" sz="1800" dirty="0" smtClean="0"/>
              <a:t>: Central gets alerted if the value has changed</a:t>
            </a:r>
          </a:p>
          <a:p>
            <a:pPr lvl="2"/>
            <a:r>
              <a:rPr lang="en-SG" sz="1800" dirty="0" smtClean="0"/>
              <a:t>Others: </a:t>
            </a:r>
            <a:r>
              <a:rPr lang="en-SG" sz="1800" u="sng" dirty="0"/>
              <a:t>B</a:t>
            </a:r>
            <a:r>
              <a:rPr lang="en-SG" sz="1800" u="sng" dirty="0" smtClean="0"/>
              <a:t>roadcast, Indicate, </a:t>
            </a:r>
            <a:r>
              <a:rPr lang="en-SG" sz="1800" u="sng" dirty="0" err="1" smtClean="0"/>
              <a:t>SignedWrite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QueuedWrite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WritableAuxiliaries</a:t>
            </a:r>
            <a:endParaRPr lang="en-SG" sz="1800" u="sng" dirty="0" smtClean="0"/>
          </a:p>
          <a:p>
            <a:pPr lvl="1"/>
            <a:r>
              <a:rPr lang="en-SG" sz="1800" dirty="0" smtClean="0"/>
              <a:t>Collection of optional descriptors</a:t>
            </a:r>
          </a:p>
          <a:p>
            <a:r>
              <a:rPr lang="en-SG" sz="1800" b="1" dirty="0" smtClean="0"/>
              <a:t>Descriptor: </a:t>
            </a:r>
            <a:r>
              <a:rPr lang="en-SG" sz="1800" dirty="0" smtClean="0"/>
              <a:t>usually optional</a:t>
            </a:r>
          </a:p>
          <a:p>
            <a:pPr lvl="1"/>
            <a:r>
              <a:rPr lang="en-SG" sz="1800" dirty="0" smtClean="0"/>
              <a:t>Holds a value</a:t>
            </a:r>
          </a:p>
          <a:p>
            <a:pPr lvl="1"/>
            <a:r>
              <a:rPr lang="en-SG" sz="1800" dirty="0" smtClean="0"/>
              <a:t>Used to describe a characteristic (meta-data)</a:t>
            </a:r>
          </a:p>
          <a:p>
            <a:pPr lvl="1"/>
            <a:r>
              <a:rPr lang="en-SG" sz="1800" dirty="0" smtClean="0"/>
              <a:t>Special case: Client </a:t>
            </a:r>
            <a:r>
              <a:rPr lang="en-SG" sz="1800" dirty="0"/>
              <a:t>Characteristic Configuration Descriptor </a:t>
            </a:r>
            <a:r>
              <a:rPr lang="en-SG" sz="1800" dirty="0" smtClean="0"/>
              <a:t>(0x2902)</a:t>
            </a:r>
          </a:p>
          <a:p>
            <a:pPr lvl="2"/>
            <a:r>
              <a:rPr lang="en-SG" sz="1800" dirty="0" smtClean="0"/>
              <a:t>Usually automatically created for characteristics with “notify” property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 smtClean="0"/>
              <a:t>1c. Service, </a:t>
            </a:r>
            <a:r>
              <a:rPr lang="en-SG" dirty="0"/>
              <a:t>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GATT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Read, Notify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</a:t>
            </a:r>
            <a:r>
              <a:rPr lang="en-SG" dirty="0" smtClean="0">
                <a:solidFill>
                  <a:schemeClr val="tx1"/>
                </a:solidFill>
              </a:rPr>
              <a:t>, Write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</a:t>
            </a:r>
            <a:r>
              <a:rPr lang="en-SG" dirty="0" err="1" smtClean="0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Descriptor2</a:t>
            </a:r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 smtClean="0"/>
              <a:t>1d. BLE connection procedure</a:t>
            </a:r>
            <a:endParaRPr lang="en-SG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02675" y="570259"/>
            <a:ext cx="2399824" cy="389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9" y="570259"/>
            <a:ext cx="2138334" cy="3898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Peripheral</a:t>
            </a:r>
            <a:endParaRPr lang="en-SG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2587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6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Broadcasts advertisement packets (GAP) 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35" idx="3"/>
          </p:cNvCxnSpPr>
          <p:nvPr/>
        </p:nvCxnSpPr>
        <p:spPr>
          <a:xfrm>
            <a:off x="2503962" y="2162235"/>
            <a:ext cx="4389637" cy="436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2.5. Connection attempt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Connect success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services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Services data (GATT)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characteristics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Characteristics data (GATT)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1. Scanning</a:t>
            </a:r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Advertising</a:t>
            </a:r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1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2. Received advertisement packet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Connected success, stops advertising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3. Connect success, </a:t>
            </a:r>
          </a:p>
          <a:p>
            <a:r>
              <a:rPr lang="en-SG" dirty="0" smtClean="0"/>
              <a:t>now lets find out more</a:t>
            </a:r>
            <a:endParaRPr lang="en-SG" dirty="0"/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services info 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4. Services discovered, lets dig deeper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characteristics info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5. Discovery completed, ready to use peripheral</a:t>
            </a:r>
            <a:endParaRPr lang="en-SG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descriptors (usually optional)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2a. 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 smtClean="0"/>
              <a:t>Connection Status</a:t>
            </a:r>
          </a:p>
          <a:p>
            <a:pPr lvl="1"/>
            <a:r>
              <a:rPr lang="en-SG" dirty="0" smtClean="0"/>
              <a:t>Red LED to indicate no connection</a:t>
            </a:r>
          </a:p>
          <a:p>
            <a:pPr lvl="1"/>
            <a:r>
              <a:rPr lang="en-SG" dirty="0" smtClean="0"/>
              <a:t>Green LED to indicate active connection with central</a:t>
            </a:r>
          </a:p>
          <a:p>
            <a:r>
              <a:rPr lang="en-SG" dirty="0" smtClean="0"/>
              <a:t>Controllable via BLE</a:t>
            </a:r>
          </a:p>
          <a:p>
            <a:pPr lvl="1"/>
            <a:r>
              <a:rPr lang="en-SG" dirty="0" smtClean="0"/>
              <a:t>Let central toggle blue LED</a:t>
            </a:r>
          </a:p>
          <a:p>
            <a:pPr lvl="1"/>
            <a:r>
              <a:rPr lang="en-SG" dirty="0" smtClean="0"/>
              <a:t>Let central toggle yellow LED</a:t>
            </a:r>
          </a:p>
          <a:p>
            <a:pPr lvl="1"/>
            <a:r>
              <a:rPr lang="en-SG" dirty="0" smtClean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 smtClean="0"/>
              <a:t>2b. Hardware setup (Arduino)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RedBearLab</a:t>
            </a:r>
            <a:r>
              <a:rPr lang="en-SG" dirty="0" smtClean="0"/>
              <a:t> BLE </a:t>
            </a:r>
            <a:r>
              <a:rPr lang="en-SG" dirty="0"/>
              <a:t>(</a:t>
            </a:r>
            <a:r>
              <a:rPr lang="en-SG" dirty="0" smtClean="0"/>
              <a:t>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NRF8001</a:t>
            </a:r>
            <a:r>
              <a:rPr lang="en-SG" dirty="0"/>
              <a:t> </a:t>
            </a:r>
            <a:r>
              <a:rPr lang="en-SG" dirty="0" smtClean="0"/>
              <a:t>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About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 smtClean="0"/>
              <a:t>Just graduated from NUS Computer Science</a:t>
            </a:r>
          </a:p>
          <a:p>
            <a:r>
              <a:rPr lang="en-SG" dirty="0" smtClean="0"/>
              <a:t>Worked in 2 </a:t>
            </a:r>
            <a:r>
              <a:rPr lang="en-SG" dirty="0" err="1" smtClean="0"/>
              <a:t>startups</a:t>
            </a:r>
            <a:r>
              <a:rPr lang="en-SG" dirty="0" smtClean="0"/>
              <a:t> so far</a:t>
            </a:r>
            <a:endParaRPr lang="en-SG" dirty="0"/>
          </a:p>
          <a:p>
            <a:pPr lvl="1"/>
            <a:r>
              <a:rPr lang="en-SG" dirty="0" smtClean="0"/>
              <a:t>Both BLE-related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</a:t>
            </a:r>
            <a:r>
              <a:rPr lang="en-SG" dirty="0" smtClean="0"/>
              <a:t>(Raspberry Pi)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Raspberry Pi 2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IOGear</a:t>
            </a:r>
            <a:r>
              <a:rPr lang="en-SG" dirty="0" smtClean="0"/>
              <a:t> GBU521 USB </a:t>
            </a:r>
            <a:r>
              <a:rPr lang="en-SG" dirty="0"/>
              <a:t>BLE (Dual-Mode) </a:t>
            </a:r>
            <a:r>
              <a:rPr lang="en-SG" dirty="0" smtClean="0"/>
              <a:t>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 smtClean="0"/>
              <a:t>2. Peripheral Architecture Plan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 smtClean="0"/>
              <a:t>Service 1 (UUID </a:t>
            </a:r>
            <a:r>
              <a:rPr lang="en-SG" dirty="0"/>
              <a:t>:  "</a:t>
            </a:r>
            <a:r>
              <a:rPr lang="en-SG" dirty="0" smtClean="0"/>
              <a:t>12345678-9012-3456-7890-123456789012“)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"</a:t>
            </a:r>
            <a:r>
              <a:rPr lang="en-SG" sz="1400" dirty="0" smtClean="0">
                <a:solidFill>
                  <a:schemeClr val="tx1"/>
                </a:solidFill>
              </a:rPr>
              <a:t>00000000-0000-0000-0000-000000000010“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</a:t>
            </a:r>
            <a:r>
              <a:rPr lang="en-SG" sz="1400" dirty="0" err="1" smtClean="0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"</a:t>
            </a:r>
            <a:r>
              <a:rPr lang="en-SG" sz="1400" dirty="0" smtClean="0">
                <a:solidFill>
                  <a:schemeClr val="tx1"/>
                </a:solidFill>
              </a:rPr>
              <a:t>00000000-0000-0000-0000-000000000020“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Notify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yellow </a:t>
            </a:r>
            <a:r>
              <a:rPr lang="en-SG" dirty="0"/>
              <a:t>LED if central writes </a:t>
            </a:r>
            <a:r>
              <a:rPr lang="en-SG" dirty="0" smtClean="0"/>
              <a:t>“y”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Sends back incrementing number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/>
                <a:gridCol w="6095637"/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Field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Value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Device name</a:t>
                      </a:r>
                      <a:r>
                        <a:rPr lang="en-SG" baseline="0" dirty="0" smtClean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YKM’s Arduino                                 </a:t>
                      </a:r>
                      <a:r>
                        <a:rPr lang="en-SG" sz="1400" i="0" dirty="0" smtClean="0"/>
                        <a:t>(Not accessible via Android APIs)</a:t>
                      </a:r>
                      <a:endParaRPr lang="en-SG" sz="1400" i="0" dirty="0"/>
                    </a:p>
                  </a:txBody>
                  <a:tcPr/>
                </a:tc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Local name (specific):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Intro to Arduino BLE</a:t>
                      </a:r>
                    </a:p>
                  </a:txBody>
                  <a:tcPr/>
                </a:tc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Yes</a:t>
                      </a:r>
                      <a:endParaRPr lang="en-SG" dirty="0"/>
                    </a:p>
                  </a:txBody>
                  <a:tcPr/>
                </a:tc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 smtClean="0"/>
                        <a:t>Services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1 service: UUID = "12345678-9012-3456-7890-123456789012“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3a. Arduino code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Programming Language: C</a:t>
            </a:r>
          </a:p>
          <a:p>
            <a:r>
              <a:rPr lang="en-SG" dirty="0" smtClean="0"/>
              <a:t>Arduino IDE 1.6.5</a:t>
            </a:r>
          </a:p>
          <a:p>
            <a:r>
              <a:rPr lang="en-SG" dirty="0" smtClean="0"/>
              <a:t>Libraries Used</a:t>
            </a:r>
          </a:p>
          <a:p>
            <a:pPr lvl="1"/>
            <a:r>
              <a:rPr lang="en-SG" dirty="0" err="1" smtClean="0"/>
              <a:t>ble-sdk-arduino</a:t>
            </a:r>
            <a:r>
              <a:rPr lang="en-SG" dirty="0" smtClean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 smtClean="0"/>
          </a:p>
          <a:p>
            <a:pPr lvl="1"/>
            <a:r>
              <a:rPr lang="en-SG" dirty="0" err="1"/>
              <a:t>a</a:t>
            </a:r>
            <a:r>
              <a:rPr lang="en-SG" dirty="0" err="1" smtClean="0"/>
              <a:t>rduino-BLEPeripheral</a:t>
            </a:r>
            <a:r>
              <a:rPr lang="en-SG" dirty="0" smtClean="0"/>
              <a:t> (By </a:t>
            </a:r>
            <a:r>
              <a:rPr lang="en-SG" dirty="0" err="1"/>
              <a:t>Sandeepmistry</a:t>
            </a:r>
            <a:r>
              <a:rPr lang="en-SG" dirty="0" smtClean="0"/>
              <a:t>)</a:t>
            </a:r>
          </a:p>
          <a:p>
            <a:pPr lvl="2"/>
            <a:r>
              <a:rPr lang="en-SG" dirty="0" smtClean="0"/>
              <a:t>Abstraction over </a:t>
            </a:r>
            <a:r>
              <a:rPr lang="en-SG" dirty="0" err="1" smtClean="0"/>
              <a:t>ble-sdk-arduino</a:t>
            </a:r>
            <a:endParaRPr lang="en-SG" dirty="0" smtClean="0">
              <a:hlinkClick r:id="rId3"/>
            </a:endParaRPr>
          </a:p>
          <a:p>
            <a:pPr lvl="2"/>
            <a:r>
              <a:rPr lang="en-SG" dirty="0" smtClean="0">
                <a:hlinkClick r:id="rId3"/>
              </a:rPr>
              <a:t>https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github.com/sandeepmistry/arduino-BLEPeripheral</a:t>
            </a:r>
            <a:endParaRPr lang="en-SG" dirty="0" smtClean="0"/>
          </a:p>
          <a:p>
            <a:pPr lvl="1"/>
            <a:endParaRPr lang="en-S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3b. Central </a:t>
            </a:r>
            <a:r>
              <a:rPr lang="en-SG" dirty="0"/>
              <a:t>architecture plan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lang="en-SG" dirty="0"/>
              <a:t>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MainActivity</a:t>
            </a:r>
            <a:r>
              <a:rPr lang="en-SG" dirty="0" smtClean="0"/>
              <a:t>/</a:t>
            </a:r>
            <a:r>
              <a:rPr lang="en-SG" dirty="0" err="1" smtClean="0"/>
              <a:t>ViewController</a:t>
            </a:r>
            <a:endParaRPr lang="en-SG" dirty="0" smtClean="0"/>
          </a:p>
          <a:p>
            <a:pPr algn="ctr"/>
            <a:r>
              <a:rPr lang="en-SG" dirty="0" smtClean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</a:t>
            </a:r>
            <a:endParaRPr lang="en-SG" dirty="0" smtClean="0"/>
          </a:p>
          <a:p>
            <a:pPr algn="ctr"/>
            <a:r>
              <a:rPr lang="en-SG" dirty="0" smtClean="0"/>
              <a:t>(Deals with platform’s BLE APIs)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BLEHandlerCallback</a:t>
            </a:r>
            <a:r>
              <a:rPr lang="en-SG" dirty="0" smtClean="0"/>
              <a:t>** Interface/Delegate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Calls functions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Returns results*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*BLE APIs are asynchronous in nature. </a:t>
            </a:r>
          </a:p>
          <a:p>
            <a:r>
              <a:rPr lang="en-SG" dirty="0" smtClean="0"/>
              <a:t>**Use </a:t>
            </a:r>
            <a:r>
              <a:rPr lang="en-SG" dirty="0" err="1" smtClean="0"/>
              <a:t>BLEHandlerCallback</a:t>
            </a:r>
            <a:r>
              <a:rPr lang="en-SG" dirty="0" smtClean="0"/>
              <a:t> to avoid tight coupling between UI and </a:t>
            </a:r>
            <a:r>
              <a:rPr lang="en-SG" dirty="0" err="1" smtClean="0"/>
              <a:t>BLEHandler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implements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iOS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Platform</a:t>
            </a:r>
          </a:p>
          <a:p>
            <a:pPr lvl="1"/>
            <a:r>
              <a:rPr lang="en-SG" dirty="0" smtClean="0"/>
              <a:t>Device: iPod Touch 6G</a:t>
            </a:r>
          </a:p>
          <a:p>
            <a:pPr lvl="1"/>
            <a:r>
              <a:rPr lang="en-SG" dirty="0" smtClean="0"/>
              <a:t>OS: iOS 9.0.1</a:t>
            </a:r>
          </a:p>
          <a:p>
            <a:r>
              <a:rPr lang="en-SG" dirty="0" smtClean="0"/>
              <a:t>Programming Language: Swift 2</a:t>
            </a:r>
          </a:p>
          <a:p>
            <a:r>
              <a:rPr lang="en-SG" dirty="0" err="1" smtClean="0"/>
              <a:t>Xcode</a:t>
            </a:r>
            <a:r>
              <a:rPr lang="en-SG" dirty="0" smtClean="0"/>
              <a:t> 7.0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3b. Raspberry Pi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 smtClean="0"/>
              <a:t>Device*: Pi 2 Model B</a:t>
            </a:r>
            <a:endParaRPr lang="en-SG" dirty="0"/>
          </a:p>
          <a:p>
            <a:pPr lvl="1"/>
            <a:r>
              <a:rPr lang="en-SG" dirty="0" smtClean="0"/>
              <a:t>OS*: Arch Linux ARM</a:t>
            </a:r>
          </a:p>
          <a:p>
            <a:r>
              <a:rPr lang="en-SG" dirty="0" smtClean="0"/>
              <a:t>Programming Language: </a:t>
            </a:r>
            <a:r>
              <a:rPr lang="en-SG" dirty="0" err="1" smtClean="0"/>
              <a:t>Javascript</a:t>
            </a:r>
            <a:endParaRPr lang="en-SG" dirty="0" smtClean="0"/>
          </a:p>
          <a:p>
            <a:r>
              <a:rPr lang="en-SG" dirty="0" smtClean="0"/>
              <a:t>Framework used: </a:t>
            </a:r>
            <a:r>
              <a:rPr lang="en-SG" dirty="0" err="1" smtClean="0"/>
              <a:t>Nodejs</a:t>
            </a:r>
            <a:endParaRPr lang="en-SG" dirty="0" smtClean="0"/>
          </a:p>
          <a:p>
            <a:r>
              <a:rPr lang="en-SG" dirty="0" err="1" smtClean="0"/>
              <a:t>Nodejs</a:t>
            </a:r>
            <a:r>
              <a:rPr lang="en-SG" dirty="0" smtClean="0"/>
              <a:t> BLE Library</a:t>
            </a:r>
          </a:p>
          <a:p>
            <a:pPr lvl="1"/>
            <a:r>
              <a:rPr lang="en-SG" dirty="0" err="1" smtClean="0"/>
              <a:t>Bleno</a:t>
            </a:r>
            <a:r>
              <a:rPr lang="en-SG" dirty="0" smtClean="0"/>
              <a:t> (by </a:t>
            </a:r>
            <a:r>
              <a:rPr lang="en-SG" dirty="0" err="1" smtClean="0"/>
              <a:t>Sandeepmistry</a:t>
            </a:r>
            <a:r>
              <a:rPr lang="en-SG" dirty="0" smtClean="0"/>
              <a:t> again)</a:t>
            </a:r>
          </a:p>
          <a:p>
            <a:pPr lvl="1"/>
            <a:r>
              <a:rPr lang="en-SG" dirty="0" smtClean="0"/>
              <a:t>Abstraction over Linux’s </a:t>
            </a:r>
            <a:r>
              <a:rPr lang="en-SG" dirty="0" err="1" smtClean="0"/>
              <a:t>Bluez</a:t>
            </a:r>
            <a:r>
              <a:rPr lang="en-SG" dirty="0" smtClean="0"/>
              <a:t> stack/API</a:t>
            </a:r>
          </a:p>
          <a:p>
            <a:pPr lvl="1"/>
            <a:r>
              <a:rPr lang="en-SG" dirty="0" smtClean="0"/>
              <a:t>Aggressive maintenance</a:t>
            </a:r>
            <a:endParaRPr lang="en-SG" dirty="0" smtClean="0">
              <a:hlinkClick r:id="rId2"/>
            </a:endParaRPr>
          </a:p>
          <a:p>
            <a:pPr lvl="1"/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github.com/sandeepmistry/bleno</a:t>
            </a:r>
            <a:endParaRPr lang="en-SG" dirty="0" smtClean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*Others will work too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4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Android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</a:t>
            </a:r>
            <a:r>
              <a:rPr lang="en-SG" dirty="0" smtClean="0"/>
              <a:t>Nexus 5</a:t>
            </a:r>
            <a:endParaRPr lang="en-SG" dirty="0"/>
          </a:p>
          <a:p>
            <a:pPr lvl="1"/>
            <a:r>
              <a:rPr lang="en-SG" dirty="0"/>
              <a:t>OS: </a:t>
            </a:r>
            <a:r>
              <a:rPr lang="en-SG" dirty="0" smtClean="0"/>
              <a:t>Android 6.0</a:t>
            </a:r>
            <a:endParaRPr lang="en-SG" dirty="0"/>
          </a:p>
          <a:p>
            <a:r>
              <a:rPr lang="en-SG" dirty="0"/>
              <a:t>Programming Language: </a:t>
            </a:r>
            <a:r>
              <a:rPr lang="en-SG" dirty="0" smtClean="0"/>
              <a:t>Java</a:t>
            </a:r>
            <a:endParaRPr lang="en-SG" dirty="0"/>
          </a:p>
          <a:p>
            <a:r>
              <a:rPr lang="en-SG" dirty="0" smtClean="0"/>
              <a:t>Android Studio 1.3.2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4a. General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</a:t>
            </a:r>
            <a:r>
              <a:rPr lang="en-SG" sz="2800" dirty="0" smtClean="0"/>
              <a:t>chunks</a:t>
            </a:r>
          </a:p>
          <a:p>
            <a:r>
              <a:rPr lang="en-SG" dirty="0" smtClean="0"/>
              <a:t>Peripheral</a:t>
            </a:r>
          </a:p>
          <a:p>
            <a:pPr lvl="1"/>
            <a:r>
              <a:rPr lang="en-SG" dirty="0" smtClean="0"/>
              <a:t>Characteristics support UTF-8 values</a:t>
            </a:r>
          </a:p>
          <a:p>
            <a:pPr lvl="2"/>
            <a:r>
              <a:rPr lang="en-SG" dirty="0" smtClean="0"/>
              <a:t>I use ASCII for Arduino compatibility, but UTF-8 is generally safe</a:t>
            </a:r>
            <a:endParaRPr lang="en-SG" dirty="0"/>
          </a:p>
          <a:p>
            <a:r>
              <a:rPr lang="en-SG" dirty="0" smtClean="0"/>
              <a:t>Central</a:t>
            </a:r>
          </a:p>
          <a:p>
            <a:pPr lvl="1"/>
            <a:r>
              <a:rPr lang="en-SG" dirty="0" smtClean="0"/>
              <a:t>All </a:t>
            </a:r>
            <a:r>
              <a:rPr lang="en-SG" dirty="0" err="1" smtClean="0"/>
              <a:t>callbacks</a:t>
            </a:r>
            <a:r>
              <a:rPr lang="en-SG" dirty="0" smtClean="0"/>
              <a:t> from BLE APIs are not on UI thread </a:t>
            </a:r>
          </a:p>
          <a:p>
            <a:pPr lvl="1"/>
            <a:r>
              <a:rPr lang="en-SG" dirty="0" smtClean="0"/>
              <a:t>Must rescan upon Bluetooth/phone restart</a:t>
            </a:r>
          </a:p>
          <a:p>
            <a:pPr lvl="2"/>
            <a:r>
              <a:rPr lang="en-SG" dirty="0" smtClean="0"/>
              <a:t>Existing </a:t>
            </a:r>
            <a:r>
              <a:rPr lang="en-SG" dirty="0" err="1" smtClean="0"/>
              <a:t>CBPeripheral</a:t>
            </a:r>
            <a:r>
              <a:rPr lang="en-SG" dirty="0" smtClean="0"/>
              <a:t> (iOS) and </a:t>
            </a:r>
            <a:r>
              <a:rPr lang="en-SG" dirty="0" err="1" smtClean="0"/>
              <a:t>BluetoothDevice</a:t>
            </a:r>
            <a:r>
              <a:rPr lang="en-SG" dirty="0" smtClean="0"/>
              <a:t> (Android) references becomes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4b. iOS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4711845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Cannot retrieve Mac Address</a:t>
            </a:r>
          </a:p>
          <a:p>
            <a:pPr lvl="1"/>
            <a:r>
              <a:rPr lang="en-SG" dirty="0" smtClean="0"/>
              <a:t>Generated UUID specific to iOS device</a:t>
            </a:r>
          </a:p>
          <a:p>
            <a:pPr lvl="1"/>
            <a:r>
              <a:rPr lang="en-SG" dirty="0"/>
              <a:t>I</a:t>
            </a:r>
            <a:r>
              <a:rPr lang="en-SG" dirty="0" smtClean="0"/>
              <a:t>dentification issues across iOS devices /Android</a:t>
            </a:r>
          </a:p>
          <a:p>
            <a:pPr lvl="1"/>
            <a:r>
              <a:rPr lang="en-SG" dirty="0" smtClean="0"/>
              <a:t>Solution:</a:t>
            </a:r>
          </a:p>
          <a:p>
            <a:pPr lvl="1"/>
            <a:r>
              <a:rPr lang="en-SG" dirty="0" smtClean="0"/>
              <a:t>Peripheral embeds Mac </a:t>
            </a:r>
            <a:r>
              <a:rPr lang="en-SG" dirty="0"/>
              <a:t>A</a:t>
            </a:r>
            <a:r>
              <a:rPr lang="en-SG" dirty="0" smtClean="0"/>
              <a:t>ddress in advertisement (GAP) data</a:t>
            </a:r>
          </a:p>
          <a:p>
            <a:pPr lvl="3"/>
            <a:r>
              <a:rPr lang="en-SG" dirty="0" smtClean="0"/>
              <a:t>Manufacturer data field (</a:t>
            </a:r>
            <a:r>
              <a:rPr lang="en-SG" dirty="0" err="1" smtClean="0"/>
              <a:t>Innova</a:t>
            </a:r>
            <a:r>
              <a:rPr lang="en-SG" dirty="0" smtClean="0"/>
              <a:t> Technology)</a:t>
            </a:r>
          </a:p>
          <a:p>
            <a:pPr lvl="3"/>
            <a:r>
              <a:rPr lang="en-SG" dirty="0" smtClean="0"/>
              <a:t>In device/local name fields (</a:t>
            </a:r>
            <a:r>
              <a:rPr lang="en-SG" dirty="0" err="1" smtClean="0"/>
              <a:t>Algo</a:t>
            </a:r>
            <a:r>
              <a:rPr lang="en-SG" dirty="0" smtClean="0"/>
              <a:t> Access)</a:t>
            </a:r>
          </a:p>
          <a:p>
            <a:r>
              <a:rPr lang="en-SG" dirty="0" smtClean="0"/>
              <a:t>Aggressive caching of GATT data</a:t>
            </a:r>
          </a:p>
          <a:p>
            <a:pPr lvl="1"/>
            <a:r>
              <a:rPr lang="en-SG" dirty="0" smtClean="0"/>
              <a:t>Receive out-of-date GATT data during peripheral development</a:t>
            </a:r>
          </a:p>
          <a:p>
            <a:pPr lvl="1"/>
            <a:r>
              <a:rPr lang="en-SG" dirty="0" smtClean="0"/>
              <a:t>Solution:</a:t>
            </a:r>
          </a:p>
          <a:p>
            <a:pPr lvl="2"/>
            <a:r>
              <a:rPr lang="en-SG" dirty="0" smtClean="0"/>
              <a:t>Restart iOS’s Bluetooth after every change in peripheral software/firmware</a:t>
            </a:r>
          </a:p>
          <a:p>
            <a:r>
              <a:rPr lang="en-SG" dirty="0" smtClean="0"/>
              <a:t>Max number of BLE connections</a:t>
            </a:r>
          </a:p>
          <a:p>
            <a:pPr lvl="1"/>
            <a:r>
              <a:rPr lang="en-SG" dirty="0" smtClean="0"/>
              <a:t>~20 (online anecdotes)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Android issues (the past)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Before Android 4.3 (July 2013)</a:t>
            </a:r>
          </a:p>
          <a:p>
            <a:pPr lvl="1"/>
            <a:r>
              <a:rPr lang="en-SG" dirty="0" smtClean="0"/>
              <a:t>Fragmentation hell</a:t>
            </a:r>
          </a:p>
          <a:p>
            <a:pPr lvl="1"/>
            <a:r>
              <a:rPr lang="en-SG" dirty="0" smtClean="0"/>
              <a:t>Proprietary Libraries by OEMs, Android &lt;= 4.2</a:t>
            </a:r>
          </a:p>
          <a:p>
            <a:pPr lvl="2"/>
            <a:r>
              <a:rPr lang="en-SG" dirty="0" smtClean="0"/>
              <a:t>Samsung (quite reliable)</a:t>
            </a:r>
          </a:p>
          <a:p>
            <a:pPr lvl="2"/>
            <a:r>
              <a:rPr lang="en-SG" dirty="0" smtClean="0"/>
              <a:t>HTC – buggy, unreliable </a:t>
            </a:r>
          </a:p>
          <a:p>
            <a:pPr lvl="2"/>
            <a:r>
              <a:rPr lang="en-SG" dirty="0" smtClean="0"/>
              <a:t>Motorola (reliable but conflicts with Android 4.3)</a:t>
            </a:r>
          </a:p>
          <a:p>
            <a:pPr lvl="1"/>
            <a:r>
              <a:rPr lang="en-SG" dirty="0" smtClean="0"/>
              <a:t>Architecture issues</a:t>
            </a:r>
          </a:p>
          <a:p>
            <a:r>
              <a:rPr lang="en-SG" dirty="0" smtClean="0"/>
              <a:t>Testing issues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 smtClean="0"/>
              <a:t>Where I started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 lnSpcReduction="10000"/>
          </a:bodyPr>
          <a:lstStyle/>
          <a:p>
            <a:r>
              <a:rPr lang="en-SG" dirty="0" err="1" smtClean="0"/>
              <a:t>Innova</a:t>
            </a:r>
            <a:r>
              <a:rPr lang="en-SG" dirty="0" smtClean="0"/>
              <a:t> Technology</a:t>
            </a:r>
          </a:p>
          <a:p>
            <a:pPr lvl="1"/>
            <a:r>
              <a:rPr lang="en-SG" dirty="0" smtClean="0"/>
              <a:t>Makes anti-loss BLE tags with companion phone app</a:t>
            </a:r>
          </a:p>
          <a:p>
            <a:pPr lvl="1"/>
            <a:r>
              <a:rPr lang="en-SG" dirty="0" smtClean="0"/>
              <a:t>“Protags”</a:t>
            </a:r>
          </a:p>
          <a:p>
            <a:r>
              <a:rPr lang="en-SG" dirty="0" smtClean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 smtClean="0"/>
              <a:t>Era before Android officially supported BLE</a:t>
            </a:r>
          </a:p>
          <a:p>
            <a:pPr lvl="1"/>
            <a:r>
              <a:rPr lang="en-SG" dirty="0" smtClean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911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687293"/>
            <a:ext cx="81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64.7</a:t>
            </a:r>
            <a:r>
              <a:rPr lang="en-SG" dirty="0" smtClean="0"/>
              <a:t>% </a:t>
            </a:r>
            <a:r>
              <a:rPr lang="en-SG" dirty="0" smtClean="0"/>
              <a:t>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Few support peripheral mode: </a:t>
            </a:r>
            <a:r>
              <a:rPr lang="en-SG" dirty="0" smtClean="0"/>
              <a:t>21</a:t>
            </a:r>
            <a:r>
              <a:rPr lang="en-SG" dirty="0" smtClean="0"/>
              <a:t>% </a:t>
            </a:r>
            <a:r>
              <a:rPr lang="en-SG" dirty="0" smtClean="0"/>
              <a:t>minus Nexus 4, 5, 7 (2012/2013)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954924"/>
            <a:ext cx="6077607" cy="35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</a:t>
            </a:r>
            <a:r>
              <a:rPr lang="en-SG" dirty="0" smtClean="0"/>
              <a:t>(today)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443382"/>
            <a:ext cx="8782049" cy="499109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Frequent connection drops (&lt; 5.0)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Max BLE connections: </a:t>
            </a:r>
          </a:p>
          <a:p>
            <a:pPr lvl="1"/>
            <a:r>
              <a:rPr lang="en-SG" dirty="0" smtClean="0"/>
              <a:t>Software cap in </a:t>
            </a:r>
            <a:r>
              <a:rPr lang="en-SG" dirty="0" err="1" smtClean="0"/>
              <a:t>Bluedroid</a:t>
            </a:r>
            <a:r>
              <a:rPr lang="en-SG" dirty="0" smtClean="0"/>
              <a:t> code: BTA_GATTC_CONN_MAX</a:t>
            </a:r>
            <a:r>
              <a:rPr lang="en-SG" dirty="0"/>
              <a:t>, GATT_MAX_PHY_CHANNEL</a:t>
            </a:r>
            <a:endParaRPr lang="en-SG" dirty="0" smtClean="0"/>
          </a:p>
          <a:p>
            <a:pPr lvl="1"/>
            <a:r>
              <a:rPr lang="en-SG" dirty="0" smtClean="0"/>
              <a:t>Android 4.3: 4</a:t>
            </a:r>
          </a:p>
          <a:p>
            <a:pPr lvl="1"/>
            <a:r>
              <a:rPr lang="en-SG" dirty="0"/>
              <a:t> </a:t>
            </a:r>
            <a:r>
              <a:rPr lang="en-SG" dirty="0" smtClean="0"/>
              <a:t>     4.4 - 5.0: 7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No API </a:t>
            </a:r>
            <a:r>
              <a:rPr lang="en-SG" dirty="0" err="1" smtClean="0"/>
              <a:t>callback</a:t>
            </a:r>
            <a:r>
              <a:rPr lang="en-SG" dirty="0" smtClean="0"/>
              <a:t> to indicate scanning has stopped</a:t>
            </a:r>
          </a:p>
          <a:p>
            <a:pPr lvl="1"/>
            <a:r>
              <a:rPr lang="en-SG" dirty="0"/>
              <a:t>Scan indefinite on some phones, Samsung phones: 12 minutes</a:t>
            </a:r>
          </a:p>
          <a:p>
            <a:pPr lvl="1"/>
            <a:r>
              <a:rPr lang="en-SG" dirty="0"/>
              <a:t>Solution: Restart scan at regular </a:t>
            </a:r>
            <a:r>
              <a:rPr lang="en-SG" dirty="0" smtClean="0"/>
              <a:t>intervals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Different scan return result behaviours (See further reading)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Bugs on Samsung phones at least &lt; 5.0</a:t>
            </a:r>
          </a:p>
          <a:p>
            <a:pPr lvl="1"/>
            <a:r>
              <a:rPr lang="en-SG" dirty="0"/>
              <a:t>Scan using </a:t>
            </a:r>
            <a:r>
              <a:rPr lang="en-SG" dirty="0" smtClean="0"/>
              <a:t>service UUID </a:t>
            </a:r>
            <a:r>
              <a:rPr lang="en-SG" dirty="0"/>
              <a:t>filtering does not work -&gt; no results returned</a:t>
            </a:r>
          </a:p>
          <a:p>
            <a:pPr lvl="1"/>
            <a:r>
              <a:rPr lang="en-SG" dirty="0" err="1"/>
              <a:t>connectGatt</a:t>
            </a:r>
            <a:r>
              <a:rPr lang="en-SG" dirty="0"/>
              <a:t>() must be called from UI thread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HTC </a:t>
            </a:r>
          </a:p>
          <a:p>
            <a:pPr lvl="1"/>
            <a:r>
              <a:rPr lang="en-SG" dirty="0" smtClean="0"/>
              <a:t>Slow LE scan</a:t>
            </a:r>
            <a:endParaRPr lang="en-SG" dirty="0"/>
          </a:p>
          <a:p>
            <a:pPr lvl="1"/>
            <a:r>
              <a:rPr lang="en-SG" dirty="0" smtClean="0"/>
              <a:t>Classic scan returns both Classic and SMART peripherals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 smtClean="0"/>
              <a:t>4c. Tips for production Android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/>
          <a:lstStyle/>
          <a:p>
            <a:r>
              <a:rPr lang="en-SG" dirty="0" smtClean="0"/>
              <a:t>Use Nexus (reference phone) or Motorola for initial development</a:t>
            </a:r>
          </a:p>
          <a:p>
            <a:r>
              <a:rPr lang="en-SG" dirty="0" smtClean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5. BLE layer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 smtClean="0"/>
              <a:t>Link-layer: </a:t>
            </a:r>
          </a:p>
          <a:p>
            <a:pPr lvl="1"/>
            <a:r>
              <a:rPr lang="en-SG" sz="1400" dirty="0" smtClean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</a:t>
            </a:r>
            <a:r>
              <a:rPr lang="en-SG" sz="1400" dirty="0" smtClean="0"/>
              <a:t>use Master/Slave </a:t>
            </a:r>
            <a:r>
              <a:rPr lang="en-SG" sz="1400" dirty="0"/>
              <a:t>instead of </a:t>
            </a:r>
            <a:r>
              <a:rPr lang="en-SG" sz="1400" dirty="0" smtClean="0"/>
              <a:t>Central/Peripheral</a:t>
            </a:r>
          </a:p>
          <a:p>
            <a:r>
              <a:rPr lang="en-SG" sz="1800" dirty="0" smtClean="0"/>
              <a:t>L2CAP:</a:t>
            </a:r>
          </a:p>
          <a:p>
            <a:pPr lvl="1"/>
            <a:r>
              <a:rPr lang="en-SG" sz="1400" dirty="0" smtClean="0"/>
              <a:t>Segmentation and reassembly of packets</a:t>
            </a:r>
          </a:p>
          <a:p>
            <a:pPr lvl="1"/>
            <a:r>
              <a:rPr lang="en-SG" sz="1400" dirty="0" smtClean="0"/>
              <a:t>4-byte header</a:t>
            </a:r>
          </a:p>
          <a:p>
            <a:pPr lvl="1"/>
            <a:r>
              <a:rPr lang="en-SG" sz="1400" dirty="0" smtClean="0"/>
              <a:t>23 bytes for MTU</a:t>
            </a:r>
          </a:p>
          <a:p>
            <a:pPr lvl="1"/>
            <a:r>
              <a:rPr lang="en-SG" sz="1400" dirty="0" smtClean="0"/>
              <a:t>Protocol multiplexing </a:t>
            </a:r>
          </a:p>
          <a:p>
            <a:pPr lvl="2"/>
            <a:r>
              <a:rPr lang="en-SG" sz="1200" dirty="0" smtClean="0"/>
              <a:t>0x0004: ATT Channel (usually used)</a:t>
            </a:r>
          </a:p>
          <a:p>
            <a:pPr lvl="2"/>
            <a:r>
              <a:rPr lang="en-SG" sz="1200" dirty="0" smtClean="0"/>
              <a:t>0x0005: LE signalling</a:t>
            </a:r>
          </a:p>
          <a:p>
            <a:pPr lvl="2"/>
            <a:r>
              <a:rPr lang="en-SG" sz="1200" dirty="0" smtClean="0"/>
              <a:t>0x0006: Security Manager</a:t>
            </a:r>
          </a:p>
          <a:p>
            <a:pPr lvl="2"/>
            <a:endParaRPr lang="en-SG" sz="1000" dirty="0" smtClean="0"/>
          </a:p>
          <a:p>
            <a:r>
              <a:rPr lang="en-SG" sz="1800" dirty="0" smtClean="0"/>
              <a:t>ATT</a:t>
            </a:r>
          </a:p>
          <a:p>
            <a:pPr lvl="1"/>
            <a:r>
              <a:rPr lang="en-SG" sz="1400" dirty="0" smtClean="0"/>
              <a:t>Action to be taken (Read/Write/…)</a:t>
            </a:r>
          </a:p>
          <a:p>
            <a:pPr lvl="1"/>
            <a:r>
              <a:rPr lang="en-SG" sz="1400" dirty="0" smtClean="0"/>
              <a:t>1-byte instruction opcode</a:t>
            </a:r>
          </a:p>
          <a:p>
            <a:pPr lvl="1"/>
            <a:r>
              <a:rPr lang="en-SG" sz="1400" dirty="0" smtClean="0"/>
              <a:t>2-byte handle (ID of relevant service/characteristic/descriptor)</a:t>
            </a:r>
          </a:p>
          <a:p>
            <a:pPr lvl="1"/>
            <a:r>
              <a:rPr lang="en-SG" sz="1400" dirty="0" smtClean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(L2CAP)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(ATT)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  <a:endParaRPr lang="en-SG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(GAP)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(GATT)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 smtClean="0"/>
              <a:t>5. BLE Data Link-layer Packet Structure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/>
                <a:gridCol w="1091118"/>
                <a:gridCol w="1423219"/>
                <a:gridCol w="671052"/>
                <a:gridCol w="648929"/>
                <a:gridCol w="1939413"/>
                <a:gridCol w="986295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</a:t>
                      </a:r>
                      <a:r>
                        <a:rPr lang="en-SG" sz="1100" baseline="0" dirty="0" smtClean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32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0-296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24</a:t>
                      </a:r>
                      <a:endParaRPr lang="en-SG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 name</a:t>
                      </a:r>
                      <a:endParaRPr lang="en-SG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Preamble</a:t>
                      </a:r>
                    </a:p>
                    <a:p>
                      <a:r>
                        <a:rPr lang="en-SG" sz="1100" dirty="0" smtClean="0"/>
                        <a:t>(Alternating</a:t>
                      </a:r>
                      <a:r>
                        <a:rPr lang="en-SG" sz="1100" baseline="0" dirty="0" smtClean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Advertising</a:t>
                      </a:r>
                    </a:p>
                    <a:p>
                      <a:r>
                        <a:rPr lang="en-SG" sz="1100" dirty="0" smtClean="0"/>
                        <a:t>/Data</a:t>
                      </a:r>
                      <a:r>
                        <a:rPr lang="en-SG" sz="1100" baseline="0" dirty="0" smtClean="0"/>
                        <a:t> </a:t>
                      </a:r>
                    </a:p>
                    <a:p>
                      <a:r>
                        <a:rPr lang="en-SG" sz="1100" baseline="0" dirty="0" smtClean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Header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Length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Payload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CRC</a:t>
                      </a:r>
                      <a:endParaRPr lang="en-SG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Only 1 packet structure</a:t>
            </a:r>
            <a:endParaRPr lang="en-SG" dirty="0"/>
          </a:p>
          <a:p>
            <a:r>
              <a:rPr lang="en-SG" dirty="0" smtClean="0"/>
              <a:t>Two types of packets</a:t>
            </a:r>
          </a:p>
          <a:p>
            <a:pPr lvl="1"/>
            <a:r>
              <a:rPr lang="en-SG" dirty="0" smtClean="0"/>
              <a:t>Advertising</a:t>
            </a:r>
          </a:p>
          <a:p>
            <a:pPr lvl="2"/>
            <a:r>
              <a:rPr lang="en-SG" dirty="0"/>
              <a:t>Advertising Access Address: </a:t>
            </a:r>
            <a:r>
              <a:rPr lang="en-SG" dirty="0" smtClean="0"/>
              <a:t>Always 0x8E89BED6</a:t>
            </a:r>
          </a:p>
          <a:p>
            <a:pPr lvl="1"/>
            <a:r>
              <a:rPr lang="en-SG" dirty="0" smtClean="0"/>
              <a:t>Data</a:t>
            </a:r>
          </a:p>
          <a:p>
            <a:pPr lvl="2"/>
            <a:r>
              <a:rPr lang="en-SG" dirty="0" smtClean="0"/>
              <a:t>Data Access Address: Random for every connection</a:t>
            </a:r>
          </a:p>
          <a:p>
            <a:pPr lvl="3"/>
            <a:r>
              <a:rPr lang="en-SG" sz="1600" dirty="0" smtClean="0"/>
              <a:t>Allows Master/Slave to distinguish packets associated with a connection</a:t>
            </a:r>
          </a:p>
          <a:p>
            <a:pPr lvl="3"/>
            <a:r>
              <a:rPr lang="en-SG" sz="1600" dirty="0" smtClean="0"/>
              <a:t>Mac Address no longer used for data packets  </a:t>
            </a:r>
          </a:p>
          <a:p>
            <a:pPr lvl="2"/>
            <a:r>
              <a:rPr lang="en-SG" dirty="0" smtClean="0"/>
              <a:t>Usually carries L2CAP/ATT payload</a:t>
            </a:r>
          </a:p>
          <a:p>
            <a:r>
              <a:rPr lang="en-SG" dirty="0" smtClean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Protocol/Packet Data Unit (PDU)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/>
              <a:t>LSB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BLE Sniffer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Adafruit</a:t>
            </a:r>
            <a:r>
              <a:rPr lang="en-SG" dirty="0" smtClean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 smtClean="0"/>
              <a:t>Based on Nordic </a:t>
            </a:r>
            <a:r>
              <a:rPr lang="en-SG" dirty="0"/>
              <a:t>nRF51822 </a:t>
            </a:r>
          </a:p>
          <a:p>
            <a:r>
              <a:rPr lang="en-SG" dirty="0" smtClean="0"/>
              <a:t>Required software:</a:t>
            </a:r>
          </a:p>
          <a:p>
            <a:pPr lvl="1"/>
            <a:r>
              <a:rPr lang="en-SG" dirty="0" smtClean="0"/>
              <a:t>Nordic </a:t>
            </a:r>
            <a:r>
              <a:rPr lang="en-SG" dirty="0" err="1"/>
              <a:t>nRF</a:t>
            </a:r>
            <a:r>
              <a:rPr lang="en-SG" dirty="0"/>
              <a:t> </a:t>
            </a:r>
            <a:r>
              <a:rPr lang="en-SG" dirty="0" smtClean="0"/>
              <a:t>Sniffer (Windows-only)</a:t>
            </a:r>
          </a:p>
          <a:p>
            <a:pPr lvl="1"/>
            <a:r>
              <a:rPr lang="en-SG" dirty="0" smtClean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 smtClean="0"/>
              <a:t>Alternative: </a:t>
            </a:r>
            <a:r>
              <a:rPr lang="en-SG" dirty="0" err="1" smtClean="0"/>
              <a:t>Ubertooth</a:t>
            </a:r>
            <a:r>
              <a:rPr lang="en-SG" dirty="0" smtClean="0"/>
              <a:t> One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Advertising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 smtClean="0"/>
              <a:t>ADV packets’ payload contains GAP data:</a:t>
            </a:r>
          </a:p>
          <a:p>
            <a:pPr lvl="1"/>
            <a:r>
              <a:rPr lang="en-SG" sz="1600" dirty="0" smtClean="0"/>
              <a:t>Mac Address</a:t>
            </a:r>
          </a:p>
          <a:p>
            <a:pPr lvl="1"/>
            <a:r>
              <a:rPr lang="en-SG" sz="1600" dirty="0" smtClean="0"/>
              <a:t>Service UUID</a:t>
            </a:r>
          </a:p>
          <a:p>
            <a:pPr lvl="1"/>
            <a:r>
              <a:rPr lang="en-SG" sz="1600" dirty="0" smtClean="0"/>
              <a:t>Supported Bluetooth features: Dual/Single mode</a:t>
            </a:r>
          </a:p>
          <a:p>
            <a:pPr lvl="1"/>
            <a:r>
              <a:rPr lang="en-SG" sz="1600" dirty="0" smtClean="0"/>
              <a:t>TX Power (Optional)</a:t>
            </a:r>
          </a:p>
          <a:p>
            <a:pPr lvl="1"/>
            <a:r>
              <a:rPr lang="en-SG" sz="1600" dirty="0" smtClean="0"/>
              <a:t>Name (Optional)</a:t>
            </a:r>
          </a:p>
          <a:p>
            <a:r>
              <a:rPr lang="en-SG" sz="1600" b="1" dirty="0" smtClean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 smtClean="0">
                <a:solidFill>
                  <a:schemeClr val="accent2"/>
                </a:solidFill>
              </a:rPr>
              <a:t>4-bit field determines </a:t>
            </a:r>
            <a:r>
              <a:rPr lang="en-SG" sz="1600" b="1" dirty="0">
                <a:solidFill>
                  <a:schemeClr val="accent2"/>
                </a:solidFill>
              </a:rPr>
              <a:t>t</a:t>
            </a:r>
            <a:r>
              <a:rPr lang="en-SG" sz="1600" b="1" dirty="0" smtClean="0">
                <a:solidFill>
                  <a:schemeClr val="accent2"/>
                </a:solidFill>
              </a:rPr>
              <a:t>ype of ADV Packet</a:t>
            </a:r>
          </a:p>
          <a:p>
            <a:r>
              <a:rPr lang="en-SG" sz="1600" dirty="0" smtClean="0"/>
              <a:t>Slave is connectable</a:t>
            </a:r>
          </a:p>
          <a:p>
            <a:pPr lvl="1"/>
            <a:r>
              <a:rPr lang="en-SG" sz="1600" b="1" dirty="0" smtClean="0"/>
              <a:t>0000: ADV_IND (</a:t>
            </a:r>
            <a:r>
              <a:rPr lang="en-SG" sz="1600" b="1" dirty="0"/>
              <a:t>Undirected connectable </a:t>
            </a:r>
            <a:r>
              <a:rPr lang="en-SG" sz="1600" b="1" dirty="0" smtClean="0"/>
              <a:t>mode)</a:t>
            </a:r>
          </a:p>
          <a:p>
            <a:pPr lvl="2"/>
            <a:r>
              <a:rPr lang="en-SG" sz="1600" dirty="0" smtClean="0"/>
              <a:t>No need to connect in a hurry</a:t>
            </a:r>
          </a:p>
          <a:p>
            <a:pPr lvl="1"/>
            <a:r>
              <a:rPr lang="en-SG" sz="1600" dirty="0" smtClean="0"/>
              <a:t>0001: ADV_DIRECT_IND (</a:t>
            </a:r>
            <a:r>
              <a:rPr lang="en-SG" sz="1600" dirty="0"/>
              <a:t>Directed connectable </a:t>
            </a:r>
            <a:r>
              <a:rPr lang="en-SG" sz="1600" dirty="0" smtClean="0"/>
              <a:t>mode)</a:t>
            </a:r>
          </a:p>
          <a:p>
            <a:pPr lvl="2"/>
            <a:r>
              <a:rPr lang="en-SG" sz="1600" dirty="0" smtClean="0"/>
              <a:t>To indicate to master that slave wants to be connected quickly.</a:t>
            </a:r>
          </a:p>
          <a:p>
            <a:pPr lvl="2"/>
            <a:r>
              <a:rPr lang="en-SG" sz="1600" dirty="0" smtClean="0"/>
              <a:t>Max 1.28s in this mode</a:t>
            </a:r>
            <a:endParaRPr lang="en-SG" sz="1600" dirty="0"/>
          </a:p>
          <a:p>
            <a:r>
              <a:rPr lang="en-SG" sz="1600" dirty="0" smtClean="0"/>
              <a:t>Slave is not connectable</a:t>
            </a:r>
          </a:p>
          <a:p>
            <a:pPr lvl="1"/>
            <a:r>
              <a:rPr lang="en-SG" sz="1600" dirty="0" smtClean="0"/>
              <a:t>0010: ADV_NONCONN_IND (Not </a:t>
            </a:r>
            <a:r>
              <a:rPr lang="en-SG" sz="1600" dirty="0" err="1" smtClean="0"/>
              <a:t>scannable</a:t>
            </a:r>
            <a:r>
              <a:rPr lang="en-SG" sz="1600" dirty="0" smtClean="0"/>
              <a:t>)</a:t>
            </a:r>
          </a:p>
          <a:p>
            <a:pPr lvl="2"/>
            <a:r>
              <a:rPr lang="en-SG" sz="1600" dirty="0" smtClean="0"/>
              <a:t>Will not respond to scan (SCAN_REQ) requests for more info</a:t>
            </a:r>
          </a:p>
          <a:p>
            <a:pPr lvl="1"/>
            <a:r>
              <a:rPr lang="en-SG" sz="1600" dirty="0" smtClean="0"/>
              <a:t>0110: ADV_SCAN_IND</a:t>
            </a:r>
          </a:p>
          <a:p>
            <a:pPr lvl="2"/>
            <a:r>
              <a:rPr lang="en-SG" sz="1600" dirty="0" smtClean="0"/>
              <a:t>Will response to SCAN_REQ with SCAN_RSP</a:t>
            </a:r>
          </a:p>
          <a:p>
            <a:endParaRPr lang="en-SG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pg82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ADV Packets may not hold all advertising info</a:t>
            </a:r>
          </a:p>
          <a:p>
            <a:pPr lvl="1"/>
            <a:r>
              <a:rPr lang="en-SG" dirty="0" smtClean="0"/>
              <a:t>Central can issue SCAN_REQ to ask for more</a:t>
            </a:r>
          </a:p>
          <a:p>
            <a:endParaRPr lang="en-SG" dirty="0" smtClean="0"/>
          </a:p>
          <a:p>
            <a:r>
              <a:rPr lang="en-SG" dirty="0" smtClean="0"/>
              <a:t>0011: SCAN_REQ (Active Scan Request)</a:t>
            </a:r>
          </a:p>
          <a:p>
            <a:pPr lvl="1"/>
            <a:r>
              <a:rPr lang="en-SG" dirty="0" smtClean="0"/>
              <a:t>Master -&gt; Slave</a:t>
            </a:r>
          </a:p>
          <a:p>
            <a:pPr lvl="1"/>
            <a:r>
              <a:rPr lang="en-SG" dirty="0" smtClean="0"/>
              <a:t>Ask peripheral for complete GAP data</a:t>
            </a:r>
          </a:p>
          <a:p>
            <a:r>
              <a:rPr lang="en-SG" dirty="0" smtClean="0"/>
              <a:t>0100: SCAN_RSP (Response)</a:t>
            </a:r>
          </a:p>
          <a:p>
            <a:pPr lvl="1"/>
            <a:r>
              <a:rPr lang="en-SG" dirty="0" smtClean="0"/>
              <a:t>Slave -&gt; Master</a:t>
            </a:r>
          </a:p>
          <a:p>
            <a:pPr lvl="1"/>
            <a:r>
              <a:rPr lang="en-SG" dirty="0" smtClean="0"/>
              <a:t>Contains slave’s name, TX power, …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Connection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 smtClean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</a:t>
            </a:r>
            <a:r>
              <a:rPr lang="en-SG" dirty="0" smtClean="0"/>
              <a:t>Slave</a:t>
            </a:r>
          </a:p>
          <a:p>
            <a:pPr lvl="1"/>
            <a:r>
              <a:rPr lang="en-SG" dirty="0" smtClean="0"/>
              <a:t>Master selects and sends a random data access address</a:t>
            </a:r>
          </a:p>
          <a:p>
            <a:pPr lvl="2"/>
            <a:r>
              <a:rPr lang="en-SG" dirty="0" smtClean="0"/>
              <a:t>Link-layer data -&gt; Access address field</a:t>
            </a:r>
          </a:p>
          <a:p>
            <a:r>
              <a:rPr lang="en-SG" dirty="0" smtClean="0"/>
              <a:t>0110: Empty PDU (Keep-alive packet)</a:t>
            </a:r>
          </a:p>
          <a:p>
            <a:pPr lvl="1"/>
            <a:r>
              <a:rPr lang="en-SG" dirty="0" smtClean="0"/>
              <a:t>Sent at connection interval between Master &lt;-&gt; </a:t>
            </a:r>
            <a:r>
              <a:rPr lang="en-SG" dirty="0"/>
              <a:t>S</a:t>
            </a:r>
            <a:r>
              <a:rPr lang="en-SG" dirty="0" smtClean="0"/>
              <a:t>lave</a:t>
            </a:r>
          </a:p>
          <a:p>
            <a:pPr lvl="1"/>
            <a:r>
              <a:rPr lang="en-SG" dirty="0" smtClean="0"/>
              <a:t>Filter "</a:t>
            </a:r>
            <a:r>
              <a:rPr lang="en-SG" i="1" dirty="0" smtClean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</a:t>
            </a:r>
            <a:r>
              <a:rPr lang="en-SG" dirty="0" smtClean="0"/>
              <a:t>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 smtClean="0"/>
              <a:t>6. Sniffer: Data Packets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 smtClean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 smtClean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 smtClean="0">
              <a:solidFill>
                <a:schemeClr val="accent6"/>
              </a:solidFill>
            </a:endParaRPr>
          </a:p>
          <a:p>
            <a:r>
              <a:rPr lang="en-SG" sz="1800" dirty="0" smtClean="0"/>
              <a:t>If LLID == 11 (Control Packet)</a:t>
            </a:r>
          </a:p>
          <a:p>
            <a:pPr lvl="1"/>
            <a:r>
              <a:rPr lang="en-SG" sz="1400" dirty="0" smtClean="0"/>
              <a:t>Header format changes to have control and error fields</a:t>
            </a:r>
            <a:endParaRPr lang="en-SG" sz="1000" dirty="0" smtClean="0"/>
          </a:p>
          <a:p>
            <a:pPr lvl="1"/>
            <a:r>
              <a:rPr lang="en-SG" sz="1400" dirty="0" smtClean="0"/>
              <a:t>Does not contain L2CAP/ATT payload data</a:t>
            </a:r>
          </a:p>
          <a:p>
            <a:pPr lvl="1"/>
            <a:r>
              <a:rPr lang="en-SG" sz="1200" dirty="0" smtClean="0"/>
              <a:t>0x0c: LL_VERSION_IND: Negotiate supported Bluetooth Spec</a:t>
            </a:r>
          </a:p>
          <a:p>
            <a:pPr lvl="1"/>
            <a:r>
              <a:rPr lang="en-SG" sz="1200" dirty="0" smtClean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</a:t>
            </a:r>
            <a:r>
              <a:rPr lang="en-SG" sz="1200" dirty="0" smtClean="0"/>
              <a:t>connection</a:t>
            </a:r>
            <a:endParaRPr lang="en-SG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pg83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Where I am now?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Algoaccess</a:t>
            </a:r>
            <a:endParaRPr lang="en-SG" dirty="0" smtClean="0"/>
          </a:p>
          <a:p>
            <a:pPr lvl="1"/>
            <a:r>
              <a:rPr lang="en-SG" dirty="0" smtClean="0"/>
              <a:t>Med-tech </a:t>
            </a:r>
            <a:r>
              <a:rPr lang="en-SG" dirty="0" err="1" smtClean="0"/>
              <a:t>startup</a:t>
            </a:r>
            <a:r>
              <a:rPr lang="en-SG" dirty="0" smtClean="0"/>
              <a:t>: targeting at eye-professionals</a:t>
            </a:r>
          </a:p>
          <a:p>
            <a:pPr lvl="1"/>
            <a:r>
              <a:rPr lang="en-SG" dirty="0" smtClean="0"/>
              <a:t>Help them to retrieve, manage and process the data </a:t>
            </a:r>
          </a:p>
          <a:p>
            <a:pPr lvl="1"/>
            <a:r>
              <a:rPr lang="en-SG" dirty="0" smtClean="0"/>
              <a:t>Roles: </a:t>
            </a:r>
            <a:r>
              <a:rPr lang="en-SG" dirty="0"/>
              <a:t>m</a:t>
            </a:r>
            <a:r>
              <a:rPr lang="en-SG" dirty="0" smtClean="0"/>
              <a:t>any….</a:t>
            </a:r>
          </a:p>
          <a:p>
            <a:pPr lvl="1"/>
            <a:r>
              <a:rPr lang="en-SG" dirty="0" smtClean="0"/>
              <a:t>2014 - present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</a:t>
            </a:r>
            <a:r>
              <a:rPr lang="en-SG" sz="4000" dirty="0" smtClean="0"/>
              <a:t>Discover services/characteristics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 smtClean="0"/>
              <a:t>ATT opcodes</a:t>
            </a:r>
          </a:p>
          <a:p>
            <a:r>
              <a:rPr lang="en-SG" sz="2400" dirty="0" smtClean="0"/>
              <a:t>0x10: Read by Group Type Request (Discover Services)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0x11: Read by Group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Services Requested</a:t>
            </a:r>
          </a:p>
          <a:p>
            <a:r>
              <a:rPr lang="en-SG" sz="2400" dirty="0" smtClean="0"/>
              <a:t>0x08: Read by Type Request (Discover Characteristics)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0x09: Read by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</a:t>
            </a:r>
            <a:r>
              <a:rPr lang="en-SG" dirty="0" smtClean="0"/>
              <a:t>may notice </a:t>
            </a:r>
            <a:r>
              <a:rPr lang="en-SG" dirty="0"/>
              <a:t>some “hidden” </a:t>
            </a:r>
            <a:r>
              <a:rPr lang="en-SG" dirty="0" smtClean="0"/>
              <a:t>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Generic </a:t>
            </a:r>
            <a:r>
              <a:rPr lang="en-SG" sz="1600" dirty="0"/>
              <a:t>Access Service: 0x1800 (Contains generic </a:t>
            </a:r>
            <a:r>
              <a:rPr lang="en-SG" sz="1600" dirty="0" smtClean="0"/>
              <a:t>info, name, type </a:t>
            </a:r>
            <a:r>
              <a:rPr lang="en-SG" sz="1600" dirty="0" err="1" smtClean="0"/>
              <a:t>etc</a:t>
            </a:r>
            <a:r>
              <a:rPr lang="en-SG" sz="1600" dirty="0" smtClean="0"/>
              <a:t> about </a:t>
            </a:r>
            <a:r>
              <a:rPr lang="en-SG" sz="1600" dirty="0"/>
              <a:t>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</a:t>
            </a:r>
            <a:r>
              <a:rPr lang="en-SG" dirty="0" smtClean="0"/>
              <a:t>Data transfer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 smtClean="0"/>
              <a:t>0x52: Write Command (Write to Characteristic)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0x1b: Handle Value Notification (Notify Characteristic Changed)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7</a:t>
            </a:r>
            <a:r>
              <a:rPr lang="en-SG" dirty="0" smtClean="0"/>
              <a:t>. Further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425030"/>
            <a:ext cx="8265968" cy="5296446"/>
          </a:xfrm>
        </p:spPr>
        <p:txBody>
          <a:bodyPr>
            <a:normAutofit fontScale="85000" lnSpcReduction="20000"/>
          </a:bodyPr>
          <a:lstStyle/>
          <a:p>
            <a:r>
              <a:rPr lang="en-SG" sz="2400" dirty="0" smtClean="0"/>
              <a:t>BLE 4.0-4.1 Security (Passive) Weaknesses (19:58 to 23:14)</a:t>
            </a:r>
          </a:p>
          <a:p>
            <a:pPr lvl="1"/>
            <a:r>
              <a:rPr lang="en-SG" sz="1400" dirty="0" smtClean="0">
                <a:hlinkClick r:id="rId2"/>
              </a:rPr>
              <a:t>Video: https</a:t>
            </a:r>
            <a:r>
              <a:rPr lang="en-SG" sz="1400" dirty="0">
                <a:hlinkClick r:id="rId2"/>
              </a:rPr>
              <a:t>://</a:t>
            </a:r>
            <a:r>
              <a:rPr lang="en-SG" sz="1400" dirty="0" smtClean="0">
                <a:hlinkClick r:id="rId2"/>
              </a:rPr>
              <a:t>www.usenix.org/conference/woot13/workshop-program/presentation/ryan</a:t>
            </a:r>
            <a:endParaRPr lang="en-SG" sz="1400" dirty="0" smtClean="0"/>
          </a:p>
          <a:p>
            <a:pPr lvl="1"/>
            <a:r>
              <a:rPr lang="en-SG" sz="1400" dirty="0" smtClean="0">
                <a:hlinkClick r:id="rId3"/>
              </a:rPr>
              <a:t>Paper: https</a:t>
            </a:r>
            <a:r>
              <a:rPr lang="en-SG" sz="1400" dirty="0">
                <a:hlinkClick r:id="rId3"/>
              </a:rPr>
              <a:t>://lacklustre.net/bluetooth/Ryan_Bluetooth_Low_Energy_USENIX_WOOT.pdf</a:t>
            </a:r>
            <a:endParaRPr lang="en-SG" sz="1400" dirty="0" smtClean="0"/>
          </a:p>
          <a:p>
            <a:r>
              <a:rPr lang="en-SG" sz="2400" dirty="0" smtClean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 smtClean="0"/>
          </a:p>
          <a:p>
            <a:r>
              <a:rPr lang="en-SG" sz="2400" dirty="0" smtClean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</a:t>
            </a:r>
            <a:r>
              <a:rPr lang="en-SG" sz="1400" dirty="0" smtClean="0">
                <a:hlinkClick r:id="rId5"/>
              </a:rPr>
              <a:t>developer.bluetooth.org/gatt/descriptors/Pages/DescriptorViewer.aspx?u=org.bluetooth.descriptor.gatt.characteristic_presentation_format.xml</a:t>
            </a:r>
            <a:endParaRPr lang="en-SG" sz="1400" dirty="0" smtClean="0"/>
          </a:p>
          <a:p>
            <a:r>
              <a:rPr lang="en-SG" sz="2400" dirty="0" smtClean="0"/>
              <a:t>BLE Sniffer (by </a:t>
            </a:r>
            <a:r>
              <a:rPr lang="en-SG" sz="2400" dirty="0" err="1" smtClean="0"/>
              <a:t>Adafruit</a:t>
            </a:r>
            <a:r>
              <a:rPr lang="en-SG" sz="2400" dirty="0" smtClean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 smtClean="0"/>
          </a:p>
          <a:p>
            <a:r>
              <a:rPr lang="en-SG" sz="2400" dirty="0" smtClean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 smtClean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 smtClean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  <a:endParaRPr lang="en-SG" sz="1400" dirty="0" smtClean="0"/>
          </a:p>
          <a:p>
            <a:r>
              <a:rPr lang="en-SG" sz="2400" dirty="0" smtClean="0"/>
              <a:t>BLE Advertising Packet Format</a:t>
            </a:r>
          </a:p>
          <a:p>
            <a:pPr lvl="1"/>
            <a:r>
              <a:rPr lang="en-SG" sz="1400" dirty="0">
                <a:hlinkClick r:id="rId10"/>
              </a:rPr>
              <a:t>http://</a:t>
            </a:r>
            <a:r>
              <a:rPr lang="en-SG" sz="1400" dirty="0" smtClean="0">
                <a:hlinkClick r:id="rId10"/>
              </a:rPr>
              <a:t>j2abro.blogspot.sg/2014/06/understanding-bluetooth-advertising.html</a:t>
            </a:r>
            <a:endParaRPr lang="en-SG" sz="1400" dirty="0" smtClean="0"/>
          </a:p>
          <a:p>
            <a:r>
              <a:rPr lang="en-SG" sz="2400" dirty="0" smtClean="0"/>
              <a:t>Bluetooth Core (Adopted) Specification</a:t>
            </a:r>
          </a:p>
          <a:p>
            <a:pPr lvl="1"/>
            <a:r>
              <a:rPr lang="en-SG" sz="1400" dirty="0">
                <a:hlinkClick r:id="rId11"/>
              </a:rPr>
              <a:t>https://www.bluetooth.org/en-us/specification/adopted-specifications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a. Can Peripheral prevent unwanted connections from unknown Central?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 smtClean="0"/>
              <a:t>Not possible to block connection attempt</a:t>
            </a:r>
          </a:p>
          <a:p>
            <a:r>
              <a:rPr lang="en-SG" dirty="0" smtClean="0"/>
              <a:t>But peripheral can disconnect the central after connected</a:t>
            </a:r>
          </a:p>
          <a:p>
            <a:pPr lvl="1"/>
            <a:r>
              <a:rPr lang="en-SG" dirty="0" smtClean="0"/>
              <a:t>Wait for key-exchange</a:t>
            </a:r>
          </a:p>
          <a:p>
            <a:pPr lvl="1"/>
            <a:r>
              <a:rPr lang="en-SG" dirty="0" smtClean="0"/>
              <a:t>Mac address whitelist</a:t>
            </a:r>
          </a:p>
          <a:p>
            <a:r>
              <a:rPr lang="en-SG" dirty="0" smtClean="0"/>
              <a:t>Disconnect APIs</a:t>
            </a:r>
          </a:p>
          <a:p>
            <a:pPr lvl="1"/>
            <a:r>
              <a:rPr lang="en-SG" dirty="0" err="1" smtClean="0"/>
              <a:t>arduino-BLEPeripheral</a:t>
            </a:r>
            <a:endParaRPr lang="en-SG" dirty="0" smtClean="0"/>
          </a:p>
          <a:p>
            <a:pPr lvl="2"/>
            <a:r>
              <a:rPr lang="en-SG" i="1" dirty="0" err="1" smtClean="0"/>
              <a:t>blePeripheral.disconnect</a:t>
            </a:r>
            <a:r>
              <a:rPr lang="en-SG" i="1" dirty="0" smtClean="0"/>
              <a:t>();</a:t>
            </a:r>
          </a:p>
          <a:p>
            <a:pPr lvl="1"/>
            <a:r>
              <a:rPr lang="en-SG" dirty="0" err="1" smtClean="0"/>
              <a:t>Bleno</a:t>
            </a:r>
            <a:endParaRPr lang="en-SG" dirty="0" smtClean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  <a:endParaRPr lang="en-SG" i="1" dirty="0" smtClean="0"/>
          </a:p>
          <a:p>
            <a:pPr lvl="1"/>
            <a:endParaRPr lang="en-SG" dirty="0" smtClean="0"/>
          </a:p>
          <a:p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b. Who defines the attributes?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Peripheral always defines the attributes</a:t>
            </a:r>
          </a:p>
          <a:p>
            <a:pPr lvl="1"/>
            <a:r>
              <a:rPr lang="en-SG" dirty="0" smtClean="0"/>
              <a:t>Services, characteristics and descriptors</a:t>
            </a:r>
          </a:p>
          <a:p>
            <a:endParaRPr lang="en-SG" dirty="0" smtClean="0"/>
          </a:p>
          <a:p>
            <a:r>
              <a:rPr lang="en-SG" dirty="0" smtClean="0"/>
              <a:t>Then why did I do this on the Central?</a:t>
            </a:r>
          </a:p>
          <a:p>
            <a:r>
              <a:rPr lang="en-SG" dirty="0" smtClean="0"/>
              <a:t>Android:</a:t>
            </a:r>
          </a:p>
          <a:p>
            <a:endParaRPr lang="en-SG" dirty="0" smtClean="0"/>
          </a:p>
          <a:p>
            <a:r>
              <a:rPr lang="en-SG" dirty="0" smtClean="0"/>
              <a:t>iOS: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Reason: </a:t>
            </a:r>
            <a:endParaRPr lang="en-SG" dirty="0"/>
          </a:p>
          <a:p>
            <a:pPr lvl="1"/>
            <a:r>
              <a:rPr lang="en-SG" dirty="0" smtClean="0"/>
              <a:t>I hardcoded the characteristic UUIDs to address the characteristics directly since I already know their purpose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c. BLE Security?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 smtClean="0"/>
              <a:t>Bluetooth pairing</a:t>
            </a:r>
          </a:p>
          <a:p>
            <a:r>
              <a:rPr lang="en-SG" dirty="0" smtClean="0"/>
              <a:t>&lt; </a:t>
            </a:r>
            <a:r>
              <a:rPr lang="en-SG" dirty="0"/>
              <a:t>Bluetooth </a:t>
            </a:r>
            <a:r>
              <a:rPr lang="en-SG" dirty="0" smtClean="0"/>
              <a:t>4.2: </a:t>
            </a:r>
          </a:p>
          <a:p>
            <a:pPr lvl="1"/>
            <a:r>
              <a:rPr lang="en-SG" dirty="0" smtClean="0"/>
              <a:t>Strongly discouraged to use native BLE security features Key-exchange protocol weakness</a:t>
            </a:r>
          </a:p>
          <a:p>
            <a:pPr lvl="1"/>
            <a:r>
              <a:rPr lang="en-SG" dirty="0" smtClean="0"/>
              <a:t>See video in Further Reading</a:t>
            </a:r>
          </a:p>
          <a:p>
            <a:r>
              <a:rPr lang="en-SG" dirty="0" smtClean="0"/>
              <a:t>Security issues fixed in 4.2 (Dec 2014)</a:t>
            </a:r>
          </a:p>
          <a:p>
            <a:pPr lvl="1"/>
            <a:r>
              <a:rPr lang="en-SG" dirty="0" smtClean="0"/>
              <a:t>But many devices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d. Data loss from using </a:t>
            </a:r>
            <a:r>
              <a:rPr lang="en-SG" dirty="0" err="1" smtClean="0"/>
              <a:t>writeWithoutResponse</a:t>
            </a:r>
            <a:r>
              <a:rPr lang="en-SG" dirty="0" smtClean="0"/>
              <a:t> instead of write property?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 smtClean="0"/>
              <a:t>Possibility exists but unlikely to happen in practice</a:t>
            </a:r>
          </a:p>
          <a:p>
            <a:r>
              <a:rPr lang="en-SG" dirty="0" smtClean="0"/>
              <a:t>Rough Analogy: </a:t>
            </a:r>
          </a:p>
          <a:p>
            <a:pPr lvl="1"/>
            <a:r>
              <a:rPr lang="en-SG" dirty="0" smtClean="0"/>
              <a:t>write vs </a:t>
            </a:r>
            <a:r>
              <a:rPr lang="en-SG" dirty="0" err="1" smtClean="0"/>
              <a:t>writeWithoutResponse</a:t>
            </a:r>
            <a:r>
              <a:rPr lang="en-SG" dirty="0" smtClean="0"/>
              <a:t> -&gt; TCP vs UDP</a:t>
            </a:r>
          </a:p>
          <a:p>
            <a:pPr lvl="1"/>
            <a:r>
              <a:rPr lang="en-SG" dirty="0" smtClean="0"/>
              <a:t>Possible to lose data if central sends faster than peripheral can process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How things work?</a:t>
            </a:r>
            <a:endParaRPr lang="en-SG" sz="2800" dirty="0"/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Intro: Bluetooth Classic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 smtClean="0"/>
              <a:t>The “conventional” Bluetooth </a:t>
            </a:r>
          </a:p>
          <a:p>
            <a:r>
              <a:rPr lang="en-SG" dirty="0" smtClean="0"/>
              <a:t>2.4GHz</a:t>
            </a:r>
          </a:p>
          <a:p>
            <a:r>
              <a:rPr lang="en-SG" dirty="0" smtClean="0"/>
              <a:t>Range: 1m - 100m (10m typical)</a:t>
            </a:r>
          </a:p>
          <a:p>
            <a:r>
              <a:rPr lang="en-SG" dirty="0" smtClean="0"/>
              <a:t>Connection-oriented: audio, file transfer, networking</a:t>
            </a:r>
          </a:p>
          <a:p>
            <a:r>
              <a:rPr lang="en-SG" dirty="0" smtClean="0"/>
              <a:t>Reasonably fast data rate: 2.1 Mbps</a:t>
            </a:r>
          </a:p>
          <a:p>
            <a:r>
              <a:rPr lang="en-SG" dirty="0" smtClean="0"/>
              <a:t>Power consumption:  </a:t>
            </a:r>
          </a:p>
          <a:p>
            <a:pPr lvl="1"/>
            <a:r>
              <a:rPr lang="en-SG" dirty="0" smtClean="0"/>
              <a:t>High but still &lt; </a:t>
            </a:r>
            <a:r>
              <a:rPr lang="en-SG" dirty="0" err="1" smtClean="0"/>
              <a:t>Wifi</a:t>
            </a:r>
            <a:r>
              <a:rPr lang="en-SG" dirty="0" smtClean="0"/>
              <a:t> &lt; 3G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 smtClean="0"/>
              <a:t>Intro: 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</a:t>
            </a:r>
            <a:r>
              <a:rPr lang="en-SG" dirty="0" smtClean="0"/>
              <a:t>)</a:t>
            </a:r>
          </a:p>
          <a:p>
            <a:r>
              <a:rPr lang="en-SG" dirty="0" smtClean="0"/>
              <a:t>Also known as </a:t>
            </a:r>
          </a:p>
          <a:p>
            <a:pPr lvl="1"/>
            <a:r>
              <a:rPr lang="en-SG" dirty="0" smtClean="0"/>
              <a:t>Bluetooth SMART</a:t>
            </a:r>
          </a:p>
          <a:p>
            <a:pPr lvl="1"/>
            <a:r>
              <a:rPr lang="en-SG" dirty="0" smtClean="0"/>
              <a:t>Single-Mode</a:t>
            </a:r>
          </a:p>
          <a:p>
            <a:pPr lvl="1"/>
            <a:r>
              <a:rPr lang="en-SG" dirty="0"/>
              <a:t>Dual-Mode = Classic + </a:t>
            </a:r>
            <a:r>
              <a:rPr lang="en-SG" dirty="0" smtClean="0"/>
              <a:t>Single-Mode</a:t>
            </a:r>
          </a:p>
          <a:p>
            <a:r>
              <a:rPr lang="en-SG" dirty="0" smtClean="0"/>
              <a:t>Target applications</a:t>
            </a:r>
            <a:endParaRPr lang="en-SG" dirty="0"/>
          </a:p>
          <a:p>
            <a:pPr lvl="1"/>
            <a:r>
              <a:rPr lang="en-SG" dirty="0"/>
              <a:t>Wireless battery-powered </a:t>
            </a:r>
            <a:r>
              <a:rPr lang="en-SG" dirty="0" smtClean="0"/>
              <a:t>sensors </a:t>
            </a:r>
            <a:r>
              <a:rPr lang="en-SG" dirty="0" err="1" smtClean="0"/>
              <a:t>eg</a:t>
            </a:r>
            <a:r>
              <a:rPr lang="en-SG" dirty="0"/>
              <a:t>.</a:t>
            </a:r>
            <a:r>
              <a:rPr lang="en-SG" dirty="0" smtClean="0"/>
              <a:t> </a:t>
            </a:r>
            <a:r>
              <a:rPr lang="en-SG" dirty="0"/>
              <a:t>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 smtClean="0"/>
              <a:t>iBeacons</a:t>
            </a:r>
            <a:endParaRPr lang="en-SG" dirty="0" smtClean="0"/>
          </a:p>
          <a:p>
            <a:r>
              <a:rPr lang="en-SG" dirty="0" smtClean="0"/>
              <a:t>Requirements for target applications</a:t>
            </a:r>
          </a:p>
          <a:p>
            <a:pPr lvl="1"/>
            <a:r>
              <a:rPr lang="en-SG" dirty="0" smtClean="0"/>
              <a:t>Low-power</a:t>
            </a:r>
          </a:p>
          <a:p>
            <a:pPr lvl="1"/>
            <a:r>
              <a:rPr lang="en-SG" dirty="0" smtClean="0"/>
              <a:t>Low-cost</a:t>
            </a:r>
          </a:p>
          <a:p>
            <a:pPr lvl="1"/>
            <a:r>
              <a:rPr lang="en-SG" dirty="0" smtClean="0"/>
              <a:t>Low bandwidth: ~100 kbps</a:t>
            </a:r>
          </a:p>
          <a:p>
            <a:pPr lvl="1"/>
            <a:r>
              <a:rPr lang="en-SG" dirty="0" smtClean="0"/>
              <a:t>Low latency: Connectionless (fast </a:t>
            </a:r>
            <a:r>
              <a:rPr lang="en-SG" dirty="0"/>
              <a:t>setup and teardown of </a:t>
            </a:r>
            <a:r>
              <a:rPr lang="en-SG" dirty="0" smtClean="0"/>
              <a:t>connection in ~10ms)</a:t>
            </a:r>
          </a:p>
          <a:p>
            <a:r>
              <a:rPr lang="en-SG" dirty="0" smtClean="0"/>
              <a:t>How?</a:t>
            </a:r>
          </a:p>
          <a:p>
            <a:pPr lvl="1"/>
            <a:r>
              <a:rPr lang="en-SG" dirty="0" smtClean="0"/>
              <a:t>Radio chip off most of the time</a:t>
            </a:r>
          </a:p>
          <a:p>
            <a:pPr lvl="1"/>
            <a:r>
              <a:rPr lang="en-SG" dirty="0" smtClean="0"/>
              <a:t>Small packets</a:t>
            </a:r>
          </a:p>
          <a:p>
            <a:pPr lvl="2"/>
            <a:r>
              <a:rPr lang="en-SG" dirty="0" smtClean="0"/>
              <a:t>MTU: 20 bytes/packet for application</a:t>
            </a:r>
          </a:p>
          <a:p>
            <a:pPr lvl="2"/>
            <a:r>
              <a:rPr lang="en-SG" dirty="0" smtClean="0"/>
              <a:t>Less time transmitting -&gt; less heat -&gt; no need compensatory circuits -&gt; save more power</a:t>
            </a:r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Bluetooth Classic vs SMART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 smtClean="0"/>
              <a:t>An actual battery-life comparison</a:t>
            </a:r>
          </a:p>
          <a:p>
            <a:r>
              <a:rPr lang="en-SG" dirty="0" err="1" smtClean="0"/>
              <a:t>Innova’s</a:t>
            </a:r>
            <a:r>
              <a:rPr lang="en-SG" dirty="0" smtClean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G1 (Classic)</a:t>
            </a:r>
          </a:p>
          <a:p>
            <a:r>
              <a:rPr lang="en-SG" dirty="0" smtClean="0"/>
              <a:t>Released: 2012</a:t>
            </a:r>
          </a:p>
          <a:p>
            <a:r>
              <a:rPr lang="en-SG" dirty="0" smtClean="0"/>
              <a:t>Battery Capacity: 3.7V, 270mAh </a:t>
            </a:r>
          </a:p>
          <a:p>
            <a:r>
              <a:rPr lang="en-SG" dirty="0" smtClean="0"/>
              <a:t>Battery Life: 1 - 2 weeks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Elite (SMART)</a:t>
            </a:r>
          </a:p>
          <a:p>
            <a:r>
              <a:rPr lang="en-SG" dirty="0" smtClean="0"/>
              <a:t>Released: 2013</a:t>
            </a:r>
          </a:p>
          <a:p>
            <a:r>
              <a:rPr lang="en-SG" dirty="0" smtClean="0"/>
              <a:t>Battery Capacity: 3.7V, 150mAh </a:t>
            </a:r>
          </a:p>
          <a:p>
            <a:r>
              <a:rPr lang="en-SG" dirty="0" smtClean="0"/>
              <a:t>Battery Life: 6 months to 1 year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 smtClean="0"/>
              <a:t>What’s on the agenda?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UUID</a:t>
            </a:r>
            <a:r>
              <a:rPr lang="en-SG" dirty="0"/>
              <a:t>, </a:t>
            </a:r>
            <a:r>
              <a:rPr lang="en-SG" dirty="0" smtClean="0"/>
              <a:t>Attribute, GAP</a:t>
            </a:r>
            <a:r>
              <a:rPr lang="en-SG" dirty="0"/>
              <a:t>, GATT, S</a:t>
            </a:r>
            <a:r>
              <a:rPr lang="en-SG" dirty="0" smtClean="0"/>
              <a:t>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architecture plan (iOS and Android)</a:t>
            </a:r>
            <a:endParaRPr lang="en-SG" dirty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Issues and tips (if time permits)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 Exact definitions are not used to aid ease of explanation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2093</TotalTime>
  <Words>2812</Words>
  <Application>Microsoft Office PowerPoint</Application>
  <PresentationFormat>On-screen Show (4:3)</PresentationFormat>
  <Paragraphs>625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Introduction to Bluetooth Low Energy (BLE)</vt:lpstr>
      <vt:lpstr>About Me</vt:lpstr>
      <vt:lpstr>Where I started from?</vt:lpstr>
      <vt:lpstr>Where I am now?</vt:lpstr>
      <vt:lpstr>PowerPoint Presentation</vt:lpstr>
      <vt:lpstr>Intro: Bluetooth Classic</vt:lpstr>
      <vt:lpstr>Intro: BLE</vt:lpstr>
      <vt:lpstr>Bluetooth Classic vs SMART</vt:lpstr>
      <vt:lpstr>What’s on the agenda?</vt:lpstr>
      <vt:lpstr>1a. Central vs Peripheral</vt:lpstr>
      <vt:lpstr>1a. Central vs Peripheral</vt:lpstr>
      <vt:lpstr>1b. OS/Device Compatibility</vt:lpstr>
      <vt:lpstr>1c. UUID, Attribute</vt:lpstr>
      <vt:lpstr>1c. GAP, GATT  (defined by Peripheral)</vt:lpstr>
      <vt:lpstr>1c. Service, characteristic, descriptor (All these are part of a peripheral’s GATT)</vt:lpstr>
      <vt:lpstr>1c. Service, characteristic, descriptor</vt:lpstr>
      <vt:lpstr>1d.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350</cp:revision>
  <dcterms:created xsi:type="dcterms:W3CDTF">2015-03-18T04:17:11Z</dcterms:created>
  <dcterms:modified xsi:type="dcterms:W3CDTF">2015-09-24T06:42:12Z</dcterms:modified>
</cp:coreProperties>
</file>