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1" r:id="rId3"/>
    <p:sldId id="260" r:id="rId4"/>
    <p:sldId id="267" r:id="rId5"/>
    <p:sldId id="259" r:id="rId6"/>
    <p:sldId id="266" r:id="rId7"/>
    <p:sldId id="264" r:id="rId8"/>
    <p:sldId id="265" r:id="rId9"/>
    <p:sldId id="262" r:id="rId10"/>
    <p:sldId id="263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87A4-4BE0-4C60-B6AA-BAE2EDD02A7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50BE-4386-4CE9-81A0-CFCB4A600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5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87A4-4BE0-4C60-B6AA-BAE2EDD02A7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50BE-4386-4CE9-81A0-CFCB4A600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5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87A4-4BE0-4C60-B6AA-BAE2EDD02A7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50BE-4386-4CE9-81A0-CFCB4A600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2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87A4-4BE0-4C60-B6AA-BAE2EDD02A7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50BE-4386-4CE9-81A0-CFCB4A600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2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87A4-4BE0-4C60-B6AA-BAE2EDD02A7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50BE-4386-4CE9-81A0-CFCB4A600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1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87A4-4BE0-4C60-B6AA-BAE2EDD02A7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50BE-4386-4CE9-81A0-CFCB4A600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2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87A4-4BE0-4C60-B6AA-BAE2EDD02A7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50BE-4386-4CE9-81A0-CFCB4A600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4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87A4-4BE0-4C60-B6AA-BAE2EDD02A7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50BE-4386-4CE9-81A0-CFCB4A600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87A4-4BE0-4C60-B6AA-BAE2EDD02A7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50BE-4386-4CE9-81A0-CFCB4A600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87A4-4BE0-4C60-B6AA-BAE2EDD02A7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50BE-4386-4CE9-81A0-CFCB4A600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1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87A4-4BE0-4C60-B6AA-BAE2EDD02A7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50BE-4386-4CE9-81A0-CFCB4A600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2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987A4-4BE0-4C60-B6AA-BAE2EDD02A7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D50BE-4386-4CE9-81A0-CFCB4A600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8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Calculating Pi (poorly)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a Monte Carlo Simulation to calculate Pi inefficiently for a demo.</a:t>
            </a:r>
          </a:p>
        </p:txBody>
      </p:sp>
    </p:spTree>
    <p:extLst>
      <p:ext uri="{BB962C8B-B14F-4D97-AF65-F5344CB8AC3E}">
        <p14:creationId xmlns:p14="http://schemas.microsoft.com/office/powerpoint/2010/main" val="246590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4679" y="1907067"/>
            <a:ext cx="4723074" cy="4723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64679" y="1907067"/>
            <a:ext cx="4723074" cy="47230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171574" y="2447925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24300" y="2386012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68012" y="4144777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71562" y="5457825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90700" y="3524250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02365" y="3887603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52900" y="6164078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76750" y="5259203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90837" y="5135378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76787" y="3763778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98284" y="5581650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82299" y="5334000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89097" y="2262187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869672" y="4411776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88810" y="2478201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50186" y="3172014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951010" y="5118029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74860" y="4213154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688947" y="4089329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36772" y="2503416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94726" y="3079826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47452" y="3017913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91164" y="4776678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94714" y="6089726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21436" y="4089329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025517" y="4519504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759724" y="5519737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99902" y="5891104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913989" y="5767279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99939" y="4395679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21436" y="6213551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505451" y="5965901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12249" y="2894088"/>
            <a:ext cx="123825" cy="1238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92824" y="5043677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11962" y="3110102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23627" y="3473455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55032" y="6213551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298012" y="4845055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712099" y="4721230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59924" y="3135317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505808" y="2854512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841344" y="2106573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385056" y="3865338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405796" y="5864412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124934" y="3930837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919409" y="3608164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069944" y="5884639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393794" y="4979764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807881" y="4855939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693831" y="3484339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115328" y="5302211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4399343" y="5054561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806141" y="1982748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5203906" y="4818363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505854" y="2198762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567230" y="2892575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868054" y="4838590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191904" y="3933715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605991" y="3809890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253816" y="2223977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528960" y="3486413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864496" y="2738474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4408208" y="4497239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4428948" y="6496313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138480" y="3809890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942561" y="4240065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676768" y="5240298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3416946" y="5611665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831033" y="5487840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3716983" y="4116240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138480" y="5934112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422495" y="5686462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829293" y="2614649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5227058" y="5450264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529006" y="2830663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740671" y="3194016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2272076" y="5934112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215056" y="4565616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629143" y="4441791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4276968" y="2855878"/>
            <a:ext cx="123825" cy="12382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>
            <a:off x="3368616" y="4270257"/>
            <a:ext cx="1621958" cy="3947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46" idx="3"/>
          </p:cNvCxnSpPr>
          <p:nvPr/>
        </p:nvCxnSpPr>
        <p:spPr>
          <a:xfrm flipV="1">
            <a:off x="3355032" y="2999779"/>
            <a:ext cx="1575351" cy="1268044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4974163" y="2960763"/>
            <a:ext cx="17421" cy="1313441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951675" y="4016604"/>
            <a:ext cx="215808" cy="461665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864624" y="3292234"/>
            <a:ext cx="215808" cy="461665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 rot="19164205">
                <a:off x="3817176" y="3440864"/>
                <a:ext cx="730581" cy="353238"/>
              </a:xfrm>
              <a:prstGeom prst="rect">
                <a:avLst/>
              </a:prstGeom>
              <a:solidFill>
                <a:srgbClr val="4472C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64205">
                <a:off x="3817176" y="3440864"/>
                <a:ext cx="730581" cy="3532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itle 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simulate this with Python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974046" y="210657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from random import uniform</a:t>
            </a:r>
          </a:p>
          <a:p>
            <a:r>
              <a:rPr lang="en-US" dirty="0"/>
              <a:t>from math import </a:t>
            </a:r>
            <a:r>
              <a:rPr lang="en-US" dirty="0" err="1"/>
              <a:t>sqrt</a:t>
            </a:r>
            <a:r>
              <a:rPr lang="en-US" dirty="0"/>
              <a:t>, pow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#iterations is the number of raindrops to simulate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estimate_pi</a:t>
            </a:r>
            <a:r>
              <a:rPr lang="en-US" dirty="0"/>
              <a:t>(iterations):</a:t>
            </a:r>
          </a:p>
          <a:p>
            <a:r>
              <a:rPr lang="en-US" dirty="0"/>
              <a:t>    </a:t>
            </a:r>
            <a:r>
              <a:rPr lang="en-US" dirty="0" err="1"/>
              <a:t>samples_in_circle</a:t>
            </a:r>
            <a:r>
              <a:rPr lang="en-US" dirty="0"/>
              <a:t> = 0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 iterations):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#generate a random point in the patio</a:t>
            </a:r>
          </a:p>
          <a:p>
            <a:r>
              <a:rPr lang="en-US" dirty="0"/>
              <a:t>        x = uniform(-1, 1)</a:t>
            </a:r>
          </a:p>
          <a:p>
            <a:r>
              <a:rPr lang="en-US" dirty="0"/>
              <a:t>        y = uniform(-1, 1)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#use Pythagorean theorem to find distance from origin</a:t>
            </a:r>
          </a:p>
          <a:p>
            <a:r>
              <a:rPr lang="en-US" dirty="0"/>
              <a:t>        </a:t>
            </a:r>
            <a:r>
              <a:rPr lang="en-US" dirty="0" err="1"/>
              <a:t>distance_from_origin</a:t>
            </a:r>
            <a:r>
              <a:rPr lang="en-US" dirty="0"/>
              <a:t> = </a:t>
            </a:r>
            <a:r>
              <a:rPr lang="en-US" dirty="0" err="1"/>
              <a:t>sqrt</a:t>
            </a:r>
            <a:r>
              <a:rPr lang="en-US" dirty="0"/>
              <a:t>(pow(x,2) + pow(y,2))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#count points that fall within the circle</a:t>
            </a:r>
          </a:p>
          <a:p>
            <a:r>
              <a:rPr lang="en-US" dirty="0"/>
              <a:t>        if(</a:t>
            </a:r>
            <a:r>
              <a:rPr lang="en-US" dirty="0" err="1"/>
              <a:t>distance_from_origin</a:t>
            </a:r>
            <a:r>
              <a:rPr lang="en-US" dirty="0"/>
              <a:t> &lt;= 1): </a:t>
            </a:r>
            <a:r>
              <a:rPr lang="en-US" dirty="0" err="1"/>
              <a:t>samples_in_circle</a:t>
            </a:r>
            <a:r>
              <a:rPr lang="en-US" dirty="0"/>
              <a:t> += 1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#estimate pi from the ratio </a:t>
            </a:r>
            <a:endParaRPr lang="en-US" dirty="0"/>
          </a:p>
          <a:p>
            <a:r>
              <a:rPr lang="en-US" dirty="0"/>
              <a:t>    print (4.0 * </a:t>
            </a:r>
            <a:r>
              <a:rPr lang="en-US" dirty="0" err="1"/>
              <a:t>samples_in_circle</a:t>
            </a:r>
            <a:r>
              <a:rPr lang="en-US" dirty="0"/>
              <a:t> / iterations)</a:t>
            </a:r>
          </a:p>
        </p:txBody>
      </p:sp>
    </p:spTree>
    <p:extLst>
      <p:ext uri="{BB962C8B-B14F-4D97-AF65-F5344CB8AC3E}">
        <p14:creationId xmlns:p14="http://schemas.microsoft.com/office/powerpoint/2010/main" val="230427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estimate improves with </a:t>
            </a:r>
            <a:r>
              <a:rPr lang="en-US"/>
              <a:t>interations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085888"/>
              </p:ext>
            </p:extLst>
          </p:nvPr>
        </p:nvGraphicFramePr>
        <p:xfrm>
          <a:off x="7115837" y="2116343"/>
          <a:ext cx="4034136" cy="30022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77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effectLst/>
                        </a:rPr>
                        <a:t>Iterations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effectLst/>
                        </a:rPr>
                        <a:t>Estimate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effectLst/>
                        </a:rPr>
                        <a:t>Error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                  10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0.0584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    100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0.0216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  1,000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3.124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0.0176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  10,000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3.134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0.0076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    100,000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3.14028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0.0013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 1,000,000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3.14178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0.0002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  10,000,000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67525" y="5611665"/>
            <a:ext cx="4717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1MM iterations took 2.5 seconds to simulate</a:t>
            </a:r>
          </a:p>
          <a:p>
            <a:r>
              <a:rPr lang="en-US" dirty="0"/>
              <a:t>10MM iterations failed with a </a:t>
            </a:r>
            <a:r>
              <a:rPr lang="en-US" dirty="0" err="1"/>
              <a:t>MemoryError</a:t>
            </a:r>
            <a:endParaRPr lang="en-US" dirty="0"/>
          </a:p>
          <a:p>
            <a:r>
              <a:rPr lang="en-US" dirty="0"/>
              <a:t>(yes I could have used </a:t>
            </a:r>
            <a:r>
              <a:rPr lang="en-US" dirty="0" err="1"/>
              <a:t>numpi</a:t>
            </a:r>
            <a:r>
              <a:rPr lang="en-US" dirty="0"/>
              <a:t> to go much bigger)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964679" y="1907067"/>
            <a:ext cx="4723074" cy="4723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964679" y="1907067"/>
            <a:ext cx="4723074" cy="47230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171574" y="2447925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924300" y="2386012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5468012" y="4144777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071562" y="5457825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790700" y="3524250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3002365" y="3887603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4152900" y="616407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476750" y="5259203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2890837" y="513537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776787" y="376377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2198284" y="5581650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482299" y="5334000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889097" y="2262187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869672" y="4411776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2588810" y="2478201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3650186" y="3172014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4951010" y="5118029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5274860" y="4213154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3688947" y="4089329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5336772" y="2503416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1194726" y="3079826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947452" y="3017913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5491164" y="477667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1094714" y="6089726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2221436" y="4089329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3025517" y="4519504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3759724" y="5519737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4499902" y="5891104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913989" y="5767279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4799939" y="4395679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2221436" y="6213551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5505451" y="5965901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4912249" y="289408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892824" y="5043677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2611962" y="3110102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3823627" y="3473455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355032" y="6213551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5298012" y="4845055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3712099" y="4721230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359924" y="3135317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4505808" y="2854512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2841344" y="2106573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385056" y="386533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4405796" y="5864412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5124934" y="3930837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919409" y="3608164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3069944" y="5884639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3393794" y="4979764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1807881" y="4855939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693831" y="3484339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1115328" y="5302211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4399343" y="5054561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806141" y="198274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5203906" y="4818363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505854" y="2198762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2567230" y="2892575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3868054" y="4838590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4191904" y="3933715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2605991" y="3809890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253816" y="2223977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4528960" y="3486413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2864496" y="2738474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4408208" y="4497239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428948" y="6496313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1138480" y="3809890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1942561" y="4240065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2676768" y="524029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3416946" y="5611665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1831033" y="5487840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3716983" y="4116240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138480" y="5934112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4422495" y="5686462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3829293" y="2614649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5227058" y="5450264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1529006" y="2830663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2740671" y="3194016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2272076" y="5934112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4215056" y="4565616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2629143" y="4441791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276968" y="285587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3790651" y="6117966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2528588" y="5089266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3585203" y="2971801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1859187" y="6167439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992783" y="6167439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2479095" y="2060461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3031545" y="4933652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2243742" y="376377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3354734" y="407012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4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is easily parallelized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46" y="1971890"/>
            <a:ext cx="1304657" cy="3828620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>
            <a:off x="2809876" y="1971890"/>
            <a:ext cx="569594" cy="382862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09999" y="1901041"/>
            <a:ext cx="7134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run many simulations of 1MM iterations and summarize the results. </a:t>
            </a:r>
          </a:p>
          <a:p>
            <a:endParaRPr lang="en-US" sz="3600" dirty="0"/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NOTE: If all the simulations have the same iteration count, we can simply find the mean of the individual simulations.</a:t>
            </a:r>
          </a:p>
        </p:txBody>
      </p:sp>
    </p:spTree>
    <p:extLst>
      <p:ext uri="{BB962C8B-B14F-4D97-AF65-F5344CB8AC3E}">
        <p14:creationId xmlns:p14="http://schemas.microsoft.com/office/powerpoint/2010/main" val="389458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08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the Method of Calculating 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slightly better than actually counting raindrops, this Monte Carlo simulation is a terrible way to estimate Pi. It is intended to demo a sufficiently long running job in an HPC cluster. There are much better and more efficient ways of calculating Pi.  There are many alternatives discussed at </a:t>
            </a:r>
            <a:r>
              <a:rPr lang="en-US" dirty="0">
                <a:hlinkClick r:id="rId2"/>
              </a:rPr>
              <a:t>https://en.wikipedia.org/wiki/Pi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3953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5454" y="1907067"/>
            <a:ext cx="4723074" cy="4723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355454" y="1590675"/>
            <a:ext cx="4723074" cy="19050"/>
          </a:xfrm>
          <a:prstGeom prst="line">
            <a:avLst/>
          </a:prstGeom>
          <a:ln w="25400">
            <a:solidFill>
              <a:srgbClr val="70AD47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72475" y="1907067"/>
            <a:ext cx="0" cy="4723075"/>
          </a:xfrm>
          <a:prstGeom prst="line">
            <a:avLst/>
          </a:prstGeom>
          <a:ln w="25400">
            <a:solidFill>
              <a:srgbClr val="70AD47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40778" y="1378892"/>
            <a:ext cx="35242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AD47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96262" y="4037771"/>
            <a:ext cx="35242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AD47"/>
                </a:solidFill>
              </a:rPr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a patio that is 2 meters by 2 meters</a:t>
            </a:r>
          </a:p>
        </p:txBody>
      </p:sp>
    </p:spTree>
    <p:extLst>
      <p:ext uri="{BB962C8B-B14F-4D97-AF65-F5344CB8AC3E}">
        <p14:creationId xmlns:p14="http://schemas.microsoft.com/office/powerpoint/2010/main" val="192255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5454" y="1907067"/>
            <a:ext cx="4723074" cy="4723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355454" y="1590675"/>
            <a:ext cx="4723074" cy="19050"/>
          </a:xfrm>
          <a:prstGeom prst="line">
            <a:avLst/>
          </a:prstGeom>
          <a:ln w="25400">
            <a:solidFill>
              <a:srgbClr val="70AD47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72475" y="1907067"/>
            <a:ext cx="0" cy="4723075"/>
          </a:xfrm>
          <a:prstGeom prst="line">
            <a:avLst/>
          </a:prstGeom>
          <a:ln w="25400">
            <a:solidFill>
              <a:srgbClr val="70AD47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40778" y="1378892"/>
            <a:ext cx="35242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AD47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96262" y="4037771"/>
            <a:ext cx="35242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AD47"/>
                </a:solidFill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3355454" y="1907067"/>
            <a:ext cx="4723074" cy="47230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4" idx="3"/>
          </p:cNvCxnSpPr>
          <p:nvPr/>
        </p:nvCxnSpPr>
        <p:spPr>
          <a:xfrm>
            <a:off x="5736900" y="4268603"/>
            <a:ext cx="2341628" cy="2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48475" y="4037770"/>
            <a:ext cx="219075" cy="461665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inscribe a circle on the patio…</a:t>
            </a:r>
          </a:p>
        </p:txBody>
      </p:sp>
    </p:spTree>
    <p:extLst>
      <p:ext uri="{BB962C8B-B14F-4D97-AF65-F5344CB8AC3E}">
        <p14:creationId xmlns:p14="http://schemas.microsoft.com/office/powerpoint/2010/main" val="143527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154" y="1907067"/>
            <a:ext cx="4723074" cy="4723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 X W = 2 X 2 = 4.00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7278426" y="1907066"/>
                <a:ext cx="4723074" cy="4723075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b="0" i="1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≈3.14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426" y="1907066"/>
                <a:ext cx="4723074" cy="4723075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calculate the area of both</a:t>
            </a:r>
          </a:p>
        </p:txBody>
      </p:sp>
    </p:spTree>
    <p:extLst>
      <p:ext uri="{BB962C8B-B14F-4D97-AF65-F5344CB8AC3E}">
        <p14:creationId xmlns:p14="http://schemas.microsoft.com/office/powerpoint/2010/main" val="30198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5454" y="1916592"/>
            <a:ext cx="4723074" cy="4723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5454" y="1916592"/>
            <a:ext cx="4723074" cy="47230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562349" y="2457450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15075" y="2395537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58787" y="4154302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62337" y="5467350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81475" y="3533775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93140" y="389712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43675" y="6173603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867525" y="526872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81612" y="5144903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167562" y="3773303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it rains, we count the raindrops</a:t>
            </a:r>
          </a:p>
        </p:txBody>
      </p:sp>
    </p:spTree>
    <p:extLst>
      <p:ext uri="{BB962C8B-B14F-4D97-AF65-F5344CB8AC3E}">
        <p14:creationId xmlns:p14="http://schemas.microsoft.com/office/powerpoint/2010/main" val="237944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154" y="1907067"/>
            <a:ext cx="4723074" cy="4723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16279" y="1947232"/>
                <a:ext cx="2514599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𝑅𝑎𝑖𝑛𝑑𝑟𝑜𝑝𝑠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𝐶𝑖𝑟𝑐𝑙𝑒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𝑅𝑎𝑖𝑛𝑑𝑟𝑜𝑝𝑠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279" y="1947232"/>
                <a:ext cx="2514599" cy="5725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7278426" y="1907066"/>
                <a:ext cx="4723074" cy="4723075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≈3.14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426" y="1907066"/>
                <a:ext cx="4723074" cy="4723075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raindrops are randomly distributed…</a:t>
            </a:r>
          </a:p>
        </p:txBody>
      </p:sp>
    </p:spTree>
    <p:extLst>
      <p:ext uri="{BB962C8B-B14F-4D97-AF65-F5344CB8AC3E}">
        <p14:creationId xmlns:p14="http://schemas.microsoft.com/office/powerpoint/2010/main" val="72997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16279" y="1947232"/>
                <a:ext cx="2514599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𝑅𝑎𝑖𝑛𝑑𝑟𝑜𝑝𝑠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𝐶𝑖𝑟𝑐𝑙𝑒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𝑅𝑎𝑖𝑛𝑑𝑟𝑜𝑝𝑠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279" y="1947232"/>
                <a:ext cx="2514599" cy="5725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31854" y="6052226"/>
                <a:ext cx="3395472" cy="577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𝑅𝑎𝑖𝑛𝑑𝑟𝑜𝑝𝑠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𝐶𝑖𝑟𝑐𝑙𝑒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𝑅𝑎𝑖𝑛𝑑𝑟𝑜𝑝𝑠</m:t>
                        </m:r>
                      </m:den>
                    </m:f>
                  </m:oMath>
                </a14:m>
                <a:r>
                  <a:rPr lang="en-US" sz="2400" dirty="0"/>
                  <a:t> * 4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854" y="6052226"/>
                <a:ext cx="3395472" cy="577915"/>
              </a:xfrm>
              <a:prstGeom prst="rect">
                <a:avLst/>
              </a:prstGeom>
              <a:blipFill rotWithShape="0">
                <a:blip r:embed="rId3"/>
                <a:stretch>
                  <a:fillRect t="-105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we can use raindrops to solve for pi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3154" y="1907067"/>
            <a:ext cx="4723074" cy="4723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7278426" y="1907066"/>
                <a:ext cx="4723074" cy="4723075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≈3.14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426" y="1907066"/>
                <a:ext cx="4723074" cy="4723075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30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4679" y="1897542"/>
            <a:ext cx="4723074" cy="4723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64679" y="1897542"/>
            <a:ext cx="4723074" cy="47230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171574" y="2438400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24300" y="2376487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68012" y="4135252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71562" y="5448300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90700" y="3514725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02365" y="387807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52900" y="6154553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76750" y="524967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90837" y="5125853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76787" y="3754253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113848" y="2273267"/>
                <a:ext cx="3395472" cy="577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𝑅𝑎𝑖𝑛𝑑𝑟𝑜𝑝𝑠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𝐶𝑖𝑟𝑐𝑙𝑒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𝑅𝑎𝑖𝑛𝑑𝑟𝑜𝑝𝑠</m:t>
                        </m:r>
                      </m:den>
                    </m:f>
                  </m:oMath>
                </a14:m>
                <a:r>
                  <a:rPr lang="en-US" sz="2400" dirty="0"/>
                  <a:t> * 4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848" y="2273267"/>
                <a:ext cx="3395472" cy="577915"/>
              </a:xfrm>
              <a:prstGeom prst="rect">
                <a:avLst/>
              </a:prstGeom>
              <a:blipFill rotWithShape="0">
                <a:blip r:embed="rId2"/>
                <a:stretch>
                  <a:fillRect t="-105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113848" y="4547938"/>
                <a:ext cx="3395472" cy="5223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400" dirty="0"/>
                  <a:t> * 4 = 3.2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848" y="4547938"/>
                <a:ext cx="3395472" cy="522322"/>
              </a:xfrm>
              <a:prstGeom prst="rect">
                <a:avLst/>
              </a:prstGeom>
              <a:blipFill rotWithShape="0">
                <a:blip r:embed="rId3"/>
                <a:stretch>
                  <a:fillRect t="-2326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first 10 raindrops, we estimate pi</a:t>
            </a:r>
          </a:p>
        </p:txBody>
      </p:sp>
    </p:spTree>
    <p:extLst>
      <p:ext uri="{BB962C8B-B14F-4D97-AF65-F5344CB8AC3E}">
        <p14:creationId xmlns:p14="http://schemas.microsoft.com/office/powerpoint/2010/main" val="180218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4679" y="1907067"/>
            <a:ext cx="4723074" cy="4723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64679" y="1907067"/>
            <a:ext cx="4723074" cy="47230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171574" y="2447925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24300" y="2386012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68012" y="4144777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71562" y="5457825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90700" y="3524250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02365" y="3887603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52900" y="616407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76750" y="5259203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90837" y="513537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76787" y="376377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98284" y="5581650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82299" y="5334000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89097" y="2262187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869672" y="4411776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88810" y="2478201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50186" y="3172014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951010" y="5118029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74860" y="4213154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688947" y="4089329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36772" y="2503416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94726" y="3079826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47452" y="3017913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91164" y="477667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94714" y="6089726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21436" y="4089329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025517" y="4519504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759724" y="5519737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99902" y="5891104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913989" y="5767279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99939" y="4395679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21436" y="6213551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505451" y="5965901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12249" y="289408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92824" y="5043677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11962" y="3110102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23627" y="3473455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55032" y="6213551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298012" y="4845055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712099" y="4721230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59924" y="3135317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505808" y="2854512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841344" y="2106573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385056" y="386533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405796" y="5864412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124934" y="3930837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919409" y="3608164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069944" y="5884639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393794" y="4979764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807881" y="4855939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693831" y="3484339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115328" y="5302211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4399343" y="5054561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806141" y="198274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5203906" y="4818363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505854" y="2198762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567230" y="2892575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868054" y="4838590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191904" y="3933715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605991" y="3809890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253816" y="2223977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528960" y="3486413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864496" y="2738474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4408208" y="4497239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4428948" y="6496313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138480" y="3809890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942561" y="4240065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676768" y="524029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3416946" y="5611665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831033" y="5487840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3716983" y="4116240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138480" y="5934112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422495" y="5686462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829293" y="2614649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5227058" y="5450264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529006" y="2830663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740671" y="3194016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2272076" y="5934112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215056" y="4565616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629143" y="4441791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4276968" y="285587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7113848" y="2273267"/>
                <a:ext cx="3395472" cy="577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𝑅𝑎𝑖𝑛𝑑𝑟𝑜𝑝𝑠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𝐶𝑖𝑟𝑐𝑙𝑒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𝑅𝑎𝑖𝑛𝑑𝑟𝑜𝑝𝑠</m:t>
                        </m:r>
                      </m:den>
                    </m:f>
                  </m:oMath>
                </a14:m>
                <a:r>
                  <a:rPr lang="en-US" sz="2400" dirty="0"/>
                  <a:t> * 4</a:t>
                </a:r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848" y="2273267"/>
                <a:ext cx="3395472" cy="577915"/>
              </a:xfrm>
              <a:prstGeom prst="rect">
                <a:avLst/>
              </a:prstGeom>
              <a:blipFill rotWithShape="0">
                <a:blip r:embed="rId2"/>
                <a:stretch>
                  <a:fillRect t="-105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7113848" y="4547938"/>
                <a:ext cx="3395472" cy="5225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78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2400" dirty="0"/>
                  <a:t> * 4 = 3.12</a:t>
                </a: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848" y="4547938"/>
                <a:ext cx="3395472" cy="522515"/>
              </a:xfrm>
              <a:prstGeom prst="rect">
                <a:avLst/>
              </a:prstGeom>
              <a:blipFill rotWithShape="0">
                <a:blip r:embed="rId3"/>
                <a:stretch>
                  <a:fillRect t="-2326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Oval 139"/>
          <p:cNvSpPr/>
          <p:nvPr/>
        </p:nvSpPr>
        <p:spPr>
          <a:xfrm>
            <a:off x="3790651" y="6117966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2528588" y="5089266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85203" y="2971801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859187" y="6167439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992783" y="6167439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479095" y="2060461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3031545" y="4933652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243742" y="376377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3354734" y="4070128"/>
            <a:ext cx="123825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more rain falls, our estimate improves</a:t>
            </a:r>
          </a:p>
        </p:txBody>
      </p:sp>
    </p:spTree>
    <p:extLst>
      <p:ext uri="{BB962C8B-B14F-4D97-AF65-F5344CB8AC3E}">
        <p14:creationId xmlns:p14="http://schemas.microsoft.com/office/powerpoint/2010/main" val="414696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484</Words>
  <Application>Microsoft Macintosh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Calculating Pi (poorly)</vt:lpstr>
      <vt:lpstr>Imagine a patio that is 2 meters by 2 meters</vt:lpstr>
      <vt:lpstr>We inscribe a circle on the patio…</vt:lpstr>
      <vt:lpstr>… and calculate the area of both</vt:lpstr>
      <vt:lpstr>When it rains, we count the raindrops</vt:lpstr>
      <vt:lpstr>If the raindrops are randomly distributed…</vt:lpstr>
      <vt:lpstr>… we can use raindrops to solve for pi</vt:lpstr>
      <vt:lpstr>After the first 10 raindrops, we estimate pi</vt:lpstr>
      <vt:lpstr>As more rain falls, our estimate improves</vt:lpstr>
      <vt:lpstr>We can simulate this with Python</vt:lpstr>
      <vt:lpstr>Our estimate improves with interations</vt:lpstr>
      <vt:lpstr>Monte Carlo is easily parallelized</vt:lpstr>
      <vt:lpstr>DEMO</vt:lpstr>
      <vt:lpstr>A Note on the Method of Calculating Pi</vt:lpstr>
    </vt:vector>
  </TitlesOfParts>
  <Company>Amazon.com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Beach, Brian</dc:creator>
  <cp:lastModifiedBy>Brian Beach</cp:lastModifiedBy>
  <cp:revision>24</cp:revision>
  <dcterms:created xsi:type="dcterms:W3CDTF">2016-11-28T23:00:17Z</dcterms:created>
  <dcterms:modified xsi:type="dcterms:W3CDTF">2018-12-11T18:11:24Z</dcterms:modified>
</cp:coreProperties>
</file>