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8" r:id="rId4"/>
  </p:sldMasterIdLst>
  <p:notesMasterIdLst>
    <p:notesMasterId r:id="rId19"/>
  </p:notesMasterIdLst>
  <p:handoutMasterIdLst>
    <p:handoutMasterId r:id="rId20"/>
  </p:handoutMasterIdLst>
  <p:sldIdLst>
    <p:sldId id="1067" r:id="rId5"/>
    <p:sldId id="1207" r:id="rId6"/>
    <p:sldId id="1210" r:id="rId7"/>
    <p:sldId id="1211" r:id="rId8"/>
    <p:sldId id="1212" r:id="rId9"/>
    <p:sldId id="1213" r:id="rId10"/>
    <p:sldId id="1215" r:id="rId11"/>
    <p:sldId id="1217" r:id="rId12"/>
    <p:sldId id="1216" r:id="rId13"/>
    <p:sldId id="1219" r:id="rId14"/>
    <p:sldId id="1220" r:id="rId15"/>
    <p:sldId id="1221" r:id="rId16"/>
    <p:sldId id="1222" r:id="rId17"/>
    <p:sldId id="1223" r:id="rId18"/>
  </p:sldIdLst>
  <p:sldSz cx="6858000" cy="5143500"/>
  <p:notesSz cx="7010400" cy="9296400"/>
  <p:custDataLst>
    <p:tags r:id="rId21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DB7AF-B6D1-45E9-A0D0-FD7C9C0593A4}">
          <p14:sldIdLst>
            <p14:sldId id="1067"/>
            <p14:sldId id="1207"/>
            <p14:sldId id="1210"/>
            <p14:sldId id="1211"/>
            <p14:sldId id="1212"/>
            <p14:sldId id="1213"/>
            <p14:sldId id="1215"/>
            <p14:sldId id="1217"/>
            <p14:sldId id="1216"/>
            <p14:sldId id="1219"/>
            <p14:sldId id="1220"/>
            <p14:sldId id="1221"/>
            <p14:sldId id="1222"/>
            <p14:sldId id="12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82BA"/>
    <a:srgbClr val="B9FFB9"/>
    <a:srgbClr val="DF2927"/>
    <a:srgbClr val="B028AA"/>
    <a:srgbClr val="842F2F"/>
    <a:srgbClr val="602D9C"/>
    <a:srgbClr val="3F5B58"/>
    <a:srgbClr val="F4B238"/>
    <a:srgbClr val="FF5300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82545" autoAdjust="0"/>
  </p:normalViewPr>
  <p:slideViewPr>
    <p:cSldViewPr>
      <p:cViewPr varScale="1">
        <p:scale>
          <a:sx n="120" d="100"/>
          <a:sy n="120" d="100"/>
        </p:scale>
        <p:origin x="1536" y="10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240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7" y="-30163"/>
            <a:ext cx="30384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54" tIns="0" rIns="19154" bIns="0" numCol="1" anchor="t" anchorCtr="0" compatLnSpc="1">
            <a:prstTxWarp prst="textNoShape">
              <a:avLst/>
            </a:prstTxWarp>
          </a:bodyPr>
          <a:lstStyle>
            <a:lvl1pPr algn="r" defTabSz="958591" eaLnBrk="0" hangingPunct="0"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67775"/>
            <a:ext cx="30384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54" tIns="0" rIns="19154" bIns="0" numCol="1" anchor="b" anchorCtr="0" compatLnSpc="1">
            <a:prstTxWarp prst="textNoShape">
              <a:avLst/>
            </a:prstTxWarp>
          </a:bodyPr>
          <a:lstStyle>
            <a:lvl1pPr defTabSz="958591" eaLnBrk="0" hangingPunct="0"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-30163"/>
            <a:ext cx="30384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54" tIns="0" rIns="19154" bIns="0" numCol="1" anchor="t" anchorCtr="0" compatLnSpc="1">
            <a:prstTxWarp prst="textNoShape">
              <a:avLst/>
            </a:prstTxWarp>
          </a:bodyPr>
          <a:lstStyle>
            <a:lvl1pPr defTabSz="958591" eaLnBrk="0" hangingPunct="0"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C9FE5-647B-4770-A1BD-6B3DB15373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A1E46-0DA4-4D06-ADCE-8C0F8832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81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5" rIns="93148" bIns="46575" numCol="1" anchor="t" anchorCtr="0" compatLnSpc="1">
            <a:prstTxWarp prst="textNoShape">
              <a:avLst/>
            </a:prstTxWarp>
          </a:bodyPr>
          <a:lstStyle>
            <a:lvl1pPr defTabSz="931610" eaLnBrk="0" hangingPunct="0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7" y="2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5" rIns="93148" bIns="46575" numCol="1" anchor="t" anchorCtr="0" compatLnSpc="1">
            <a:prstTxWarp prst="textNoShape">
              <a:avLst/>
            </a:prstTxWarp>
          </a:bodyPr>
          <a:lstStyle>
            <a:lvl1pPr algn="r" defTabSz="931610" eaLnBrk="0" hangingPunct="0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40" y="4387850"/>
            <a:ext cx="5140325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5" rIns="93148" bIns="46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2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55077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5" rIns="93148" bIns="46575" numCol="1" anchor="b" anchorCtr="0" compatLnSpc="1">
            <a:prstTxWarp prst="textNoShape">
              <a:avLst/>
            </a:prstTxWarp>
          </a:bodyPr>
          <a:lstStyle>
            <a:lvl1pPr defTabSz="931610" eaLnBrk="0" hangingPunct="0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2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7" y="8855077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5" rIns="93148" bIns="46575" numCol="1" anchor="b" anchorCtr="0" compatLnSpc="1">
            <a:prstTxWarp prst="textNoShape">
              <a:avLst/>
            </a:prstTxWarp>
          </a:bodyPr>
          <a:lstStyle>
            <a:lvl1pPr algn="r" defTabSz="931610" eaLnBrk="0" hangingPunct="0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E5E2A93D-1382-4725-B402-163849BEE2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52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40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540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3450" algn="l" defTabSz="9540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01763" algn="l" defTabSz="9540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8488" algn="l" defTabSz="9540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F5411-77FE-438D-A4B4-2AEB0CCB287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5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D4B6C-2C1A-4A78-A790-296B24A5CA5F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Analysis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/>
              <a:t>The same </a:t>
            </a:r>
            <a:r>
              <a:rPr lang="en-US" dirty="0" err="1"/>
              <a:t>cresta</a:t>
            </a:r>
            <a:r>
              <a:rPr lang="en-US" dirty="0"/>
              <a:t> code from the 10K year catalog, and we see that it appears to have reached convergence at a very low average annual loss</a:t>
            </a:r>
          </a:p>
          <a:p>
            <a:pPr marL="0" indent="0"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92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D4B6C-2C1A-4A78-A790-296B24A5CA5F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US" dirty="0"/>
              <a:t>- The same </a:t>
            </a:r>
            <a:r>
              <a:rPr lang="en-US" dirty="0" err="1"/>
              <a:t>cresta</a:t>
            </a:r>
            <a:r>
              <a:rPr lang="en-US" dirty="0"/>
              <a:t> state code from the previous analysis, appears to have converged, but to a much higher average annual loss than in the 10K catalog.</a:t>
            </a:r>
          </a:p>
          <a:p>
            <a:pPr marL="171450" indent="-171450" eaLnBrk="1" hangingPunct="1">
              <a:buFontTx/>
              <a:buChar char="-"/>
            </a:pPr>
            <a:endParaRPr lang="en-US" dirty="0"/>
          </a:p>
          <a:p>
            <a:pPr marL="171450" indent="-171450" eaLnBrk="1" hangingPunct="1">
              <a:buFontTx/>
              <a:buChar char="-"/>
            </a:pPr>
            <a:r>
              <a:rPr lang="en-US" dirty="0"/>
              <a:t>After making sure that I ran the same code on the two catalogs, this may be down to variability in the stochastic simulation itself., and the fact that I used 2 times</a:t>
            </a:r>
          </a:p>
          <a:p>
            <a:pPr marL="0" indent="0" eaLnBrk="1" hangingPunct="1">
              <a:buFontTx/>
              <a:buNone/>
            </a:pPr>
            <a:r>
              <a:rPr lang="en-US" dirty="0"/>
              <a:t>     the standard error rather than 3 times the standard error (also there is some variability in the standard error estimate as well).  However, it would appear that these</a:t>
            </a:r>
          </a:p>
          <a:p>
            <a:pPr marL="0" indent="0" eaLnBrk="1" hangingPunct="1">
              <a:buFontTx/>
              <a:buNone/>
            </a:pPr>
            <a:r>
              <a:rPr lang="en-US" dirty="0"/>
              <a:t>     two calculations are a bit overconfident, or there is a bug in my code.  This is an instance that I would ask for a second opinion before assuming my result is correct.</a:t>
            </a:r>
          </a:p>
          <a:p>
            <a:pPr marL="171450" indent="-171450" eaLnBrk="1" hangingPunct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64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D4B6C-2C1A-4A78-A790-296B24A5CA5F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US" dirty="0"/>
              <a:t>Looking at the frequency of counties which reach convergence, we see that we have achieved convergence in a significantly higher proportion of the counties than with the 10K catalog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/>
              <a:t>However, not every county reached convergence according to A.I.R.’s catalog.</a:t>
            </a:r>
          </a:p>
          <a:p>
            <a:pPr marL="171450" indent="-171450" eaLnBrk="1" hangingPunct="1">
              <a:buFontTx/>
              <a:buChar char="-"/>
            </a:pPr>
            <a:endParaRPr lang="en-US" dirty="0"/>
          </a:p>
          <a:p>
            <a:pPr marL="171450" indent="-171450" eaLnBrk="1" hangingPunct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80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D4B6C-2C1A-4A78-A790-296B24A5CA5F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US" dirty="0"/>
              <a:t>Meanwhile, the states continue to converge at a high rate, and the large catalog is not necessary for the state level due to aggregation of losses.</a:t>
            </a:r>
          </a:p>
        </p:txBody>
      </p:sp>
    </p:spTree>
    <p:extLst>
      <p:ext uri="{BB962C8B-B14F-4D97-AF65-F5344CB8AC3E}">
        <p14:creationId xmlns:p14="http://schemas.microsoft.com/office/powerpoint/2010/main" val="3651550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D4B6C-2C1A-4A78-A790-296B24A5CA5F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US" dirty="0"/>
              <a:t>Looking at the same plot from earlier with the 100K catalog instead of the 10K catalog, we see diminishing returns on the coefficient of variation with increasing the catalog years,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/>
              <a:t>However the 2</a:t>
            </a:r>
            <a:r>
              <a:rPr lang="en-US" baseline="30000" dirty="0"/>
              <a:t>nd</a:t>
            </a:r>
            <a:r>
              <a:rPr lang="en-US" dirty="0"/>
              <a:t> standard deviation’s COV is lower than the mean COV from the 10K catalog, which is a significant improvement.</a:t>
            </a:r>
          </a:p>
        </p:txBody>
      </p:sp>
    </p:spTree>
    <p:extLst>
      <p:ext uri="{BB962C8B-B14F-4D97-AF65-F5344CB8AC3E}">
        <p14:creationId xmlns:p14="http://schemas.microsoft.com/office/powerpoint/2010/main" val="309822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D4B6C-2C1A-4A78-A790-296B24A5CA5F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4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D4B6C-2C1A-4A78-A790-296B24A5CA5F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72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D4B6C-2C1A-4A78-A790-296B24A5CA5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9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D4B6C-2C1A-4A78-A790-296B24A5CA5F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- Analysis</a:t>
            </a:r>
          </a:p>
          <a:p>
            <a:pPr eaLnBrk="1" hangingPunct="1"/>
            <a:r>
              <a:rPr lang="en-US" dirty="0"/>
              <a:t> - We are interested in the Average Annual Loss (AAL) per calendar year on various spatial resolutions.</a:t>
            </a:r>
          </a:p>
          <a:p>
            <a:pPr eaLnBrk="1" hangingPunct="1"/>
            <a:r>
              <a:rPr lang="en-US" dirty="0"/>
              <a:t> - Here we are looking at the AAL for Cresta Code: 08061.</a:t>
            </a:r>
          </a:p>
          <a:p>
            <a:pPr eaLnBrk="1" hangingPunct="1"/>
            <a:r>
              <a:rPr lang="en-US" dirty="0"/>
              <a:t> - The figure shows many large jumps, right up until the last years of the catalog.</a:t>
            </a:r>
          </a:p>
          <a:p>
            <a:pPr eaLnBrk="1" hangingPunct="1"/>
            <a:r>
              <a:rPr lang="en-US" dirty="0"/>
              <a:t> - The downward sloping portions between large jumps are due to the year number increasing without an event.</a:t>
            </a:r>
          </a:p>
          <a:p>
            <a:pPr eaLnBrk="1" hangingPunct="1"/>
            <a:r>
              <a:rPr lang="en-US" dirty="0"/>
              <a:t> - The large discontinuities in this plot indicate that the sample average changes quite dramatically whenever an event occurs, and </a:t>
            </a:r>
          </a:p>
          <a:p>
            <a:pPr eaLnBrk="1" hangingPunct="1"/>
            <a:r>
              <a:rPr lang="en-US" dirty="0"/>
              <a:t>    the fact that the time plot has not “settled” or shows no </a:t>
            </a:r>
            <a:r>
              <a:rPr lang="en-US" dirty="0" err="1"/>
              <a:t>tendancy</a:t>
            </a:r>
            <a:r>
              <a:rPr lang="en-US" dirty="0"/>
              <a:t> towards converging to a particular value indicates that this </a:t>
            </a:r>
          </a:p>
          <a:p>
            <a:pPr eaLnBrk="1" hangingPunct="1"/>
            <a:r>
              <a:rPr lang="en-US" dirty="0"/>
              <a:t>    simulation has not converged.</a:t>
            </a:r>
          </a:p>
          <a:p>
            <a:pPr eaLnBrk="1" hangingPunct="1"/>
            <a:r>
              <a:rPr lang="en-US" dirty="0"/>
              <a:t> -  In addition, we would expect that the error bars would begin to narrow as the plot approaches 10K years, which does not occur.</a:t>
            </a:r>
          </a:p>
        </p:txBody>
      </p:sp>
    </p:spTree>
    <p:extLst>
      <p:ext uri="{BB962C8B-B14F-4D97-AF65-F5344CB8AC3E}">
        <p14:creationId xmlns:p14="http://schemas.microsoft.com/office/powerpoint/2010/main" val="68465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D4B6C-2C1A-4A78-A790-296B24A5CA5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US" dirty="0"/>
              <a:t>Analysis</a:t>
            </a:r>
          </a:p>
          <a:p>
            <a:pPr marL="638175" lvl="1" indent="-171450" eaLnBrk="1" hangingPunct="1">
              <a:buFontTx/>
              <a:buChar char="-"/>
            </a:pPr>
            <a:r>
              <a:rPr lang="en-US" dirty="0"/>
              <a:t>Looking at the same state (08) as the previous example, but considering losses aggregated across all counties, we see a more stable trend across the catalog.</a:t>
            </a:r>
          </a:p>
          <a:p>
            <a:pPr marL="638175" lvl="1" indent="-171450" eaLnBrk="1" hangingPunct="1">
              <a:buFontTx/>
              <a:buChar char="-"/>
            </a:pPr>
            <a:r>
              <a:rPr lang="en-US" dirty="0"/>
              <a:t>Specifically, the plot tends toward a specific value, indicating that the mean value computation is beginning to converge, which is also supported by the narrowing of</a:t>
            </a:r>
          </a:p>
          <a:p>
            <a:pPr marL="466725" lvl="1" indent="0" eaLnBrk="1" hangingPunct="1">
              <a:buFontTx/>
              <a:buNone/>
            </a:pPr>
            <a:r>
              <a:rPr lang="en-US" dirty="0"/>
              <a:t>     error bars as we approach the final years in the catalog.</a:t>
            </a:r>
          </a:p>
          <a:p>
            <a:pPr marL="638175" lvl="1" indent="-171450" eaLnBrk="1" hangingPunct="1">
              <a:buFontTx/>
              <a:buChar char="-"/>
            </a:pPr>
            <a:r>
              <a:rPr lang="en-US" dirty="0"/>
              <a:t>The county level analysis fails to converge due to the rarity of an event occurring within a particular county.  Whereas the state level has a much higher </a:t>
            </a:r>
            <a:r>
              <a:rPr lang="en-US" dirty="0" err="1"/>
              <a:t>occurance</a:t>
            </a:r>
            <a:r>
              <a:rPr lang="en-US" dirty="0"/>
              <a:t> rate simply to the inclusion of</a:t>
            </a:r>
          </a:p>
          <a:p>
            <a:pPr marL="466725" lvl="1" indent="0" eaLnBrk="1" hangingPunct="1">
              <a:buFontTx/>
              <a:buNone/>
            </a:pPr>
            <a:r>
              <a:rPr lang="en-US" dirty="0"/>
              <a:t>     additional counties.</a:t>
            </a:r>
          </a:p>
          <a:p>
            <a:pPr marL="638175" lvl="1" indent="-171450" eaLnBrk="1" hangingPunct="1">
              <a:buFontTx/>
              <a:buChar char="-"/>
            </a:pPr>
            <a:r>
              <a:rPr lang="en-US" dirty="0"/>
              <a:t>The distinction between the state level and county level analysis is an important consideration: the same set of simulations can produce converged results for both different spatial resolutions</a:t>
            </a:r>
          </a:p>
          <a:p>
            <a:pPr marL="466725" lvl="1" indent="0" eaLnBrk="1" hangingPunct="1">
              <a:buFontTx/>
              <a:buNone/>
            </a:pPr>
            <a:r>
              <a:rPr lang="en-US" dirty="0"/>
              <a:t>     and different physical locations, which we will see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93524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D4B6C-2C1A-4A78-A790-296B24A5CA5F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US" dirty="0"/>
              <a:t>Analysis</a:t>
            </a:r>
          </a:p>
          <a:p>
            <a:pPr marL="638175" lvl="1" indent="-171450" eaLnBrk="1" hangingPunct="1">
              <a:buFontTx/>
              <a:buChar char="-"/>
            </a:pPr>
            <a:r>
              <a:rPr lang="en-US" dirty="0"/>
              <a:t>Here we are looking at the percentage of counties whose simulations converged according to A.I.R.’s criterion on coefficient of variation (COV).</a:t>
            </a:r>
          </a:p>
          <a:p>
            <a:pPr marL="638175" lvl="1" indent="-171450" eaLnBrk="1" hangingPunct="1">
              <a:buFontTx/>
              <a:buChar char="-"/>
            </a:pPr>
            <a:r>
              <a:rPr lang="en-US" dirty="0"/>
              <a:t>Each county has its own loss table from which a COV can be computed.  Looking at this plot, we see that in the early years of the catalog, all of the</a:t>
            </a:r>
          </a:p>
          <a:p>
            <a:pPr marL="466725" lvl="1" indent="0" eaLnBrk="1" hangingPunct="1">
              <a:buFontTx/>
              <a:buNone/>
            </a:pPr>
            <a:r>
              <a:rPr lang="en-US" dirty="0"/>
              <a:t>     counties fail to reach convergence.  As the number of years increase, some counties reach convergence while others do not.  This depends on the particular </a:t>
            </a:r>
          </a:p>
          <a:p>
            <a:pPr marL="466725" lvl="1" indent="0" eaLnBrk="1" hangingPunct="1">
              <a:buFontTx/>
              <a:buNone/>
            </a:pPr>
            <a:r>
              <a:rPr lang="en-US" dirty="0"/>
              <a:t>     stochastic events simulated.</a:t>
            </a:r>
          </a:p>
          <a:p>
            <a:pPr marL="466725" lvl="1" indent="0" eaLnBrk="1" hangingPunct="1">
              <a:buFontTx/>
              <a:buNone/>
            </a:pPr>
            <a:r>
              <a:rPr lang="en-US" dirty="0"/>
              <a:t>-   This highlights the fact that spatial resolution is not the only factor to consider, but spatial location as well.</a:t>
            </a:r>
          </a:p>
        </p:txBody>
      </p:sp>
    </p:spTree>
    <p:extLst>
      <p:ext uri="{BB962C8B-B14F-4D97-AF65-F5344CB8AC3E}">
        <p14:creationId xmlns:p14="http://schemas.microsoft.com/office/powerpoint/2010/main" val="3737186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D4B6C-2C1A-4A78-A790-296B24A5CA5F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US" dirty="0"/>
              <a:t>Analysis </a:t>
            </a:r>
          </a:p>
          <a:p>
            <a:pPr marL="638175" lvl="1" indent="-171450" eaLnBrk="1" hangingPunct="1">
              <a:buFontTx/>
              <a:buChar char="-"/>
            </a:pPr>
            <a:r>
              <a:rPr lang="en-US" dirty="0"/>
              <a:t>Looking at the state level, we see a much faster convergence rate than on the county level.  In fact, 100% of the state level loss tables converged after the 10K simulations.</a:t>
            </a:r>
          </a:p>
          <a:p>
            <a:pPr marL="638175" lvl="1" indent="-171450" eaLnBrk="1" hangingPunct="1">
              <a:buFontTx/>
              <a:buChar char="-"/>
            </a:pPr>
            <a:r>
              <a:rPr lang="en-US" dirty="0"/>
              <a:t>The same reasons that we discussed for the AAL plots are valid here.</a:t>
            </a:r>
          </a:p>
          <a:p>
            <a:pPr marL="638175" lvl="1" indent="-171450" eaLnBrk="1" hangingPunct="1">
              <a:buFontTx/>
              <a:buChar char="-"/>
            </a:pPr>
            <a:r>
              <a:rPr lang="en-US" dirty="0"/>
              <a:t>Notice, even though the convergence rate is faster, different states (</a:t>
            </a:r>
            <a:r>
              <a:rPr lang="en-US" dirty="0" err="1"/>
              <a:t>locatations</a:t>
            </a:r>
            <a:r>
              <a:rPr lang="en-US" dirty="0"/>
              <a:t>) converge at different rates depending on the particulars of the stochastic simulation.</a:t>
            </a:r>
          </a:p>
        </p:txBody>
      </p:sp>
    </p:spTree>
    <p:extLst>
      <p:ext uri="{BB962C8B-B14F-4D97-AF65-F5344CB8AC3E}">
        <p14:creationId xmlns:p14="http://schemas.microsoft.com/office/powerpoint/2010/main" val="3155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D4B6C-2C1A-4A78-A790-296B24A5CA5F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US" dirty="0"/>
              <a:t>Only ~3% of the counties studied reached convergence.  However, that doesn’t give us any indication of whether they were close to converging or not.  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/>
              <a:t>Here we look at the average COV across all counties as a function of the catalog year.  The coefficient of variation is high in the early years, and tends towards lower numbers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/>
              <a:t>The central tendency is towards a COV of 0.2, which is much higher than our convergence criterion.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/>
              <a:t>However, the error bars indicate that the COV can be much higher or lower depending on the particular county, which is consistent with what we have seen in previous slides.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/>
              <a:t>Note: the error bars here are symmetric around the mean, and may be physically (or financially) unrealistic (i.e., negative COV values)</a:t>
            </a:r>
          </a:p>
        </p:txBody>
      </p:sp>
    </p:spTree>
    <p:extLst>
      <p:ext uri="{BB962C8B-B14F-4D97-AF65-F5344CB8AC3E}">
        <p14:creationId xmlns:p14="http://schemas.microsoft.com/office/powerpoint/2010/main" val="257303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 final.png">
            <a:extLst>
              <a:ext uri="{FF2B5EF4-FFF2-40B4-BE49-F238E27FC236}">
                <a16:creationId xmlns:a16="http://schemas.microsoft.com/office/drawing/2014/main" id="{14C0138B-8EE8-45C5-944B-A0666A1983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57" b="17702"/>
          <a:stretch/>
        </p:blipFill>
        <p:spPr>
          <a:xfrm>
            <a:off x="-34017" y="-45360"/>
            <a:ext cx="5603029" cy="42703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AD2A24-0D64-4AC4-B8B8-72CCD86AD2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736" y="715109"/>
            <a:ext cx="4444135" cy="1813424"/>
          </a:xfrm>
        </p:spPr>
        <p:txBody>
          <a:bodyPr anchor="t">
            <a:noAutofit/>
          </a:bodyPr>
          <a:lstStyle>
            <a:lvl1pPr algn="l">
              <a:defRPr sz="33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AAF9F6-68F3-423C-A515-D4880986D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3142" y="4767263"/>
            <a:ext cx="42083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©2018 AIR Worldwide 	</a:t>
            </a:r>
            <a:r>
              <a:rPr lang="en-US" sz="525" dirty="0"/>
              <a:t>CONFIDENTIAL—FOR INTERNAL USE ONLY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78AA87-3F2A-474B-A33B-BBAD0D9939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51" y="3907440"/>
            <a:ext cx="4350031" cy="648000"/>
          </a:xfr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rgbClr val="53575A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{Author Name} </a:t>
            </a:r>
          </a:p>
          <a:p>
            <a:r>
              <a:rPr lang="en-US" dirty="0"/>
              <a:t>{title} | {department}</a:t>
            </a:r>
          </a:p>
        </p:txBody>
      </p:sp>
    </p:spTree>
    <p:extLst>
      <p:ext uri="{BB962C8B-B14F-4D97-AF65-F5344CB8AC3E}">
        <p14:creationId xmlns:p14="http://schemas.microsoft.com/office/powerpoint/2010/main" val="14964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808" y="1428753"/>
            <a:ext cx="6046292" cy="3257549"/>
          </a:xfrm>
          <a:prstGeom prst="rect">
            <a:avLst/>
          </a:prstGeom>
        </p:spPr>
        <p:txBody>
          <a:bodyPr numCol="2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2D2D2D"/>
                </a:solidFill>
              </a:defRPr>
            </a:lvl1pPr>
            <a:lvl2pPr>
              <a:defRPr>
                <a:solidFill>
                  <a:srgbClr val="2D2D2D"/>
                </a:solidFill>
              </a:defRPr>
            </a:lvl2pPr>
            <a:lvl3pPr>
              <a:defRPr>
                <a:solidFill>
                  <a:srgbClr val="2D2D2D"/>
                </a:solidFill>
              </a:defRPr>
            </a:lvl3pPr>
            <a:lvl4pPr>
              <a:defRPr>
                <a:solidFill>
                  <a:srgbClr val="2D2D2D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68808" y="914400"/>
            <a:ext cx="6046292" cy="400050"/>
          </a:xfrm>
          <a:prstGeom prst="rect">
            <a:avLst/>
          </a:prstGeom>
        </p:spPr>
        <p:txBody>
          <a:bodyPr numCol="2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50">
                <a:solidFill>
                  <a:schemeClr val="accent1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7AC7F55-D66C-43B0-ACCD-1DDF5EA4F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7826" y="4650888"/>
            <a:ext cx="2813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©2018 AIR Worldwide 	</a:t>
            </a:r>
            <a:r>
              <a:rPr lang="en-US" sz="525" dirty="0"/>
              <a:t>CONFIDENTIAL—FOR INTERNAL USE ONLY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1CAF582-B1F6-4868-8C80-0F5265FD6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4650888"/>
            <a:ext cx="8387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FCC7-22E6-9045-A139-5354A60A8EB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15D2BBA-5A28-45C4-8020-17ABE480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08" y="157048"/>
            <a:ext cx="5334475" cy="62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14325" y="285750"/>
            <a:ext cx="6229350" cy="4286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A965CFA-89E6-4775-8EAE-8FF7DAAE2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7826" y="4650888"/>
            <a:ext cx="2813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©2018 AIR Worldwide 	</a:t>
            </a:r>
            <a:r>
              <a:rPr lang="en-US" sz="525" dirty="0"/>
              <a:t>CONFIDENTIAL—FOR INTERNAL USE ONLY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BD360A-2463-40FD-BC47-523283239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4650888"/>
            <a:ext cx="8387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FCC7-22E6-9045-A139-5354A60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67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28900" y="285750"/>
            <a:ext cx="3971925" cy="4286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285750"/>
            <a:ext cx="2228850" cy="428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D2D2D"/>
                </a:solidFill>
              </a:defRPr>
            </a:lvl1pPr>
            <a:lvl2pPr>
              <a:defRPr>
                <a:solidFill>
                  <a:srgbClr val="2D2D2D"/>
                </a:solidFill>
              </a:defRPr>
            </a:lvl2pPr>
            <a:lvl3pPr>
              <a:defRPr>
                <a:solidFill>
                  <a:srgbClr val="2D2D2D"/>
                </a:solidFill>
              </a:defRPr>
            </a:lvl3pPr>
            <a:lvl4pPr>
              <a:defRPr>
                <a:solidFill>
                  <a:srgbClr val="2D2D2D"/>
                </a:solidFill>
              </a:defRPr>
            </a:lvl4pPr>
            <a:lvl5pPr>
              <a:defRPr>
                <a:solidFill>
                  <a:srgbClr val="2D2D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3DEC-91B3-48C6-A7DD-87C5C6277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7826" y="4650888"/>
            <a:ext cx="2813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©2018 AIR Worldwide 	</a:t>
            </a:r>
            <a:r>
              <a:rPr lang="en-US" sz="525" dirty="0"/>
              <a:t>CONFIDENTIAL—FOR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74D8-3CCD-4636-A852-BD79EEA54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4650888"/>
            <a:ext cx="8387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FCC7-22E6-9045-A139-5354A60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14325" y="285750"/>
            <a:ext cx="6229350" cy="365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5750" y="4057650"/>
            <a:ext cx="62865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2D2D2D"/>
                </a:solidFill>
              </a:defRPr>
            </a:lvl1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8770-56A2-4394-8041-66D4AA46F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7826" y="4650888"/>
            <a:ext cx="2813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©2018 AIR Worldwide 	</a:t>
            </a:r>
            <a:r>
              <a:rPr lang="en-US" sz="525" dirty="0"/>
              <a:t>CONFIDENTIAL—FOR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9D00-8827-40A2-B026-AE4019D45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4650888"/>
            <a:ext cx="8387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FCC7-22E6-9045-A139-5354A60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6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ction divider final.png">
            <a:extLst>
              <a:ext uri="{FF2B5EF4-FFF2-40B4-BE49-F238E27FC236}">
                <a16:creationId xmlns:a16="http://schemas.microsoft.com/office/drawing/2014/main" id="{F7C2D592-6321-4C9F-AFCE-824AF6E81D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9" y="-19440"/>
            <a:ext cx="6855770" cy="5143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697237B-F844-44A6-9E9E-2DF2E8E4D9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1" y="1045400"/>
            <a:ext cx="4461800" cy="110251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section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DA7ED7B-437B-4E6A-909B-FF089945F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1" y="2362230"/>
            <a:ext cx="3562789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8B42C6C-2028-4243-92E5-82773B1FA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3100" y="4634263"/>
            <a:ext cx="289698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©2018 AIR Worldwide  CONFIDENTIAL—FOR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4128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CBF2696-5EF2-425F-B998-46305AA38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8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C5BEC6-AFF9-4ADF-80BF-93A0EF0F3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7826" y="4650888"/>
            <a:ext cx="2813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©2018 AIR Worldwide 	</a:t>
            </a:r>
            <a:r>
              <a:rPr lang="en-US" sz="525" dirty="0"/>
              <a:t>CONFIDENTIAL—FOR INTERNAL USE ONLY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158DEB-C104-4E73-86F2-E0CD34513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4650888"/>
            <a:ext cx="8387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FCC7-22E6-9045-A139-5354A60A8E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C3DD37E-11E3-4723-B8A6-C2FE7BB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08" y="157048"/>
            <a:ext cx="5334475" cy="62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87A65D-2E94-4537-870A-5BC7E69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08" y="157048"/>
            <a:ext cx="5334475" cy="628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F2B6F28-F634-4357-B8E8-E6107A6241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77826" y="4650888"/>
            <a:ext cx="2813663" cy="273844"/>
          </a:xfrm>
        </p:spPr>
        <p:txBody>
          <a:bodyPr/>
          <a:lstStyle/>
          <a:p>
            <a:r>
              <a:rPr lang="en-US"/>
              <a:t>©2018 AIR Worldwide 	</a:t>
            </a:r>
            <a:r>
              <a:rPr lang="en-US" sz="525"/>
              <a:t>CONFIDENTIAL—FOR INTERNAL USE ONLY</a:t>
            </a:r>
            <a:endParaRPr lang="en-US" sz="525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B126C5F-E80A-4605-AECC-A5AE3C9FE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14900" y="4650888"/>
            <a:ext cx="838774" cy="273844"/>
          </a:xfrm>
        </p:spPr>
        <p:txBody>
          <a:bodyPr/>
          <a:lstStyle/>
          <a:p>
            <a:fld id="{0001FCC7-22E6-9045-A139-5354A60A8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un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45124D-08DC-485B-9CE6-32AFDC6B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08" y="157048"/>
            <a:ext cx="5334475" cy="62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8D7A82-C1DD-4EF8-8242-21578181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801"/>
            <a:ext cx="6172200" cy="355782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53575A"/>
                </a:solidFill>
              </a:defRPr>
            </a:lvl1pPr>
            <a:lvl2pPr marL="342900" indent="0">
              <a:buFontTx/>
              <a:buNone/>
              <a:defRPr>
                <a:solidFill>
                  <a:srgbClr val="53575A"/>
                </a:solidFill>
              </a:defRPr>
            </a:lvl2pPr>
            <a:lvl3pPr marL="685800" indent="0">
              <a:buFontTx/>
              <a:buNone/>
              <a:defRPr>
                <a:solidFill>
                  <a:srgbClr val="53575A"/>
                </a:solidFill>
              </a:defRPr>
            </a:lvl3pPr>
            <a:lvl4pPr marL="1028700" indent="0">
              <a:buFontTx/>
              <a:buNone/>
              <a:defRPr>
                <a:solidFill>
                  <a:srgbClr val="53575A"/>
                </a:solidFill>
              </a:defRPr>
            </a:lvl4pPr>
            <a:lvl5pPr marL="1371600" indent="0">
              <a:buFontTx/>
              <a:buNone/>
              <a:defRPr>
                <a:solidFill>
                  <a:srgbClr val="53575A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B4F43F-8B44-41B0-A210-58119E63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4900" y="4650888"/>
            <a:ext cx="838774" cy="273844"/>
          </a:xfrm>
        </p:spPr>
        <p:txBody>
          <a:bodyPr/>
          <a:lstStyle/>
          <a:p>
            <a:fld id="{0001FCC7-22E6-9045-A139-5354A60A8E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4F67E67-4304-42FB-B3A4-C3410CC33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7826" y="4659663"/>
            <a:ext cx="2813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©2018 AIR Worldwide 	</a:t>
            </a:r>
            <a:r>
              <a:rPr lang="en-US" sz="525" dirty="0"/>
              <a:t>CONFIDENTIAL—FOR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09273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3FACC0-4B76-4664-B7A7-BFD8892E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>
                <a:solidFill>
                  <a:srgbClr val="007FB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6B55AD1-CD67-43CC-B0EF-9B5D18E45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03105C-9B0F-4B60-B999-D4798E456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2F7C856E-2328-4AD0-A468-274E9F16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4900" y="4650888"/>
            <a:ext cx="838774" cy="273844"/>
          </a:xfrm>
        </p:spPr>
        <p:txBody>
          <a:bodyPr/>
          <a:lstStyle/>
          <a:p>
            <a:fld id="{0001FCC7-22E6-9045-A139-5354A60A8EB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13FC7E7-9317-4430-832E-709F09F1D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7826" y="4659663"/>
            <a:ext cx="2813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©2018 AIR Worldwide 	</a:t>
            </a:r>
            <a:r>
              <a:rPr lang="en-US" sz="525" dirty="0"/>
              <a:t>CONFIDENTIAL—FOR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0413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FC00101C-DAD9-4B80-9AE1-5B11837BE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42900" y="1017361"/>
            <a:ext cx="6172200" cy="35772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D5BFC3-2AA3-4692-8B00-80E94312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4900" y="4650888"/>
            <a:ext cx="838774" cy="273844"/>
          </a:xfrm>
        </p:spPr>
        <p:txBody>
          <a:bodyPr/>
          <a:lstStyle/>
          <a:p>
            <a:fld id="{0001FCC7-22E6-9045-A139-5354A60A8E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FE7CC73-263B-48B5-B917-D0BAD0FF1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7826" y="4659663"/>
            <a:ext cx="2813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©2018 AIR Worldwide 	</a:t>
            </a:r>
            <a:r>
              <a:rPr lang="en-US" sz="525" dirty="0"/>
              <a:t>CONFIDENTIAL—FOR INTERNAL USE ONLY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7EFA749-4A10-4636-A0B1-FAE63744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08" y="157048"/>
            <a:ext cx="5334475" cy="62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808" y="914400"/>
            <a:ext cx="5531942" cy="3771900"/>
          </a:xfrm>
          <a:prstGeom prst="rect">
            <a:avLst/>
          </a:prstGeom>
        </p:spPr>
        <p:txBody>
          <a:bodyPr vert="vert"/>
          <a:lstStyle>
            <a:lvl1pPr>
              <a:defRPr>
                <a:solidFill>
                  <a:srgbClr val="2D2D2D"/>
                </a:solidFill>
              </a:defRPr>
            </a:lvl1pPr>
            <a:lvl2pPr>
              <a:defRPr>
                <a:solidFill>
                  <a:srgbClr val="2D2D2D"/>
                </a:solidFill>
              </a:defRPr>
            </a:lvl2pPr>
            <a:lvl3pPr>
              <a:defRPr>
                <a:solidFill>
                  <a:srgbClr val="2D2D2D"/>
                </a:solidFill>
              </a:defRPr>
            </a:lvl3pPr>
            <a:lvl4pPr>
              <a:defRPr>
                <a:solidFill>
                  <a:srgbClr val="2D2D2D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115050" y="914400"/>
            <a:ext cx="445592" cy="3771900"/>
          </a:xfrm>
          <a:prstGeom prst="rect">
            <a:avLst/>
          </a:prstGeom>
        </p:spPr>
        <p:txBody>
          <a:bodyPr vert="vert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005C31-D406-4A26-9CF5-C96992D3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4900" y="4650888"/>
            <a:ext cx="838774" cy="273844"/>
          </a:xfrm>
        </p:spPr>
        <p:txBody>
          <a:bodyPr/>
          <a:lstStyle/>
          <a:p>
            <a:fld id="{0001FCC7-22E6-9045-A139-5354A60A8E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F6A5465-DF40-4B60-A45C-102DE31A6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7826" y="4659663"/>
            <a:ext cx="2813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©2018 AIR Worldwide 	</a:t>
            </a:r>
            <a:r>
              <a:rPr lang="en-US" sz="525" dirty="0"/>
              <a:t>CONFIDENTIAL—FOR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13661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518332-2D10-462A-B62E-ECA5BCF30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8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8D16A0-715C-44A7-A92E-4EF1A1524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7826" y="4650888"/>
            <a:ext cx="2813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©2018 AIR Worldwide 	</a:t>
            </a:r>
            <a:r>
              <a:rPr lang="en-US" sz="525" dirty="0"/>
              <a:t>CONFIDENTIAL—FOR INTERNAL USE ONLY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CADA29-5AB5-4FA0-A01A-D27C705A8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4650888"/>
            <a:ext cx="8387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FCC7-22E6-9045-A139-5354A60A8E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3E9641D-FD15-40C0-8F32-3CAF5514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08" y="157048"/>
            <a:ext cx="5334475" cy="62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8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57950" y="4972050"/>
            <a:ext cx="400050" cy="114300"/>
          </a:xfrm>
          <a:prstGeom prst="rect">
            <a:avLst/>
          </a:prstGeom>
          <a:noFill/>
        </p:spPr>
        <p:txBody>
          <a:bodyPr wrap="square" bIns="0" rtlCol="0" anchor="b" anchorCtr="0">
            <a:noAutofit/>
          </a:bodyPr>
          <a:lstStyle/>
          <a:p>
            <a:pPr algn="r">
              <a:lnSpc>
                <a:spcPct val="150000"/>
              </a:lnSpc>
            </a:pPr>
            <a:fld id="{FE2E7E31-B53E-4936-AE17-6B951C3F6CAB}" type="slidenum">
              <a:rPr lang="en-US" sz="900" smtClean="0">
                <a:solidFill>
                  <a:schemeClr val="bg1"/>
                </a:solidFill>
              </a:rPr>
              <a:pPr algn="r">
                <a:lnSpc>
                  <a:spcPct val="15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583E6A5-843C-4639-90CB-FFF542E3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0368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321B8B1-765F-4173-9EDE-324088F82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1651" y="4650888"/>
            <a:ext cx="30198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©2018 AIR Worldwide 	</a:t>
            </a:r>
            <a:r>
              <a:rPr lang="en-US" sz="525" dirty="0"/>
              <a:t>CONFIDENTIAL—FOR INTERNAL USE ONLY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98EDFAD-5C93-4337-A66E-3413B8E9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4650888"/>
            <a:ext cx="8387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001FCC7-22E6-9045-A139-5354A60A8E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A505337-7D44-4846-9C44-4A8699FDC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08" y="157048"/>
            <a:ext cx="5334475" cy="62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7F5726-DBD9-4A26-BE7D-C31F72148B3E}"/>
              </a:ext>
            </a:extLst>
          </p:cNvPr>
          <p:cNvPicPr>
            <a:picLocks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856732" y="4638982"/>
            <a:ext cx="658368" cy="285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60" r:id="rId3"/>
    <p:sldLayoutId id="2147483865" r:id="rId4"/>
    <p:sldLayoutId id="2147483883" r:id="rId5"/>
    <p:sldLayoutId id="2147483887" r:id="rId6"/>
    <p:sldLayoutId id="2147483881" r:id="rId7"/>
    <p:sldLayoutId id="2147483884" r:id="rId8"/>
    <p:sldLayoutId id="2147483875" r:id="rId9"/>
    <p:sldLayoutId id="2147483880" r:id="rId10"/>
    <p:sldLayoutId id="2147483886" r:id="rId11"/>
    <p:sldLayoutId id="2147483882" r:id="rId12"/>
    <p:sldLayoutId id="2147483885" r:id="rId13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1800" b="0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225"/>
        </a:spcAft>
        <a:buFont typeface="Arial" pitchFamily="34" charset="0"/>
        <a:buNone/>
        <a:defRPr sz="1800" kern="1200">
          <a:solidFill>
            <a:srgbClr val="262626"/>
          </a:solidFill>
          <a:latin typeface="+mn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ts val="0"/>
        </a:spcBef>
        <a:spcAft>
          <a:spcPts val="225"/>
        </a:spcAft>
        <a:buFont typeface="Arial" pitchFamily="34" charset="0"/>
        <a:buChar char="–"/>
        <a:defRPr sz="1500" kern="1200">
          <a:solidFill>
            <a:srgbClr val="262626"/>
          </a:solidFill>
          <a:latin typeface="+mn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ts val="0"/>
        </a:spcBef>
        <a:spcAft>
          <a:spcPts val="225"/>
        </a:spcAft>
        <a:buFont typeface="Arial" pitchFamily="34" charset="0"/>
        <a:buChar char="•"/>
        <a:defRPr sz="1350" kern="1200">
          <a:solidFill>
            <a:srgbClr val="262626"/>
          </a:solidFill>
          <a:latin typeface="+mn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ts val="0"/>
        </a:spcBef>
        <a:spcAft>
          <a:spcPts val="225"/>
        </a:spcAft>
        <a:buFont typeface="Lucida Grande"/>
        <a:buChar char="-"/>
        <a:defRPr sz="1200" kern="1200">
          <a:solidFill>
            <a:srgbClr val="262626"/>
          </a:solidFill>
          <a:latin typeface="+mn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Coding Challenge</a:t>
            </a:r>
            <a:br>
              <a:rPr lang="en-US" sz="4800" dirty="0"/>
            </a:br>
            <a:r>
              <a:rPr lang="en-US" sz="1600" dirty="0"/>
              <a:t>Brian Burrows</a:t>
            </a:r>
            <a:br>
              <a:rPr lang="en-US" sz="1600" dirty="0"/>
            </a:br>
            <a:r>
              <a:rPr lang="en-US" sz="1600" dirty="0"/>
              <a:t>11/26/2019</a:t>
            </a:r>
          </a:p>
        </p:txBody>
      </p:sp>
    </p:spTree>
    <p:extLst>
      <p:ext uri="{BB962C8B-B14F-4D97-AF65-F5344CB8AC3E}">
        <p14:creationId xmlns:p14="http://schemas.microsoft.com/office/powerpoint/2010/main" val="236943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 Summary: 100K Catalog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FEFA0-DDCC-40C1-A83F-7F5B822D564F}"/>
              </a:ext>
            </a:extLst>
          </p:cNvPr>
          <p:cNvSpPr txBox="1">
            <a:spLocks/>
          </p:cNvSpPr>
          <p:nvPr/>
        </p:nvSpPr>
        <p:spPr>
          <a:xfrm>
            <a:off x="495300" y="11892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–"/>
              <a:defRPr sz="15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•"/>
              <a:defRPr sz="135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Lucida Grande"/>
              <a:buChar char="-"/>
              <a:defRPr sz="12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363DE-2ADF-458F-B532-9EF0AFD3A8AB}"/>
              </a:ext>
            </a:extLst>
          </p:cNvPr>
          <p:cNvSpPr txBox="1"/>
          <p:nvPr/>
        </p:nvSpPr>
        <p:spPr>
          <a:xfrm>
            <a:off x="1584297" y="1041606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Cresta Code: 08061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37A292-3D4D-41CD-8379-BFB5867E1966}"/>
              </a:ext>
            </a:extLst>
          </p:cNvPr>
          <p:cNvCxnSpPr>
            <a:cxnSpLocks/>
          </p:cNvCxnSpPr>
          <p:nvPr/>
        </p:nvCxnSpPr>
        <p:spPr>
          <a:xfrm>
            <a:off x="4572000" y="1809750"/>
            <a:ext cx="45720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B8B373-412A-4F48-8E3D-B6C26229A0CD}"/>
              </a:ext>
            </a:extLst>
          </p:cNvPr>
          <p:cNvCxnSpPr>
            <a:cxnSpLocks/>
          </p:cNvCxnSpPr>
          <p:nvPr/>
        </p:nvCxnSpPr>
        <p:spPr>
          <a:xfrm>
            <a:off x="4572000" y="2819468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9BFD60-C418-46B0-86FF-DE01B5430923}"/>
              </a:ext>
            </a:extLst>
          </p:cNvPr>
          <p:cNvSpPr txBox="1"/>
          <p:nvPr/>
        </p:nvSpPr>
        <p:spPr>
          <a:xfrm>
            <a:off x="5124541" y="1581150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Average Annual  Loss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60A42-B2AF-417D-8996-7A8CB503B8E9}"/>
              </a:ext>
            </a:extLst>
          </p:cNvPr>
          <p:cNvSpPr txBox="1"/>
          <p:nvPr/>
        </p:nvSpPr>
        <p:spPr>
          <a:xfrm>
            <a:off x="5105400" y="2614413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2</a:t>
            </a:r>
            <a:r>
              <a:rPr lang="en-US" sz="1500" baseline="30000" dirty="0"/>
              <a:t>nd</a:t>
            </a:r>
            <a:r>
              <a:rPr lang="en-US" sz="1500" dirty="0"/>
              <a:t> Standard Error from the Mean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2D9A6-76D0-4277-B55F-EFD413F83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" y="1581150"/>
            <a:ext cx="4520003" cy="33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 Summary: 100K Catalog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FEFA0-DDCC-40C1-A83F-7F5B822D564F}"/>
              </a:ext>
            </a:extLst>
          </p:cNvPr>
          <p:cNvSpPr txBox="1">
            <a:spLocks/>
          </p:cNvSpPr>
          <p:nvPr/>
        </p:nvSpPr>
        <p:spPr>
          <a:xfrm>
            <a:off x="495300" y="11892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–"/>
              <a:defRPr sz="15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•"/>
              <a:defRPr sz="135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Lucida Grande"/>
              <a:buChar char="-"/>
              <a:defRPr sz="12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363DE-2ADF-458F-B532-9EF0AFD3A8AB}"/>
              </a:ext>
            </a:extLst>
          </p:cNvPr>
          <p:cNvSpPr txBox="1"/>
          <p:nvPr/>
        </p:nvSpPr>
        <p:spPr>
          <a:xfrm>
            <a:off x="1584297" y="1041606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Cresta Code: 08*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37A292-3D4D-41CD-8379-BFB5867E1966}"/>
              </a:ext>
            </a:extLst>
          </p:cNvPr>
          <p:cNvCxnSpPr>
            <a:cxnSpLocks/>
          </p:cNvCxnSpPr>
          <p:nvPr/>
        </p:nvCxnSpPr>
        <p:spPr>
          <a:xfrm>
            <a:off x="4572000" y="1776213"/>
            <a:ext cx="45720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B8B373-412A-4F48-8E3D-B6C26229A0CD}"/>
              </a:ext>
            </a:extLst>
          </p:cNvPr>
          <p:cNvCxnSpPr>
            <a:cxnSpLocks/>
          </p:cNvCxnSpPr>
          <p:nvPr/>
        </p:nvCxnSpPr>
        <p:spPr>
          <a:xfrm>
            <a:off x="4572000" y="2819468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9BFD60-C418-46B0-86FF-DE01B5430923}"/>
              </a:ext>
            </a:extLst>
          </p:cNvPr>
          <p:cNvSpPr txBox="1"/>
          <p:nvPr/>
        </p:nvSpPr>
        <p:spPr>
          <a:xfrm>
            <a:off x="5124541" y="1547613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Average Annual  Loss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60A42-B2AF-417D-8996-7A8CB503B8E9}"/>
              </a:ext>
            </a:extLst>
          </p:cNvPr>
          <p:cNvSpPr txBox="1"/>
          <p:nvPr/>
        </p:nvSpPr>
        <p:spPr>
          <a:xfrm>
            <a:off x="5105400" y="2614413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2</a:t>
            </a:r>
            <a:r>
              <a:rPr lang="en-US" sz="1500" baseline="30000" dirty="0"/>
              <a:t>nd</a:t>
            </a:r>
            <a:r>
              <a:rPr lang="en-US" sz="1500" dirty="0"/>
              <a:t> Standard Error from the Mean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18011-8220-4F6A-81CE-CFF693DAE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" y="1685725"/>
            <a:ext cx="4440803" cy="33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9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EB720-C5E6-48AD-A92D-DA6A3CADA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14" y="1061699"/>
            <a:ext cx="4448809" cy="3336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143026-765D-4715-BC4C-5F1E22C08590}"/>
              </a:ext>
            </a:extLst>
          </p:cNvPr>
          <p:cNvSpPr txBox="1"/>
          <p:nvPr/>
        </p:nvSpPr>
        <p:spPr>
          <a:xfrm>
            <a:off x="495300" y="752648"/>
            <a:ext cx="49149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0" dirty="0"/>
              <a:t>Convergence defined as a coefficient of variation (COV) &lt; 0.05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 Summary: 100K Catalog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FEFA0-DDCC-40C1-A83F-7F5B822D564F}"/>
              </a:ext>
            </a:extLst>
          </p:cNvPr>
          <p:cNvSpPr txBox="1">
            <a:spLocks/>
          </p:cNvSpPr>
          <p:nvPr/>
        </p:nvSpPr>
        <p:spPr>
          <a:xfrm>
            <a:off x="495300" y="11892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–"/>
              <a:defRPr sz="15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•"/>
              <a:defRPr sz="135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Lucida Grande"/>
              <a:buChar char="-"/>
              <a:defRPr sz="12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b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B8B373-412A-4F48-8E3D-B6C26229A0CD}"/>
              </a:ext>
            </a:extLst>
          </p:cNvPr>
          <p:cNvCxnSpPr>
            <a:cxnSpLocks/>
          </p:cNvCxnSpPr>
          <p:nvPr/>
        </p:nvCxnSpPr>
        <p:spPr>
          <a:xfrm>
            <a:off x="914400" y="1026119"/>
            <a:ext cx="304800" cy="0"/>
          </a:xfrm>
          <a:prstGeom prst="line">
            <a:avLst/>
          </a:prstGeom>
          <a:ln w="38100">
            <a:solidFill>
              <a:srgbClr val="32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6EE638-47A3-4891-A4C1-D2E1EB9077D0}"/>
              </a:ext>
            </a:extLst>
          </p:cNvPr>
          <p:cNvSpPr txBox="1"/>
          <p:nvPr/>
        </p:nvSpPr>
        <p:spPr>
          <a:xfrm>
            <a:off x="1394443" y="801019"/>
            <a:ext cx="4267200" cy="225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b="0" dirty="0"/>
              <a:t>Percentage of </a:t>
            </a:r>
            <a:r>
              <a:rPr lang="en-US" sz="1200" dirty="0">
                <a:solidFill>
                  <a:srgbClr val="FF0000"/>
                </a:solidFill>
              </a:rPr>
              <a:t>counties</a:t>
            </a:r>
            <a:r>
              <a:rPr lang="en-US" sz="1200" b="0" dirty="0"/>
              <a:t> that Reached Convergence by a particular Year</a:t>
            </a:r>
          </a:p>
        </p:txBody>
      </p:sp>
    </p:spTree>
    <p:extLst>
      <p:ext uri="{BB962C8B-B14F-4D97-AF65-F5344CB8AC3E}">
        <p14:creationId xmlns:p14="http://schemas.microsoft.com/office/powerpoint/2010/main" val="86857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7E14D-281E-4012-BBF2-41A1DD30D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2" y="1057693"/>
            <a:ext cx="4413907" cy="3310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143026-765D-4715-BC4C-5F1E22C08590}"/>
              </a:ext>
            </a:extLst>
          </p:cNvPr>
          <p:cNvSpPr txBox="1"/>
          <p:nvPr/>
        </p:nvSpPr>
        <p:spPr>
          <a:xfrm>
            <a:off x="495300" y="752648"/>
            <a:ext cx="49149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0" dirty="0"/>
              <a:t>Convergence defined as a COV &lt; 0.05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 Summary: 100K Catalog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FEFA0-DDCC-40C1-A83F-7F5B822D564F}"/>
              </a:ext>
            </a:extLst>
          </p:cNvPr>
          <p:cNvSpPr txBox="1">
            <a:spLocks/>
          </p:cNvSpPr>
          <p:nvPr/>
        </p:nvSpPr>
        <p:spPr>
          <a:xfrm>
            <a:off x="495300" y="11892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–"/>
              <a:defRPr sz="15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•"/>
              <a:defRPr sz="135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Lucida Grande"/>
              <a:buChar char="-"/>
              <a:defRPr sz="12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b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B8B373-412A-4F48-8E3D-B6C26229A0CD}"/>
              </a:ext>
            </a:extLst>
          </p:cNvPr>
          <p:cNvCxnSpPr>
            <a:cxnSpLocks/>
          </p:cNvCxnSpPr>
          <p:nvPr/>
        </p:nvCxnSpPr>
        <p:spPr>
          <a:xfrm>
            <a:off x="914400" y="1026119"/>
            <a:ext cx="304800" cy="0"/>
          </a:xfrm>
          <a:prstGeom prst="line">
            <a:avLst/>
          </a:prstGeom>
          <a:ln w="38100">
            <a:solidFill>
              <a:srgbClr val="32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6EE638-47A3-4891-A4C1-D2E1EB9077D0}"/>
              </a:ext>
            </a:extLst>
          </p:cNvPr>
          <p:cNvSpPr txBox="1"/>
          <p:nvPr/>
        </p:nvSpPr>
        <p:spPr>
          <a:xfrm>
            <a:off x="1394443" y="801019"/>
            <a:ext cx="4267200" cy="225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b="0" dirty="0"/>
              <a:t>Percentage of </a:t>
            </a:r>
            <a:r>
              <a:rPr lang="en-US" sz="1200" dirty="0">
                <a:solidFill>
                  <a:srgbClr val="FF0000"/>
                </a:solidFill>
              </a:rPr>
              <a:t>states</a:t>
            </a:r>
            <a:r>
              <a:rPr lang="en-US" sz="1200" b="0" dirty="0"/>
              <a:t> that Reached Convergence by a particular Year</a:t>
            </a:r>
          </a:p>
        </p:txBody>
      </p:sp>
    </p:spTree>
    <p:extLst>
      <p:ext uri="{BB962C8B-B14F-4D97-AF65-F5344CB8AC3E}">
        <p14:creationId xmlns:p14="http://schemas.microsoft.com/office/powerpoint/2010/main" val="195720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143026-765D-4715-BC4C-5F1E22C08590}"/>
              </a:ext>
            </a:extLst>
          </p:cNvPr>
          <p:cNvSpPr txBox="1"/>
          <p:nvPr/>
        </p:nvSpPr>
        <p:spPr>
          <a:xfrm>
            <a:off x="495300" y="752648"/>
            <a:ext cx="49149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~70% of counties analyzed reached convergence in the 100K catalog.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100% of states analyzed reached convergence in the 100K catalog.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 Summary: 100K Catalog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FEFA0-DDCC-40C1-A83F-7F5B822D564F}"/>
              </a:ext>
            </a:extLst>
          </p:cNvPr>
          <p:cNvSpPr txBox="1">
            <a:spLocks/>
          </p:cNvSpPr>
          <p:nvPr/>
        </p:nvSpPr>
        <p:spPr>
          <a:xfrm>
            <a:off x="495300" y="11892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–"/>
              <a:defRPr sz="15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•"/>
              <a:defRPr sz="135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Lucida Grande"/>
              <a:buChar char="-"/>
              <a:defRPr sz="12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b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BDE2D9-B8F9-42A7-B793-56242A59D948}"/>
              </a:ext>
            </a:extLst>
          </p:cNvPr>
          <p:cNvCxnSpPr>
            <a:cxnSpLocks/>
          </p:cNvCxnSpPr>
          <p:nvPr/>
        </p:nvCxnSpPr>
        <p:spPr>
          <a:xfrm>
            <a:off x="4114800" y="1971848"/>
            <a:ext cx="45720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2C61DD-177D-4486-B9D1-D94165A44C8C}"/>
              </a:ext>
            </a:extLst>
          </p:cNvPr>
          <p:cNvCxnSpPr>
            <a:cxnSpLocks/>
          </p:cNvCxnSpPr>
          <p:nvPr/>
        </p:nvCxnSpPr>
        <p:spPr>
          <a:xfrm>
            <a:off x="4114800" y="2554334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2495F5-BCD5-4D7E-94B3-A695C32F8D93}"/>
              </a:ext>
            </a:extLst>
          </p:cNvPr>
          <p:cNvSpPr txBox="1"/>
          <p:nvPr/>
        </p:nvSpPr>
        <p:spPr>
          <a:xfrm>
            <a:off x="4718768" y="1852413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Average Annual 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657E8-D408-412A-AFED-AE5F52A36F04}"/>
              </a:ext>
            </a:extLst>
          </p:cNvPr>
          <p:cNvSpPr txBox="1"/>
          <p:nvPr/>
        </p:nvSpPr>
        <p:spPr>
          <a:xfrm>
            <a:off x="4676686" y="2387069"/>
            <a:ext cx="22479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 Standard Deviation from the 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B091C-D8FB-42C3-AE32-E93F053C51D9}"/>
              </a:ext>
            </a:extLst>
          </p:cNvPr>
          <p:cNvSpPr txBox="1"/>
          <p:nvPr/>
        </p:nvSpPr>
        <p:spPr>
          <a:xfrm>
            <a:off x="381000" y="4404133"/>
            <a:ext cx="5257800" cy="6857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On average, the coefficient of variation is ~ 0.1 (20%) at 100K years, </a:t>
            </a:r>
          </a:p>
          <a:p>
            <a:pPr>
              <a:spcBef>
                <a:spcPts val="0"/>
              </a:spcBef>
            </a:pPr>
            <a:endParaRPr lang="en-US" sz="1200" b="0" dirty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Better with the larger stochastic catalog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5BCC0-E425-4005-BACA-93290D3CA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8" y="1565302"/>
            <a:ext cx="3725955" cy="279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6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8C58-A4F4-49C4-9B65-510B7BAC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Code Documentation</a:t>
            </a:r>
          </a:p>
          <a:p>
            <a:r>
              <a:rPr lang="en-US" dirty="0"/>
              <a:t>Results 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2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FEFA0-DDCC-40C1-A83F-7F5B822D564F}"/>
              </a:ext>
            </a:extLst>
          </p:cNvPr>
          <p:cNvSpPr txBox="1">
            <a:spLocks/>
          </p:cNvSpPr>
          <p:nvPr/>
        </p:nvSpPr>
        <p:spPr>
          <a:xfrm>
            <a:off x="495300" y="11892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–"/>
              <a:defRPr sz="15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•"/>
              <a:defRPr sz="135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Lucida Grande"/>
              <a:buChar char="-"/>
              <a:defRPr sz="12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E76FD-2870-4E97-9543-BCF28D2879E6}"/>
              </a:ext>
            </a:extLst>
          </p:cNvPr>
          <p:cNvSpPr txBox="1"/>
          <p:nvPr/>
        </p:nvSpPr>
        <p:spPr>
          <a:xfrm>
            <a:off x="533400" y="785613"/>
            <a:ext cx="5829300" cy="3767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Catalog Convergence Study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View the effects of the number of catalog years on convergence at various spatial locations and spatial resolutions.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County Level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State Level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10K catalog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100K catalog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Metrics used for comparison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Average Annual Loss (AAL)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Standard Error of AAL (STD_ERR)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Coefficient of Variation (COV)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0" dirty="0"/>
              <a:t>Detailed Instructions in ReadMe.txt</a:t>
            </a:r>
          </a:p>
        </p:txBody>
      </p:sp>
    </p:spTree>
    <p:extLst>
      <p:ext uri="{BB962C8B-B14F-4D97-AF65-F5344CB8AC3E}">
        <p14:creationId xmlns:p14="http://schemas.microsoft.com/office/powerpoint/2010/main" val="234383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Documentation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FEFA0-DDCC-40C1-A83F-7F5B822D564F}"/>
              </a:ext>
            </a:extLst>
          </p:cNvPr>
          <p:cNvSpPr txBox="1">
            <a:spLocks/>
          </p:cNvSpPr>
          <p:nvPr/>
        </p:nvSpPr>
        <p:spPr>
          <a:xfrm>
            <a:off x="495300" y="11892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–"/>
              <a:defRPr sz="15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•"/>
              <a:defRPr sz="135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Lucida Grande"/>
              <a:buChar char="-"/>
              <a:defRPr sz="12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C09B8-8462-4E3A-A648-89DD528DDCE8}"/>
              </a:ext>
            </a:extLst>
          </p:cNvPr>
          <p:cNvSpPr txBox="1"/>
          <p:nvPr/>
        </p:nvSpPr>
        <p:spPr>
          <a:xfrm>
            <a:off x="533400" y="785613"/>
            <a:ext cx="5829300" cy="3767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Catalog Convergence Study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500" b="0" dirty="0"/>
              <a:t>Catalog_constructor.py</a:t>
            </a:r>
          </a:p>
          <a:p>
            <a:pPr marL="1257300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0" dirty="0" err="1"/>
              <a:t>CatalogProcessor</a:t>
            </a:r>
            <a:endParaRPr lang="en-US" sz="1500" b="0" dirty="0"/>
          </a:p>
          <a:p>
            <a:pPr marL="17145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b="0" dirty="0"/>
              <a:t>Used to process the </a:t>
            </a:r>
            <a:r>
              <a:rPr lang="en-US" sz="1000" dirty="0"/>
              <a:t>10K</a:t>
            </a:r>
            <a:r>
              <a:rPr lang="en-US" sz="1000" b="0" dirty="0"/>
              <a:t> and </a:t>
            </a:r>
            <a:r>
              <a:rPr lang="en-US" sz="1000" dirty="0"/>
              <a:t>100K</a:t>
            </a:r>
            <a:r>
              <a:rPr lang="en-US" sz="1000" b="0" dirty="0"/>
              <a:t> loss files.</a:t>
            </a:r>
          </a:p>
          <a:p>
            <a:pPr marL="17145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00" b="0" dirty="0"/>
          </a:p>
          <a:p>
            <a:pPr marL="17145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b="0" dirty="0"/>
              <a:t>Trims the dataset to only useful columns.</a:t>
            </a:r>
          </a:p>
          <a:p>
            <a:pPr marL="17145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00" b="0" dirty="0"/>
          </a:p>
          <a:p>
            <a:pPr marL="17145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b="0" dirty="0"/>
              <a:t>Computes loss tables on a county level.</a:t>
            </a:r>
          </a:p>
          <a:p>
            <a:pPr marL="17145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00" b="0" dirty="0"/>
          </a:p>
          <a:p>
            <a:pPr marL="1257300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0" dirty="0" err="1"/>
              <a:t>process_by_state</a:t>
            </a:r>
            <a:r>
              <a:rPr lang="en-US" sz="1500" b="0" dirty="0"/>
              <a:t>(), </a:t>
            </a:r>
            <a:r>
              <a:rPr lang="en-US" sz="1500" b="0" dirty="0" err="1"/>
              <a:t>process_by_county</a:t>
            </a:r>
            <a:r>
              <a:rPr lang="en-US" sz="1500" b="0" dirty="0"/>
              <a:t>()</a:t>
            </a:r>
          </a:p>
          <a:p>
            <a:pPr marL="17145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b="0" dirty="0"/>
              <a:t>Computes loss statistics on a county and state level</a:t>
            </a:r>
            <a:r>
              <a:rPr lang="en-US" sz="1500" b="0" dirty="0"/>
              <a:t>.</a:t>
            </a:r>
          </a:p>
          <a:p>
            <a:pPr marL="17145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00" b="0" dirty="0"/>
          </a:p>
          <a:p>
            <a:pPr marL="17145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b="0" dirty="0"/>
              <a:t>Includes Average Annual Loss (AAL)</a:t>
            </a:r>
          </a:p>
          <a:p>
            <a:pPr marL="17145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b="0" dirty="0"/>
              <a:t>Standard Deviation of Loss (STD)</a:t>
            </a:r>
          </a:p>
          <a:p>
            <a:pPr marL="17145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b="0" dirty="0"/>
              <a:t>Standard Error of AAL (STD_ERR)</a:t>
            </a:r>
          </a:p>
          <a:p>
            <a:pPr marL="17145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b="0" dirty="0"/>
              <a:t>Coefficient of Variation (COV)</a:t>
            </a:r>
          </a:p>
          <a:p>
            <a:pPr marL="685800" lvl="1" indent="-228600">
              <a:spcBef>
                <a:spcPts val="0"/>
              </a:spcBef>
              <a:buFont typeface="+mj-lt"/>
              <a:buAutoNum type="arabicPeriod"/>
            </a:pPr>
            <a:r>
              <a:rPr lang="en-US" sz="1500" b="0" dirty="0"/>
              <a:t>visualize_results.py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0" dirty="0"/>
              <a:t>Produces the plots in the slides that follow.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0" dirty="0"/>
              <a:t>Requires running Catalog_constructor.py to completion prior to visualization.</a:t>
            </a:r>
          </a:p>
          <a:p>
            <a:pPr marL="1257300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418227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 Summary: 10K Catalog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FEFA0-DDCC-40C1-A83F-7F5B822D564F}"/>
              </a:ext>
            </a:extLst>
          </p:cNvPr>
          <p:cNvSpPr txBox="1">
            <a:spLocks/>
          </p:cNvSpPr>
          <p:nvPr/>
        </p:nvSpPr>
        <p:spPr>
          <a:xfrm>
            <a:off x="495300" y="11892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–"/>
              <a:defRPr sz="15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•"/>
              <a:defRPr sz="135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Lucida Grande"/>
              <a:buChar char="-"/>
              <a:defRPr sz="12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363DE-2ADF-458F-B532-9EF0AFD3A8AB}"/>
              </a:ext>
            </a:extLst>
          </p:cNvPr>
          <p:cNvSpPr txBox="1"/>
          <p:nvPr/>
        </p:nvSpPr>
        <p:spPr>
          <a:xfrm>
            <a:off x="1584297" y="1041606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Cresta Code: 08061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37A292-3D4D-41CD-8379-BFB5867E1966}"/>
              </a:ext>
            </a:extLst>
          </p:cNvPr>
          <p:cNvCxnSpPr>
            <a:cxnSpLocks/>
          </p:cNvCxnSpPr>
          <p:nvPr/>
        </p:nvCxnSpPr>
        <p:spPr>
          <a:xfrm>
            <a:off x="4572000" y="1504950"/>
            <a:ext cx="45720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B8B373-412A-4F48-8E3D-B6C26229A0CD}"/>
              </a:ext>
            </a:extLst>
          </p:cNvPr>
          <p:cNvCxnSpPr>
            <a:cxnSpLocks/>
          </p:cNvCxnSpPr>
          <p:nvPr/>
        </p:nvCxnSpPr>
        <p:spPr>
          <a:xfrm>
            <a:off x="4572000" y="2819468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9BFD60-C418-46B0-86FF-DE01B5430923}"/>
              </a:ext>
            </a:extLst>
          </p:cNvPr>
          <p:cNvSpPr txBox="1"/>
          <p:nvPr/>
        </p:nvSpPr>
        <p:spPr>
          <a:xfrm>
            <a:off x="5124541" y="1276350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Average Annual  Loss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60A42-B2AF-417D-8996-7A8CB503B8E9}"/>
              </a:ext>
            </a:extLst>
          </p:cNvPr>
          <p:cNvSpPr txBox="1"/>
          <p:nvPr/>
        </p:nvSpPr>
        <p:spPr>
          <a:xfrm>
            <a:off x="5105400" y="2614413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2</a:t>
            </a:r>
            <a:r>
              <a:rPr lang="en-US" sz="1500" baseline="30000" dirty="0"/>
              <a:t>nd</a:t>
            </a:r>
            <a:r>
              <a:rPr lang="en-US" sz="1500" dirty="0"/>
              <a:t> Standard Error from the Mean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CD44CE-E728-45D7-A32E-28B70493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4" y="1451338"/>
            <a:ext cx="4273456" cy="32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9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 Summary: 10K Catalog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FEFA0-DDCC-40C1-A83F-7F5B822D564F}"/>
              </a:ext>
            </a:extLst>
          </p:cNvPr>
          <p:cNvSpPr txBox="1">
            <a:spLocks/>
          </p:cNvSpPr>
          <p:nvPr/>
        </p:nvSpPr>
        <p:spPr>
          <a:xfrm>
            <a:off x="495300" y="11892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–"/>
              <a:defRPr sz="15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•"/>
              <a:defRPr sz="135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Lucida Grande"/>
              <a:buChar char="-"/>
              <a:defRPr sz="12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363DE-2ADF-458F-B532-9EF0AFD3A8AB}"/>
              </a:ext>
            </a:extLst>
          </p:cNvPr>
          <p:cNvSpPr txBox="1"/>
          <p:nvPr/>
        </p:nvSpPr>
        <p:spPr>
          <a:xfrm>
            <a:off x="1584297" y="1041606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Cresta Code: 08*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37A292-3D4D-41CD-8379-BFB5867E1966}"/>
              </a:ext>
            </a:extLst>
          </p:cNvPr>
          <p:cNvCxnSpPr>
            <a:cxnSpLocks/>
          </p:cNvCxnSpPr>
          <p:nvPr/>
        </p:nvCxnSpPr>
        <p:spPr>
          <a:xfrm>
            <a:off x="4572000" y="1504950"/>
            <a:ext cx="45720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B8B373-412A-4F48-8E3D-B6C26229A0CD}"/>
              </a:ext>
            </a:extLst>
          </p:cNvPr>
          <p:cNvCxnSpPr>
            <a:cxnSpLocks/>
          </p:cNvCxnSpPr>
          <p:nvPr/>
        </p:nvCxnSpPr>
        <p:spPr>
          <a:xfrm>
            <a:off x="4572000" y="2819468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9BFD60-C418-46B0-86FF-DE01B5430923}"/>
              </a:ext>
            </a:extLst>
          </p:cNvPr>
          <p:cNvSpPr txBox="1"/>
          <p:nvPr/>
        </p:nvSpPr>
        <p:spPr>
          <a:xfrm>
            <a:off x="5124541" y="1276350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Average Annual  Loss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60A42-B2AF-417D-8996-7A8CB503B8E9}"/>
              </a:ext>
            </a:extLst>
          </p:cNvPr>
          <p:cNvSpPr txBox="1"/>
          <p:nvPr/>
        </p:nvSpPr>
        <p:spPr>
          <a:xfrm>
            <a:off x="5105400" y="2614413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/>
              <a:t>2</a:t>
            </a:r>
            <a:r>
              <a:rPr lang="en-US" sz="1500" baseline="30000" dirty="0"/>
              <a:t>nd</a:t>
            </a:r>
            <a:r>
              <a:rPr lang="en-US" sz="1500" dirty="0"/>
              <a:t> Standard Error from the Mean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A9B85-DB9C-426A-8DC5-2B2752E2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5" y="1369913"/>
            <a:ext cx="4078644" cy="30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5E9D0F8-1812-40CA-89E5-9AB64910A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2" y="938921"/>
            <a:ext cx="4641408" cy="3481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143026-765D-4715-BC4C-5F1E22C08590}"/>
              </a:ext>
            </a:extLst>
          </p:cNvPr>
          <p:cNvSpPr txBox="1"/>
          <p:nvPr/>
        </p:nvSpPr>
        <p:spPr>
          <a:xfrm>
            <a:off x="495300" y="752648"/>
            <a:ext cx="49149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0" dirty="0"/>
              <a:t>Convergence defined as a coefficient of variation (COV) &lt; 0.05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 Summary: 10K Catalog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FEFA0-DDCC-40C1-A83F-7F5B822D564F}"/>
              </a:ext>
            </a:extLst>
          </p:cNvPr>
          <p:cNvSpPr txBox="1">
            <a:spLocks/>
          </p:cNvSpPr>
          <p:nvPr/>
        </p:nvSpPr>
        <p:spPr>
          <a:xfrm>
            <a:off x="495300" y="11892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–"/>
              <a:defRPr sz="15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•"/>
              <a:defRPr sz="135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Lucida Grande"/>
              <a:buChar char="-"/>
              <a:defRPr sz="12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b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B8B373-412A-4F48-8E3D-B6C26229A0CD}"/>
              </a:ext>
            </a:extLst>
          </p:cNvPr>
          <p:cNvCxnSpPr>
            <a:cxnSpLocks/>
          </p:cNvCxnSpPr>
          <p:nvPr/>
        </p:nvCxnSpPr>
        <p:spPr>
          <a:xfrm>
            <a:off x="914400" y="1026119"/>
            <a:ext cx="304800" cy="0"/>
          </a:xfrm>
          <a:prstGeom prst="line">
            <a:avLst/>
          </a:prstGeom>
          <a:ln w="38100">
            <a:solidFill>
              <a:srgbClr val="32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6EE638-47A3-4891-A4C1-D2E1EB9077D0}"/>
              </a:ext>
            </a:extLst>
          </p:cNvPr>
          <p:cNvSpPr txBox="1"/>
          <p:nvPr/>
        </p:nvSpPr>
        <p:spPr>
          <a:xfrm>
            <a:off x="1394443" y="801019"/>
            <a:ext cx="4267200" cy="225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b="0" dirty="0"/>
              <a:t>Percentage of </a:t>
            </a:r>
            <a:r>
              <a:rPr lang="en-US" sz="1200" dirty="0">
                <a:solidFill>
                  <a:srgbClr val="FF0000"/>
                </a:solidFill>
              </a:rPr>
              <a:t>counties</a:t>
            </a:r>
            <a:r>
              <a:rPr lang="en-US" sz="1200" b="0" dirty="0"/>
              <a:t> that Reached Convergence by a particular Year</a:t>
            </a:r>
          </a:p>
        </p:txBody>
      </p:sp>
    </p:spTree>
    <p:extLst>
      <p:ext uri="{BB962C8B-B14F-4D97-AF65-F5344CB8AC3E}">
        <p14:creationId xmlns:p14="http://schemas.microsoft.com/office/powerpoint/2010/main" val="337328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874E4-8621-46D0-9F54-195E81DF7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5" y="881212"/>
            <a:ext cx="4671215" cy="35034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143026-765D-4715-BC4C-5F1E22C08590}"/>
              </a:ext>
            </a:extLst>
          </p:cNvPr>
          <p:cNvSpPr txBox="1"/>
          <p:nvPr/>
        </p:nvSpPr>
        <p:spPr>
          <a:xfrm>
            <a:off x="495300" y="752648"/>
            <a:ext cx="49149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0" dirty="0"/>
              <a:t>Convergence defined as a COV &lt; 0.05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 Summary: 10K Catalog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FEFA0-DDCC-40C1-A83F-7F5B822D564F}"/>
              </a:ext>
            </a:extLst>
          </p:cNvPr>
          <p:cNvSpPr txBox="1">
            <a:spLocks/>
          </p:cNvSpPr>
          <p:nvPr/>
        </p:nvSpPr>
        <p:spPr>
          <a:xfrm>
            <a:off x="495300" y="11892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–"/>
              <a:defRPr sz="15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•"/>
              <a:defRPr sz="135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Lucida Grande"/>
              <a:buChar char="-"/>
              <a:defRPr sz="12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b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B8B373-412A-4F48-8E3D-B6C26229A0CD}"/>
              </a:ext>
            </a:extLst>
          </p:cNvPr>
          <p:cNvCxnSpPr>
            <a:cxnSpLocks/>
          </p:cNvCxnSpPr>
          <p:nvPr/>
        </p:nvCxnSpPr>
        <p:spPr>
          <a:xfrm>
            <a:off x="914400" y="1026119"/>
            <a:ext cx="304800" cy="0"/>
          </a:xfrm>
          <a:prstGeom prst="line">
            <a:avLst/>
          </a:prstGeom>
          <a:ln w="38100">
            <a:solidFill>
              <a:srgbClr val="3282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6EE638-47A3-4891-A4C1-D2E1EB9077D0}"/>
              </a:ext>
            </a:extLst>
          </p:cNvPr>
          <p:cNvSpPr txBox="1"/>
          <p:nvPr/>
        </p:nvSpPr>
        <p:spPr>
          <a:xfrm>
            <a:off x="1394443" y="801019"/>
            <a:ext cx="4267200" cy="225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b="0" dirty="0"/>
              <a:t>Percentage of </a:t>
            </a:r>
            <a:r>
              <a:rPr lang="en-US" sz="1200" dirty="0">
                <a:solidFill>
                  <a:srgbClr val="FF0000"/>
                </a:solidFill>
              </a:rPr>
              <a:t>states</a:t>
            </a:r>
            <a:r>
              <a:rPr lang="en-US" sz="1200" b="0" dirty="0"/>
              <a:t> that Reached Convergence by a particular Year</a:t>
            </a:r>
          </a:p>
        </p:txBody>
      </p:sp>
    </p:spTree>
    <p:extLst>
      <p:ext uri="{BB962C8B-B14F-4D97-AF65-F5344CB8AC3E}">
        <p14:creationId xmlns:p14="http://schemas.microsoft.com/office/powerpoint/2010/main" val="392983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143026-765D-4715-BC4C-5F1E22C08590}"/>
              </a:ext>
            </a:extLst>
          </p:cNvPr>
          <p:cNvSpPr txBox="1"/>
          <p:nvPr/>
        </p:nvSpPr>
        <p:spPr>
          <a:xfrm>
            <a:off x="495300" y="752648"/>
            <a:ext cx="49149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Only ~3% of counties analyzed reached convergence in the 10K catalog.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100% of states analyzed reached convergence in the 10K catalog.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 Summary: 10K Catalog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FEFA0-DDCC-40C1-A83F-7F5B822D564F}"/>
              </a:ext>
            </a:extLst>
          </p:cNvPr>
          <p:cNvSpPr txBox="1">
            <a:spLocks/>
          </p:cNvSpPr>
          <p:nvPr/>
        </p:nvSpPr>
        <p:spPr>
          <a:xfrm>
            <a:off x="495300" y="1189201"/>
            <a:ext cx="6172200" cy="3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–"/>
              <a:defRPr sz="15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•"/>
              <a:defRPr sz="135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ts val="0"/>
              </a:spcBef>
              <a:spcAft>
                <a:spcPts val="225"/>
              </a:spcAft>
              <a:buFont typeface="Lucida Grande"/>
              <a:buChar char="-"/>
              <a:defRPr sz="1200" kern="1200">
                <a:solidFill>
                  <a:srgbClr val="262626"/>
                </a:solidFill>
                <a:latin typeface="+mn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B25BF-2A7D-476F-8F9A-E7284DDE6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57350"/>
            <a:ext cx="3764286" cy="28232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BDE2D9-B8F9-42A7-B793-56242A59D948}"/>
              </a:ext>
            </a:extLst>
          </p:cNvPr>
          <p:cNvCxnSpPr>
            <a:cxnSpLocks/>
          </p:cNvCxnSpPr>
          <p:nvPr/>
        </p:nvCxnSpPr>
        <p:spPr>
          <a:xfrm>
            <a:off x="4114800" y="1971848"/>
            <a:ext cx="45720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2C61DD-177D-4486-B9D1-D94165A44C8C}"/>
              </a:ext>
            </a:extLst>
          </p:cNvPr>
          <p:cNvCxnSpPr>
            <a:cxnSpLocks/>
          </p:cNvCxnSpPr>
          <p:nvPr/>
        </p:nvCxnSpPr>
        <p:spPr>
          <a:xfrm>
            <a:off x="4114800" y="2554334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2495F5-BCD5-4D7E-94B3-A695C32F8D93}"/>
              </a:ext>
            </a:extLst>
          </p:cNvPr>
          <p:cNvSpPr txBox="1"/>
          <p:nvPr/>
        </p:nvSpPr>
        <p:spPr>
          <a:xfrm>
            <a:off x="4718768" y="1852413"/>
            <a:ext cx="19812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Average Annual 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657E8-D408-412A-AFED-AE5F52A36F04}"/>
              </a:ext>
            </a:extLst>
          </p:cNvPr>
          <p:cNvSpPr txBox="1"/>
          <p:nvPr/>
        </p:nvSpPr>
        <p:spPr>
          <a:xfrm>
            <a:off x="4676686" y="2387069"/>
            <a:ext cx="2247900" cy="26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 Standard Deviation from the 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B091C-D8FB-42C3-AE32-E93F053C51D9}"/>
              </a:ext>
            </a:extLst>
          </p:cNvPr>
          <p:cNvSpPr txBox="1"/>
          <p:nvPr/>
        </p:nvSpPr>
        <p:spPr>
          <a:xfrm>
            <a:off x="381000" y="4404133"/>
            <a:ext cx="5257800" cy="6857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On average, the coefficient of variation is ~ 0.2 (20%) at 10K years, </a:t>
            </a:r>
          </a:p>
          <a:p>
            <a:pPr>
              <a:spcBef>
                <a:spcPts val="0"/>
              </a:spcBef>
            </a:pPr>
            <a:endParaRPr lang="en-US" sz="1200" b="0" dirty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Much higher than the convergence criterion that A.I.R. desires.</a:t>
            </a:r>
          </a:p>
        </p:txBody>
      </p:sp>
    </p:spTree>
    <p:extLst>
      <p:ext uri="{BB962C8B-B14F-4D97-AF65-F5344CB8AC3E}">
        <p14:creationId xmlns:p14="http://schemas.microsoft.com/office/powerpoint/2010/main" val="2102545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118529f844124c837fcb4a0dd9562b5884ce720"/>
</p:tagLst>
</file>

<file path=ppt/theme/theme1.xml><?xml version="1.0" encoding="utf-8"?>
<a:theme xmlns:a="http://schemas.openxmlformats.org/drawingml/2006/main" name="AIR_Presentation_Template">
  <a:themeElements>
    <a:clrScheme name="2018_AIR_Rebrand">
      <a:dk1>
        <a:srgbClr val="53575A"/>
      </a:dk1>
      <a:lt1>
        <a:srgbClr val="FFFFFF"/>
      </a:lt1>
      <a:dk2>
        <a:srgbClr val="004B87"/>
      </a:dk2>
      <a:lt2>
        <a:srgbClr val="006BA6"/>
      </a:lt2>
      <a:accent1>
        <a:srgbClr val="004B86"/>
      </a:accent1>
      <a:accent2>
        <a:srgbClr val="00B8E6"/>
      </a:accent2>
      <a:accent3>
        <a:srgbClr val="40C1AB"/>
      </a:accent3>
      <a:accent4>
        <a:srgbClr val="00324A"/>
      </a:accent4>
      <a:accent5>
        <a:srgbClr val="007FB5"/>
      </a:accent5>
      <a:accent6>
        <a:srgbClr val="83BD08"/>
      </a:accent6>
      <a:hlink>
        <a:srgbClr val="00B8E7"/>
      </a:hlink>
      <a:folHlink>
        <a:srgbClr val="FE5000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noAutofit/>
      </a:bodyPr>
      <a:lstStyle>
        <a:defPPr>
          <a:spcBef>
            <a:spcPts val="0"/>
          </a:spcBef>
          <a:defRPr sz="15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IR_Master_16x9" id="{91467293-F4E5-43B4-992E-0ED8994512DD}" vid="{E6CF16DF-1BA2-48D4-B007-7E3824C657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07452124FC2B4A9842C124D1173623" ma:contentTypeVersion="0" ma:contentTypeDescription="Create a new document." ma:contentTypeScope="" ma:versionID="b10d3d2754416bb92ab4f2823b676c3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E3FDDE-0975-4103-8980-6504F06596C1}">
  <ds:schemaRefs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64DFF53-08CE-4ED2-B117-5C531FAF8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F3F783-6EBA-47BF-919B-845D1B7E36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AIR_Master_16x9 (1)</Template>
  <TotalTime>14548</TotalTime>
  <Words>1455</Words>
  <Application>Microsoft Office PowerPoint</Application>
  <PresentationFormat>Custom</PresentationFormat>
  <Paragraphs>212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Lucida Grande</vt:lpstr>
      <vt:lpstr>Times New Roman</vt:lpstr>
      <vt:lpstr>AIR_Presentation_Template</vt:lpstr>
      <vt:lpstr>Coding Challenge Brian Burrows 11/26/2019</vt:lpstr>
      <vt:lpstr>Agenda</vt:lpstr>
      <vt:lpstr>Overview</vt:lpstr>
      <vt:lpstr>Code Documentation</vt:lpstr>
      <vt:lpstr>Results Summary: 10K Catalog</vt:lpstr>
      <vt:lpstr>Results Summary: 10K Catalog</vt:lpstr>
      <vt:lpstr>Results Summary: 10K Catalog</vt:lpstr>
      <vt:lpstr>Results Summary: 10K Catalog</vt:lpstr>
      <vt:lpstr>Results Summary: 10K Catalog</vt:lpstr>
      <vt:lpstr>Results Summary: 100K Catalog</vt:lpstr>
      <vt:lpstr>Results Summary: 100K Catalog</vt:lpstr>
      <vt:lpstr>Results Summary: 100K Catalog</vt:lpstr>
      <vt:lpstr>Results Summary: 100K Catalog</vt:lpstr>
      <vt:lpstr>Results Summary: 100K Catalog</vt:lpstr>
    </vt:vector>
  </TitlesOfParts>
  <Company>AIR Worldwide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Worldwide Presentation Template</dc:title>
  <dc:creator>Cleveland, Joe</dc:creator>
  <cp:lastModifiedBy>Brian Burrows</cp:lastModifiedBy>
  <cp:revision>439</cp:revision>
  <cp:lastPrinted>2012-09-25T19:10:37Z</cp:lastPrinted>
  <dcterms:created xsi:type="dcterms:W3CDTF">2018-01-19T19:08:26Z</dcterms:created>
  <dcterms:modified xsi:type="dcterms:W3CDTF">2019-11-26T20:28:48Z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0x010100C307452124FC2B4A9842C124D1173623</vt:lpwstr>
  </property>
  <property fmtid="{D5CDD505-2E9C-101B-9397-08002B2CF9AE}" pid="3" name="Order">
    <vt:r8>15800</vt:r8>
  </property>
  <property fmtid="{D5CDD505-2E9C-101B-9397-08002B2CF9AE}" pid="4" name="xd_ProgID">
    <vt:lpwstr/>
  </property>
  <property fmtid="{D5CDD505-2E9C-101B-9397-08002B2CF9AE}" pid="5" name="TemplateUrl">
    <vt:lpwstr/>
  </property>
</Properties>
</file>