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0"/>
  </p:notesMasterIdLst>
  <p:handoutMasterIdLst>
    <p:handoutMasterId r:id="rId11"/>
  </p:handoutMasterIdLst>
  <p:sldIdLst>
    <p:sldId id="258" r:id="rId2"/>
    <p:sldId id="474" r:id="rId3"/>
    <p:sldId id="263" r:id="rId4"/>
    <p:sldId id="475" r:id="rId5"/>
    <p:sldId id="259" r:id="rId6"/>
    <p:sldId id="308" r:id="rId7"/>
    <p:sldId id="257" r:id="rId8"/>
    <p:sldId id="256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BEF"/>
    <a:srgbClr val="FF3300"/>
    <a:srgbClr val="2D608F"/>
    <a:srgbClr val="01859A"/>
    <a:srgbClr val="0070C0"/>
    <a:srgbClr val="F15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6366" autoAdjust="0"/>
  </p:normalViewPr>
  <p:slideViewPr>
    <p:cSldViewPr snapToGrid="0">
      <p:cViewPr varScale="1">
        <p:scale>
          <a:sx n="127" d="100"/>
          <a:sy n="127" d="100"/>
        </p:scale>
        <p:origin x="138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604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93ABF-099A-4EA4-BA20-9BF92BAF3B7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7C346-3FF3-4D15-B82C-3F4CA917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45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BB7C-5FBF-4D7F-9E4D-CFC9C4C65C1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766A5-23BE-486B-8B47-7ACE1FD7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Presentation 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11460480" y="6560860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4790231" y="0"/>
            <a:ext cx="7401770" cy="6858000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A97A45C-D447-4E98-9B2B-0F4C87AAA9C9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54887" y="3559126"/>
            <a:ext cx="10264095" cy="1238376"/>
          </a:xfrm>
        </p:spPr>
        <p:txBody>
          <a:bodyPr anchor="t" anchorCtr="0"/>
          <a:lstStyle>
            <a:lvl1pPr algn="l"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79704" y="5268951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tx1"/>
                </a:solidFill>
              </a:defRPr>
            </a:lvl1pPr>
            <a:lvl2pPr marL="0" indent="0" algn="l"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364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A58EFC-A2C5-4A83-8601-FE311EE1DF34}"/>
              </a:ext>
            </a:extLst>
          </p:cNvPr>
          <p:cNvSpPr/>
          <p:nvPr userDrawn="1"/>
        </p:nvSpPr>
        <p:spPr>
          <a:xfrm>
            <a:off x="0" y="9236"/>
            <a:ext cx="198583" cy="3559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" y="377950"/>
            <a:ext cx="2051059" cy="3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79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Title, Subtitle and Content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0"/>
            <a:ext cx="11247120" cy="487680"/>
          </a:xfrm>
        </p:spPr>
        <p:txBody>
          <a:bodyPr anchor="ctr"/>
          <a:lstStyle>
            <a:lvl1pPr>
              <a:defRPr sz="1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11247120" cy="45720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200">
                <a:solidFill>
                  <a:schemeClr val="tx1"/>
                </a:solidFill>
              </a:defRPr>
            </a:lvl1pPr>
            <a:lvl2pPr marL="457200" indent="-223838">
              <a:lnSpc>
                <a:spcPct val="95000"/>
              </a:lnSpc>
              <a:spcBef>
                <a:spcPts val="400"/>
              </a:spcBef>
              <a:defRPr sz="1800"/>
            </a:lvl2pPr>
            <a:lvl3pPr marL="630238" indent="-173038">
              <a:lnSpc>
                <a:spcPct val="95000"/>
              </a:lnSpc>
              <a:spcBef>
                <a:spcPts val="400"/>
              </a:spcBef>
              <a:tabLst/>
              <a:defRPr sz="1600"/>
            </a:lvl3pPr>
            <a:lvl4pPr marL="854075" indent="-163513">
              <a:lnSpc>
                <a:spcPct val="95000"/>
              </a:lnSpc>
              <a:spcBef>
                <a:spcPts val="400"/>
              </a:spcBef>
              <a:defRPr sz="14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2440" y="502920"/>
            <a:ext cx="11247120" cy="487680"/>
          </a:xfrm>
        </p:spPr>
        <p:txBody>
          <a:bodyPr anchor="ctr"/>
          <a:lstStyle>
            <a:lvl1pPr marL="0" indent="0" algn="l">
              <a:buNone/>
              <a:defRPr sz="1400" b="1" i="1">
                <a:solidFill>
                  <a:srgbClr val="1B0BE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C512A324-8705-4852-9F65-0FEFB5C47ADE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34982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540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7" y="6544852"/>
            <a:ext cx="1346758" cy="2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7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Title and Content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104900"/>
            <a:ext cx="11247120" cy="5067300"/>
          </a:xfrm>
        </p:spPr>
        <p:txBody>
          <a:bodyPr/>
          <a:lstStyle>
            <a:lvl1pPr marL="182875" indent="-182875">
              <a:spcBef>
                <a:spcPts val="1200"/>
              </a:spcBef>
              <a:defRPr sz="2200">
                <a:solidFill>
                  <a:schemeClr val="tx1"/>
                </a:solidFill>
              </a:defRPr>
            </a:lvl1pPr>
            <a:lvl2pPr marL="457200" indent="-228600">
              <a:spcBef>
                <a:spcPts val="400"/>
              </a:spcBef>
              <a:tabLst/>
              <a:defRPr sz="1800">
                <a:solidFill>
                  <a:schemeClr val="tx1"/>
                </a:solidFill>
              </a:defRPr>
            </a:lvl2pPr>
            <a:lvl3pPr marL="630238" indent="-173038">
              <a:spcBef>
                <a:spcPts val="400"/>
              </a:spcBef>
              <a:defRPr sz="1600">
                <a:solidFill>
                  <a:schemeClr val="tx1"/>
                </a:solidFill>
              </a:defRPr>
            </a:lvl3pPr>
            <a:lvl4pPr marL="854075" indent="-163513">
              <a:spcBef>
                <a:spcPts val="400"/>
              </a:spcBef>
              <a:defRPr sz="1400">
                <a:solidFill>
                  <a:schemeClr val="tx1"/>
                </a:solidFill>
              </a:defRPr>
            </a:lvl4pPr>
            <a:lvl5pPr marL="914377" indent="-182875">
              <a:spcBef>
                <a:spcPts val="0"/>
              </a:spcBef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6248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699475A8-6224-4D9D-8B4F-6E0DB9F070B3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34982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540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7" y="6544852"/>
            <a:ext cx="1346758" cy="2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054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62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.Title and 2Col Content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624840"/>
          </a:xfrm>
        </p:spPr>
        <p:txBody>
          <a:bodyPr/>
          <a:lstStyle>
            <a:lvl1pPr>
              <a:defRPr sz="3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104900"/>
            <a:ext cx="5486400" cy="50673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tx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30238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854075" indent="-163513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33160" y="1104900"/>
            <a:ext cx="5486400" cy="50673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tx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30238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854075" indent="-163513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F0EA9032-E409-420C-B58C-479376158B22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34982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540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7" y="6544852"/>
            <a:ext cx="1346758" cy="2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834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6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Title, Subtitle and 2Col Content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487680"/>
          </a:xfrm>
        </p:spPr>
        <p:txBody>
          <a:bodyPr/>
          <a:lstStyle>
            <a:lvl1pPr>
              <a:defRPr sz="3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5486400" cy="45720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tx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30238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854075" indent="-163513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2440" y="889000"/>
            <a:ext cx="11247120" cy="487680"/>
          </a:xfrm>
        </p:spPr>
        <p:txBody>
          <a:bodyPr/>
          <a:lstStyle>
            <a:lvl1pPr marL="0" indent="0" algn="l">
              <a:buNone/>
              <a:defRPr b="0" i="1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33160" y="1600200"/>
            <a:ext cx="5486400" cy="45720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tx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30238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854075" indent="-163513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3B75031-6C6A-434F-AE80-DFBE6ABC1114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34982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540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7" y="6544852"/>
            <a:ext cx="1346758" cy="2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10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Agenda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1143000"/>
          </a:xfrm>
        </p:spPr>
        <p:txBody>
          <a:bodyPr/>
          <a:lstStyle>
            <a:lvl1pPr>
              <a:defRPr sz="3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2440" y="1600200"/>
            <a:ext cx="11247120" cy="4389120"/>
          </a:xfrm>
        </p:spPr>
        <p:txBody>
          <a:bodyPr/>
          <a:lstStyle>
            <a:lvl1pPr marL="228600" indent="-228600">
              <a:spcBef>
                <a:spcPts val="1200"/>
              </a:spcBef>
              <a:spcAft>
                <a:spcPts val="0"/>
              </a:spcAft>
              <a:defRPr sz="2400" b="0">
                <a:solidFill>
                  <a:schemeClr val="tx1"/>
                </a:solidFill>
              </a:defRPr>
            </a:lvl1pPr>
            <a:lvl2pPr marL="577850" indent="-288925">
              <a:spcBef>
                <a:spcPts val="40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2200">
                <a:solidFill>
                  <a:schemeClr val="tx1"/>
                </a:solidFill>
              </a:defRPr>
            </a:lvl2pPr>
            <a:lvl3pPr marL="806450" indent="-228600">
              <a:spcBef>
                <a:spcPts val="400"/>
              </a:spcBef>
              <a:spcAft>
                <a:spcPts val="0"/>
              </a:spcAft>
              <a:tabLst/>
              <a:defRPr sz="2000">
                <a:solidFill>
                  <a:schemeClr val="tx1"/>
                </a:solidFill>
              </a:defRPr>
            </a:lvl3pPr>
            <a:lvl4pPr marL="803275" indent="-230188">
              <a:spcBef>
                <a:spcPts val="0"/>
              </a:spcBef>
              <a:defRPr sz="1500">
                <a:solidFill>
                  <a:schemeClr val="bg1"/>
                </a:solidFill>
              </a:defRPr>
            </a:lvl4pPr>
            <a:lvl5pPr marL="914377" indent="-182875">
              <a:spcBef>
                <a:spcPts val="0"/>
              </a:spcBef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0290919F-1732-44FE-BD4F-401762822A72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34982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540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7" y="6544852"/>
            <a:ext cx="1346758" cy="2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Title Only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6E8A289C-3774-4A5A-BEFB-F74BD18571D2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34982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540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7" y="6544852"/>
            <a:ext cx="1346758" cy="2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07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Title, Subtitle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125624"/>
            <a:ext cx="11247120" cy="487680"/>
          </a:xfrm>
        </p:spPr>
        <p:txBody>
          <a:bodyPr anchor="ctr"/>
          <a:lstStyle>
            <a:lvl1pPr>
              <a:defRPr sz="1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2440" y="648864"/>
            <a:ext cx="11247120" cy="487680"/>
          </a:xfrm>
        </p:spPr>
        <p:txBody>
          <a:bodyPr anchor="ctr"/>
          <a:lstStyle>
            <a:lvl1pPr marL="0" indent="0" algn="l">
              <a:buNone/>
              <a:defRPr sz="1400" b="1" i="1">
                <a:solidFill>
                  <a:srgbClr val="1B0BE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D78AADD7-0FC0-49E4-BB5A-78D21D04BC5F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34982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540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7" y="6544852"/>
            <a:ext cx="1346758" cy="2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75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.Section Header - WDC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24" y="391885"/>
            <a:ext cx="8319478" cy="4212771"/>
          </a:xfrm>
          <a:noFill/>
        </p:spPr>
        <p:txBody>
          <a:bodyPr lIns="0" tIns="0" anchor="t" anchorCtr="0"/>
          <a:lstStyle>
            <a:lvl1pPr marL="0" indent="0">
              <a:spcBef>
                <a:spcPts val="1200"/>
              </a:spcBef>
              <a:spcAft>
                <a:spcPts val="0"/>
              </a:spcAft>
              <a:buFont typeface="Verdana" panose="020B0604030504040204" pitchFamily="34" charset="0"/>
              <a:buNone/>
              <a:defRPr sz="4000" b="1" i="0">
                <a:solidFill>
                  <a:schemeClr val="accent2">
                    <a:lumMod val="75000"/>
                  </a:schemeClr>
                </a:solidFill>
              </a:defRPr>
            </a:lvl1pPr>
            <a:lvl2pPr marL="349250" indent="-228600">
              <a:spcBef>
                <a:spcPts val="400"/>
              </a:spcBef>
              <a:spcAft>
                <a:spcPts val="0"/>
              </a:spcAft>
              <a:buFont typeface="Verdana" panose="020B0604030504040204" pitchFamily="34" charset="0"/>
              <a:buChar char="–"/>
              <a:defRPr sz="1600" i="1">
                <a:solidFill>
                  <a:schemeClr val="accent1"/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4000" dirty="0"/>
              <a:t>Level 1 Text</a:t>
            </a:r>
            <a:endParaRPr lang="en-US" dirty="0"/>
          </a:p>
          <a:p>
            <a:pPr lvl="1"/>
            <a:r>
              <a:rPr lang="en-US" dirty="0"/>
              <a:t>Level 2 text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E54A388-5EF6-41EF-AAC9-B0BA79DEFA41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34982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540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7" y="6544852"/>
            <a:ext cx="1346758" cy="2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0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.Section Header with Image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2439" y="2577737"/>
            <a:ext cx="11127377" cy="3655423"/>
          </a:xfrm>
          <a:noFill/>
        </p:spPr>
        <p:txBody>
          <a:bodyPr lIns="0" tIns="0" anchor="t" anchorCtr="0"/>
          <a:lstStyle>
            <a:lvl1pPr marL="0" indent="0">
              <a:spcBef>
                <a:spcPts val="1200"/>
              </a:spcBef>
              <a:spcAft>
                <a:spcPts val="0"/>
              </a:spcAft>
              <a:buFont typeface="Verdana" panose="020B0604030504040204" pitchFamily="34" charset="0"/>
              <a:buNone/>
              <a:defRPr sz="4000" b="1" i="0">
                <a:solidFill>
                  <a:schemeClr val="accent2">
                    <a:lumMod val="75000"/>
                  </a:schemeClr>
                </a:solidFill>
              </a:defRPr>
            </a:lvl1pPr>
            <a:lvl2pPr marL="349250" indent="-228600">
              <a:buFont typeface="Verdana" panose="020B0604030504040204" pitchFamily="34" charset="0"/>
              <a:buChar char="–"/>
              <a:defRPr sz="1600" i="1">
                <a:solidFill>
                  <a:schemeClr val="accent1"/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4000" dirty="0"/>
              <a:t>Level 1 Text</a:t>
            </a:r>
            <a:endParaRPr lang="en-US" dirty="0"/>
          </a:p>
          <a:p>
            <a:pPr lvl="1"/>
            <a:r>
              <a:rPr lang="en-US" dirty="0"/>
              <a:t>Level 2 text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EC71E75F-27B0-4922-A82D-B633A5D15E13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34982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540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7" y="6544852"/>
            <a:ext cx="1346758" cy="2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3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.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47C72D1E-F63E-4AAF-A9F5-EC1DB7469EC9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34982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540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7" y="6544852"/>
            <a:ext cx="1346758" cy="2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33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.Presentation Title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34982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" b="25"/>
          <a:stretch/>
        </p:blipFill>
        <p:spPr bwMode="ltGray">
          <a:xfrm>
            <a:off x="3048" y="0"/>
            <a:ext cx="12188952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white">
          <a:xfrm>
            <a:off x="0" y="0"/>
            <a:ext cx="703197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5000">
                <a:schemeClr val="bg1">
                  <a:alpha val="64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" y="374905"/>
            <a:ext cx="3375169" cy="584164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551687" y="1715217"/>
            <a:ext cx="6439103" cy="1238376"/>
          </a:xfrm>
        </p:spPr>
        <p:txBody>
          <a:bodyPr anchor="t" anchorCtr="0"/>
          <a:lstStyle>
            <a:lvl1pPr algn="l">
              <a:defRPr sz="4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51688" y="3329315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tx1"/>
                </a:solidFill>
              </a:defRPr>
            </a:lvl1pPr>
            <a:lvl2pPr marL="0" indent="0" algn="l"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A0C7B3EB-8F99-4F8A-B2C5-936C6C5169B6}" type="datetime1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687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5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 - WDC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11247120" cy="45720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200">
                <a:solidFill>
                  <a:schemeClr val="accent1"/>
                </a:solidFill>
              </a:defRPr>
            </a:lvl1pPr>
            <a:lvl2pPr marL="457200" indent="-223838">
              <a:lnSpc>
                <a:spcPct val="95000"/>
              </a:lnSpc>
              <a:spcBef>
                <a:spcPts val="400"/>
              </a:spcBef>
              <a:defRPr sz="1800"/>
            </a:lvl2pPr>
            <a:lvl3pPr marL="630238" indent="-173038">
              <a:lnSpc>
                <a:spcPct val="95000"/>
              </a:lnSpc>
              <a:spcBef>
                <a:spcPts val="400"/>
              </a:spcBef>
              <a:tabLst/>
              <a:defRPr sz="1600"/>
            </a:lvl3pPr>
            <a:lvl4pPr marL="854075" indent="-163513">
              <a:lnSpc>
                <a:spcPct val="95000"/>
              </a:lnSpc>
              <a:spcBef>
                <a:spcPts val="400"/>
              </a:spcBef>
              <a:defRPr sz="14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5DFD-5DA2-44B8-8887-B9685A13476C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 dirty="0"/>
              <a:t>© 2016 Western Digital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2440" y="889000"/>
            <a:ext cx="11247120" cy="48768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11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.Presentation Title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11460480" y="6560860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white">
          <a:xfrm>
            <a:off x="-1" y="0"/>
            <a:ext cx="703197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5000">
                <a:schemeClr val="bg1">
                  <a:alpha val="64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" y="374905"/>
            <a:ext cx="3375169" cy="584164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51687" y="1715217"/>
            <a:ext cx="6439103" cy="1238376"/>
          </a:xfrm>
        </p:spPr>
        <p:txBody>
          <a:bodyPr anchor="t" anchorCtr="0"/>
          <a:lstStyle>
            <a:lvl1pPr algn="l">
              <a:defRPr sz="4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51688" y="3329315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tx1"/>
                </a:solidFill>
              </a:defRPr>
            </a:lvl1pPr>
            <a:lvl2pPr marL="0" indent="0" algn="l"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7517671D-8957-4C05-8BA0-3EEFD9D31AEC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688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1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.Presentation Title with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11460480" y="6560860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083" y="609"/>
            <a:ext cx="12189835" cy="68567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white">
          <a:xfrm>
            <a:off x="-1" y="0"/>
            <a:ext cx="703197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5000">
                <a:schemeClr val="bg1">
                  <a:alpha val="64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87" y="1715217"/>
            <a:ext cx="6439103" cy="1238376"/>
          </a:xfrm>
        </p:spPr>
        <p:txBody>
          <a:bodyPr anchor="t" anchorCtr="0"/>
          <a:lstStyle>
            <a:lvl1pPr algn="l">
              <a:defRPr sz="4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51688" y="3329315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tx1"/>
                </a:solidFill>
              </a:defRPr>
            </a:lvl1pPr>
            <a:lvl2pPr marL="0" indent="0" algn="l"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" y="374905"/>
            <a:ext cx="3375169" cy="584164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43F79A61-2111-4744-AD18-60B5F93292D4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687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.Presentation Title with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11460480" y="6560860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white">
          <a:xfrm>
            <a:off x="-1" y="0"/>
            <a:ext cx="703197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5000">
                <a:schemeClr val="bg1">
                  <a:alpha val="64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" y="374905"/>
            <a:ext cx="3375169" cy="584164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51687" y="1715217"/>
            <a:ext cx="6439103" cy="1238376"/>
          </a:xfrm>
        </p:spPr>
        <p:txBody>
          <a:bodyPr anchor="t" anchorCtr="0"/>
          <a:lstStyle>
            <a:lvl1pPr algn="l">
              <a:defRPr sz="4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51688" y="3329315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tx1"/>
                </a:solidFill>
              </a:defRPr>
            </a:lvl1pPr>
            <a:lvl2pPr marL="0" indent="0" algn="l"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B4F10489-8827-4D18-9241-B7A33B27FFE9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687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.Presentation Title with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11460480" y="6560860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"/>
          <a:stretch/>
        </p:blipFill>
        <p:spPr bwMode="ltGray"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white">
          <a:xfrm>
            <a:off x="-1" y="0"/>
            <a:ext cx="703197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5000">
                <a:schemeClr val="bg1">
                  <a:alpha val="64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" y="374905"/>
            <a:ext cx="3375169" cy="584164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51687" y="1715217"/>
            <a:ext cx="6439103" cy="1238376"/>
          </a:xfrm>
        </p:spPr>
        <p:txBody>
          <a:bodyPr anchor="t" anchorCtr="0"/>
          <a:lstStyle>
            <a:lvl1pPr algn="l">
              <a:defRPr sz="4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51688" y="3329315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tx1"/>
                </a:solidFill>
              </a:defRPr>
            </a:lvl1pPr>
            <a:lvl2pPr marL="0" indent="0" algn="l"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6B3475DD-4EA7-4DC3-AAB9-B80022351627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687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5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.Presentation Title with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11460480" y="6560860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"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white">
          <a:xfrm>
            <a:off x="-1" y="0"/>
            <a:ext cx="703197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5000">
                <a:schemeClr val="bg1">
                  <a:alpha val="64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" y="374905"/>
            <a:ext cx="3375169" cy="584164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51687" y="1715217"/>
            <a:ext cx="6439103" cy="1238376"/>
          </a:xfrm>
        </p:spPr>
        <p:txBody>
          <a:bodyPr anchor="t" anchorCtr="0"/>
          <a:lstStyle>
            <a:lvl1pPr algn="l">
              <a:defRPr sz="4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51688" y="3329315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tx1"/>
                </a:solidFill>
              </a:defRPr>
            </a:lvl1pPr>
            <a:lvl2pPr marL="0" indent="0" algn="l"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A401A548-71B7-4CD8-92D9-2A9EDA91A9B1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687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8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.Presentation Title with 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11460480" y="6560860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ltGray">
          <a:xfrm>
            <a:off x="3048" y="0"/>
            <a:ext cx="12188952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white">
          <a:xfrm>
            <a:off x="-1" y="0"/>
            <a:ext cx="703197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5000">
                <a:schemeClr val="bg1">
                  <a:alpha val="64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" y="374905"/>
            <a:ext cx="3375169" cy="584164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51687" y="1715217"/>
            <a:ext cx="6439103" cy="1238376"/>
          </a:xfrm>
        </p:spPr>
        <p:txBody>
          <a:bodyPr anchor="t" anchorCtr="0"/>
          <a:lstStyle>
            <a:lvl1pPr algn="l">
              <a:defRPr sz="4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51688" y="3329315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tx1"/>
                </a:solidFill>
              </a:defRPr>
            </a:lvl1pPr>
            <a:lvl2pPr marL="0" indent="0" algn="l"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85C59A99-1DC9-461E-AE0D-860191212B2D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687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5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.Presentation Title with 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"/>
          <a:stretch/>
        </p:blipFill>
        <p:spPr bwMode="ltGray">
          <a:xfrm>
            <a:off x="2076588" y="0"/>
            <a:ext cx="101154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625710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11460480" y="6560860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0"/>
            <a:ext cx="703197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5000">
                <a:schemeClr val="bg1">
                  <a:alpha val="64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" y="374905"/>
            <a:ext cx="3375169" cy="584164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51687" y="1715217"/>
            <a:ext cx="6439103" cy="1238376"/>
          </a:xfrm>
        </p:spPr>
        <p:txBody>
          <a:bodyPr anchor="t" anchorCtr="0"/>
          <a:lstStyle>
            <a:lvl1pPr algn="l">
              <a:defRPr sz="4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551688" y="3329315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tx1"/>
                </a:solidFill>
              </a:defRPr>
            </a:lvl1pPr>
            <a:lvl2pPr marL="0" indent="0" algn="l"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31627D4-877F-4BCF-9441-537CA3D5461C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687" y="6534981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1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" y="1600200"/>
            <a:ext cx="1124712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34982"/>
            <a:ext cx="6096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500DFA71-CF58-40C6-BAA5-9F7C5D6A22F7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540" y="6534982"/>
            <a:ext cx="40155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34982"/>
            <a:ext cx="24384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8" r="41436"/>
          <a:stretch/>
        </p:blipFill>
        <p:spPr>
          <a:xfrm>
            <a:off x="0" y="0"/>
            <a:ext cx="163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9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769" r:id="rId3"/>
    <p:sldLayoutId id="2147483772" r:id="rId4"/>
    <p:sldLayoutId id="2147483770" r:id="rId5"/>
    <p:sldLayoutId id="2147483701" r:id="rId6"/>
    <p:sldLayoutId id="2147483703" r:id="rId7"/>
    <p:sldLayoutId id="2147483702" r:id="rId8"/>
    <p:sldLayoutId id="2147483775" r:id="rId9"/>
    <p:sldLayoutId id="2147483659" r:id="rId10"/>
    <p:sldLayoutId id="2147483650" r:id="rId11"/>
    <p:sldLayoutId id="2147483704" r:id="rId12"/>
    <p:sldLayoutId id="2147483714" r:id="rId13"/>
    <p:sldLayoutId id="2147483697" r:id="rId14"/>
    <p:sldLayoutId id="2147483654" r:id="rId15"/>
    <p:sldLayoutId id="2147483715" r:id="rId16"/>
    <p:sldLayoutId id="2147483651" r:id="rId17"/>
    <p:sldLayoutId id="2147483663" r:id="rId18"/>
    <p:sldLayoutId id="2147483774" r:id="rId19"/>
    <p:sldLayoutId id="2147483776" r:id="rId20"/>
  </p:sldLayoutIdLst>
  <p:hf hdr="0"/>
  <p:txStyles>
    <p:titleStyle>
      <a:lvl1pPr algn="l" defTabSz="1219170" rtl="0" eaLnBrk="1" latinLnBrk="0" hangingPunct="1">
        <a:spcBef>
          <a:spcPct val="0"/>
        </a:spcBef>
        <a:buNone/>
        <a:defRPr sz="3000" b="1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1219170" rtl="0" eaLnBrk="1" latinLnBrk="0" hangingPunct="1">
        <a:lnSpc>
          <a:spcPct val="95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3838" algn="l" defTabSz="1219170" rtl="0" eaLnBrk="1" latinLnBrk="0" hangingPunct="1">
        <a:lnSpc>
          <a:spcPct val="95000"/>
        </a:lnSpc>
        <a:spcBef>
          <a:spcPts val="4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3038" algn="l" defTabSz="1219170" rtl="0" eaLnBrk="1" latinLnBrk="0" hangingPunct="1">
        <a:lnSpc>
          <a:spcPct val="95000"/>
        </a:lnSpc>
        <a:spcBef>
          <a:spcPts val="4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3513" algn="l" defTabSz="1219170" rtl="0" eaLnBrk="1" latinLnBrk="0" hangingPunct="1">
        <a:lnSpc>
          <a:spcPct val="95000"/>
        </a:lnSpc>
        <a:spcBef>
          <a:spcPts val="400"/>
        </a:spcBef>
        <a:buClr>
          <a:schemeClr val="accent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»"/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33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4BF93D-9D99-49C4-9D7D-016F465B0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EB6-95EC-4C39-B81B-DD94DF8279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97A45C-D447-4E98-9B2B-0F4C87AAA9C9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AB7B05-F688-4AAA-BEEB-36932250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AC5A16-84F1-493B-9D83-09DCC1950F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F4224-C786-4CE2-9279-91B2005B9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5DFD-5DA2-44B8-8887-B9685A13476C}" type="datetime1">
              <a:rPr lang="en-US" smtClean="0">
                <a:solidFill>
                  <a:prstClr val="black"/>
                </a:solidFill>
              </a:rPr>
              <a:pPr/>
              <a:t>6/12/2018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2016 Western Digital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21269" r="25734" b="53075"/>
          <a:stretch/>
        </p:blipFill>
        <p:spPr>
          <a:xfrm>
            <a:off x="108562" y="2312681"/>
            <a:ext cx="895572" cy="3185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180" y="2299224"/>
            <a:ext cx="1085780" cy="927723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5083" r="19609"/>
          <a:stretch/>
        </p:blipFill>
        <p:spPr>
          <a:xfrm>
            <a:off x="11017519" y="2692398"/>
            <a:ext cx="905256" cy="127251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/>
          <a:srcRect l="19132" t="23012"/>
          <a:stretch/>
        </p:blipFill>
        <p:spPr>
          <a:xfrm>
            <a:off x="9164655" y="4373151"/>
            <a:ext cx="2749560" cy="2119499"/>
          </a:xfrm>
          <a:prstGeom prst="rect">
            <a:avLst/>
          </a:prstGeom>
        </p:spPr>
      </p:pic>
      <p:sp>
        <p:nvSpPr>
          <p:cNvPr id="45" name="Down Arrow 44"/>
          <p:cNvSpPr/>
          <p:nvPr/>
        </p:nvSpPr>
        <p:spPr>
          <a:xfrm rot="5400000">
            <a:off x="8202435" y="4825225"/>
            <a:ext cx="615636" cy="972146"/>
          </a:xfrm>
          <a:prstGeom prst="downArrow">
            <a:avLst/>
          </a:prstGeom>
          <a:solidFill>
            <a:srgbClr val="00FF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328367" y="4920860"/>
            <a:ext cx="1846235" cy="931311"/>
          </a:xfrm>
          <a:prstGeom prst="ellipse">
            <a:avLst/>
          </a:prstGeom>
          <a:solidFill>
            <a:srgbClr val="0000FF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DDB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snapshot summary 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5" t="9054" r="61554" b="56468"/>
          <a:stretch/>
        </p:blipFill>
        <p:spPr>
          <a:xfrm>
            <a:off x="6524096" y="2814818"/>
            <a:ext cx="941560" cy="66995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24" t="10892" r="28857" b="57890"/>
          <a:stretch/>
        </p:blipFill>
        <p:spPr>
          <a:xfrm>
            <a:off x="8848948" y="2895480"/>
            <a:ext cx="805758" cy="606582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9716142" y="2866196"/>
            <a:ext cx="1276195" cy="615636"/>
            <a:chOff x="9631346" y="1953872"/>
            <a:chExt cx="1276195" cy="615636"/>
          </a:xfrm>
          <a:solidFill>
            <a:srgbClr val="00FF00"/>
          </a:solidFill>
        </p:grpSpPr>
        <p:sp>
          <p:nvSpPr>
            <p:cNvPr id="49" name="Down Arrow 48"/>
            <p:cNvSpPr/>
            <p:nvPr/>
          </p:nvSpPr>
          <p:spPr>
            <a:xfrm rot="16200000">
              <a:off x="10299864" y="1961830"/>
              <a:ext cx="615636" cy="599719"/>
            </a:xfrm>
            <a:prstGeom prst="downArrow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10023104" y="2165815"/>
              <a:ext cx="309972" cy="191748"/>
            </a:xfrm>
            <a:prstGeom prst="rect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9795961" y="2165815"/>
              <a:ext cx="309972" cy="191748"/>
            </a:xfrm>
            <a:prstGeom prst="rect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9572234" y="2165815"/>
              <a:ext cx="309972" cy="191748"/>
            </a:xfrm>
            <a:prstGeom prst="rect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537358" y="2890953"/>
            <a:ext cx="1276195" cy="615636"/>
            <a:chOff x="7002982" y="1929244"/>
            <a:chExt cx="1276195" cy="615636"/>
          </a:xfrm>
        </p:grpSpPr>
        <p:sp>
          <p:nvSpPr>
            <p:cNvPr id="53" name="Down Arrow 52"/>
            <p:cNvSpPr/>
            <p:nvPr/>
          </p:nvSpPr>
          <p:spPr>
            <a:xfrm rot="16200000">
              <a:off x="7671500" y="1937202"/>
              <a:ext cx="615636" cy="599719"/>
            </a:xfrm>
            <a:prstGeom prst="down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7394740" y="2141187"/>
              <a:ext cx="309972" cy="19174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7167597" y="2141187"/>
              <a:ext cx="309972" cy="19174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6943870" y="2141187"/>
              <a:ext cx="309972" cy="19174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Down Arrow 58"/>
          <p:cNvSpPr/>
          <p:nvPr/>
        </p:nvSpPr>
        <p:spPr>
          <a:xfrm rot="16200000">
            <a:off x="5813046" y="2755761"/>
            <a:ext cx="615636" cy="779289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Down Arrow 59"/>
          <p:cNvSpPr/>
          <p:nvPr/>
        </p:nvSpPr>
        <p:spPr>
          <a:xfrm>
            <a:off x="11138774" y="3868884"/>
            <a:ext cx="615636" cy="504267"/>
          </a:xfrm>
          <a:prstGeom prst="downArrow">
            <a:avLst/>
          </a:prstGeom>
          <a:solidFill>
            <a:srgbClr val="00FF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91502" y="2364200"/>
            <a:ext cx="194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Real-Time ‘Chunks’ of Structured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data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582906" y="2781484"/>
            <a:ext cx="305436" cy="286769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586861" y="3128156"/>
            <a:ext cx="301481" cy="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582906" y="3184087"/>
            <a:ext cx="305436" cy="30956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5691" y="1919362"/>
            <a:ext cx="1514949" cy="766050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  <p:sp>
        <p:nvSpPr>
          <p:cNvPr id="77" name="Rectangle 76"/>
          <p:cNvSpPr/>
          <p:nvPr/>
        </p:nvSpPr>
        <p:spPr>
          <a:xfrm>
            <a:off x="3888929" y="1766033"/>
            <a:ext cx="1697932" cy="199287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4182573" y="2455514"/>
            <a:ext cx="1067971" cy="14481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946803" y="2355043"/>
            <a:ext cx="11833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Streaming 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input 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data</a:t>
            </a:r>
          </a:p>
        </p:txBody>
      </p:sp>
      <p:sp>
        <p:nvSpPr>
          <p:cNvPr id="110" name="Title 1"/>
          <p:cNvSpPr>
            <a:spLocks noGrp="1"/>
          </p:cNvSpPr>
          <p:nvPr>
            <p:ph type="title"/>
          </p:nvPr>
        </p:nvSpPr>
        <p:spPr>
          <a:xfrm>
            <a:off x="335106" y="356310"/>
            <a:ext cx="9700637" cy="487680"/>
          </a:xfrm>
        </p:spPr>
        <p:txBody>
          <a:bodyPr/>
          <a:lstStyle/>
          <a:p>
            <a:r>
              <a:rPr lang="en-US" dirty="0"/>
              <a:t>Real-Time Streaming Flow Diagram </a:t>
            </a:r>
          </a:p>
        </p:txBody>
      </p:sp>
      <p:cxnSp>
        <p:nvCxnSpPr>
          <p:cNvPr id="112" name="Straight Arrow Connector 111"/>
          <p:cNvCxnSpPr>
            <a:endCxn id="13" idx="1"/>
          </p:cNvCxnSpPr>
          <p:nvPr/>
        </p:nvCxnSpPr>
        <p:spPr>
          <a:xfrm>
            <a:off x="877724" y="2553417"/>
            <a:ext cx="817456" cy="209669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3" idx="3"/>
            <a:endCxn id="77" idx="1"/>
          </p:cNvCxnSpPr>
          <p:nvPr/>
        </p:nvCxnSpPr>
        <p:spPr>
          <a:xfrm flipV="1">
            <a:off x="2780960" y="2762471"/>
            <a:ext cx="1107969" cy="61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ubtitle 6"/>
          <p:cNvSpPr>
            <a:spLocks noGrp="1"/>
          </p:cNvSpPr>
          <p:nvPr>
            <p:ph type="subTitle" idx="13"/>
          </p:nvPr>
        </p:nvSpPr>
        <p:spPr>
          <a:xfrm>
            <a:off x="335105" y="820360"/>
            <a:ext cx="9700638" cy="487680"/>
          </a:xfrm>
        </p:spPr>
        <p:txBody>
          <a:bodyPr/>
          <a:lstStyle/>
          <a:p>
            <a:r>
              <a:rPr lang="en-US" dirty="0">
                <a:solidFill>
                  <a:srgbClr val="00CC00"/>
                </a:solidFill>
              </a:rPr>
              <a:t>(Basic) End–to–End Demo COMPLETED: May 3</a:t>
            </a:r>
            <a:r>
              <a:rPr lang="en-US" baseline="30000" dirty="0">
                <a:solidFill>
                  <a:srgbClr val="00CC00"/>
                </a:solidFill>
              </a:rPr>
              <a:t>rd</a:t>
            </a:r>
            <a:r>
              <a:rPr lang="en-US" dirty="0">
                <a:solidFill>
                  <a:srgbClr val="00CC00"/>
                </a:solidFill>
              </a:rPr>
              <a:t>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633232" y="5701736"/>
            <a:ext cx="16520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One-click: PDF</a:t>
            </a:r>
          </a:p>
          <a:p>
            <a:r>
              <a:rPr lang="en-US" sz="1400" dirty="0">
                <a:solidFill>
                  <a:prstClr val="black"/>
                </a:solidFill>
              </a:rPr>
              <a:t>Auto-generated</a:t>
            </a:r>
          </a:p>
          <a:p>
            <a:r>
              <a:rPr lang="en-US" sz="1400" dirty="0">
                <a:solidFill>
                  <a:prstClr val="black"/>
                </a:solidFill>
              </a:rPr>
              <a:t>Time Stamped,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3627" y="4616426"/>
            <a:ext cx="3433097" cy="162759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  <a:p>
            <a:pPr algn="ctr"/>
            <a:r>
              <a:rPr lang="en-US" sz="1400" u="sng" dirty="0">
                <a:solidFill>
                  <a:prstClr val="black"/>
                </a:solidFill>
              </a:rPr>
              <a:t>‘Batch’</a:t>
            </a:r>
            <a:r>
              <a:rPr lang="en-US" sz="1400" dirty="0">
                <a:solidFill>
                  <a:prstClr val="black"/>
                </a:solidFill>
              </a:rPr>
              <a:t>: Processes data from S3 after entire job is completed </a:t>
            </a:r>
          </a:p>
          <a:p>
            <a:pPr algn="ctr"/>
            <a:endParaRPr lang="en-US" sz="1400" dirty="0">
              <a:solidFill>
                <a:prstClr val="black"/>
              </a:solidFill>
            </a:endParaRPr>
          </a:p>
          <a:p>
            <a:pPr algn="ctr"/>
            <a:r>
              <a:rPr lang="en-US" sz="1400" u="sng" dirty="0">
                <a:solidFill>
                  <a:prstClr val="black"/>
                </a:solidFill>
              </a:rPr>
              <a:t>‘Real-Time’ Kafka</a:t>
            </a:r>
            <a:r>
              <a:rPr lang="en-US" sz="1400" dirty="0">
                <a:solidFill>
                  <a:prstClr val="black"/>
                </a:solidFill>
              </a:rPr>
              <a:t>: Processes structured data from S3 into DDB-Summary data on a time interval</a:t>
            </a:r>
          </a:p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13" idx="2"/>
            <a:endCxn id="8" idx="0"/>
          </p:cNvCxnSpPr>
          <p:nvPr/>
        </p:nvCxnSpPr>
        <p:spPr>
          <a:xfrm flipH="1">
            <a:off x="2230049" y="3226947"/>
            <a:ext cx="8021" cy="64959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62268" y="3876544"/>
            <a:ext cx="13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Batch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Processing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54847" y="1387229"/>
            <a:ext cx="65080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‘Real-Time’ Kafka: Processes raw csv data from S3 on a time interval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567338" y="2422575"/>
            <a:ext cx="1415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CC00"/>
                </a:solidFill>
                <a:effectLst>
                  <a:glow rad="228600">
                    <a:srgbClr val="F4C66B">
                      <a:satMod val="175000"/>
                      <a:alpha val="40000"/>
                    </a:srgbClr>
                  </a:glow>
                </a:effectLst>
              </a:rPr>
              <a:t>Summary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en-US" sz="1400" b="1" dirty="0">
                <a:solidFill>
                  <a:srgbClr val="00CC00"/>
                </a:solidFill>
                <a:effectLst>
                  <a:glow rad="228600">
                    <a:srgbClr val="F4C66B">
                      <a:satMod val="175000"/>
                      <a:alpha val="40000"/>
                    </a:srgbClr>
                  </a:glow>
                </a:effectLst>
              </a:rPr>
              <a:t>data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60317" y="2820004"/>
            <a:ext cx="1372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prstClr val="black"/>
                </a:solidFill>
              </a:rPr>
              <a:t>Messaging sys.,</a:t>
            </a:r>
          </a:p>
          <a:p>
            <a:pPr algn="ctr"/>
            <a:r>
              <a:rPr lang="en-US" sz="1100" dirty="0">
                <a:solidFill>
                  <a:prstClr val="black"/>
                </a:solidFill>
              </a:rPr>
              <a:t>pushing ‘Already</a:t>
            </a:r>
          </a:p>
          <a:p>
            <a:pPr algn="ctr"/>
            <a:r>
              <a:rPr lang="en-US" sz="1100" dirty="0">
                <a:solidFill>
                  <a:prstClr val="black"/>
                </a:solidFill>
              </a:rPr>
              <a:t>Processed’ </a:t>
            </a:r>
          </a:p>
          <a:p>
            <a:pPr algn="ctr"/>
            <a:r>
              <a:rPr lang="en-US" sz="1100" dirty="0">
                <a:solidFill>
                  <a:prstClr val="black"/>
                </a:solidFill>
              </a:rPr>
              <a:t>Structured Data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2"/>
          <a:srcRect l="21269" r="25734" b="53075"/>
          <a:stretch/>
        </p:blipFill>
        <p:spPr>
          <a:xfrm>
            <a:off x="85542" y="2631242"/>
            <a:ext cx="895572" cy="31856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/>
          <a:srcRect l="21269" r="25734" b="53075"/>
          <a:stretch/>
        </p:blipFill>
        <p:spPr>
          <a:xfrm>
            <a:off x="52549" y="2955750"/>
            <a:ext cx="895572" cy="318561"/>
          </a:xfrm>
          <a:prstGeom prst="rect">
            <a:avLst/>
          </a:prstGeom>
        </p:spPr>
      </p:pic>
      <p:cxnSp>
        <p:nvCxnSpPr>
          <p:cNvPr id="71" name="Straight Arrow Connector 70"/>
          <p:cNvCxnSpPr>
            <a:endCxn id="13" idx="1"/>
          </p:cNvCxnSpPr>
          <p:nvPr/>
        </p:nvCxnSpPr>
        <p:spPr>
          <a:xfrm flipV="1">
            <a:off x="828121" y="2763086"/>
            <a:ext cx="867059" cy="50032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3" idx="1"/>
          </p:cNvCxnSpPr>
          <p:nvPr/>
        </p:nvCxnSpPr>
        <p:spPr>
          <a:xfrm flipV="1">
            <a:off x="845648" y="2763086"/>
            <a:ext cx="849532" cy="34503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656916" y="2495807"/>
            <a:ext cx="13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Real Time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4426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BD30F8-C999-48F6-A980-0C1BBBE2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D3CBDB-6FB7-4EC8-916F-E5F30316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1F497D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pseudo-DEMO:</a:t>
            </a:r>
          </a:p>
          <a:p>
            <a:pPr>
              <a:buClr>
                <a:srgbClr val="1F497D"/>
              </a:buClr>
              <a:buFont typeface="Calibri" panose="020F0502020204030204" pitchFamily="34" charset="0"/>
              <a:buChar char="1"/>
            </a:pPr>
            <a:r>
              <a:rPr lang="en-US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Real-Time Dashboard – allowing the Engr. Visibility to the qual data while the test is running</a:t>
            </a:r>
          </a:p>
          <a:p>
            <a:pPr>
              <a:buClr>
                <a:srgbClr val="1F497D"/>
              </a:buClr>
              <a:buFont typeface="Calibri" panose="020F0502020204030204" pitchFamily="34" charset="0"/>
              <a:buChar char="2"/>
            </a:pPr>
            <a:r>
              <a:rPr lang="en-US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One (few) click standardized report generation</a:t>
            </a:r>
          </a:p>
          <a:p>
            <a:endParaRPr lang="en-US" sz="1400" dirty="0">
              <a:latin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730B347-EAE1-4427-A9D9-3ED99F85723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http://dastboxx01:8050/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53505-9170-4ACF-B033-938FB88BC0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C7B3EB-8F99-4F8A-B2C5-936C6C5169B6}" type="datetime1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52301-2FE9-438A-9B44-0503B130F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9F95A-3A41-4D6F-BC8F-E12DC2191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3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BD30F8-C999-48F6-A980-0C1BBBE2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D3CBDB-6FB7-4EC8-916F-E5F30316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1F497D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pseudo-DEMO:</a:t>
            </a:r>
          </a:p>
          <a:p>
            <a:pPr>
              <a:buClr>
                <a:srgbClr val="1F497D"/>
              </a:buClr>
              <a:buFont typeface="Calibri" panose="020F0502020204030204" pitchFamily="34" charset="0"/>
              <a:buChar char="1"/>
            </a:pPr>
            <a:r>
              <a:rPr lang="en-US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Real-Time Dashboard – allowing the Engr. Visibility to the qual data while the test is running</a:t>
            </a:r>
          </a:p>
          <a:p>
            <a:pPr>
              <a:buClr>
                <a:srgbClr val="1F497D"/>
              </a:buClr>
              <a:buFont typeface="Calibri" panose="020F0502020204030204" pitchFamily="34" charset="0"/>
              <a:buChar char="2"/>
            </a:pPr>
            <a:r>
              <a:rPr lang="en-US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One (few) click standardized report generation GUI</a:t>
            </a:r>
          </a:p>
          <a:p>
            <a:endParaRPr lang="en-US" sz="1400" dirty="0">
              <a:latin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730B347-EAE1-4427-A9D9-3ED99F85723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http://dastboxx01:8050/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53505-9170-4ACF-B033-938FB88BC0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C7B3EB-8F99-4F8A-B2C5-936C6C5169B6}" type="datetime1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52301-2FE9-438A-9B44-0503B130F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9F95A-3A41-4D6F-BC8F-E12DC2191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C1B7629-EAC5-404C-87B2-2800CAC73C73}"/>
              </a:ext>
            </a:extLst>
          </p:cNvPr>
          <p:cNvCxnSpPr/>
          <p:nvPr/>
        </p:nvCxnSpPr>
        <p:spPr>
          <a:xfrm>
            <a:off x="1057983" y="2229322"/>
            <a:ext cx="6491485" cy="2093296"/>
          </a:xfrm>
          <a:prstGeom prst="bentConnector3">
            <a:avLst>
              <a:gd name="adj1" fmla="val 53143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63BBFA-EF8B-4B12-B0F5-EFC0AAB1A859}"/>
              </a:ext>
            </a:extLst>
          </p:cNvPr>
          <p:cNvSpPr txBox="1"/>
          <p:nvPr/>
        </p:nvSpPr>
        <p:spPr>
          <a:xfrm>
            <a:off x="3738764" y="4339109"/>
            <a:ext cx="4133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In the meantime, can we tailor this GUI to output summary files for you? </a:t>
            </a:r>
          </a:p>
          <a:p>
            <a:r>
              <a:rPr lang="en-US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This will depend on how close your </a:t>
            </a:r>
          </a:p>
          <a:p>
            <a:r>
              <a:rPr lang="en-US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structured data format is to ours (% overlap?)</a:t>
            </a:r>
          </a:p>
          <a:p>
            <a:endParaRPr lang="en-US" sz="1400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How are you parsing RAW to Struct</a:t>
            </a:r>
          </a:p>
          <a:p>
            <a:r>
              <a:rPr lang="en-US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2)    Provide Struct data  to us – we will make </a:t>
            </a:r>
          </a:p>
          <a:p>
            <a:r>
              <a:rPr lang="en-US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        GUI to give you summaries </a:t>
            </a:r>
          </a:p>
          <a:p>
            <a:r>
              <a:rPr lang="en-US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3)    Tailor Report gen. GUI to fit your data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16D0E5-AE43-4380-9360-F85FB3362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233" y="1197433"/>
            <a:ext cx="3833918" cy="515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BD30F8-C999-48F6-A980-0C1BBBE2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D3CBDB-6FB7-4EC8-916F-E5F30316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1F497D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Here are the steps we need to review today:</a:t>
            </a:r>
          </a:p>
          <a:p>
            <a:r>
              <a:rPr lang="en-US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Step 0.1) What types of data do we produce: does it align with your groups output?</a:t>
            </a:r>
          </a:p>
          <a:p>
            <a:r>
              <a:rPr lang="en-US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Step 0.2) Define the gaps – development needs to add to our scripts – with the goal of having 1 single version of </a:t>
            </a:r>
            <a:r>
              <a:rPr lang="en-US" sz="1400" dirty="0" err="1">
                <a:solidFill>
                  <a:srgbClr val="1F497D"/>
                </a:solidFill>
                <a:latin typeface="Times New Roman" panose="02020603050405020304" pitchFamily="18" charset="0"/>
              </a:rPr>
              <a:t>eDAT</a:t>
            </a:r>
            <a:r>
              <a:rPr lang="en-US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, Qual-CSS, Qual-ESS </a:t>
            </a:r>
            <a:r>
              <a:rPr lang="en-US" sz="1400" dirty="0" err="1">
                <a:solidFill>
                  <a:srgbClr val="1F497D"/>
                </a:solidFill>
                <a:latin typeface="Times New Roman" panose="02020603050405020304" pitchFamily="18" charset="0"/>
              </a:rPr>
              <a:t>etc</a:t>
            </a:r>
            <a:r>
              <a:rPr lang="en-US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 data parsing. </a:t>
            </a:r>
          </a:p>
          <a:p>
            <a:endParaRPr lang="en-US" sz="1400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Step 1)   Binary to RAW data conversion (Big Data?)</a:t>
            </a:r>
          </a:p>
          <a:p>
            <a:r>
              <a:rPr lang="en-US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Step 2)   RAW to Structured data conversion (how close is this step to our own method?)</a:t>
            </a:r>
          </a:p>
          <a:p>
            <a:r>
              <a:rPr lang="en-US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Step 3)   Structured to Summary file data conversion (we have a few different scripts, will show GUI version)</a:t>
            </a:r>
          </a:p>
          <a:p>
            <a:r>
              <a:rPr lang="en-US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Step 4)   Loading Summary files into one-(few)-click R GUI and outputting standardized PowerPoints and graphs    </a:t>
            </a:r>
          </a:p>
          <a:p>
            <a:endParaRPr lang="en-US" sz="1400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1F497D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What is to come:</a:t>
            </a:r>
          </a:p>
          <a:p>
            <a:pPr>
              <a:buClr>
                <a:srgbClr val="1F497D"/>
              </a:buClr>
              <a:buFont typeface="Calibri" panose="020F0502020204030204" pitchFamily="34" charset="0"/>
              <a:buChar char="1"/>
            </a:pPr>
            <a:r>
              <a:rPr lang="en-US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Real-Time Dashboard – allowing the Engr. Visibility to the qual data while the test is running</a:t>
            </a:r>
          </a:p>
          <a:p>
            <a:pPr>
              <a:buClr>
                <a:srgbClr val="1F497D"/>
              </a:buClr>
              <a:buFont typeface="Calibri" panose="020F0502020204030204" pitchFamily="34" charset="0"/>
              <a:buChar char="2"/>
            </a:pPr>
            <a:r>
              <a:rPr lang="en-US" sz="1400" dirty="0">
                <a:solidFill>
                  <a:srgbClr val="1F497D"/>
                </a:solidFill>
                <a:latin typeface="Times New Roman" panose="02020603050405020304" pitchFamily="18" charset="0"/>
              </a:rPr>
              <a:t>One (few) click standardized report generation</a:t>
            </a:r>
          </a:p>
          <a:p>
            <a:endParaRPr lang="en-US" sz="1400" dirty="0">
              <a:latin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730B347-EAE1-4427-A9D9-3ED99F85723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Goal: Define work load overlaps, what can be used by your group now while RT-Dash, and Std. Report Gen. 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53505-9170-4ACF-B033-938FB88BC0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C7B3EB-8F99-4F8A-B2C5-936C6C5169B6}" type="datetime1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52301-2FE9-438A-9B44-0503B130F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9F95A-3A41-4D6F-BC8F-E12DC2191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6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538720" y="2147510"/>
            <a:ext cx="4402666" cy="3684221"/>
            <a:chOff x="7538720" y="2147510"/>
            <a:chExt cx="4402666" cy="3684221"/>
          </a:xfrm>
        </p:grpSpPr>
        <p:sp>
          <p:nvSpPr>
            <p:cNvPr id="12" name="Rectangle 11"/>
            <p:cNvSpPr/>
            <p:nvPr/>
          </p:nvSpPr>
          <p:spPr>
            <a:xfrm>
              <a:off x="7538720" y="2147510"/>
              <a:ext cx="4402666" cy="253794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534525" y="4685810"/>
              <a:ext cx="2406861" cy="114592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Generation Flow Chart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Data Flow Chart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Batch processing formatting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C7B3EB-8F99-4F8A-B2C5-936C6C5169B6}" type="datetime1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©2017 Western Digital Corporation or its affiliates. All rights reserved. Confidential.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94822" y="2217207"/>
            <a:ext cx="11430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LF/Perf/VT Generation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94266" y="2217207"/>
            <a:ext cx="1143000" cy="6858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CNE Test Done</a:t>
            </a:r>
          </a:p>
        </p:txBody>
      </p:sp>
      <p:cxnSp>
        <p:nvCxnSpPr>
          <p:cNvPr id="15" name="Straight Arrow Connector 14"/>
          <p:cNvCxnSpPr>
            <a:cxnSpLocks/>
            <a:stCxn id="13" idx="3"/>
            <a:endCxn id="11" idx="1"/>
          </p:cNvCxnSpPr>
          <p:nvPr/>
        </p:nvCxnSpPr>
        <p:spPr>
          <a:xfrm>
            <a:off x="1837266" y="2560107"/>
            <a:ext cx="657556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elogram 16"/>
          <p:cNvSpPr/>
          <p:nvPr/>
        </p:nvSpPr>
        <p:spPr>
          <a:xfrm>
            <a:off x="4085685" y="2217207"/>
            <a:ext cx="1371600" cy="685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Long Format/Perf/VT Data</a:t>
            </a:r>
          </a:p>
        </p:txBody>
      </p:sp>
      <p:cxnSp>
        <p:nvCxnSpPr>
          <p:cNvPr id="19" name="Straight Arrow Connector 18"/>
          <p:cNvCxnSpPr>
            <a:cxnSpLocks/>
            <a:stCxn id="11" idx="3"/>
            <a:endCxn id="17" idx="5"/>
          </p:cNvCxnSpPr>
          <p:nvPr/>
        </p:nvCxnSpPr>
        <p:spPr>
          <a:xfrm>
            <a:off x="3637822" y="2560107"/>
            <a:ext cx="533588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623933" y="2217207"/>
            <a:ext cx="18288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Auto-Filtering + Default Aggregation Col/Sector Size Table Generation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634491" y="2217207"/>
            <a:ext cx="16002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Manual Update on Desired Filtering Table/Aggregation Columns/Sector Size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62900" y="3483502"/>
            <a:ext cx="11430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Self-Started Aggregation Process</a:t>
            </a:r>
          </a:p>
        </p:txBody>
      </p:sp>
      <p:sp>
        <p:nvSpPr>
          <p:cNvPr id="25" name="Parallelogram 24"/>
          <p:cNvSpPr/>
          <p:nvPr/>
        </p:nvSpPr>
        <p:spPr>
          <a:xfrm>
            <a:off x="7620000" y="2217207"/>
            <a:ext cx="1828800" cy="685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Filtering Table/Aggregation Columns/Sector Size</a:t>
            </a:r>
          </a:p>
        </p:txBody>
      </p:sp>
      <p:cxnSp>
        <p:nvCxnSpPr>
          <p:cNvPr id="26" name="Straight Arrow Connector 25"/>
          <p:cNvCxnSpPr>
            <a:stCxn id="17" idx="2"/>
            <a:endCxn id="22" idx="1"/>
          </p:cNvCxnSpPr>
          <p:nvPr/>
        </p:nvCxnSpPr>
        <p:spPr>
          <a:xfrm>
            <a:off x="5371560" y="2560107"/>
            <a:ext cx="252373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3"/>
            <a:endCxn id="25" idx="5"/>
          </p:cNvCxnSpPr>
          <p:nvPr/>
        </p:nvCxnSpPr>
        <p:spPr>
          <a:xfrm>
            <a:off x="7452733" y="2560107"/>
            <a:ext cx="25299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4"/>
            <a:endCxn id="24" idx="0"/>
          </p:cNvCxnSpPr>
          <p:nvPr/>
        </p:nvCxnSpPr>
        <p:spPr>
          <a:xfrm>
            <a:off x="8534400" y="2903007"/>
            <a:ext cx="0" cy="58049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rallelogram 37"/>
          <p:cNvSpPr/>
          <p:nvPr/>
        </p:nvSpPr>
        <p:spPr>
          <a:xfrm>
            <a:off x="7734300" y="4823443"/>
            <a:ext cx="1600200" cy="685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Summary Tables (Die/Page/Perf/ VT Stat, FBC/RL Histogram)</a:t>
            </a:r>
          </a:p>
        </p:txBody>
      </p:sp>
      <p:cxnSp>
        <p:nvCxnSpPr>
          <p:cNvPr id="39" name="Straight Arrow Connector 38"/>
          <p:cNvCxnSpPr>
            <a:stCxn id="23" idx="1"/>
            <a:endCxn id="25" idx="2"/>
          </p:cNvCxnSpPr>
          <p:nvPr/>
        </p:nvCxnSpPr>
        <p:spPr>
          <a:xfrm flipH="1">
            <a:off x="9363075" y="2560107"/>
            <a:ext cx="271416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4" idx="2"/>
            <a:endCxn id="38" idx="0"/>
          </p:cNvCxnSpPr>
          <p:nvPr/>
        </p:nvCxnSpPr>
        <p:spPr>
          <a:xfrm>
            <a:off x="8534400" y="4169302"/>
            <a:ext cx="0" cy="65414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634491" y="4823443"/>
            <a:ext cx="16002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Engineering Judgement (e.g., DOE) +Additional Info(</a:t>
            </a:r>
            <a:r>
              <a:rPr lang="en-US" sz="1000" dirty="0" err="1"/>
              <a:t>DS,KGD,etc</a:t>
            </a:r>
            <a:r>
              <a:rPr lang="en-US" sz="1000" dirty="0"/>
              <a:t>.)</a:t>
            </a:r>
          </a:p>
        </p:txBody>
      </p:sp>
      <p:cxnSp>
        <p:nvCxnSpPr>
          <p:cNvPr id="51" name="Straight Arrow Connector 50"/>
          <p:cNvCxnSpPr>
            <a:stCxn id="50" idx="0"/>
            <a:endCxn id="23" idx="2"/>
          </p:cNvCxnSpPr>
          <p:nvPr/>
        </p:nvCxnSpPr>
        <p:spPr>
          <a:xfrm flipV="1">
            <a:off x="10434591" y="2903007"/>
            <a:ext cx="0" cy="192043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8" idx="2"/>
            <a:endCxn id="50" idx="1"/>
          </p:cNvCxnSpPr>
          <p:nvPr/>
        </p:nvCxnSpPr>
        <p:spPr>
          <a:xfrm>
            <a:off x="9248775" y="5166343"/>
            <a:ext cx="385716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8" idx="5"/>
            <a:endCxn id="74" idx="3"/>
          </p:cNvCxnSpPr>
          <p:nvPr/>
        </p:nvCxnSpPr>
        <p:spPr>
          <a:xfrm flipH="1">
            <a:off x="7000875" y="5166343"/>
            <a:ext cx="81915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857875" y="4823443"/>
            <a:ext cx="11430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User-initiated Report Generation</a:t>
            </a:r>
          </a:p>
        </p:txBody>
      </p:sp>
      <p:sp>
        <p:nvSpPr>
          <p:cNvPr id="77" name="Parallelogram 76"/>
          <p:cNvSpPr/>
          <p:nvPr/>
        </p:nvSpPr>
        <p:spPr>
          <a:xfrm>
            <a:off x="3971385" y="4823443"/>
            <a:ext cx="1600200" cy="685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User-Defined Plots and Summary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085685" y="3497788"/>
            <a:ext cx="13716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User-Requested Insights/Data Acquisition</a:t>
            </a:r>
          </a:p>
        </p:txBody>
      </p:sp>
      <p:cxnSp>
        <p:nvCxnSpPr>
          <p:cNvPr id="79" name="Straight Arrow Connector 78"/>
          <p:cNvCxnSpPr>
            <a:stCxn id="17" idx="4"/>
            <a:endCxn id="78" idx="0"/>
          </p:cNvCxnSpPr>
          <p:nvPr/>
        </p:nvCxnSpPr>
        <p:spPr>
          <a:xfrm>
            <a:off x="4771485" y="2903007"/>
            <a:ext cx="0" cy="594781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8" idx="2"/>
            <a:endCxn id="77" idx="0"/>
          </p:cNvCxnSpPr>
          <p:nvPr/>
        </p:nvCxnSpPr>
        <p:spPr>
          <a:xfrm>
            <a:off x="4771485" y="4183588"/>
            <a:ext cx="0" cy="639855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66044" y="3457070"/>
            <a:ext cx="2047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slow but flexible, requires user to have extensive knowledge on Hadoop/Linux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312053" y="3429000"/>
            <a:ext cx="17152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important and inevitable step for engineers’ feedback</a:t>
            </a:r>
          </a:p>
        </p:txBody>
      </p:sp>
      <p:cxnSp>
        <p:nvCxnSpPr>
          <p:cNvPr id="93" name="Straight Arrow Connector 92"/>
          <p:cNvCxnSpPr>
            <a:stCxn id="74" idx="1"/>
          </p:cNvCxnSpPr>
          <p:nvPr/>
        </p:nvCxnSpPr>
        <p:spPr>
          <a:xfrm flipH="1" flipV="1">
            <a:off x="5457285" y="5164132"/>
            <a:ext cx="400590" cy="221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571585" y="5496747"/>
            <a:ext cx="177069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Fast with some flexibility, does not require user to have any knowledge on Hadoop/Linux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425085" y="1470622"/>
            <a:ext cx="2047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More or fewer columns</a:t>
            </a:r>
          </a:p>
          <a:p>
            <a:pPr algn="ctr"/>
            <a:r>
              <a:rPr lang="en-US" sz="1050" dirty="0"/>
              <a:t>may be needed for aggregation setup depending on DOE</a:t>
            </a:r>
          </a:p>
        </p:txBody>
      </p:sp>
      <p:cxnSp>
        <p:nvCxnSpPr>
          <p:cNvPr id="98" name="Straight Arrow Connector 97"/>
          <p:cNvCxnSpPr>
            <a:stCxn id="77" idx="5"/>
            <a:endCxn id="108" idx="3"/>
          </p:cNvCxnSpPr>
          <p:nvPr/>
        </p:nvCxnSpPr>
        <p:spPr>
          <a:xfrm flipH="1">
            <a:off x="3279370" y="5166343"/>
            <a:ext cx="77774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0115397" y="112280"/>
            <a:ext cx="1825989" cy="1333588"/>
            <a:chOff x="9756411" y="765924"/>
            <a:chExt cx="1825989" cy="1333588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10140410" y="1198466"/>
              <a:ext cx="109428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0140410" y="1539535"/>
              <a:ext cx="109428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9756411" y="765924"/>
              <a:ext cx="182598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Minimal Software Knowledge Required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855835" y="1522431"/>
              <a:ext cx="160464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User Effort/ Knowledge for Platform Required</a:t>
              </a:r>
            </a:p>
          </p:txBody>
        </p:sp>
      </p:grpSp>
      <p:sp>
        <p:nvSpPr>
          <p:cNvPr id="108" name="Rounded Rectangle 107"/>
          <p:cNvSpPr/>
          <p:nvPr/>
        </p:nvSpPr>
        <p:spPr>
          <a:xfrm>
            <a:off x="2136370" y="4823443"/>
            <a:ext cx="1143000" cy="6858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 Report</a:t>
            </a:r>
          </a:p>
        </p:txBody>
      </p:sp>
      <p:cxnSp>
        <p:nvCxnSpPr>
          <p:cNvPr id="4" name="Straight Arrow Connector 3"/>
          <p:cNvCxnSpPr>
            <a:stCxn id="52" idx="0"/>
            <a:endCxn id="50" idx="2"/>
          </p:cNvCxnSpPr>
          <p:nvPr/>
        </p:nvCxnSpPr>
        <p:spPr>
          <a:xfrm flipV="1">
            <a:off x="10434591" y="5509243"/>
            <a:ext cx="0" cy="50144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50814" y="1948406"/>
            <a:ext cx="17940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Auto filtering (Optional)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24977" y="3252803"/>
            <a:ext cx="1474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Preferred </a:t>
            </a:r>
          </a:p>
          <a:p>
            <a:pPr algn="ctr"/>
            <a:r>
              <a:rPr lang="en-US" sz="1100" dirty="0">
                <a:solidFill>
                  <a:schemeClr val="accent1"/>
                </a:solidFill>
              </a:rPr>
              <a:t>(Close to Current Working Scheme in Local)</a:t>
            </a:r>
          </a:p>
        </p:txBody>
      </p:sp>
      <p:sp>
        <p:nvSpPr>
          <p:cNvPr id="52" name="Parallelogram 51"/>
          <p:cNvSpPr/>
          <p:nvPr/>
        </p:nvSpPr>
        <p:spPr>
          <a:xfrm>
            <a:off x="9634491" y="6010691"/>
            <a:ext cx="1600200" cy="685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Information from Real-Time Dashboard</a:t>
            </a:r>
          </a:p>
        </p:txBody>
      </p:sp>
    </p:spTree>
    <p:extLst>
      <p:ext uri="{BB962C8B-B14F-4D97-AF65-F5344CB8AC3E}">
        <p14:creationId xmlns:p14="http://schemas.microsoft.com/office/powerpoint/2010/main" val="398118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40C455-4C90-4C29-B3B4-5106C068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517" y="367820"/>
            <a:ext cx="6852801" cy="469177"/>
          </a:xfrm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Near Real-Time Dashboard (Qual Data Analysis)  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v1.5.0</a:t>
            </a:r>
            <a:r>
              <a:rPr lang="en-US" sz="2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25978-CCDD-4B97-AF1B-124D79ECBA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4971" y="2195551"/>
            <a:ext cx="6339840" cy="111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B883F0B-593C-41A0-B8D0-F3C96FF38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067" y="6307300"/>
            <a:ext cx="6162900" cy="182880"/>
          </a:xfrm>
        </p:spPr>
        <p:txBody>
          <a:bodyPr vert="horz" lIns="0" tIns="0" rIns="0" bIns="0" rtlCol="0" anchor="t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sz="12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©2018 Western Digital Corporation or its affiliates. All rights reserved.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7574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FBFDC-0E22-4394-B81D-A8F34526B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87411-1CDF-45FA-A476-8996524F5F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97A45C-D447-4E98-9B2B-0F4C87AAA9C9}" type="datetime1">
              <a:rPr lang="en-US" smtClean="0"/>
              <a:t>6/6/2018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40C455-4C90-4C29-B3B4-5106C068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25978-CCDD-4B97-AF1B-124D79ECBA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855CD-B90C-4E85-96E9-DD14EEC54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©2017 Western Digital Corporation or its affiliates. All rights reserved. Confidential.</a:t>
            </a:r>
          </a:p>
        </p:txBody>
      </p:sp>
    </p:spTree>
    <p:extLst>
      <p:ext uri="{BB962C8B-B14F-4D97-AF65-F5344CB8AC3E}">
        <p14:creationId xmlns:p14="http://schemas.microsoft.com/office/powerpoint/2010/main" val="79979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IZELISTINDEX" val="0"/>
  <p:tag name="SAFEMARGIN" val="0"/>
  <p:tag name="VERTICALOFFSET" val="0"/>
  <p:tag name="HORIZONTALOFFSET" val="0"/>
  <p:tag name="CUSTOMNAME" val="%f_Resized"/>
  <p:tag name="NAMEOPTION" val="RESIZED_LAST"/>
</p:tagLst>
</file>

<file path=ppt/theme/theme1.xml><?xml version="1.0" encoding="utf-8"?>
<a:theme xmlns:a="http://schemas.openxmlformats.org/drawingml/2006/main" name="2017 Common to all - White">
  <a:themeElements>
    <a:clrScheme name="2017 WDC Palette">
      <a:dk1>
        <a:sysClr val="windowText" lastClr="000000"/>
      </a:dk1>
      <a:lt1>
        <a:sysClr val="window" lastClr="FFFFFF"/>
      </a:lt1>
      <a:dk2>
        <a:srgbClr val="7E7E7E"/>
      </a:dk2>
      <a:lt2>
        <a:srgbClr val="FFFFFF"/>
      </a:lt2>
      <a:accent1>
        <a:srgbClr val="005EB8"/>
      </a:accent1>
      <a:accent2>
        <a:srgbClr val="F2A900"/>
      </a:accent2>
      <a:accent3>
        <a:srgbClr val="00AB8E"/>
      </a:accent3>
      <a:accent4>
        <a:srgbClr val="00AFD7"/>
      </a:accent4>
      <a:accent5>
        <a:srgbClr val="EE2737"/>
      </a:accent5>
      <a:accent6>
        <a:srgbClr val="3A5DAE"/>
      </a:accent6>
      <a:hlink>
        <a:srgbClr val="7C878E"/>
      </a:hlink>
      <a:folHlink>
        <a:srgbClr val="009681"/>
      </a:folHlink>
    </a:clrScheme>
    <a:fontScheme name="WD_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Dtemplate.pptx" id="{EA187207-8DF8-424C-A97A-F171EC335C58}" vid="{0C8FF1DE-BEDF-4EE5-BA7B-8D8DF42F32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11815</TotalTime>
  <Words>748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Segoe UI</vt:lpstr>
      <vt:lpstr>Symbol</vt:lpstr>
      <vt:lpstr>Times New Roman</vt:lpstr>
      <vt:lpstr>Verdana</vt:lpstr>
      <vt:lpstr>2017 Common to all - White</vt:lpstr>
      <vt:lpstr>PowerPoint Presentation</vt:lpstr>
      <vt:lpstr>Real-Time Streaming Flow Diagram </vt:lpstr>
      <vt:lpstr>Overview</vt:lpstr>
      <vt:lpstr>Overview</vt:lpstr>
      <vt:lpstr>Overview</vt:lpstr>
      <vt:lpstr>Summary Generation Flow Chart</vt:lpstr>
      <vt:lpstr>Near Real-Time Dashboard (Qual Data Analysis)  v1.5.0 </vt:lpstr>
      <vt:lpstr>PowerPoint Presentation</vt:lpstr>
    </vt:vector>
  </TitlesOfParts>
  <Company>SanDisk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Standards for Supper Formatting</dc:title>
  <dc:creator>Ming Zhang-34142</dc:creator>
  <cp:lastModifiedBy>Brian Butcher</cp:lastModifiedBy>
  <cp:revision>40</cp:revision>
  <dcterms:created xsi:type="dcterms:W3CDTF">2018-01-10T03:27:40Z</dcterms:created>
  <dcterms:modified xsi:type="dcterms:W3CDTF">2018-06-12T21:43:39Z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2775239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D6.0.5</vt:lpwstr>
  </property>
</Properties>
</file>