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75" r:id="rId10"/>
    <p:sldId id="263" r:id="rId11"/>
    <p:sldId id="265" r:id="rId12"/>
    <p:sldId id="266" r:id="rId13"/>
    <p:sldId id="264" r:id="rId14"/>
    <p:sldId id="267" r:id="rId15"/>
    <p:sldId id="268" r:id="rId16"/>
    <p:sldId id="272" r:id="rId17"/>
    <p:sldId id="274" r:id="rId18"/>
    <p:sldId id="273" r:id="rId19"/>
    <p:sldId id="269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>
      <p:cViewPr varScale="1">
        <p:scale>
          <a:sx n="65" d="100"/>
          <a:sy n="65" d="100"/>
        </p:scale>
        <p:origin x="8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release/python-2713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ipaddr/api/powerpac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7355" y="2700000"/>
            <a:ext cx="8825658" cy="1256581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00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IDLE – included with Windows and Mac distributions</a:t>
            </a:r>
          </a:p>
          <a:p>
            <a:pPr lvl="1"/>
            <a:r>
              <a:rPr lang="en-US" dirty="0" smtClean="0"/>
              <a:t>Good enough for fairly simple things, including this course</a:t>
            </a:r>
          </a:p>
          <a:p>
            <a:pPr marL="400050"/>
            <a:r>
              <a:rPr lang="en-US" dirty="0" err="1" smtClean="0"/>
              <a:t>PyCharm</a:t>
            </a:r>
            <a:r>
              <a:rPr lang="en-US" dirty="0" smtClean="0"/>
              <a:t> – Community edition</a:t>
            </a:r>
          </a:p>
          <a:p>
            <a:pPr marL="800100" lvl="1"/>
            <a:r>
              <a:rPr lang="en-US" dirty="0" smtClean="0"/>
              <a:t>Shares basic structure with other Jet Brains IDEs</a:t>
            </a:r>
          </a:p>
          <a:p>
            <a:pPr marL="1200150" lvl="2"/>
            <a:r>
              <a:rPr lang="en-US" dirty="0" err="1" smtClean="0"/>
              <a:t>Intelli</a:t>
            </a:r>
            <a:r>
              <a:rPr lang="en-US" dirty="0" smtClean="0"/>
              <a:t>-J </a:t>
            </a:r>
            <a:r>
              <a:rPr lang="en-US" dirty="0"/>
              <a:t>(</a:t>
            </a:r>
            <a:r>
              <a:rPr lang="en-US" dirty="0" smtClean="0"/>
              <a:t>Android and other Java development)</a:t>
            </a:r>
          </a:p>
          <a:p>
            <a:pPr marL="1200150" lvl="2"/>
            <a:r>
              <a:rPr lang="en-US" dirty="0" err="1" smtClean="0"/>
              <a:t>WebStorm</a:t>
            </a:r>
            <a:endParaRPr lang="en-US" dirty="0" smtClean="0"/>
          </a:p>
          <a:p>
            <a:pPr marL="1200150" lvl="2"/>
            <a:r>
              <a:rPr lang="en-US" dirty="0" err="1" smtClean="0"/>
              <a:t>RubyMine</a:t>
            </a:r>
            <a:endParaRPr lang="en-US" dirty="0" smtClean="0"/>
          </a:p>
          <a:p>
            <a:pPr marL="1200150" lvl="2"/>
            <a:r>
              <a:rPr lang="en-US" dirty="0" err="1" smtClean="0"/>
              <a:t>AppCode</a:t>
            </a:r>
            <a:endParaRPr lang="en-US" dirty="0" smtClean="0"/>
          </a:p>
          <a:p>
            <a:pPr marL="400050"/>
            <a:r>
              <a:rPr lang="en-US" dirty="0" smtClean="0"/>
              <a:t>Investigate other IDEs:</a:t>
            </a:r>
          </a:p>
          <a:p>
            <a:pPr marL="800100" lvl="1"/>
            <a:r>
              <a:rPr lang="en-US" dirty="0" smtClean="0"/>
              <a:t>https://www.quora.com/What-is-the-best-IDE-for-Python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567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Python considered a scripting Language?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commands are inspected within an interactive interpreter</a:t>
            </a:r>
          </a:p>
          <a:p>
            <a:pPr lvl="1"/>
            <a:r>
              <a:rPr lang="en-US" dirty="0" smtClean="0"/>
              <a:t>Python will execute a command (almost) every time you press enter</a:t>
            </a:r>
          </a:p>
          <a:p>
            <a:r>
              <a:rPr lang="en-US" dirty="0" smtClean="0"/>
              <a:t>There is only an interpreter</a:t>
            </a:r>
          </a:p>
          <a:p>
            <a:pPr lvl="1"/>
            <a:r>
              <a:rPr lang="en-US" dirty="0" smtClean="0"/>
              <a:t>No standalone compiler (C, C++, C#, Java)</a:t>
            </a:r>
          </a:p>
          <a:p>
            <a:pPr lvl="1"/>
            <a:r>
              <a:rPr lang="en-US" dirty="0" smtClean="0"/>
              <a:t>No link phase (C, C++)</a:t>
            </a:r>
          </a:p>
          <a:p>
            <a:pPr lvl="1"/>
            <a:r>
              <a:rPr lang="en-US" dirty="0" smtClean="0"/>
              <a:t>You only find syntax errors when the interpreter executes a line of code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327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Numbers:	An integer or floating point value</a:t>
            </a:r>
          </a:p>
          <a:p>
            <a:pPr lvl="1"/>
            <a:r>
              <a:rPr lang="en-US" dirty="0" smtClean="0"/>
              <a:t>Integers	</a:t>
            </a:r>
            <a:r>
              <a:rPr lang="en-US" dirty="0" err="1" smtClean="0"/>
              <a:t>obj</a:t>
            </a:r>
            <a:r>
              <a:rPr lang="en-US" dirty="0" smtClean="0"/>
              <a:t>=1, </a:t>
            </a:r>
            <a:r>
              <a:rPr lang="en-US" dirty="0" err="1" smtClean="0"/>
              <a:t>obj</a:t>
            </a:r>
            <a:r>
              <a:rPr lang="en-US" dirty="0" smtClean="0"/>
              <a:t>=1.0</a:t>
            </a:r>
          </a:p>
          <a:p>
            <a:r>
              <a:rPr lang="en-US" dirty="0" smtClean="0"/>
              <a:t>Strings: 		any number of characters enclosed in quotes (‘ or “)</a:t>
            </a:r>
          </a:p>
          <a:p>
            <a:pPr lvl="1"/>
            <a:r>
              <a:rPr lang="en-US" dirty="0" err="1" smtClean="0"/>
              <a:t>obj</a:t>
            </a:r>
            <a:r>
              <a:rPr lang="en-US" dirty="0" smtClean="0"/>
              <a:t>=‘a’, </a:t>
            </a:r>
            <a:r>
              <a:rPr lang="en-US" dirty="0" err="1" smtClean="0"/>
              <a:t>obj</a:t>
            </a:r>
            <a:r>
              <a:rPr lang="en-US" dirty="0" smtClean="0"/>
              <a:t>=“b”  or  </a:t>
            </a:r>
            <a:r>
              <a:rPr lang="en-US" dirty="0" err="1" smtClean="0"/>
              <a:t>obj</a:t>
            </a:r>
            <a:r>
              <a:rPr lang="en-US" dirty="0" smtClean="0"/>
              <a:t>=‘Something longer’</a:t>
            </a:r>
          </a:p>
          <a:p>
            <a:r>
              <a:rPr lang="en-US" dirty="0" smtClean="0"/>
              <a:t>Lists:			A group of objects in a particular order</a:t>
            </a:r>
          </a:p>
          <a:p>
            <a:pPr lvl="1"/>
            <a:r>
              <a:rPr lang="en-US" dirty="0" err="1" smtClean="0"/>
              <a:t>obj</a:t>
            </a:r>
            <a:r>
              <a:rPr lang="en-US" dirty="0" smtClean="0"/>
              <a:t>=[1,2,3], </a:t>
            </a:r>
            <a:r>
              <a:rPr lang="en-US" dirty="0" err="1" smtClean="0"/>
              <a:t>obj</a:t>
            </a:r>
            <a:r>
              <a:rPr lang="en-US" dirty="0" smtClean="0"/>
              <a:t>=[1,2,’string’,3.0], </a:t>
            </a:r>
            <a:r>
              <a:rPr lang="en-US" dirty="0" err="1" smtClean="0"/>
              <a:t>obj</a:t>
            </a:r>
            <a:r>
              <a:rPr lang="en-US" dirty="0" smtClean="0"/>
              <a:t>=[[1,2],[2,3,4],’</a:t>
            </a:r>
            <a:r>
              <a:rPr lang="en-US" dirty="0" err="1" smtClean="0"/>
              <a:t>str</a:t>
            </a:r>
            <a:r>
              <a:rPr lang="en-US" dirty="0" smtClean="0"/>
              <a:t>’]</a:t>
            </a:r>
          </a:p>
          <a:p>
            <a:r>
              <a:rPr lang="en-US" dirty="0" smtClean="0"/>
              <a:t>Dictionary	A group of keys and values with no order</a:t>
            </a:r>
          </a:p>
          <a:p>
            <a:pPr lvl="1"/>
            <a:r>
              <a:rPr lang="en-US" dirty="0" err="1" smtClean="0"/>
              <a:t>obj</a:t>
            </a:r>
            <a:r>
              <a:rPr lang="en-US" dirty="0" smtClean="0"/>
              <a:t>={‘k1’:v1, ‘k2’:[1,2,3], ‘k4’:{‘k4k1’:k4v1}, ‘k5’:’str’}</a:t>
            </a:r>
          </a:p>
          <a:p>
            <a:r>
              <a:rPr lang="en-US" dirty="0" smtClean="0"/>
              <a:t>Sets:			An Immutable list of objects with no repeating values</a:t>
            </a:r>
          </a:p>
          <a:p>
            <a:pPr lvl="1"/>
            <a:r>
              <a:rPr lang="en-US" dirty="0" err="1" smtClean="0"/>
              <a:t>obj</a:t>
            </a:r>
            <a:r>
              <a:rPr lang="en-US" dirty="0" smtClean="0"/>
              <a:t>=set([1,2,’string’,{},[], 5.0])</a:t>
            </a:r>
          </a:p>
          <a:p>
            <a:r>
              <a:rPr lang="en-US" dirty="0" smtClean="0"/>
              <a:t>Generator	A list where the elements are created </a:t>
            </a:r>
            <a:r>
              <a:rPr lang="en-US" smtClean="0"/>
              <a:t>when requested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7024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Objects have</a:t>
            </a:r>
          </a:p>
          <a:p>
            <a:pPr lvl="1"/>
            <a:r>
              <a:rPr lang="en-US" dirty="0" smtClean="0"/>
              <a:t>Values/States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Lifetimes</a:t>
            </a:r>
          </a:p>
          <a:p>
            <a:pPr lvl="1"/>
            <a:r>
              <a:rPr lang="en-US" dirty="0" smtClean="0"/>
              <a:t>Documentation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dump(</a:t>
            </a:r>
            <a:r>
              <a:rPr lang="en-US" dirty="0" err="1" smtClean="0"/>
              <a:t>obj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r>
              <a:rPr lang="en-US" dirty="0" smtClean="0"/>
              <a:t>	for </a:t>
            </a:r>
            <a:r>
              <a:rPr lang="en-US" dirty="0" err="1" smtClean="0"/>
              <a:t>attr</a:t>
            </a:r>
            <a:r>
              <a:rPr lang="en-US" dirty="0" smtClean="0"/>
              <a:t> in </a:t>
            </a:r>
            <a:r>
              <a:rPr lang="en-US" dirty="0" err="1" smtClean="0"/>
              <a:t>dir</a:t>
            </a:r>
            <a:r>
              <a:rPr lang="en-US" dirty="0" smtClean="0"/>
              <a:t>(</a:t>
            </a:r>
            <a:r>
              <a:rPr lang="en-US" dirty="0" err="1" smtClean="0"/>
              <a:t>obj</a:t>
            </a:r>
            <a:r>
              <a:rPr lang="en-US" dirty="0" smtClean="0"/>
              <a:t>):</a:t>
            </a:r>
            <a:br>
              <a:rPr lang="en-US" dirty="0" smtClean="0"/>
            </a:br>
            <a:r>
              <a:rPr lang="en-US" dirty="0" smtClean="0"/>
              <a:t>		print(‘obj.{} = {}’.format(</a:t>
            </a:r>
            <a:r>
              <a:rPr lang="en-US" dirty="0" err="1" smtClean="0"/>
              <a:t>attr</a:t>
            </a:r>
            <a:r>
              <a:rPr lang="en-US" dirty="0" smtClean="0"/>
              <a:t>, </a:t>
            </a:r>
            <a:r>
              <a:rPr lang="en-US" dirty="0" err="1" smtClean="0"/>
              <a:t>getattr</a:t>
            </a:r>
            <a:r>
              <a:rPr lang="en-US" dirty="0" smtClean="0"/>
              <a:t>(</a:t>
            </a:r>
            <a:r>
              <a:rPr lang="en-US" dirty="0" err="1" smtClean="0"/>
              <a:t>obj</a:t>
            </a:r>
            <a:r>
              <a:rPr lang="en-US" dirty="0" smtClean="0"/>
              <a:t>, </a:t>
            </a:r>
            <a:r>
              <a:rPr lang="en-US" dirty="0" err="1" smtClean="0"/>
              <a:t>attr</a:t>
            </a:r>
            <a:r>
              <a:rPr lang="en-US" dirty="0" smtClean="0"/>
              <a:t>)))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obj</a:t>
            </a:r>
            <a:r>
              <a:rPr lang="en-US" dirty="0" smtClean="0"/>
              <a:t>.__doc__)</a:t>
            </a:r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ype(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3168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</a:t>
            </a:r>
            <a:r>
              <a:rPr lang="en-US" dirty="0" err="1" smtClean="0"/>
              <a:t>Demnstration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</a:p>
          <a:p>
            <a:r>
              <a:rPr lang="en-US" dirty="0" smtClean="0"/>
              <a:t>Assignment</a:t>
            </a:r>
          </a:p>
          <a:p>
            <a:r>
              <a:rPr lang="en-US" dirty="0" smtClean="0"/>
              <a:t>List manipulation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111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2:</a:t>
            </a:r>
            <a:br>
              <a:rPr lang="en-US" dirty="0" smtClean="0"/>
            </a:br>
            <a:r>
              <a:rPr lang="en-US" dirty="0" smtClean="0"/>
              <a:t>Program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</a:p>
          <a:p>
            <a:r>
              <a:rPr lang="en-US" dirty="0" smtClean="0"/>
              <a:t>For Statement</a:t>
            </a:r>
          </a:p>
          <a:p>
            <a:r>
              <a:rPr lang="en-US" dirty="0" smtClean="0"/>
              <a:t>While Statement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103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“if”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execute a block of code if the “expression” evaluates to “True”</a:t>
            </a:r>
          </a:p>
          <a:p>
            <a:pPr lvl="1"/>
            <a:r>
              <a:rPr lang="en-US" dirty="0" smtClean="0"/>
              <a:t>Must be complete on a single line</a:t>
            </a:r>
          </a:p>
          <a:p>
            <a:r>
              <a:rPr lang="en-US" dirty="0" smtClean="0"/>
              <a:t>Has a typical and a non-typical else clause</a:t>
            </a:r>
          </a:p>
          <a:p>
            <a:pPr lvl="1"/>
            <a:r>
              <a:rPr lang="en-US" dirty="0" smtClean="0"/>
              <a:t>“else:” the typical do the next block of code if the main “if” expression did not evaluate to “True”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elif</a:t>
            </a:r>
            <a:r>
              <a:rPr lang="en-US" dirty="0" smtClean="0"/>
              <a:t>:” is the equivalent of “else: if” </a:t>
            </a:r>
          </a:p>
          <a:p>
            <a:pPr lvl="2"/>
            <a:r>
              <a:rPr lang="en-US" dirty="0" smtClean="0"/>
              <a:t>Is used when trying to reduce unnecessary indentation making code more readable</a:t>
            </a:r>
          </a:p>
          <a:p>
            <a:r>
              <a:rPr lang="en-US" dirty="0" smtClean="0"/>
              <a:t>Each code block has a unique scope for objects first used in it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689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The “if” – “</a:t>
            </a:r>
            <a:r>
              <a:rPr lang="en-US" sz="2800" dirty="0" err="1" smtClean="0"/>
              <a:t>elif</a:t>
            </a:r>
            <a:r>
              <a:rPr lang="en-US" sz="2800" dirty="0" smtClean="0"/>
              <a:t>” – “else”  combination can be used to replace the “C/C</a:t>
            </a:r>
            <a:r>
              <a:rPr lang="en-US" sz="2800" smtClean="0"/>
              <a:t>++/Java” </a:t>
            </a:r>
            <a:r>
              <a:rPr lang="en-US" sz="2800" dirty="0" smtClean="0"/>
              <a:t>“switch” statement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3756555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if expression :</a:t>
            </a:r>
            <a:br>
              <a:rPr lang="en-US" dirty="0" smtClean="0"/>
            </a:br>
            <a:r>
              <a:rPr lang="en-US" dirty="0" smtClean="0"/>
              <a:t>	code block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elif</a:t>
            </a:r>
            <a:r>
              <a:rPr lang="en-US" dirty="0" smtClean="0"/>
              <a:t> expression: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code block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elif</a:t>
            </a:r>
            <a:r>
              <a:rPr lang="en-US" dirty="0" smtClean="0"/>
              <a:t> expression: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code block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else: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code block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48472" y="2052918"/>
            <a:ext cx="3756555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 smtClean="0"/>
              <a:t>switch (expression) {</a:t>
            </a:r>
            <a:br>
              <a:rPr lang="en-US" dirty="0" smtClean="0"/>
            </a:br>
            <a:r>
              <a:rPr lang="en-US" dirty="0" smtClean="0"/>
              <a:t>case a:</a:t>
            </a:r>
            <a:br>
              <a:rPr lang="en-US" dirty="0" smtClean="0"/>
            </a:br>
            <a:r>
              <a:rPr lang="en-US" dirty="0" smtClean="0"/>
              <a:t>	code block;</a:t>
            </a:r>
            <a:br>
              <a:rPr lang="en-US" dirty="0" smtClean="0"/>
            </a:br>
            <a:r>
              <a:rPr lang="en-US" dirty="0" smtClean="0"/>
              <a:t>	break;</a:t>
            </a:r>
            <a:br>
              <a:rPr lang="en-US" dirty="0" smtClean="0"/>
            </a:br>
            <a:r>
              <a:rPr lang="en-US" dirty="0" smtClean="0"/>
              <a:t>case b:</a:t>
            </a:r>
            <a:br>
              <a:rPr lang="en-US" dirty="0" smtClean="0"/>
            </a:br>
            <a:r>
              <a:rPr lang="en-US" dirty="0" smtClean="0"/>
              <a:t>	code block;</a:t>
            </a:r>
            <a:br>
              <a:rPr lang="en-US" dirty="0" smtClean="0"/>
            </a:br>
            <a:r>
              <a:rPr lang="en-US" dirty="0" smtClean="0"/>
              <a:t>	break;</a:t>
            </a:r>
            <a:br>
              <a:rPr lang="en-US" dirty="0" smtClean="0"/>
            </a:br>
            <a:r>
              <a:rPr lang="en-US" dirty="0" smtClean="0"/>
              <a:t>case c:</a:t>
            </a:r>
            <a:br>
              <a:rPr lang="en-US" dirty="0" smtClean="0"/>
            </a:br>
            <a:r>
              <a:rPr lang="en-US" dirty="0" smtClean="0"/>
              <a:t>	code block;</a:t>
            </a:r>
            <a:br>
              <a:rPr lang="en-US" dirty="0" smtClean="0"/>
            </a:br>
            <a:r>
              <a:rPr lang="en-US" dirty="0" smtClean="0"/>
              <a:t>      break;</a:t>
            </a:r>
            <a:br>
              <a:rPr lang="en-US" dirty="0" smtClean="0"/>
            </a:br>
            <a:r>
              <a:rPr lang="en-US" dirty="0" smtClean="0"/>
              <a:t>default:</a:t>
            </a:r>
            <a:br>
              <a:rPr lang="en-US" dirty="0" smtClean="0"/>
            </a:br>
            <a:r>
              <a:rPr lang="en-US" dirty="0" smtClean="0"/>
              <a:t>	code block;</a:t>
            </a:r>
            <a:br>
              <a:rPr lang="en-US" dirty="0" smtClean="0"/>
            </a:b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9859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“for”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traverse </a:t>
            </a:r>
            <a:r>
              <a:rPr lang="en-US" dirty="0" err="1" smtClean="0"/>
              <a:t>iterable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Has unique syntax compared to other languages</a:t>
            </a:r>
          </a:p>
          <a:p>
            <a:pPr marL="457200" lvl="1" indent="0">
              <a:buNone/>
            </a:pPr>
            <a:r>
              <a:rPr lang="en-US" sz="1200" dirty="0" smtClean="0"/>
              <a:t>for item in </a:t>
            </a:r>
            <a:r>
              <a:rPr lang="en-US" sz="1200" dirty="0" err="1" smtClean="0"/>
              <a:t>iterable_object</a:t>
            </a:r>
            <a:r>
              <a:rPr lang="en-US" sz="1200" dirty="0" smtClean="0"/>
              <a:t>:</a:t>
            </a:r>
            <a:br>
              <a:rPr lang="en-US" sz="1200" dirty="0" smtClean="0"/>
            </a:br>
            <a:r>
              <a:rPr lang="en-US" sz="1200" dirty="0" smtClean="0"/>
              <a:t>	&lt;some python code&gt;</a:t>
            </a:r>
            <a:br>
              <a:rPr lang="en-US" sz="1200" dirty="0" smtClean="0"/>
            </a:br>
            <a:r>
              <a:rPr lang="en-US" sz="1200" dirty="0" smtClean="0"/>
              <a:t>else:</a:t>
            </a:r>
            <a:br>
              <a:rPr lang="en-US" sz="1200" dirty="0" smtClean="0"/>
            </a:br>
            <a:r>
              <a:rPr lang="en-US" sz="1200" dirty="0" smtClean="0"/>
              <a:t>	&lt;some python code that will only execute if the code did not “break” out of the loop&gt;</a:t>
            </a:r>
          </a:p>
          <a:p>
            <a:r>
              <a:rPr lang="en-US" dirty="0" smtClean="0"/>
              <a:t>Use creates a unique “scope” for variables first used in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36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2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ange – List creator</a:t>
            </a:r>
          </a:p>
          <a:p>
            <a:pPr lvl="2"/>
            <a:r>
              <a:rPr lang="en-US" dirty="0" smtClean="0"/>
              <a:t>Creates a list of values that starts a the start value </a:t>
            </a:r>
          </a:p>
          <a:p>
            <a:pPr lvl="2"/>
            <a:r>
              <a:rPr lang="en-US" dirty="0" smtClean="0"/>
              <a:t>Ends one less than the end value</a:t>
            </a:r>
          </a:p>
          <a:p>
            <a:pPr lvl="2"/>
            <a:r>
              <a:rPr lang="en-US" dirty="0" smtClean="0"/>
              <a:t>Step tells difference between each output</a:t>
            </a:r>
          </a:p>
          <a:p>
            <a:pPr lvl="1"/>
            <a:r>
              <a:rPr lang="en-US" dirty="0" err="1"/>
              <a:t>x</a:t>
            </a:r>
            <a:r>
              <a:rPr lang="en-US" dirty="0" err="1" smtClean="0"/>
              <a:t>range</a:t>
            </a:r>
            <a:r>
              <a:rPr lang="en-US" dirty="0" smtClean="0"/>
              <a:t> - Generator</a:t>
            </a:r>
          </a:p>
          <a:p>
            <a:pPr lvl="2"/>
            <a:r>
              <a:rPr lang="en-US" dirty="0" smtClean="0"/>
              <a:t>Does not create a list only a output each time it is called</a:t>
            </a:r>
            <a:endParaRPr lang="en-US" dirty="0"/>
          </a:p>
          <a:p>
            <a:r>
              <a:rPr lang="en-US" dirty="0" smtClean="0"/>
              <a:t>Python 3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ange – equivalent of </a:t>
            </a:r>
            <a:r>
              <a:rPr lang="en-US" dirty="0" err="1" smtClean="0"/>
              <a:t>xrange</a:t>
            </a:r>
            <a:r>
              <a:rPr lang="en-US" dirty="0" smtClean="0"/>
              <a:t> in Python 2</a:t>
            </a:r>
          </a:p>
          <a:p>
            <a:pPr lvl="1"/>
            <a:r>
              <a:rPr lang="en-US" dirty="0" err="1" smtClean="0"/>
              <a:t>xrange</a:t>
            </a:r>
            <a:r>
              <a:rPr lang="en-US" dirty="0" smtClean="0"/>
              <a:t> does not exist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272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oriented language - but you don’t have to use objects</a:t>
            </a:r>
          </a:p>
          <a:p>
            <a:r>
              <a:rPr lang="en-US" dirty="0"/>
              <a:t>M</a:t>
            </a:r>
            <a:r>
              <a:rPr lang="en-US" dirty="0" smtClean="0"/>
              <a:t>ost popular programming language (IEEE Spectrum 2017)</a:t>
            </a:r>
          </a:p>
          <a:p>
            <a:r>
              <a:rPr lang="en-US" dirty="0" smtClean="0"/>
              <a:t>Considered a scripting language because it has an interactive shell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07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reduce code by flattening a for loop</a:t>
            </a:r>
          </a:p>
          <a:p>
            <a:r>
              <a:rPr lang="en-US" dirty="0" smtClean="0"/>
              <a:t>Replaces:</a:t>
            </a:r>
          </a:p>
          <a:p>
            <a:pPr marL="457200" lvl="1" indent="0">
              <a:buNone/>
            </a:pPr>
            <a:r>
              <a:rPr lang="en-US" dirty="0" smtClean="0"/>
              <a:t>l = []</a:t>
            </a:r>
          </a:p>
          <a:p>
            <a:pPr marL="457200" lvl="1" indent="0">
              <a:buNone/>
            </a:pPr>
            <a:r>
              <a:rPr lang="en-US" dirty="0"/>
              <a:t>f</a:t>
            </a:r>
            <a:r>
              <a:rPr lang="en-US" dirty="0" smtClean="0"/>
              <a:t>or letter in ‘string’: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l.append</a:t>
            </a:r>
            <a:r>
              <a:rPr lang="en-US" dirty="0" smtClean="0"/>
              <a:t>(letter)</a:t>
            </a:r>
            <a:endParaRPr lang="en-US" dirty="0"/>
          </a:p>
          <a:p>
            <a:r>
              <a:rPr lang="en-US" dirty="0" smtClean="0"/>
              <a:t>With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 = [letter for letter in ‘string’]</a:t>
            </a:r>
          </a:p>
          <a:p>
            <a:pPr marL="0" indent="0">
              <a:buNone/>
            </a:pPr>
            <a:r>
              <a:rPr lang="en-US" dirty="0" smtClean="0"/>
              <a:t>	first = [x**2 for x in </a:t>
            </a:r>
            <a:r>
              <a:rPr lang="en-US" dirty="0" err="1" smtClean="0"/>
              <a:t>xrange</a:t>
            </a:r>
            <a:r>
              <a:rPr lang="en-US" dirty="0" smtClean="0"/>
              <a:t>(0,11)]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scnd</a:t>
            </a:r>
            <a:r>
              <a:rPr lang="en-US" dirty="0" smtClean="0"/>
              <a:t> = [</a:t>
            </a:r>
            <a:r>
              <a:rPr lang="en-US" dirty="0" err="1" smtClean="0"/>
              <a:t>num</a:t>
            </a:r>
            <a:r>
              <a:rPr lang="en-US" dirty="0" smtClean="0"/>
              <a:t> for </a:t>
            </a:r>
            <a:r>
              <a:rPr lang="en-US" dirty="0" err="1" smtClean="0"/>
              <a:t>num</a:t>
            </a:r>
            <a:r>
              <a:rPr lang="en-US" dirty="0" smtClean="0"/>
              <a:t> in </a:t>
            </a:r>
            <a:r>
              <a:rPr lang="en-US" dirty="0" err="1" smtClean="0"/>
              <a:t>xrange</a:t>
            </a:r>
            <a:r>
              <a:rPr lang="en-US" dirty="0" smtClean="0"/>
              <a:t>(101) if </a:t>
            </a:r>
            <a:r>
              <a:rPr lang="en-US" dirty="0" err="1" smtClean="0"/>
              <a:t>num</a:t>
            </a:r>
            <a:r>
              <a:rPr lang="en-US" dirty="0" smtClean="0"/>
              <a:t> % 2 == 0]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554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dirty="0"/>
              <a:t>T</a:t>
            </a:r>
            <a:r>
              <a:rPr lang="en-US" dirty="0" smtClean="0"/>
              <a:t>o Use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are dealing with relationships between data</a:t>
            </a:r>
          </a:p>
          <a:p>
            <a:pPr lvl="1"/>
            <a:r>
              <a:rPr lang="en-US" dirty="0" smtClean="0"/>
              <a:t>JSON/XML</a:t>
            </a:r>
          </a:p>
          <a:p>
            <a:pPr lvl="1"/>
            <a:r>
              <a:rPr lang="en-US" dirty="0" smtClean="0"/>
              <a:t>Databases</a:t>
            </a:r>
          </a:p>
          <a:p>
            <a:r>
              <a:rPr lang="en-US" dirty="0" smtClean="0"/>
              <a:t>When you need more than a shell script</a:t>
            </a:r>
          </a:p>
          <a:p>
            <a:r>
              <a:rPr lang="en-US" dirty="0" smtClean="0"/>
              <a:t>When you do not expect the complexity of Java, C# or C++ </a:t>
            </a:r>
            <a:endParaRPr lang="en-US" dirty="0"/>
          </a:p>
          <a:p>
            <a:r>
              <a:rPr lang="en-US" dirty="0" smtClean="0"/>
              <a:t>When you do not need your program to run in a container.</a:t>
            </a:r>
          </a:p>
        </p:txBody>
      </p:sp>
    </p:spTree>
    <p:extLst>
      <p:ext uri="{BB962C8B-B14F-4D97-AF65-F5344CB8AC3E}">
        <p14:creationId xmlns:p14="http://schemas.microsoft.com/office/powerpoint/2010/main" val="416283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NOT to use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Embedded (</a:t>
            </a:r>
            <a:r>
              <a:rPr lang="en-US" dirty="0" err="1" smtClean="0"/>
              <a:t>IoT</a:t>
            </a:r>
            <a:r>
              <a:rPr lang="en-US" dirty="0" smtClean="0"/>
              <a:t>) when timing is critical</a:t>
            </a:r>
          </a:p>
          <a:p>
            <a:r>
              <a:rPr lang="en-US" dirty="0" smtClean="0"/>
              <a:t>Processor is extremely slow</a:t>
            </a:r>
          </a:p>
          <a:p>
            <a:r>
              <a:rPr lang="en-US" dirty="0" smtClean="0"/>
              <a:t>Processor is memory limited</a:t>
            </a:r>
          </a:p>
          <a:p>
            <a:pPr lvl="1"/>
            <a:r>
              <a:rPr lang="en-US" dirty="0" smtClean="0"/>
              <a:t>Not completely true, but large data structures can cause problems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561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Loosely </a:t>
            </a:r>
            <a:r>
              <a:rPr lang="en-US" dirty="0" smtClean="0"/>
              <a:t>Typed variables</a:t>
            </a:r>
          </a:p>
          <a:p>
            <a:pPr lvl="1"/>
            <a:r>
              <a:rPr lang="en-US" dirty="0" smtClean="0"/>
              <a:t>Variables are actually Labels pointing to objects</a:t>
            </a:r>
            <a:endParaRPr lang="en-US" dirty="0"/>
          </a:p>
          <a:p>
            <a:pPr lvl="2"/>
            <a:r>
              <a:rPr lang="en-US" dirty="0" smtClean="0"/>
              <a:t>An Object/variable type is determined during </a:t>
            </a:r>
            <a:r>
              <a:rPr lang="en-US" dirty="0"/>
              <a:t>program execution</a:t>
            </a:r>
          </a:p>
          <a:p>
            <a:pPr lvl="1"/>
            <a:r>
              <a:rPr lang="en-US" dirty="0" smtClean="0"/>
              <a:t>Variables </a:t>
            </a:r>
            <a:r>
              <a:rPr lang="en-US" dirty="0"/>
              <a:t>inherit a type when they are first </a:t>
            </a:r>
            <a:r>
              <a:rPr lang="en-US" dirty="0" smtClean="0"/>
              <a:t>used</a:t>
            </a:r>
          </a:p>
          <a:p>
            <a:pPr lvl="1"/>
            <a:r>
              <a:rPr lang="en-US" dirty="0"/>
              <a:t>Has built-in tuple, list and dictionary </a:t>
            </a:r>
            <a:r>
              <a:rPr lang="en-US" dirty="0" smtClean="0"/>
              <a:t>“types”</a:t>
            </a:r>
          </a:p>
          <a:p>
            <a:r>
              <a:rPr lang="en-US" dirty="0" smtClean="0"/>
              <a:t>Has exception handling features</a:t>
            </a:r>
          </a:p>
          <a:p>
            <a:r>
              <a:rPr lang="en-US" dirty="0" smtClean="0"/>
              <a:t>Amazingly helpful user community</a:t>
            </a:r>
          </a:p>
          <a:p>
            <a:pPr lvl="1"/>
            <a:r>
              <a:rPr lang="en-US" dirty="0" smtClean="0"/>
              <a:t>Stack overflow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ython.org </a:t>
            </a:r>
            <a:endParaRPr lang="en-US" dirty="0"/>
          </a:p>
          <a:p>
            <a:r>
              <a:rPr lang="en-US" dirty="0" smtClean="0"/>
              <a:t>Central repository for standard packages (pypi.python.org)</a:t>
            </a:r>
          </a:p>
        </p:txBody>
      </p:sp>
    </p:spTree>
    <p:extLst>
      <p:ext uri="{BB962C8B-B14F-4D97-AF65-F5344CB8AC3E}">
        <p14:creationId xmlns:p14="http://schemas.microsoft.com/office/powerpoint/2010/main" val="229410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Loosely </a:t>
            </a:r>
            <a:r>
              <a:rPr lang="en-US" dirty="0" smtClean="0"/>
              <a:t>Typed variables (</a:t>
            </a:r>
            <a:r>
              <a:rPr lang="en-US" dirty="0"/>
              <a:t>T</a:t>
            </a:r>
            <a:r>
              <a:rPr lang="en-US" dirty="0" smtClean="0"/>
              <a:t>o much of a good thing can be bad)</a:t>
            </a:r>
            <a:endParaRPr lang="en-US" dirty="0"/>
          </a:p>
          <a:p>
            <a:pPr lvl="1"/>
            <a:r>
              <a:rPr lang="en-US" dirty="0" smtClean="0"/>
              <a:t>If you are not careful you can change your variable’s “type” which can cause exceptions during executions</a:t>
            </a:r>
            <a:endParaRPr lang="en-US" dirty="0"/>
          </a:p>
          <a:p>
            <a:r>
              <a:rPr lang="en-US" dirty="0" smtClean="0"/>
              <a:t>No standard pre-processor</a:t>
            </a:r>
          </a:p>
          <a:p>
            <a:pPr lvl="1"/>
            <a:r>
              <a:rPr lang="en-US" dirty="0" smtClean="0"/>
              <a:t>Does not catch spelling errors unless it is a python keyword</a:t>
            </a:r>
          </a:p>
          <a:p>
            <a:pPr lvl="1"/>
            <a:r>
              <a:rPr lang="en-US" dirty="0" smtClean="0"/>
              <a:t>Does not catch parameter </a:t>
            </a:r>
            <a:r>
              <a:rPr lang="en-US" smtClean="0"/>
              <a:t>type mismatches</a:t>
            </a:r>
            <a:endParaRPr lang="en-US" dirty="0" smtClean="0"/>
          </a:p>
          <a:p>
            <a:pPr lvl="1"/>
            <a:r>
              <a:rPr lang="en-US" dirty="0"/>
              <a:t>A </a:t>
            </a:r>
            <a:r>
              <a:rPr lang="en-US" dirty="0" smtClean="0"/>
              <a:t>variable’s object type can </a:t>
            </a:r>
            <a:r>
              <a:rPr lang="en-US" dirty="0"/>
              <a:t>change by simply assigning a different </a:t>
            </a:r>
            <a:r>
              <a:rPr lang="en-US" dirty="0" smtClean="0"/>
              <a:t>object.</a:t>
            </a:r>
            <a:endParaRPr lang="en-US" dirty="0"/>
          </a:p>
          <a:p>
            <a:pPr lvl="2"/>
            <a:r>
              <a:rPr lang="en-US" dirty="0"/>
              <a:t>var1 = “Hello”			# var1 </a:t>
            </a:r>
            <a:r>
              <a:rPr lang="en-US" dirty="0" smtClean="0"/>
              <a:t>points to a </a:t>
            </a:r>
            <a:r>
              <a:rPr lang="en-US" dirty="0"/>
              <a:t>string</a:t>
            </a:r>
          </a:p>
          <a:p>
            <a:pPr lvl="2"/>
            <a:r>
              <a:rPr lang="en-US" dirty="0"/>
              <a:t>var1 = (2, “Yellow”)		# </a:t>
            </a:r>
            <a:r>
              <a:rPr lang="en-US" dirty="0" smtClean="0"/>
              <a:t>var1 </a:t>
            </a:r>
            <a:r>
              <a:rPr lang="en-US" dirty="0"/>
              <a:t>now </a:t>
            </a:r>
            <a:r>
              <a:rPr lang="en-US" dirty="0" smtClean="0"/>
              <a:t>points to a </a:t>
            </a:r>
            <a:r>
              <a:rPr lang="en-US" dirty="0"/>
              <a:t>tuple</a:t>
            </a:r>
          </a:p>
          <a:p>
            <a:pPr lvl="2"/>
            <a:r>
              <a:rPr lang="en-US" dirty="0"/>
              <a:t>var1 = 10				# var1 </a:t>
            </a:r>
            <a:r>
              <a:rPr lang="en-US" dirty="0" smtClean="0"/>
              <a:t>now points to an integer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5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Ugly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Versions	- lots of versions</a:t>
            </a:r>
          </a:p>
          <a:p>
            <a:pPr lvl="1"/>
            <a:r>
              <a:rPr lang="en-US" dirty="0" smtClean="0"/>
              <a:t>2.6, 2.7 – The standard in RHEL, Centos, Ubuntu</a:t>
            </a:r>
          </a:p>
          <a:p>
            <a:pPr lvl="2"/>
            <a:r>
              <a:rPr lang="en-US" dirty="0" smtClean="0"/>
              <a:t>Commonly used in DEV-Ops</a:t>
            </a:r>
          </a:p>
          <a:p>
            <a:pPr lvl="1"/>
            <a:r>
              <a:rPr lang="en-US" dirty="0" smtClean="0"/>
              <a:t>3.4, 3.5 – Released 2015</a:t>
            </a:r>
          </a:p>
          <a:p>
            <a:pPr lvl="2"/>
            <a:r>
              <a:rPr lang="en-US" dirty="0" smtClean="0"/>
              <a:t>Commonly used in research and anything related to Google</a:t>
            </a:r>
          </a:p>
          <a:p>
            <a:pPr lvl="1"/>
            <a:r>
              <a:rPr lang="en-US" dirty="0" smtClean="0"/>
              <a:t>You can’t guarantee a program written in V2.6 will run in V2.7 or newer.</a:t>
            </a:r>
          </a:p>
          <a:p>
            <a:r>
              <a:rPr lang="en-US" dirty="0" smtClean="0"/>
              <a:t>Indentation delineates program structure</a:t>
            </a:r>
          </a:p>
          <a:p>
            <a:pPr lvl="1"/>
            <a:r>
              <a:rPr lang="en-US" dirty="0" smtClean="0"/>
              <a:t>There is no Begin-End, &lt;div&gt;&lt;/div&gt; or {}, just indentation</a:t>
            </a:r>
          </a:p>
          <a:p>
            <a:r>
              <a:rPr lang="en-US" dirty="0" smtClean="0"/>
              <a:t>Type checking is done during execution</a:t>
            </a:r>
          </a:p>
          <a:p>
            <a:r>
              <a:rPr lang="en-US" dirty="0" smtClean="0"/>
              <a:t>All statements must be on a single line.</a:t>
            </a:r>
          </a:p>
        </p:txBody>
      </p:sp>
    </p:spTree>
    <p:extLst>
      <p:ext uri="{BB962C8B-B14F-4D97-AF65-F5344CB8AC3E}">
        <p14:creationId xmlns:p14="http://schemas.microsoft.com/office/powerpoint/2010/main" val="14150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Windows/Mac</a:t>
            </a:r>
          </a:p>
          <a:p>
            <a:pPr lvl="1"/>
            <a:r>
              <a:rPr lang="en-US" dirty="0" smtClean="0"/>
              <a:t>Select the appropriate version:</a:t>
            </a:r>
          </a:p>
          <a:p>
            <a:pPr lvl="2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://www.python.org/downloads/release/python-2713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2"/>
            <a:r>
              <a:rPr lang="en-US" dirty="0"/>
              <a:t>https://www.python.org/downloads/release/python-354/</a:t>
            </a:r>
            <a:endParaRPr lang="en-US" dirty="0" smtClean="0"/>
          </a:p>
          <a:p>
            <a:r>
              <a:rPr lang="en-US" dirty="0" smtClean="0"/>
              <a:t>Linux </a:t>
            </a:r>
          </a:p>
          <a:p>
            <a:pPr lvl="1"/>
            <a:r>
              <a:rPr lang="en-US" dirty="0" smtClean="0"/>
              <a:t>RHEL/CentOS: Comes with a version of Python 2</a:t>
            </a:r>
          </a:p>
          <a:p>
            <a:pPr lvl="2"/>
            <a:r>
              <a:rPr lang="en-US" dirty="0" smtClean="0"/>
              <a:t>Centos/RHEL 7 comes with Python 2.7</a:t>
            </a:r>
          </a:p>
          <a:p>
            <a:pPr lvl="2"/>
            <a:r>
              <a:rPr lang="en-US" dirty="0" smtClean="0"/>
              <a:t>CentOS 6 requires python 2.6 for YUM to work DO NOT install newer python because you will break YUM</a:t>
            </a:r>
          </a:p>
          <a:p>
            <a:pPr lvl="1"/>
            <a:r>
              <a:rPr lang="en-US" dirty="0" smtClean="0"/>
              <a:t>Ubuntu/</a:t>
            </a:r>
            <a:r>
              <a:rPr lang="en-US" dirty="0" err="1" smtClean="0"/>
              <a:t>MiNT</a:t>
            </a:r>
            <a:r>
              <a:rPr lang="en-US" dirty="0" smtClean="0"/>
              <a:t>: apt-get install python</a:t>
            </a:r>
          </a:p>
          <a:p>
            <a:pPr lvl="2"/>
            <a:r>
              <a:rPr lang="en-US" dirty="0" smtClean="0"/>
              <a:t>Ubuntu 16.04 is distributed with Python 3.5</a:t>
            </a:r>
          </a:p>
          <a:p>
            <a:pPr lvl="2"/>
            <a:r>
              <a:rPr lang="en-US" dirty="0" smtClean="0"/>
              <a:t>You will need to install 2.7 if you want to use it.</a:t>
            </a:r>
          </a:p>
          <a:p>
            <a:pPr lvl="3"/>
            <a:r>
              <a:rPr lang="en-US" dirty="0" smtClean="0"/>
              <a:t>If using apt-get you will need the following prerequisites:</a:t>
            </a:r>
          </a:p>
          <a:p>
            <a:pPr lvl="4"/>
            <a:r>
              <a:rPr lang="en-US" dirty="0" err="1" smtClean="0"/>
              <a:t>sudo</a:t>
            </a:r>
            <a:r>
              <a:rPr lang="en-US" dirty="0" smtClean="0"/>
              <a:t> apt-get install build-</a:t>
            </a:r>
            <a:r>
              <a:rPr lang="en-US" dirty="0" err="1" smtClean="0"/>
              <a:t>esentials</a:t>
            </a:r>
            <a:r>
              <a:rPr lang="en-US" dirty="0" smtClean="0"/>
              <a:t> </a:t>
            </a:r>
            <a:r>
              <a:rPr lang="en-US" dirty="0" err="1" smtClean="0"/>
              <a:t>checkinstall</a:t>
            </a:r>
            <a:endParaRPr lang="en-US" dirty="0" smtClean="0"/>
          </a:p>
          <a:p>
            <a:pPr lvl="4"/>
            <a:r>
              <a:rPr lang="en-US" dirty="0" err="1"/>
              <a:t>s</a:t>
            </a:r>
            <a:r>
              <a:rPr lang="en-US" dirty="0" err="1" smtClean="0"/>
              <a:t>udo</a:t>
            </a:r>
            <a:r>
              <a:rPr lang="en-US" dirty="0" smtClean="0"/>
              <a:t>  apt-get install libreadline-gplv2-dev libncursesw5-dev </a:t>
            </a:r>
            <a:r>
              <a:rPr lang="en-US" dirty="0" err="1" smtClean="0"/>
              <a:t>libssl</a:t>
            </a:r>
            <a:r>
              <a:rPr lang="en-US" dirty="0" smtClean="0"/>
              <a:t>-dev </a:t>
            </a:r>
            <a:r>
              <a:rPr lang="en-US" dirty="0" err="1" smtClean="0"/>
              <a:t>tk</a:t>
            </a:r>
            <a:r>
              <a:rPr lang="en-US" dirty="0" smtClean="0"/>
              <a:t>-dev </a:t>
            </a:r>
            <a:r>
              <a:rPr lang="en-US" dirty="0" err="1" smtClean="0"/>
              <a:t>libgdbm</a:t>
            </a:r>
            <a:r>
              <a:rPr lang="en-US" dirty="0" smtClean="0"/>
              <a:t>-dev libc6-dev libbz2-dev</a:t>
            </a:r>
          </a:p>
        </p:txBody>
      </p:sp>
    </p:spTree>
    <p:extLst>
      <p:ext uri="{BB962C8B-B14F-4D97-AF65-F5344CB8AC3E}">
        <p14:creationId xmlns:p14="http://schemas.microsoft.com/office/powerpoint/2010/main" val="1732433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04336"/>
            <a:ext cx="8946541" cy="474406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Interactive</a:t>
            </a:r>
          </a:p>
          <a:p>
            <a:pPr lvl="1"/>
            <a:r>
              <a:rPr lang="en-US" dirty="0" smtClean="0"/>
              <a:t>Not typically used.</a:t>
            </a:r>
          </a:p>
          <a:p>
            <a:pPr lvl="1"/>
            <a:r>
              <a:rPr lang="en-US" dirty="0" smtClean="0"/>
              <a:t>Allows you to test code fragments</a:t>
            </a:r>
          </a:p>
          <a:p>
            <a:r>
              <a:rPr lang="en-US" dirty="0" smtClean="0"/>
              <a:t>Script</a:t>
            </a:r>
          </a:p>
          <a:p>
            <a:pPr lvl="1"/>
            <a:r>
              <a:rPr lang="en-US" dirty="0" smtClean="0"/>
              <a:t>Runs the same way as other scripts</a:t>
            </a:r>
          </a:p>
          <a:p>
            <a:pPr lvl="2"/>
            <a:r>
              <a:rPr lang="en-US" dirty="0" smtClean="0"/>
              <a:t>Python script.py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cript.py</a:t>
            </a:r>
          </a:p>
          <a:p>
            <a:pPr lvl="3"/>
            <a:r>
              <a:rPr lang="en-US" dirty="0" smtClean="0"/>
              <a:t>First line of file must be: #!/bin/python</a:t>
            </a:r>
          </a:p>
          <a:p>
            <a:r>
              <a:rPr lang="en-US" dirty="0" smtClean="0"/>
              <a:t>Command line</a:t>
            </a:r>
          </a:p>
          <a:p>
            <a:pPr lvl="1"/>
            <a:r>
              <a:rPr lang="en-US" dirty="0" smtClean="0"/>
              <a:t>Python –c “lambda expression”</a:t>
            </a:r>
          </a:p>
          <a:p>
            <a:pPr lvl="1"/>
            <a:r>
              <a:rPr lang="en-US" dirty="0" smtClean="0"/>
              <a:t>Example:</a:t>
            </a:r>
          </a:p>
          <a:p>
            <a:pPr marL="914400" lvl="2" indent="0">
              <a:buNone/>
            </a:pPr>
            <a:r>
              <a:rPr lang="en-US" dirty="0" smtClean="0"/>
              <a:t>curl –</a:t>
            </a:r>
            <a:r>
              <a:rPr lang="en-US" smtClean="0"/>
              <a:t>X GET </a:t>
            </a:r>
            <a:r>
              <a:rPr lang="en-US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://ipaddr/api/powerpack</a:t>
            </a:r>
            <a:r>
              <a:rPr lang="en-US" dirty="0" smtClean="0"/>
              <a:t> | python -c “import </a:t>
            </a:r>
            <a:r>
              <a:rPr lang="en-US" dirty="0" err="1" smtClean="0"/>
              <a:t>sys,json,pprint</a:t>
            </a:r>
            <a:r>
              <a:rPr lang="en-US" dirty="0" smtClean="0"/>
              <a:t>; </a:t>
            </a:r>
            <a:r>
              <a:rPr lang="en-US" dirty="0" err="1" smtClean="0"/>
              <a:t>pprint.pprint</a:t>
            </a:r>
            <a:r>
              <a:rPr lang="en-US" dirty="0" smtClean="0"/>
              <a:t>(</a:t>
            </a:r>
            <a:r>
              <a:rPr lang="en-US" dirty="0" err="1" smtClean="0"/>
              <a:t>json.load</a:t>
            </a:r>
            <a:r>
              <a:rPr lang="en-US" dirty="0" smtClean="0"/>
              <a:t>(</a:t>
            </a:r>
            <a:r>
              <a:rPr lang="en-US" dirty="0" err="1" smtClean="0"/>
              <a:t>sys.stdin</a:t>
            </a:r>
            <a:r>
              <a:rPr lang="en-US" dirty="0" smtClean="0"/>
              <a:t>))”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3161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7870</TotalTime>
  <Words>797</Words>
  <Application>Microsoft Office PowerPoint</Application>
  <PresentationFormat>Widescreen</PresentationFormat>
  <Paragraphs>167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Ion</vt:lpstr>
      <vt:lpstr>Introduction</vt:lpstr>
      <vt:lpstr>What is Python</vt:lpstr>
      <vt:lpstr>When To Use Python</vt:lpstr>
      <vt:lpstr>When NOT to use Python</vt:lpstr>
      <vt:lpstr>The Good</vt:lpstr>
      <vt:lpstr>The Bad</vt:lpstr>
      <vt:lpstr>The Ugly</vt:lpstr>
      <vt:lpstr>How to install</vt:lpstr>
      <vt:lpstr>How to Use</vt:lpstr>
      <vt:lpstr>Development Environments</vt:lpstr>
      <vt:lpstr>Why is Python considered a scripting Language?</vt:lpstr>
      <vt:lpstr>Object Types</vt:lpstr>
      <vt:lpstr>Inspecting objects</vt:lpstr>
      <vt:lpstr>Interactive Demnstration </vt:lpstr>
      <vt:lpstr>Day 2: Program flow</vt:lpstr>
      <vt:lpstr>“if” statement</vt:lpstr>
      <vt:lpstr>The “if” – “elif” – “else”  combination can be used to replace the “C/C++/Java” “switch” statement</vt:lpstr>
      <vt:lpstr>“for” statement</vt:lpstr>
      <vt:lpstr>Range function</vt:lpstr>
      <vt:lpstr>List Comprehensions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Introduction</dc:title>
  <dc:creator>Brian Grier</dc:creator>
  <cp:lastModifiedBy>Brian Grier</cp:lastModifiedBy>
  <cp:revision>48</cp:revision>
  <dcterms:created xsi:type="dcterms:W3CDTF">2017-08-12T11:48:28Z</dcterms:created>
  <dcterms:modified xsi:type="dcterms:W3CDTF">2017-09-08T16:41:00Z</dcterms:modified>
</cp:coreProperties>
</file>