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5" r:id="rId10"/>
    <p:sldId id="263" r:id="rId11"/>
    <p:sldId id="265" r:id="rId12"/>
    <p:sldId id="266" r:id="rId13"/>
    <p:sldId id="264" r:id="rId14"/>
    <p:sldId id="267" r:id="rId15"/>
    <p:sldId id="268" r:id="rId16"/>
    <p:sldId id="272" r:id="rId17"/>
    <p:sldId id="274" r:id="rId18"/>
    <p:sldId id="273" r:id="rId19"/>
    <p:sldId id="269" r:id="rId20"/>
    <p:sldId id="271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54/" TargetMode="External"/><Relationship Id="rId2" Type="http://schemas.openxmlformats.org/officeDocument/2006/relationships/hyperlink" Target="https://www.python.org/downloads/release/python-271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/api/powerp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355" y="2700000"/>
            <a:ext cx="8825658" cy="125658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IDLE – included with Windows and Mac distributions</a:t>
            </a:r>
          </a:p>
          <a:p>
            <a:pPr lvl="1"/>
            <a:r>
              <a:rPr lang="en-US" dirty="0" smtClean="0"/>
              <a:t>Good enough for fairly simple things, including this course</a:t>
            </a:r>
          </a:p>
          <a:p>
            <a:pPr marL="400050"/>
            <a:r>
              <a:rPr lang="en-US" dirty="0" err="1" smtClean="0"/>
              <a:t>PyCharm</a:t>
            </a:r>
            <a:r>
              <a:rPr lang="en-US" dirty="0" smtClean="0"/>
              <a:t> – Community edition</a:t>
            </a:r>
          </a:p>
          <a:p>
            <a:pPr marL="800100" lvl="1"/>
            <a:r>
              <a:rPr lang="en-US" dirty="0" smtClean="0"/>
              <a:t>Shares basic structure with other Jet Brains IDEs</a:t>
            </a:r>
          </a:p>
          <a:p>
            <a:pPr marL="1200150" lvl="2"/>
            <a:r>
              <a:rPr lang="en-US" dirty="0" err="1" smtClean="0"/>
              <a:t>Intelli</a:t>
            </a:r>
            <a:r>
              <a:rPr lang="en-US" dirty="0" smtClean="0"/>
              <a:t>-J </a:t>
            </a:r>
            <a:r>
              <a:rPr lang="en-US" dirty="0"/>
              <a:t>(</a:t>
            </a:r>
            <a:r>
              <a:rPr lang="en-US" dirty="0" smtClean="0"/>
              <a:t>Android and other Java development)</a:t>
            </a:r>
          </a:p>
          <a:p>
            <a:pPr marL="1200150" lvl="2"/>
            <a:r>
              <a:rPr lang="en-US" dirty="0" err="1" smtClean="0"/>
              <a:t>WebStorm</a:t>
            </a:r>
            <a:endParaRPr lang="en-US" dirty="0" smtClean="0"/>
          </a:p>
          <a:p>
            <a:pPr marL="1200150" lvl="2"/>
            <a:r>
              <a:rPr lang="en-US" dirty="0" err="1" smtClean="0"/>
              <a:t>RubyMine</a:t>
            </a:r>
            <a:endParaRPr lang="en-US" dirty="0" smtClean="0"/>
          </a:p>
          <a:p>
            <a:pPr marL="1200150" lvl="2"/>
            <a:r>
              <a:rPr lang="en-US" dirty="0" err="1" smtClean="0"/>
              <a:t>AppCode</a:t>
            </a:r>
            <a:endParaRPr lang="en-US" dirty="0" smtClean="0"/>
          </a:p>
          <a:p>
            <a:pPr marL="800100" lvl="1"/>
            <a:r>
              <a:rPr lang="en-US" dirty="0" smtClean="0"/>
              <a:t>Allows you to choose Python version if your system has more than one.</a:t>
            </a:r>
          </a:p>
          <a:p>
            <a:pPr marL="400050"/>
            <a:r>
              <a:rPr lang="en-US" dirty="0" smtClean="0"/>
              <a:t>Investigate other IDEs:</a:t>
            </a:r>
          </a:p>
          <a:p>
            <a:pPr marL="800100" lvl="1"/>
            <a:r>
              <a:rPr lang="en-US" dirty="0" smtClean="0"/>
              <a:t>https://www.quora.com/What-is-the-best-IDE-for-Python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Python considered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commands are inspected within an interactive interpreter</a:t>
            </a:r>
          </a:p>
          <a:p>
            <a:pPr lvl="1"/>
            <a:r>
              <a:rPr lang="en-US" dirty="0" smtClean="0"/>
              <a:t>Python will execute a command (almost) every time you press enter</a:t>
            </a:r>
          </a:p>
          <a:p>
            <a:r>
              <a:rPr lang="en-US" dirty="0" smtClean="0"/>
              <a:t>There is only an interpreter</a:t>
            </a:r>
          </a:p>
          <a:p>
            <a:pPr lvl="1"/>
            <a:r>
              <a:rPr lang="en-US" dirty="0" smtClean="0"/>
              <a:t>No standalone compiler (C, C++, C#, Java)</a:t>
            </a:r>
          </a:p>
          <a:p>
            <a:pPr lvl="1"/>
            <a:r>
              <a:rPr lang="en-US" dirty="0" smtClean="0"/>
              <a:t>No link phase (C, C++)</a:t>
            </a:r>
          </a:p>
          <a:p>
            <a:pPr lvl="1"/>
            <a:r>
              <a:rPr lang="en-US" dirty="0" smtClean="0"/>
              <a:t>You only find syntax errors when the interpreter executes a line of code</a:t>
            </a:r>
          </a:p>
          <a:p>
            <a:pPr lvl="2"/>
            <a:r>
              <a:rPr lang="en-US" dirty="0" smtClean="0"/>
              <a:t>There are tools that will alert you about a lot of typos.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 </a:t>
            </a:r>
            <a:r>
              <a:rPr lang="en-US" sz="3200" dirty="0" smtClean="0"/>
              <a:t>(everything’s an object)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Numbers:	An integer or floating point value</a:t>
            </a:r>
          </a:p>
          <a:p>
            <a:pPr lvl="1"/>
            <a:r>
              <a:rPr lang="en-US" dirty="0" smtClean="0"/>
              <a:t>Integers	</a:t>
            </a:r>
            <a:r>
              <a:rPr lang="en-US" dirty="0" err="1" smtClean="0"/>
              <a:t>obj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Float		</a:t>
            </a:r>
            <a:r>
              <a:rPr lang="en-US" dirty="0" err="1" smtClean="0"/>
              <a:t>obj</a:t>
            </a:r>
            <a:r>
              <a:rPr lang="en-US" dirty="0" smtClean="0"/>
              <a:t>=1.0</a:t>
            </a:r>
          </a:p>
          <a:p>
            <a:r>
              <a:rPr lang="en-US" dirty="0" smtClean="0"/>
              <a:t>Strings: 		</a:t>
            </a:r>
            <a:r>
              <a:rPr lang="en-US" dirty="0" smtClean="0"/>
              <a:t>An immutable list of </a:t>
            </a:r>
            <a:r>
              <a:rPr lang="en-US" dirty="0" smtClean="0"/>
              <a:t>characters enclosed in quotes (‘ or “)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=‘a’, </a:t>
            </a:r>
            <a:r>
              <a:rPr lang="en-US" dirty="0" err="1" smtClean="0"/>
              <a:t>obj</a:t>
            </a:r>
            <a:r>
              <a:rPr lang="en-US" dirty="0" smtClean="0"/>
              <a:t>=“b” , </a:t>
            </a:r>
            <a:r>
              <a:rPr lang="en-US" dirty="0" err="1" smtClean="0"/>
              <a:t>obj</a:t>
            </a:r>
            <a:r>
              <a:rPr lang="en-US" dirty="0" smtClean="0"/>
              <a:t>=‘Something longer’, </a:t>
            </a:r>
            <a:r>
              <a:rPr lang="en-US" dirty="0" err="1" smtClean="0"/>
              <a:t>obj</a:t>
            </a:r>
            <a:r>
              <a:rPr lang="en-US" dirty="0" smtClean="0"/>
              <a:t> = ‘something with ”something” else’</a:t>
            </a:r>
          </a:p>
          <a:p>
            <a:r>
              <a:rPr lang="en-US" dirty="0" smtClean="0"/>
              <a:t>Lists:			A group of objects in a particular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=[1,2,3], </a:t>
            </a:r>
            <a:r>
              <a:rPr lang="en-US" dirty="0" err="1" smtClean="0"/>
              <a:t>obj</a:t>
            </a:r>
            <a:r>
              <a:rPr lang="en-US" dirty="0" smtClean="0"/>
              <a:t>=[1,2,’string’,3.0], </a:t>
            </a:r>
            <a:r>
              <a:rPr lang="en-US" dirty="0" err="1" smtClean="0"/>
              <a:t>obj</a:t>
            </a:r>
            <a:r>
              <a:rPr lang="en-US" dirty="0" smtClean="0"/>
              <a:t>=[[1,2],[2,3,4],’</a:t>
            </a:r>
            <a:r>
              <a:rPr lang="en-US" dirty="0" err="1" smtClean="0"/>
              <a:t>str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Dictionary	A group of keys and values with no order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={‘k1’:v1, ‘k2’:[1,2,3], ‘k4’:{‘k4k1’:k4v1}, ‘k5’:’str’}</a:t>
            </a:r>
          </a:p>
          <a:p>
            <a:r>
              <a:rPr lang="en-US" dirty="0" smtClean="0"/>
              <a:t>Sets:			An Immutable list of objects with no repeating values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=set([1,2,’string’,{},[], 5.0])</a:t>
            </a:r>
          </a:p>
          <a:p>
            <a:r>
              <a:rPr lang="en-US" dirty="0" smtClean="0"/>
              <a:t>Generator	A list where the elements are created when requested</a:t>
            </a:r>
          </a:p>
        </p:txBody>
      </p:sp>
    </p:spTree>
    <p:extLst>
      <p:ext uri="{BB962C8B-B14F-4D97-AF65-F5344CB8AC3E}">
        <p14:creationId xmlns:p14="http://schemas.microsoft.com/office/powerpoint/2010/main" val="316702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 have</a:t>
            </a:r>
          </a:p>
          <a:p>
            <a:pPr lvl="1"/>
            <a:r>
              <a:rPr lang="en-US" dirty="0" smtClean="0"/>
              <a:t>Values/States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Lifetimes</a:t>
            </a:r>
          </a:p>
          <a:p>
            <a:pPr lvl="1"/>
            <a:r>
              <a:rPr lang="en-US" dirty="0" smtClean="0"/>
              <a:t>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help(</a:t>
            </a:r>
            <a:r>
              <a:rPr lang="en-US" dirty="0" err="1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dump(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attr</a:t>
            </a:r>
            <a:r>
              <a:rPr lang="en-US" dirty="0" smtClean="0"/>
              <a:t> in 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		print(‘obj.{} = {}’.format(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getattr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attr</a:t>
            </a:r>
            <a:r>
              <a:rPr lang="en-US" dirty="0" smtClean="0"/>
              <a:t>)))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ump(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obj</a:t>
            </a:r>
            <a:r>
              <a:rPr lang="en-US" dirty="0" smtClean="0"/>
              <a:t>.__doc__)</a:t>
            </a:r>
          </a:p>
        </p:txBody>
      </p:sp>
    </p:spTree>
    <p:extLst>
      <p:ext uri="{BB962C8B-B14F-4D97-AF65-F5344CB8AC3E}">
        <p14:creationId xmlns:p14="http://schemas.microsoft.com/office/powerpoint/2010/main" val="11316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 err="1" smtClean="0"/>
              <a:t>Demnstration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List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For Statement</a:t>
            </a:r>
          </a:p>
          <a:p>
            <a:r>
              <a:rPr lang="en-US" dirty="0" smtClean="0"/>
              <a:t>While Statement</a:t>
            </a:r>
          </a:p>
          <a:p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Instantiation</a:t>
            </a:r>
          </a:p>
          <a:p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execute a block of code if the “expression” evaluates to “True”</a:t>
            </a:r>
          </a:p>
          <a:p>
            <a:pPr lvl="1"/>
            <a:r>
              <a:rPr lang="en-US" dirty="0" smtClean="0"/>
              <a:t>Must be complete on a single line</a:t>
            </a:r>
          </a:p>
          <a:p>
            <a:r>
              <a:rPr lang="en-US" dirty="0" smtClean="0"/>
              <a:t>Has a typical and a non-typical else clause</a:t>
            </a:r>
          </a:p>
          <a:p>
            <a:pPr lvl="1"/>
            <a:r>
              <a:rPr lang="en-US" dirty="0" smtClean="0"/>
              <a:t>“else:” the typical do the next block of code if the main “if” expression did not evaluate to “True”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elif</a:t>
            </a:r>
            <a:r>
              <a:rPr lang="en-US" dirty="0" smtClean="0"/>
              <a:t>:” is the equivalent of “else: if” </a:t>
            </a:r>
          </a:p>
          <a:p>
            <a:pPr lvl="2"/>
            <a:r>
              <a:rPr lang="en-US" dirty="0" smtClean="0"/>
              <a:t>Is used when trying to reduce unnecessary indentation making code more readable</a:t>
            </a:r>
          </a:p>
          <a:p>
            <a:r>
              <a:rPr lang="en-US" dirty="0" smtClean="0"/>
              <a:t>Each code block has a unique scope for objects first used in it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8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“if” –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– “else”  combination can be used to replace the “C/C</a:t>
            </a:r>
            <a:r>
              <a:rPr lang="en-US" sz="2800" smtClean="0"/>
              <a:t>++/Java” </a:t>
            </a:r>
            <a:r>
              <a:rPr lang="en-US" sz="2800" dirty="0" smtClean="0"/>
              <a:t>“switch”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756555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expression :</a:t>
            </a:r>
            <a:br>
              <a:rPr lang="en-US" dirty="0" smtClean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expression: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expression: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else: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code block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8472" y="2052918"/>
            <a:ext cx="375655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switch (expression) {</a:t>
            </a:r>
            <a:br>
              <a:rPr lang="en-US" dirty="0" smtClean="0"/>
            </a:br>
            <a:r>
              <a:rPr lang="en-US" dirty="0" smtClean="0"/>
              <a:t>case a: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>case b: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	break;</a:t>
            </a:r>
            <a:br>
              <a:rPr lang="en-US" dirty="0" smtClean="0"/>
            </a:br>
            <a:r>
              <a:rPr lang="en-US" dirty="0" smtClean="0"/>
              <a:t>case c: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      break;</a:t>
            </a:r>
            <a:br>
              <a:rPr lang="en-US" dirty="0" smtClean="0"/>
            </a:br>
            <a:r>
              <a:rPr lang="en-US" dirty="0" smtClean="0"/>
              <a:t>default:</a:t>
            </a:r>
            <a:br>
              <a:rPr lang="en-US" dirty="0" smtClean="0"/>
            </a:br>
            <a:r>
              <a:rPr lang="en-US" dirty="0" smtClean="0"/>
              <a:t>	code block;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85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traverse </a:t>
            </a:r>
            <a:r>
              <a:rPr lang="en-US" dirty="0" err="1" smtClean="0"/>
              <a:t>iterable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Python 2.7 – </a:t>
            </a:r>
            <a:r>
              <a:rPr lang="en-US" dirty="0" err="1" smtClean="0"/>
              <a:t>iterable</a:t>
            </a:r>
            <a:endParaRPr lang="en-US" dirty="0" smtClean="0"/>
          </a:p>
          <a:p>
            <a:pPr lvl="1"/>
            <a:r>
              <a:rPr lang="en-US" dirty="0" smtClean="0"/>
              <a:t>Python 3.x - </a:t>
            </a:r>
            <a:r>
              <a:rPr lang="en-US" dirty="0" err="1" smtClean="0"/>
              <a:t>iteritem</a:t>
            </a:r>
            <a:endParaRPr lang="en-US" dirty="0" smtClean="0"/>
          </a:p>
          <a:p>
            <a:r>
              <a:rPr lang="en-US" dirty="0" smtClean="0"/>
              <a:t>Has unique syntax compared to other languages</a:t>
            </a:r>
          </a:p>
          <a:p>
            <a:pPr marL="457200" lvl="1" indent="0">
              <a:buNone/>
            </a:pPr>
            <a:r>
              <a:rPr lang="en-US" sz="1200" dirty="0" smtClean="0"/>
              <a:t>for item in </a:t>
            </a:r>
            <a:r>
              <a:rPr lang="en-US" sz="1200" dirty="0" err="1" smtClean="0"/>
              <a:t>iterable_object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	&lt;some python code&gt;</a:t>
            </a:r>
            <a:br>
              <a:rPr lang="en-US" sz="1200" dirty="0" smtClean="0"/>
            </a:br>
            <a:r>
              <a:rPr lang="en-US" sz="1200" dirty="0" smtClean="0"/>
              <a:t>else:</a:t>
            </a:r>
            <a:br>
              <a:rPr lang="en-US" sz="1200" dirty="0" smtClean="0"/>
            </a:br>
            <a:r>
              <a:rPr lang="en-US" sz="1200" dirty="0" smtClean="0"/>
              <a:t>	&lt;some python code that will only execute if the code did not “break” out of the loop&gt;</a:t>
            </a:r>
          </a:p>
          <a:p>
            <a:r>
              <a:rPr lang="en-US" dirty="0" smtClean="0"/>
              <a:t>Use creates a unique “scope” for variables first used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List creator</a:t>
            </a:r>
          </a:p>
          <a:p>
            <a:pPr lvl="2"/>
            <a:r>
              <a:rPr lang="en-US" dirty="0" smtClean="0"/>
              <a:t>Creates a list of values that starts a the start value </a:t>
            </a:r>
          </a:p>
          <a:p>
            <a:pPr lvl="2"/>
            <a:r>
              <a:rPr lang="en-US" dirty="0" smtClean="0"/>
              <a:t>Ends one less than the end value</a:t>
            </a:r>
          </a:p>
          <a:p>
            <a:pPr lvl="2"/>
            <a:r>
              <a:rPr lang="en-US" dirty="0" smtClean="0"/>
              <a:t>Step tells difference between each output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- Generator</a:t>
            </a:r>
          </a:p>
          <a:p>
            <a:pPr lvl="2"/>
            <a:r>
              <a:rPr lang="en-US" dirty="0" smtClean="0"/>
              <a:t>Does not create a list only an output each time it is called</a:t>
            </a:r>
            <a:endParaRPr lang="en-US" dirty="0"/>
          </a:p>
          <a:p>
            <a:r>
              <a:rPr lang="en-US" dirty="0" smtClean="0"/>
              <a:t>Python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– equivalent of </a:t>
            </a:r>
            <a:r>
              <a:rPr lang="en-US" dirty="0" err="1" smtClean="0"/>
              <a:t>xrange</a:t>
            </a:r>
            <a:r>
              <a:rPr lang="en-US" dirty="0" smtClean="0"/>
              <a:t> in Python 2</a:t>
            </a:r>
          </a:p>
          <a:p>
            <a:pPr lvl="1"/>
            <a:r>
              <a:rPr lang="en-US" dirty="0" err="1" smtClean="0"/>
              <a:t>xrange</a:t>
            </a:r>
            <a:r>
              <a:rPr lang="en-US" dirty="0" smtClean="0"/>
              <a:t> does not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language - but you don’t have to create objects</a:t>
            </a:r>
          </a:p>
          <a:p>
            <a:r>
              <a:rPr lang="en-US" dirty="0"/>
              <a:t>M</a:t>
            </a:r>
            <a:r>
              <a:rPr lang="en-US" dirty="0" smtClean="0"/>
              <a:t>ost popular programming language (IEEE Spectrum 2017)</a:t>
            </a:r>
          </a:p>
          <a:p>
            <a:r>
              <a:rPr lang="en-US" dirty="0" smtClean="0"/>
              <a:t>Considered a scripting language because it has an interactive shell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reduce code by flattening a for loop</a:t>
            </a:r>
          </a:p>
          <a:p>
            <a:r>
              <a:rPr lang="en-US" dirty="0" smtClean="0"/>
              <a:t>Replaces:</a:t>
            </a:r>
          </a:p>
          <a:p>
            <a:pPr marL="457200" lvl="1" indent="0">
              <a:buNone/>
            </a:pPr>
            <a:r>
              <a:rPr lang="en-US" dirty="0" smtClean="0"/>
              <a:t>l = []</a:t>
            </a:r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or letter in ‘string’: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(letter)</a:t>
            </a:r>
            <a:endParaRPr lang="en-US" dirty="0"/>
          </a:p>
          <a:p>
            <a:r>
              <a:rPr lang="en-US" dirty="0" smtClean="0"/>
              <a:t>With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 = [letter for letter in ‘string’]</a:t>
            </a:r>
          </a:p>
          <a:p>
            <a:pPr marL="0" indent="0">
              <a:buNone/>
            </a:pPr>
            <a:r>
              <a:rPr lang="en-US" dirty="0" smtClean="0"/>
              <a:t>	first = [x**2 for x in </a:t>
            </a:r>
            <a:r>
              <a:rPr lang="en-US" dirty="0" err="1" smtClean="0"/>
              <a:t>xrange</a:t>
            </a:r>
            <a:r>
              <a:rPr lang="en-US" dirty="0" smtClean="0"/>
              <a:t>(0,11)]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scnd</a:t>
            </a:r>
            <a:r>
              <a:rPr lang="en-US" dirty="0" smtClean="0"/>
              <a:t> = [</a:t>
            </a:r>
            <a:r>
              <a:rPr lang="en-US" dirty="0" err="1" smtClean="0"/>
              <a:t>num</a:t>
            </a:r>
            <a:r>
              <a:rPr lang="en-US" dirty="0" smtClean="0"/>
              <a:t> for </a:t>
            </a:r>
            <a:r>
              <a:rPr lang="en-US" dirty="0" err="1" smtClean="0"/>
              <a:t>num</a:t>
            </a:r>
            <a:r>
              <a:rPr lang="en-US" dirty="0" smtClean="0"/>
              <a:t> in </a:t>
            </a:r>
            <a:r>
              <a:rPr lang="en-US" dirty="0" err="1" smtClean="0"/>
              <a:t>xrange</a:t>
            </a:r>
            <a:r>
              <a:rPr lang="en-US" dirty="0" smtClean="0"/>
              <a:t>(101) if </a:t>
            </a:r>
            <a:r>
              <a:rPr lang="en-US" dirty="0" err="1" smtClean="0"/>
              <a:t>num</a:t>
            </a:r>
            <a:r>
              <a:rPr lang="en-US" dirty="0" smtClean="0"/>
              <a:t> % 2 == 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5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Objects,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 (A description of something that can be created)</a:t>
            </a:r>
            <a:endParaRPr lang="en-US" dirty="0"/>
          </a:p>
          <a:p>
            <a:pPr lvl="1"/>
            <a:r>
              <a:rPr lang="en-US" dirty="0" smtClean="0"/>
              <a:t>NOTHING IS PRIVATE!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Can be defined explicitly</a:t>
            </a:r>
          </a:p>
          <a:p>
            <a:pPr lvl="2"/>
            <a:r>
              <a:rPr lang="en-US" dirty="0" smtClean="0"/>
              <a:t>Can be defined in the construction (__</a:t>
            </a:r>
            <a:r>
              <a:rPr lang="en-US" dirty="0" err="1" smtClean="0"/>
              <a:t>init</a:t>
            </a:r>
            <a:r>
              <a:rPr lang="en-US" dirty="0" smtClean="0"/>
              <a:t>__) method</a:t>
            </a:r>
          </a:p>
          <a:p>
            <a:pPr lvl="3"/>
            <a:r>
              <a:rPr lang="en-US" dirty="0" smtClean="0"/>
              <a:t>If defined in constructor the a child class MUST call it’s parent (super) </a:t>
            </a:r>
            <a:r>
              <a:rPr lang="en-US" smtClean="0"/>
              <a:t>class constructor</a:t>
            </a:r>
            <a:endParaRPr lang="en-US" dirty="0"/>
          </a:p>
          <a:p>
            <a:pPr lvl="1"/>
            <a:r>
              <a:rPr lang="en-US" dirty="0"/>
              <a:t>Constructor (__</a:t>
            </a:r>
            <a:r>
              <a:rPr lang="en-US" dirty="0" err="1"/>
              <a:t>init</a:t>
            </a:r>
            <a:r>
              <a:rPr lang="en-US" dirty="0"/>
              <a:t>__)/Destructor (__del__)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Objects (Instantiation of a Class)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args</a:t>
            </a:r>
            <a:r>
              <a:rPr lang="en-US" dirty="0" smtClean="0"/>
              <a:t>: unlabeled arguments</a:t>
            </a:r>
          </a:p>
          <a:p>
            <a:pPr lvl="2"/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: labeled arguments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9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NOT associated with a class</a:t>
            </a:r>
          </a:p>
          <a:p>
            <a:r>
              <a:rPr lang="en-US" dirty="0" smtClean="0"/>
              <a:t>Uses the same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br>
              <a:rPr lang="en-US" dirty="0" smtClean="0"/>
            </a:br>
            <a:r>
              <a:rPr lang="en-US" sz="3200" dirty="0" smtClean="0"/>
              <a:t>(you never thought I would shut up did you?)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ridiculously flexible, but that requires your diligence.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Recommended on-line resources</a:t>
            </a:r>
          </a:p>
          <a:p>
            <a:pPr lvl="1"/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  <a:p>
            <a:pPr lvl="1"/>
            <a:r>
              <a:rPr lang="en-US" dirty="0" smtClean="0"/>
              <a:t>Udemy.com (On-line training site)</a:t>
            </a:r>
          </a:p>
          <a:p>
            <a:pPr lvl="2"/>
            <a:r>
              <a:rPr lang="en-US" b="1" dirty="0"/>
              <a:t>Complete Python Bootcamp: Go from zero to hero in Python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</a:t>
            </a:r>
            <a:r>
              <a:rPr lang="en-US" dirty="0" smtClean="0"/>
              <a:t>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dealing with relationships between data</a:t>
            </a:r>
          </a:p>
          <a:p>
            <a:pPr lvl="1"/>
            <a:r>
              <a:rPr lang="en-US" dirty="0" smtClean="0"/>
              <a:t>JSON/XML</a:t>
            </a:r>
          </a:p>
          <a:p>
            <a:pPr lvl="1"/>
            <a:r>
              <a:rPr lang="en-US" dirty="0" smtClean="0"/>
              <a:t>Databases</a:t>
            </a:r>
          </a:p>
          <a:p>
            <a:r>
              <a:rPr lang="en-US" dirty="0" smtClean="0"/>
              <a:t>When you need more than a shell script</a:t>
            </a:r>
          </a:p>
          <a:p>
            <a:r>
              <a:rPr lang="en-US" dirty="0" smtClean="0"/>
              <a:t>When you do not expect the complexity of Java, C# or C++ </a:t>
            </a:r>
            <a:endParaRPr lang="en-US" dirty="0"/>
          </a:p>
          <a:p>
            <a:r>
              <a:rPr lang="en-US" dirty="0" smtClean="0"/>
              <a:t>When you do not need your program to run 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4162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(</a:t>
            </a:r>
            <a:r>
              <a:rPr lang="en-US" dirty="0" err="1" smtClean="0"/>
              <a:t>IoT</a:t>
            </a:r>
            <a:r>
              <a:rPr lang="en-US" dirty="0" smtClean="0"/>
              <a:t>) when timing is critical</a:t>
            </a:r>
          </a:p>
          <a:p>
            <a:pPr lvl="1"/>
            <a:r>
              <a:rPr lang="en-US" dirty="0" smtClean="0"/>
              <a:t>‘C’ is used for near real-time interactions with physical devices.</a:t>
            </a:r>
          </a:p>
          <a:p>
            <a:r>
              <a:rPr lang="en-US" dirty="0" smtClean="0"/>
              <a:t>Processor is extremely slow</a:t>
            </a:r>
          </a:p>
          <a:p>
            <a:r>
              <a:rPr lang="en-US" dirty="0" smtClean="0"/>
              <a:t>Processor is memory limited</a:t>
            </a:r>
          </a:p>
          <a:p>
            <a:pPr lvl="1"/>
            <a:r>
              <a:rPr lang="en-US" dirty="0" smtClean="0"/>
              <a:t>Not completely true, but large data structures can cause problems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Loosely </a:t>
            </a:r>
            <a:r>
              <a:rPr lang="en-US" dirty="0" smtClean="0"/>
              <a:t>Typed variables</a:t>
            </a:r>
          </a:p>
          <a:p>
            <a:pPr lvl="1"/>
            <a:r>
              <a:rPr lang="en-US" dirty="0" smtClean="0"/>
              <a:t>Variables are actually Labels pointing to objects</a:t>
            </a:r>
            <a:endParaRPr lang="en-US" dirty="0"/>
          </a:p>
          <a:p>
            <a:pPr lvl="2"/>
            <a:r>
              <a:rPr lang="en-US" dirty="0" smtClean="0"/>
              <a:t>An Object/variable type is determined during </a:t>
            </a:r>
            <a:r>
              <a:rPr lang="en-US" dirty="0"/>
              <a:t>program execution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inherit a type when they are first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Has built-in tuple, list and dictionary </a:t>
            </a:r>
            <a:r>
              <a:rPr lang="en-US" dirty="0" smtClean="0"/>
              <a:t>“types/classes”</a:t>
            </a:r>
          </a:p>
          <a:p>
            <a:r>
              <a:rPr lang="en-US" dirty="0" smtClean="0"/>
              <a:t>Has exception handling features</a:t>
            </a:r>
          </a:p>
          <a:p>
            <a:r>
              <a:rPr lang="en-US" dirty="0" smtClean="0"/>
              <a:t>Amazingly helpful user community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ython.org </a:t>
            </a:r>
            <a:endParaRPr lang="en-US" dirty="0"/>
          </a:p>
          <a:p>
            <a:r>
              <a:rPr lang="en-US" dirty="0" smtClean="0"/>
              <a:t>Central repository for standard packages (pypi.python.org)</a:t>
            </a:r>
          </a:p>
        </p:txBody>
      </p:sp>
    </p:spTree>
    <p:extLst>
      <p:ext uri="{BB962C8B-B14F-4D97-AF65-F5344CB8AC3E}">
        <p14:creationId xmlns:p14="http://schemas.microsoft.com/office/powerpoint/2010/main" val="2294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</a:t>
            </a:r>
            <a:r>
              <a:rPr lang="en-US" dirty="0" smtClean="0"/>
              <a:t>Typed variables (</a:t>
            </a:r>
            <a:r>
              <a:rPr lang="en-US" dirty="0"/>
              <a:t>T</a:t>
            </a:r>
            <a:r>
              <a:rPr lang="en-US" dirty="0" smtClean="0"/>
              <a:t>o much of a good thing can be bad)</a:t>
            </a:r>
            <a:endParaRPr lang="en-US" dirty="0"/>
          </a:p>
          <a:p>
            <a:pPr lvl="1"/>
            <a:r>
              <a:rPr lang="en-US" dirty="0" smtClean="0"/>
              <a:t>If you are not careful you can change your variable’s “type” which can cause exceptions during executions</a:t>
            </a:r>
            <a:endParaRPr lang="en-US" dirty="0"/>
          </a:p>
          <a:p>
            <a:r>
              <a:rPr lang="en-US" dirty="0" smtClean="0"/>
              <a:t>No standard pre-processor</a:t>
            </a:r>
          </a:p>
          <a:p>
            <a:pPr lvl="1"/>
            <a:r>
              <a:rPr lang="en-US" dirty="0" smtClean="0"/>
              <a:t>Does not catch spelling errors unless it is a python keyword</a:t>
            </a:r>
          </a:p>
          <a:p>
            <a:pPr lvl="1"/>
            <a:r>
              <a:rPr lang="en-US" dirty="0" smtClean="0"/>
              <a:t>Does not catch parameter </a:t>
            </a:r>
            <a:r>
              <a:rPr lang="en-US" smtClean="0"/>
              <a:t>type mismatches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dirty="0" smtClean="0"/>
              <a:t>variable’s object type can </a:t>
            </a:r>
            <a:r>
              <a:rPr lang="en-US" dirty="0"/>
              <a:t>change by simply assigning a different </a:t>
            </a:r>
            <a:r>
              <a:rPr lang="en-US" dirty="0" smtClean="0"/>
              <a:t>object.</a:t>
            </a:r>
            <a:endParaRPr lang="en-US" dirty="0"/>
          </a:p>
          <a:p>
            <a:pPr lvl="2"/>
            <a:r>
              <a:rPr lang="en-US" dirty="0"/>
              <a:t>var1 = “Hello”			# var1 </a:t>
            </a:r>
            <a:r>
              <a:rPr lang="en-US" dirty="0" smtClean="0"/>
              <a:t>points to a </a:t>
            </a:r>
            <a:r>
              <a:rPr lang="en-US" dirty="0"/>
              <a:t>string</a:t>
            </a:r>
          </a:p>
          <a:p>
            <a:pPr lvl="2"/>
            <a:r>
              <a:rPr lang="en-US" dirty="0"/>
              <a:t>var1 = (2, “Yellow”)		# </a:t>
            </a:r>
            <a:r>
              <a:rPr lang="en-US" dirty="0" smtClean="0"/>
              <a:t>var1 </a:t>
            </a:r>
            <a:r>
              <a:rPr lang="en-US" dirty="0"/>
              <a:t>now </a:t>
            </a:r>
            <a:r>
              <a:rPr lang="en-US" dirty="0" smtClean="0"/>
              <a:t>points to a </a:t>
            </a:r>
            <a:r>
              <a:rPr lang="en-US" dirty="0"/>
              <a:t>tuple</a:t>
            </a:r>
          </a:p>
          <a:p>
            <a:pPr lvl="2"/>
            <a:r>
              <a:rPr lang="en-US" dirty="0"/>
              <a:t>var1 = 10				# var1 </a:t>
            </a:r>
            <a:r>
              <a:rPr lang="en-US" dirty="0" smtClean="0"/>
              <a:t>now points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Versions	- lots of versions</a:t>
            </a:r>
          </a:p>
          <a:p>
            <a:pPr lvl="1"/>
            <a:r>
              <a:rPr lang="en-US" dirty="0" smtClean="0"/>
              <a:t>2.6, 2.7 – The standard in RHEL, Centos, Ubuntu</a:t>
            </a:r>
          </a:p>
          <a:p>
            <a:pPr lvl="2"/>
            <a:r>
              <a:rPr lang="en-US" dirty="0" smtClean="0"/>
              <a:t>Commonly used in DEV-Ops</a:t>
            </a:r>
          </a:p>
          <a:p>
            <a:pPr lvl="1"/>
            <a:r>
              <a:rPr lang="en-US" dirty="0" smtClean="0"/>
              <a:t>3.4, 3.5 – Released 2015</a:t>
            </a:r>
          </a:p>
          <a:p>
            <a:pPr lvl="2"/>
            <a:r>
              <a:rPr lang="en-US" dirty="0" smtClean="0"/>
              <a:t>Commonly used in research and anything related to Google</a:t>
            </a:r>
          </a:p>
          <a:p>
            <a:pPr lvl="1"/>
            <a:r>
              <a:rPr lang="en-US" dirty="0" smtClean="0"/>
              <a:t>You can’t guarantee a program written in V2.6 will run in V2.7 or newer.</a:t>
            </a:r>
          </a:p>
          <a:p>
            <a:r>
              <a:rPr lang="en-US" dirty="0" smtClean="0"/>
              <a:t>Indentation delineates program structure</a:t>
            </a:r>
          </a:p>
          <a:p>
            <a:pPr lvl="1"/>
            <a:r>
              <a:rPr lang="en-US" dirty="0" smtClean="0"/>
              <a:t>There is no Begin-End, &lt;div&gt;&lt;/div&gt; or {}, just indentation</a:t>
            </a:r>
          </a:p>
          <a:p>
            <a:r>
              <a:rPr lang="en-US" dirty="0" smtClean="0"/>
              <a:t>Type checking is done during execution</a:t>
            </a:r>
          </a:p>
          <a:p>
            <a:r>
              <a:rPr lang="en-US" dirty="0" smtClean="0"/>
              <a:t>All statements must be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1415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Windows/Mac</a:t>
            </a:r>
          </a:p>
          <a:p>
            <a:pPr lvl="1"/>
            <a:r>
              <a:rPr lang="en-US" dirty="0" smtClean="0"/>
              <a:t>Using IDLE -Select the appropriate version: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://www.python.org/downloads/release/python-2713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https://www.python.org/downloads/release/python-354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smtClean="0"/>
              <a:t>You can install in Ubuntu for Windows IF you have the Windows 10 Creator Update</a:t>
            </a:r>
            <a:endParaRPr lang="en-US" dirty="0" smtClean="0"/>
          </a:p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RHEL/CentOS: Comes with a version of Python 2</a:t>
            </a:r>
          </a:p>
          <a:p>
            <a:pPr lvl="2"/>
            <a:r>
              <a:rPr lang="en-US" dirty="0" smtClean="0"/>
              <a:t>Centos/RHEL 7 comes with Python 2.7</a:t>
            </a:r>
          </a:p>
          <a:p>
            <a:pPr lvl="2"/>
            <a:r>
              <a:rPr lang="en-US" dirty="0" smtClean="0"/>
              <a:t>CentOS 6 requires python 2.6 for YUM to work DO NOT install newer python because you will break YUM</a:t>
            </a:r>
          </a:p>
          <a:p>
            <a:pPr lvl="1"/>
            <a:r>
              <a:rPr lang="en-US" dirty="0" smtClean="0"/>
              <a:t>Ubuntu/</a:t>
            </a:r>
            <a:r>
              <a:rPr lang="en-US" dirty="0" err="1" smtClean="0"/>
              <a:t>MiNT</a:t>
            </a:r>
            <a:r>
              <a:rPr lang="en-US" dirty="0" smtClean="0"/>
              <a:t>: apt-get install python</a:t>
            </a:r>
          </a:p>
          <a:p>
            <a:pPr lvl="2"/>
            <a:r>
              <a:rPr lang="en-US" dirty="0" smtClean="0"/>
              <a:t>Ubuntu 16.04 is distributed with Python 3.5</a:t>
            </a:r>
          </a:p>
          <a:p>
            <a:pPr lvl="2"/>
            <a:r>
              <a:rPr lang="en-US" dirty="0" smtClean="0"/>
              <a:t>You will need to install 2.7 if you want to use it.</a:t>
            </a:r>
          </a:p>
          <a:p>
            <a:pPr lvl="3"/>
            <a:r>
              <a:rPr lang="en-US" dirty="0" smtClean="0"/>
              <a:t>If using apt-get you will need the following prerequisites:</a:t>
            </a:r>
          </a:p>
          <a:p>
            <a:pPr lvl="4"/>
            <a:r>
              <a:rPr lang="en-US" dirty="0" err="1" smtClean="0"/>
              <a:t>sudo</a:t>
            </a:r>
            <a:r>
              <a:rPr lang="en-US" dirty="0" smtClean="0"/>
              <a:t> apt-get install build-</a:t>
            </a:r>
            <a:r>
              <a:rPr lang="en-US" dirty="0" err="1" smtClean="0"/>
              <a:t>esentials</a:t>
            </a:r>
            <a:r>
              <a:rPr lang="en-US" dirty="0" smtClean="0"/>
              <a:t> </a:t>
            </a:r>
            <a:r>
              <a:rPr lang="en-US" dirty="0" err="1" smtClean="0"/>
              <a:t>checkinstall</a:t>
            </a:r>
            <a:endParaRPr lang="en-US" dirty="0" smtClean="0"/>
          </a:p>
          <a:p>
            <a:pPr lvl="4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 apt-get install libreadline-gplv2-dev libncursesw5-dev </a:t>
            </a:r>
            <a:r>
              <a:rPr lang="en-US" dirty="0" err="1" smtClean="0"/>
              <a:t>libssl</a:t>
            </a:r>
            <a:r>
              <a:rPr lang="en-US" dirty="0" smtClean="0"/>
              <a:t>-dev </a:t>
            </a:r>
            <a:r>
              <a:rPr lang="en-US" dirty="0" err="1" smtClean="0"/>
              <a:t>tk</a:t>
            </a:r>
            <a:r>
              <a:rPr lang="en-US" dirty="0" smtClean="0"/>
              <a:t>-dev </a:t>
            </a:r>
            <a:r>
              <a:rPr lang="en-US" dirty="0" err="1" smtClean="0"/>
              <a:t>libgdbm</a:t>
            </a:r>
            <a:r>
              <a:rPr lang="en-US" dirty="0" smtClean="0"/>
              <a:t>-dev libc6-dev libbz2-dev</a:t>
            </a:r>
          </a:p>
        </p:txBody>
      </p:sp>
    </p:spTree>
    <p:extLst>
      <p:ext uri="{BB962C8B-B14F-4D97-AF65-F5344CB8AC3E}">
        <p14:creationId xmlns:p14="http://schemas.microsoft.com/office/powerpoint/2010/main" val="17324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4336"/>
            <a:ext cx="8946541" cy="47440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 – type ‘python’ on the command line</a:t>
            </a:r>
          </a:p>
          <a:p>
            <a:pPr lvl="1"/>
            <a:r>
              <a:rPr lang="en-US" dirty="0" smtClean="0"/>
              <a:t>Not typically used.</a:t>
            </a:r>
          </a:p>
          <a:p>
            <a:pPr lvl="1"/>
            <a:r>
              <a:rPr lang="en-US" dirty="0" smtClean="0"/>
              <a:t>Allows you to test code fragments</a:t>
            </a:r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Runs the same way as other scripts</a:t>
            </a:r>
          </a:p>
          <a:p>
            <a:pPr lvl="2"/>
            <a:r>
              <a:rPr lang="en-US" dirty="0" smtClean="0"/>
              <a:t>python script.py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cript.py</a:t>
            </a:r>
          </a:p>
          <a:p>
            <a:pPr lvl="3"/>
            <a:r>
              <a:rPr lang="en-US" dirty="0" smtClean="0"/>
              <a:t>Typical Unix/Linux first line of file must be: #!/bin/python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Python –c “lambda expression”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/>
              <a:t>curl –X GET </a:t>
            </a:r>
            <a:r>
              <a:rPr lang="en-US" dirty="0" smtClean="0">
                <a:hlinkClick r:id="rId2"/>
              </a:rPr>
              <a:t>http://ipaddr/api/powerpack</a:t>
            </a:r>
            <a:r>
              <a:rPr lang="en-US" dirty="0" smtClean="0"/>
              <a:t> | python -c “import </a:t>
            </a:r>
            <a:r>
              <a:rPr lang="en-US" dirty="0" err="1" smtClean="0"/>
              <a:t>sys,json,pprint</a:t>
            </a:r>
            <a:r>
              <a:rPr lang="en-US" dirty="0" smtClean="0"/>
              <a:t>; </a:t>
            </a:r>
            <a:r>
              <a:rPr lang="en-US" dirty="0" err="1" smtClean="0"/>
              <a:t>pprint.pprint</a:t>
            </a:r>
            <a:r>
              <a:rPr lang="en-US" dirty="0" smtClean="0"/>
              <a:t>(</a:t>
            </a:r>
            <a:r>
              <a:rPr lang="en-US" dirty="0" err="1" smtClean="0"/>
              <a:t>json.load</a:t>
            </a:r>
            <a:r>
              <a:rPr lang="en-US" dirty="0" smtClean="0"/>
              <a:t>(</a:t>
            </a:r>
            <a:r>
              <a:rPr lang="en-US" dirty="0" err="1" smtClean="0"/>
              <a:t>sys.stdin</a:t>
            </a:r>
            <a:r>
              <a:rPr lang="en-US" dirty="0" smtClean="0"/>
              <a:t>))”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8045</TotalTime>
  <Words>1017</Words>
  <Application>Microsoft Office PowerPoint</Application>
  <PresentationFormat>Widescreen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Introduction</vt:lpstr>
      <vt:lpstr>What is Python</vt:lpstr>
      <vt:lpstr>When To Use Python</vt:lpstr>
      <vt:lpstr>When NOT to use Python</vt:lpstr>
      <vt:lpstr>The Good</vt:lpstr>
      <vt:lpstr>The Bad</vt:lpstr>
      <vt:lpstr>The Ugly</vt:lpstr>
      <vt:lpstr>How to install</vt:lpstr>
      <vt:lpstr>How to Use</vt:lpstr>
      <vt:lpstr>Development Environments</vt:lpstr>
      <vt:lpstr>Why is Python considered a scripting Language?</vt:lpstr>
      <vt:lpstr>Object Types (everything’s an object)</vt:lpstr>
      <vt:lpstr>Inspecting objects</vt:lpstr>
      <vt:lpstr>Interactive Demnstration </vt:lpstr>
      <vt:lpstr>Day 2: Program flow</vt:lpstr>
      <vt:lpstr>“if” statement</vt:lpstr>
      <vt:lpstr>The “if” – “elif” – “else”  combination can be used to replace the “C/C++/Java” “switch” statement</vt:lpstr>
      <vt:lpstr>“for” statement</vt:lpstr>
      <vt:lpstr>Range function</vt:lpstr>
      <vt:lpstr>List Comprehensions</vt:lpstr>
      <vt:lpstr>Classes, Objects, Functions</vt:lpstr>
      <vt:lpstr>Function Definition</vt:lpstr>
      <vt:lpstr>Conclusion  (you never thought I would shut up did you?)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Brian Grier</dc:creator>
  <cp:lastModifiedBy>Brian Grier</cp:lastModifiedBy>
  <cp:revision>66</cp:revision>
  <dcterms:created xsi:type="dcterms:W3CDTF">2017-08-12T11:48:28Z</dcterms:created>
  <dcterms:modified xsi:type="dcterms:W3CDTF">2017-10-08T14:23:18Z</dcterms:modified>
</cp:coreProperties>
</file>