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4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release/python-2713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355" y="2700000"/>
            <a:ext cx="8825658" cy="1256581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Python considered a scripting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commands are inspected within an interactive interpreter</a:t>
            </a:r>
          </a:p>
          <a:p>
            <a:pPr lvl="1"/>
            <a:r>
              <a:rPr lang="en-US" dirty="0" smtClean="0"/>
              <a:t>Python will execute a command (almost) every time you press enter</a:t>
            </a:r>
          </a:p>
          <a:p>
            <a:r>
              <a:rPr lang="en-US" dirty="0" smtClean="0"/>
              <a:t>There is only an interpreter</a:t>
            </a:r>
          </a:p>
          <a:p>
            <a:pPr lvl="1"/>
            <a:r>
              <a:rPr lang="en-US" dirty="0" smtClean="0"/>
              <a:t>No standalone compiler (C, C++, C#, Java)</a:t>
            </a:r>
          </a:p>
          <a:p>
            <a:pPr lvl="1"/>
            <a:r>
              <a:rPr lang="en-US" dirty="0" smtClean="0"/>
              <a:t>No link phase (C, C++)</a:t>
            </a:r>
          </a:p>
          <a:p>
            <a:pPr lvl="1"/>
            <a:r>
              <a:rPr lang="en-US" dirty="0" smtClean="0"/>
              <a:t>You only find syntax errors when the interpreter executes a line of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2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Numbers:	An integer or floating point value</a:t>
            </a:r>
          </a:p>
          <a:p>
            <a:pPr lvl="1"/>
            <a:r>
              <a:rPr lang="en-US" dirty="0" smtClean="0"/>
              <a:t>Integers	</a:t>
            </a:r>
            <a:r>
              <a:rPr lang="en-US" dirty="0" err="1" smtClean="0"/>
              <a:t>obj</a:t>
            </a:r>
            <a:r>
              <a:rPr lang="en-US" dirty="0" smtClean="0"/>
              <a:t>=1, </a:t>
            </a:r>
            <a:r>
              <a:rPr lang="en-US" dirty="0" err="1" smtClean="0"/>
              <a:t>obj</a:t>
            </a:r>
            <a:r>
              <a:rPr lang="en-US" dirty="0" smtClean="0"/>
              <a:t>=1.0</a:t>
            </a:r>
          </a:p>
          <a:p>
            <a:r>
              <a:rPr lang="en-US" dirty="0" smtClean="0"/>
              <a:t>Strings: 		any number of characters enclosed in quotes (‘ or “)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=‘a’, </a:t>
            </a:r>
            <a:r>
              <a:rPr lang="en-US" dirty="0" err="1" smtClean="0"/>
              <a:t>obj</a:t>
            </a:r>
            <a:r>
              <a:rPr lang="en-US" dirty="0" smtClean="0"/>
              <a:t>=“b”  or  </a:t>
            </a:r>
            <a:r>
              <a:rPr lang="en-US" dirty="0" err="1" smtClean="0"/>
              <a:t>obj</a:t>
            </a:r>
            <a:r>
              <a:rPr lang="en-US" dirty="0" smtClean="0"/>
              <a:t>=‘Something longer’</a:t>
            </a:r>
          </a:p>
          <a:p>
            <a:r>
              <a:rPr lang="en-US" dirty="0" smtClean="0"/>
              <a:t>Lists:			A group of objects in a particular order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=[1,2,3], </a:t>
            </a:r>
            <a:r>
              <a:rPr lang="en-US" dirty="0" err="1" smtClean="0"/>
              <a:t>obj</a:t>
            </a:r>
            <a:r>
              <a:rPr lang="en-US" dirty="0" smtClean="0"/>
              <a:t>=[1,2,’string’,3.0], </a:t>
            </a:r>
            <a:r>
              <a:rPr lang="en-US" dirty="0" err="1" smtClean="0"/>
              <a:t>obj</a:t>
            </a:r>
            <a:r>
              <a:rPr lang="en-US" dirty="0" smtClean="0"/>
              <a:t>=[[1,2],[2,3,4],’</a:t>
            </a:r>
            <a:r>
              <a:rPr lang="en-US" dirty="0" err="1" smtClean="0"/>
              <a:t>str</a:t>
            </a:r>
            <a:r>
              <a:rPr lang="en-US" dirty="0" smtClean="0"/>
              <a:t>’]</a:t>
            </a:r>
          </a:p>
          <a:p>
            <a:r>
              <a:rPr lang="en-US" dirty="0" smtClean="0"/>
              <a:t>Dictionary	A group of keys and values with no order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={‘k1’:v1, ‘k2’:[1,2,3], ‘k4’:{‘k4k1’:k4v1}, ‘k5’:’str’}</a:t>
            </a:r>
          </a:p>
          <a:p>
            <a:r>
              <a:rPr lang="en-US" dirty="0" smtClean="0"/>
              <a:t>Sets:			An Immutable list of objects with no repeating values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=set([1,2,’string’,{},[], 5.0])</a:t>
            </a:r>
          </a:p>
          <a:p>
            <a:r>
              <a:rPr lang="en-US" dirty="0" smtClean="0"/>
              <a:t>Generator	A list where the elements are created </a:t>
            </a:r>
            <a:r>
              <a:rPr lang="en-US" smtClean="0"/>
              <a:t>when requested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702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Objects have</a:t>
            </a:r>
          </a:p>
          <a:p>
            <a:pPr lvl="1"/>
            <a:r>
              <a:rPr lang="en-US" dirty="0" smtClean="0"/>
              <a:t>Values/States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Lifetimes</a:t>
            </a:r>
          </a:p>
          <a:p>
            <a:pPr lvl="1"/>
            <a:r>
              <a:rPr lang="en-US" dirty="0" smtClean="0"/>
              <a:t>Documentation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dump(</a:t>
            </a:r>
            <a:r>
              <a:rPr lang="en-US" dirty="0" err="1" smtClean="0"/>
              <a:t>obj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attr</a:t>
            </a:r>
            <a:r>
              <a:rPr lang="en-US" dirty="0" smtClean="0"/>
              <a:t> in </a:t>
            </a:r>
            <a:r>
              <a:rPr lang="en-US" dirty="0" err="1" smtClean="0"/>
              <a:t>dir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		print(‘obj.{} = {}’.format(</a:t>
            </a:r>
            <a:r>
              <a:rPr lang="en-US" dirty="0" err="1" smtClean="0"/>
              <a:t>attr</a:t>
            </a:r>
            <a:r>
              <a:rPr lang="en-US" dirty="0" smtClean="0"/>
              <a:t>, </a:t>
            </a:r>
            <a:r>
              <a:rPr lang="en-US" dirty="0" err="1" smtClean="0"/>
              <a:t>getattr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, </a:t>
            </a:r>
            <a:r>
              <a:rPr lang="en-US" dirty="0" err="1" smtClean="0"/>
              <a:t>attr</a:t>
            </a:r>
            <a:r>
              <a:rPr lang="en-US" dirty="0" smtClean="0"/>
              <a:t>)))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obj</a:t>
            </a:r>
            <a:r>
              <a:rPr lang="en-US" dirty="0" smtClean="0"/>
              <a:t>.__doc__)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ype(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16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</a:t>
            </a:r>
            <a:r>
              <a:rPr lang="en-US" dirty="0" err="1" smtClean="0"/>
              <a:t>Demnstration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</a:p>
          <a:p>
            <a:r>
              <a:rPr lang="en-US" dirty="0" smtClean="0"/>
              <a:t>Assignment</a:t>
            </a:r>
          </a:p>
          <a:p>
            <a:r>
              <a:rPr lang="en-US" dirty="0" smtClean="0"/>
              <a:t>List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1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</a:t>
            </a:r>
            <a:br>
              <a:rPr lang="en-US" dirty="0" smtClean="0"/>
            </a:br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For Statement</a:t>
            </a:r>
          </a:p>
          <a:p>
            <a:r>
              <a:rPr lang="en-US" dirty="0" smtClean="0"/>
              <a:t>While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Procedures</a:t>
            </a:r>
          </a:p>
          <a:p>
            <a:pPr lvl="1"/>
            <a:r>
              <a:rPr lang="en-US" smtClean="0"/>
              <a:t>Parameters </a:t>
            </a:r>
            <a:endParaRPr lang="en-US" dirty="0" smtClean="0"/>
          </a:p>
          <a:p>
            <a:r>
              <a:rPr lang="en-US" dirty="0" smtClean="0"/>
              <a:t>Object Oriented Programming</a:t>
            </a:r>
          </a:p>
          <a:p>
            <a:r>
              <a:rPr lang="en-US" dirty="0" smtClean="0"/>
              <a:t>Print formatting</a:t>
            </a:r>
          </a:p>
          <a:p>
            <a:pPr lvl="1"/>
            <a:r>
              <a:rPr lang="en-US" dirty="0" smtClean="0"/>
              <a:t>Python 2.7</a:t>
            </a:r>
          </a:p>
          <a:p>
            <a:pPr lvl="1"/>
            <a:r>
              <a:rPr lang="en-US" dirty="0" smtClean="0"/>
              <a:t>Python 3.5+</a:t>
            </a:r>
          </a:p>
          <a:p>
            <a:r>
              <a:rPr lang="en-US" dirty="0" smtClean="0"/>
              <a:t>Installing Packages</a:t>
            </a:r>
          </a:p>
          <a:p>
            <a:pPr lvl="1"/>
            <a:r>
              <a:rPr lang="en-US" dirty="0" smtClean="0"/>
              <a:t>Attached to </a:t>
            </a:r>
            <a:r>
              <a:rPr lang="en-US" dirty="0"/>
              <a:t>P</a:t>
            </a:r>
            <a:r>
              <a:rPr lang="en-US" dirty="0" smtClean="0"/>
              <a:t>ublic Internet</a:t>
            </a:r>
          </a:p>
          <a:p>
            <a:pPr lvl="1"/>
            <a:r>
              <a:rPr lang="en-US" dirty="0" smtClean="0"/>
              <a:t>Attached to Private LAN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03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2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ange – List creator</a:t>
            </a:r>
          </a:p>
          <a:p>
            <a:pPr lvl="2"/>
            <a:r>
              <a:rPr lang="en-US" dirty="0" smtClean="0"/>
              <a:t>Creates a list of values that starts a the start value </a:t>
            </a:r>
          </a:p>
          <a:p>
            <a:pPr lvl="2"/>
            <a:r>
              <a:rPr lang="en-US" dirty="0" smtClean="0"/>
              <a:t>Ends one less than the end value</a:t>
            </a:r>
          </a:p>
          <a:p>
            <a:pPr lvl="2"/>
            <a:r>
              <a:rPr lang="en-US" dirty="0" smtClean="0"/>
              <a:t>Step tells difference between each output</a:t>
            </a:r>
          </a:p>
          <a:p>
            <a:pPr lvl="1"/>
            <a:r>
              <a:rPr lang="en-US" dirty="0" err="1"/>
              <a:t>x</a:t>
            </a:r>
            <a:r>
              <a:rPr lang="en-US" dirty="0" err="1" smtClean="0"/>
              <a:t>range</a:t>
            </a:r>
            <a:r>
              <a:rPr lang="en-US" dirty="0" smtClean="0"/>
              <a:t> - Generator</a:t>
            </a:r>
          </a:p>
          <a:p>
            <a:pPr lvl="2"/>
            <a:r>
              <a:rPr lang="en-US" dirty="0" smtClean="0"/>
              <a:t>Does not create a list only a output each time it is called</a:t>
            </a:r>
            <a:endParaRPr lang="en-US" dirty="0"/>
          </a:p>
          <a:p>
            <a:r>
              <a:rPr lang="en-US" dirty="0" smtClean="0"/>
              <a:t>Python 3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ange – equivalent of </a:t>
            </a:r>
            <a:r>
              <a:rPr lang="en-US" dirty="0" err="1" smtClean="0"/>
              <a:t>xrange</a:t>
            </a:r>
            <a:r>
              <a:rPr lang="en-US" dirty="0" smtClean="0"/>
              <a:t> in Python 2</a:t>
            </a:r>
          </a:p>
          <a:p>
            <a:pPr lvl="1"/>
            <a:r>
              <a:rPr lang="en-US" dirty="0" err="1" smtClean="0"/>
              <a:t>xrange</a:t>
            </a:r>
            <a:r>
              <a:rPr lang="en-US" dirty="0" smtClean="0"/>
              <a:t> does not 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7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language - but you don’t have to use objects</a:t>
            </a:r>
          </a:p>
          <a:p>
            <a:r>
              <a:rPr lang="en-US" dirty="0"/>
              <a:t>M</a:t>
            </a:r>
            <a:r>
              <a:rPr lang="en-US" dirty="0" smtClean="0"/>
              <a:t>ost popular programming language (IEEE Spectrum 2017)</a:t>
            </a:r>
          </a:p>
          <a:p>
            <a:r>
              <a:rPr lang="en-US" dirty="0" smtClean="0"/>
              <a:t>Considered a scripting language because it has an interactive shell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7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T</a:t>
            </a:r>
            <a:r>
              <a:rPr lang="en-US" dirty="0" smtClean="0"/>
              <a:t>o Use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dealing with relationships between data</a:t>
            </a:r>
          </a:p>
          <a:p>
            <a:pPr lvl="1"/>
            <a:r>
              <a:rPr lang="en-US" dirty="0" smtClean="0"/>
              <a:t>JSON/XML</a:t>
            </a:r>
          </a:p>
          <a:p>
            <a:pPr lvl="1"/>
            <a:r>
              <a:rPr lang="en-US" dirty="0" smtClean="0"/>
              <a:t>Databases</a:t>
            </a:r>
          </a:p>
          <a:p>
            <a:r>
              <a:rPr lang="en-US" dirty="0" smtClean="0"/>
              <a:t>When you need more than a shell script</a:t>
            </a:r>
          </a:p>
          <a:p>
            <a:r>
              <a:rPr lang="en-US" dirty="0" smtClean="0"/>
              <a:t>When you do not expect the complexity of Java, C# or C++ </a:t>
            </a:r>
            <a:endParaRPr lang="en-US" dirty="0"/>
          </a:p>
          <a:p>
            <a:r>
              <a:rPr lang="en-US" dirty="0" smtClean="0"/>
              <a:t>When you do not need your program to run in a container.</a:t>
            </a:r>
          </a:p>
        </p:txBody>
      </p:sp>
    </p:spTree>
    <p:extLst>
      <p:ext uri="{BB962C8B-B14F-4D97-AF65-F5344CB8AC3E}">
        <p14:creationId xmlns:p14="http://schemas.microsoft.com/office/powerpoint/2010/main" val="41628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use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(</a:t>
            </a:r>
            <a:r>
              <a:rPr lang="en-US" dirty="0" err="1" smtClean="0"/>
              <a:t>IoT</a:t>
            </a:r>
            <a:r>
              <a:rPr lang="en-US" dirty="0" smtClean="0"/>
              <a:t>) when timing is critical</a:t>
            </a:r>
          </a:p>
          <a:p>
            <a:r>
              <a:rPr lang="en-US" dirty="0" smtClean="0"/>
              <a:t>Processor is extremely slow</a:t>
            </a:r>
          </a:p>
          <a:p>
            <a:r>
              <a:rPr lang="en-US" dirty="0" smtClean="0"/>
              <a:t>Processor is memory limited</a:t>
            </a:r>
          </a:p>
          <a:p>
            <a:pPr lvl="1"/>
            <a:r>
              <a:rPr lang="en-US" dirty="0" smtClean="0"/>
              <a:t>Not completely true, but large data structures can cause problems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6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Loosely </a:t>
            </a:r>
            <a:r>
              <a:rPr lang="en-US" dirty="0" smtClean="0"/>
              <a:t>Typed variables</a:t>
            </a:r>
          </a:p>
          <a:p>
            <a:pPr lvl="1"/>
            <a:r>
              <a:rPr lang="en-US" dirty="0" smtClean="0"/>
              <a:t>Variables are actually Labels pointing to objects</a:t>
            </a:r>
            <a:endParaRPr lang="en-US" dirty="0"/>
          </a:p>
          <a:p>
            <a:pPr lvl="2"/>
            <a:r>
              <a:rPr lang="en-US" dirty="0" smtClean="0"/>
              <a:t>An Object/variable type is determined during </a:t>
            </a:r>
            <a:r>
              <a:rPr lang="en-US" dirty="0"/>
              <a:t>program execution</a:t>
            </a:r>
          </a:p>
          <a:p>
            <a:pPr lvl="1"/>
            <a:r>
              <a:rPr lang="en-US" dirty="0" smtClean="0"/>
              <a:t>Variables </a:t>
            </a:r>
            <a:r>
              <a:rPr lang="en-US" dirty="0"/>
              <a:t>inherit a type when they are first </a:t>
            </a:r>
            <a:r>
              <a:rPr lang="en-US" dirty="0" smtClean="0"/>
              <a:t>used</a:t>
            </a:r>
          </a:p>
          <a:p>
            <a:pPr lvl="1"/>
            <a:r>
              <a:rPr lang="en-US" dirty="0"/>
              <a:t>Has built-in tuple, list and dictionary </a:t>
            </a:r>
            <a:r>
              <a:rPr lang="en-US" dirty="0" smtClean="0"/>
              <a:t>“types”</a:t>
            </a:r>
          </a:p>
          <a:p>
            <a:r>
              <a:rPr lang="en-US" dirty="0" smtClean="0"/>
              <a:t>Has exception handling features</a:t>
            </a:r>
          </a:p>
          <a:p>
            <a:r>
              <a:rPr lang="en-US" dirty="0" smtClean="0"/>
              <a:t>Amazingly helpful user community</a:t>
            </a:r>
          </a:p>
          <a:p>
            <a:pPr lvl="1"/>
            <a:r>
              <a:rPr lang="en-US" dirty="0" smtClean="0"/>
              <a:t>Stack overflow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ython.org </a:t>
            </a:r>
            <a:endParaRPr lang="en-US" dirty="0"/>
          </a:p>
          <a:p>
            <a:r>
              <a:rPr lang="en-US" dirty="0" smtClean="0"/>
              <a:t>Central repository for standard packages (pypi.python.org)</a:t>
            </a:r>
          </a:p>
        </p:txBody>
      </p:sp>
    </p:spTree>
    <p:extLst>
      <p:ext uri="{BB962C8B-B14F-4D97-AF65-F5344CB8AC3E}">
        <p14:creationId xmlns:p14="http://schemas.microsoft.com/office/powerpoint/2010/main" val="229410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</a:t>
            </a:r>
            <a:r>
              <a:rPr lang="en-US" dirty="0" smtClean="0"/>
              <a:t>Typed variables (</a:t>
            </a:r>
            <a:r>
              <a:rPr lang="en-US" dirty="0"/>
              <a:t>T</a:t>
            </a:r>
            <a:r>
              <a:rPr lang="en-US" dirty="0" smtClean="0"/>
              <a:t>o much of a good thing can be bad)</a:t>
            </a:r>
            <a:endParaRPr lang="en-US" dirty="0"/>
          </a:p>
          <a:p>
            <a:pPr lvl="1"/>
            <a:r>
              <a:rPr lang="en-US" dirty="0" smtClean="0"/>
              <a:t>If you are not careful you can change your variable’s “type” which can cause exceptions during executions</a:t>
            </a:r>
            <a:endParaRPr lang="en-US" dirty="0"/>
          </a:p>
          <a:p>
            <a:r>
              <a:rPr lang="en-US" dirty="0" smtClean="0"/>
              <a:t>No standard pre-processor</a:t>
            </a:r>
          </a:p>
          <a:p>
            <a:pPr lvl="1"/>
            <a:r>
              <a:rPr lang="en-US" dirty="0" smtClean="0"/>
              <a:t>Does not catch spelling errors unless it is a python keyword</a:t>
            </a:r>
          </a:p>
          <a:p>
            <a:pPr lvl="1"/>
            <a:r>
              <a:rPr lang="en-US" dirty="0" smtClean="0"/>
              <a:t>Does not catch parameter </a:t>
            </a:r>
            <a:r>
              <a:rPr lang="en-US" smtClean="0"/>
              <a:t>type mismatches</a:t>
            </a:r>
            <a:endParaRPr lang="en-US" dirty="0" smtClean="0"/>
          </a:p>
          <a:p>
            <a:pPr lvl="1"/>
            <a:r>
              <a:rPr lang="en-US" dirty="0"/>
              <a:t>A </a:t>
            </a:r>
            <a:r>
              <a:rPr lang="en-US" dirty="0" smtClean="0"/>
              <a:t>variable’s object type can </a:t>
            </a:r>
            <a:r>
              <a:rPr lang="en-US" dirty="0"/>
              <a:t>change by simply assigning a different </a:t>
            </a:r>
            <a:r>
              <a:rPr lang="en-US" dirty="0" smtClean="0"/>
              <a:t>object.</a:t>
            </a:r>
            <a:endParaRPr lang="en-US" dirty="0"/>
          </a:p>
          <a:p>
            <a:pPr lvl="2"/>
            <a:r>
              <a:rPr lang="en-US" dirty="0"/>
              <a:t>var1 = “Hello”			# var1 </a:t>
            </a:r>
            <a:r>
              <a:rPr lang="en-US" dirty="0" smtClean="0"/>
              <a:t>points to a </a:t>
            </a:r>
            <a:r>
              <a:rPr lang="en-US" dirty="0"/>
              <a:t>string</a:t>
            </a:r>
          </a:p>
          <a:p>
            <a:pPr lvl="2"/>
            <a:r>
              <a:rPr lang="en-US" dirty="0"/>
              <a:t>var1 = (2, “Yellow”)		# </a:t>
            </a:r>
            <a:r>
              <a:rPr lang="en-US" dirty="0" smtClean="0"/>
              <a:t>var1 </a:t>
            </a:r>
            <a:r>
              <a:rPr lang="en-US" dirty="0"/>
              <a:t>now </a:t>
            </a:r>
            <a:r>
              <a:rPr lang="en-US" dirty="0" smtClean="0"/>
              <a:t>points to a </a:t>
            </a:r>
            <a:r>
              <a:rPr lang="en-US" dirty="0"/>
              <a:t>tuple</a:t>
            </a:r>
          </a:p>
          <a:p>
            <a:pPr lvl="2"/>
            <a:r>
              <a:rPr lang="en-US" dirty="0"/>
              <a:t>var1 = 10				# var1 </a:t>
            </a:r>
            <a:r>
              <a:rPr lang="en-US" dirty="0" smtClean="0"/>
              <a:t>now points to an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Ugly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Versions	- lots of versions</a:t>
            </a:r>
          </a:p>
          <a:p>
            <a:pPr lvl="1"/>
            <a:r>
              <a:rPr lang="en-US" dirty="0" smtClean="0"/>
              <a:t>2.6, 2.7 – The standard in RHEL, Centos, Ubuntu</a:t>
            </a:r>
          </a:p>
          <a:p>
            <a:pPr lvl="2"/>
            <a:r>
              <a:rPr lang="en-US" dirty="0" smtClean="0"/>
              <a:t>Commonly used in DEV-Ops</a:t>
            </a:r>
          </a:p>
          <a:p>
            <a:pPr lvl="1"/>
            <a:r>
              <a:rPr lang="en-US" dirty="0" smtClean="0"/>
              <a:t>3.4, 3.5 – Released 2015</a:t>
            </a:r>
          </a:p>
          <a:p>
            <a:pPr lvl="2"/>
            <a:r>
              <a:rPr lang="en-US" dirty="0" smtClean="0"/>
              <a:t>Commonly used in research and anything related to Google</a:t>
            </a:r>
          </a:p>
          <a:p>
            <a:pPr lvl="1"/>
            <a:r>
              <a:rPr lang="en-US" dirty="0" smtClean="0"/>
              <a:t>You can’t guarantee a program written in V2.6 will run in V2.7 or newer.</a:t>
            </a:r>
          </a:p>
          <a:p>
            <a:r>
              <a:rPr lang="en-US" dirty="0" smtClean="0"/>
              <a:t>Indentation delineates program structure</a:t>
            </a:r>
          </a:p>
          <a:p>
            <a:pPr lvl="1"/>
            <a:r>
              <a:rPr lang="en-US" dirty="0" smtClean="0"/>
              <a:t>There is no Begin-End, &lt;div&gt;&lt;/div&gt; or {}, just indentation</a:t>
            </a:r>
          </a:p>
          <a:p>
            <a:r>
              <a:rPr lang="en-US" dirty="0" smtClean="0"/>
              <a:t>Type checking is done during execution</a:t>
            </a:r>
          </a:p>
          <a:p>
            <a:r>
              <a:rPr lang="en-US" dirty="0" smtClean="0"/>
              <a:t>All statements must be on a single line.</a:t>
            </a:r>
          </a:p>
        </p:txBody>
      </p:sp>
    </p:spTree>
    <p:extLst>
      <p:ext uri="{BB962C8B-B14F-4D97-AF65-F5344CB8AC3E}">
        <p14:creationId xmlns:p14="http://schemas.microsoft.com/office/powerpoint/2010/main" val="1415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Windows/Mac</a:t>
            </a:r>
          </a:p>
          <a:p>
            <a:pPr lvl="1"/>
            <a:r>
              <a:rPr lang="en-US" dirty="0" smtClean="0"/>
              <a:t>Select the appropriate version: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://www.python.org/downloads/release/python-2713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r>
              <a:rPr lang="en-US" dirty="0"/>
              <a:t>https://www.python.org/downloads/release/python-354/</a:t>
            </a:r>
            <a:endParaRPr lang="en-US" dirty="0" smtClean="0"/>
          </a:p>
          <a:p>
            <a:r>
              <a:rPr lang="en-US" dirty="0" smtClean="0"/>
              <a:t>Linux </a:t>
            </a:r>
          </a:p>
          <a:p>
            <a:pPr lvl="1"/>
            <a:r>
              <a:rPr lang="en-US" dirty="0" smtClean="0"/>
              <a:t>RHEL/CentOS: Comes with a version of Python 2</a:t>
            </a:r>
          </a:p>
          <a:p>
            <a:pPr lvl="2"/>
            <a:r>
              <a:rPr lang="en-US" dirty="0" smtClean="0"/>
              <a:t>Centos/RHEL 7 comes with Python 2.7</a:t>
            </a:r>
          </a:p>
          <a:p>
            <a:pPr lvl="2"/>
            <a:r>
              <a:rPr lang="en-US" dirty="0" smtClean="0"/>
              <a:t>CentOS 6 requires python 2.6 for YUM to work DO NOT install newer python because you will break YUM</a:t>
            </a:r>
          </a:p>
          <a:p>
            <a:pPr lvl="1"/>
            <a:r>
              <a:rPr lang="en-US" dirty="0" smtClean="0"/>
              <a:t>Ubuntu/</a:t>
            </a:r>
            <a:r>
              <a:rPr lang="en-US" dirty="0" err="1" smtClean="0"/>
              <a:t>MiNT</a:t>
            </a:r>
            <a:r>
              <a:rPr lang="en-US" dirty="0" smtClean="0"/>
              <a:t>: apt-get install python</a:t>
            </a:r>
          </a:p>
          <a:p>
            <a:pPr lvl="2"/>
            <a:r>
              <a:rPr lang="en-US" dirty="0" smtClean="0"/>
              <a:t>Ubuntu 16.04 is distributed with Python 3.5</a:t>
            </a:r>
          </a:p>
          <a:p>
            <a:pPr lvl="2"/>
            <a:r>
              <a:rPr lang="en-US" dirty="0" smtClean="0"/>
              <a:t>You will need to install 2.7 if you want to use it.</a:t>
            </a:r>
          </a:p>
          <a:p>
            <a:pPr lvl="3"/>
            <a:r>
              <a:rPr lang="en-US" dirty="0" smtClean="0"/>
              <a:t>If using apt-get you will need the following prerequisites:</a:t>
            </a:r>
          </a:p>
          <a:p>
            <a:pPr lvl="4"/>
            <a:r>
              <a:rPr lang="en-US" dirty="0" err="1" smtClean="0"/>
              <a:t>sudo</a:t>
            </a:r>
            <a:r>
              <a:rPr lang="en-US" dirty="0" smtClean="0"/>
              <a:t> apt-get install build-</a:t>
            </a:r>
            <a:r>
              <a:rPr lang="en-US" dirty="0" err="1" smtClean="0"/>
              <a:t>esentials</a:t>
            </a:r>
            <a:r>
              <a:rPr lang="en-US" dirty="0" smtClean="0"/>
              <a:t> </a:t>
            </a:r>
            <a:r>
              <a:rPr lang="en-US" dirty="0" err="1" smtClean="0"/>
              <a:t>checkinstall</a:t>
            </a:r>
            <a:endParaRPr lang="en-US" dirty="0" smtClean="0"/>
          </a:p>
          <a:p>
            <a:pPr lvl="4"/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 apt-get install libreadline-gplv2-dev libncursesw5-dev </a:t>
            </a:r>
            <a:r>
              <a:rPr lang="en-US" dirty="0" err="1" smtClean="0"/>
              <a:t>libssl</a:t>
            </a:r>
            <a:r>
              <a:rPr lang="en-US" dirty="0" smtClean="0"/>
              <a:t>-dev </a:t>
            </a:r>
            <a:r>
              <a:rPr lang="en-US" dirty="0" err="1" smtClean="0"/>
              <a:t>tk</a:t>
            </a:r>
            <a:r>
              <a:rPr lang="en-US" dirty="0" smtClean="0"/>
              <a:t>-dev </a:t>
            </a:r>
            <a:r>
              <a:rPr lang="en-US" dirty="0" err="1" smtClean="0"/>
              <a:t>libgdbm</a:t>
            </a:r>
            <a:r>
              <a:rPr lang="en-US" dirty="0" smtClean="0"/>
              <a:t>-dev libc6-dev libbz2-dev</a:t>
            </a:r>
          </a:p>
        </p:txBody>
      </p:sp>
    </p:spTree>
    <p:extLst>
      <p:ext uri="{BB962C8B-B14F-4D97-AF65-F5344CB8AC3E}">
        <p14:creationId xmlns:p14="http://schemas.microsoft.com/office/powerpoint/2010/main" val="173243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IDLE – included with Windows and Mac distributions</a:t>
            </a:r>
          </a:p>
          <a:p>
            <a:pPr lvl="1"/>
            <a:r>
              <a:rPr lang="en-US" dirty="0" smtClean="0"/>
              <a:t>Good enough for fairly simple things, including this course</a:t>
            </a:r>
          </a:p>
          <a:p>
            <a:pPr marL="400050"/>
            <a:r>
              <a:rPr lang="en-US" dirty="0" err="1" smtClean="0"/>
              <a:t>PyCharm</a:t>
            </a:r>
            <a:r>
              <a:rPr lang="en-US" dirty="0" smtClean="0"/>
              <a:t> – Community edition</a:t>
            </a:r>
          </a:p>
          <a:p>
            <a:pPr marL="800100" lvl="1"/>
            <a:r>
              <a:rPr lang="en-US" dirty="0" smtClean="0"/>
              <a:t>Shares basic structure with other Jet Brains IDEs</a:t>
            </a:r>
          </a:p>
          <a:p>
            <a:pPr marL="1200150" lvl="2"/>
            <a:r>
              <a:rPr lang="en-US" dirty="0" err="1" smtClean="0"/>
              <a:t>Intelli</a:t>
            </a:r>
            <a:r>
              <a:rPr lang="en-US" dirty="0" smtClean="0"/>
              <a:t>-J </a:t>
            </a:r>
            <a:r>
              <a:rPr lang="en-US" dirty="0"/>
              <a:t>(</a:t>
            </a:r>
            <a:r>
              <a:rPr lang="en-US" dirty="0" smtClean="0"/>
              <a:t>Android and other Java development)</a:t>
            </a:r>
          </a:p>
          <a:p>
            <a:pPr marL="1200150" lvl="2"/>
            <a:r>
              <a:rPr lang="en-US" dirty="0" err="1" smtClean="0"/>
              <a:t>WebStorm</a:t>
            </a:r>
            <a:endParaRPr lang="en-US" dirty="0" smtClean="0"/>
          </a:p>
          <a:p>
            <a:pPr marL="1200150" lvl="2"/>
            <a:r>
              <a:rPr lang="en-US" dirty="0" err="1" smtClean="0"/>
              <a:t>RubyMine</a:t>
            </a:r>
            <a:endParaRPr lang="en-US" dirty="0" smtClean="0"/>
          </a:p>
          <a:p>
            <a:pPr marL="1200150" lvl="2"/>
            <a:r>
              <a:rPr lang="en-US" dirty="0" err="1" smtClean="0"/>
              <a:t>AppCode</a:t>
            </a:r>
            <a:endParaRPr lang="en-US" dirty="0" smtClean="0"/>
          </a:p>
          <a:p>
            <a:pPr marL="400050"/>
            <a:r>
              <a:rPr lang="en-US" dirty="0" smtClean="0"/>
              <a:t>Investigate other IDEs:</a:t>
            </a:r>
          </a:p>
          <a:p>
            <a:pPr marL="800100" lvl="1"/>
            <a:r>
              <a:rPr lang="en-US" dirty="0" smtClean="0"/>
              <a:t>https://www.quora.com/What-is-the-best-IDE-for-Python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67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7863</TotalTime>
  <Words>582</Words>
  <Application>Microsoft Office PowerPoint</Application>
  <PresentationFormat>Widescreen</PresentationFormat>
  <Paragraphs>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Introduction</vt:lpstr>
      <vt:lpstr>What is Python</vt:lpstr>
      <vt:lpstr>When To Use Python</vt:lpstr>
      <vt:lpstr>When NOT to use Python</vt:lpstr>
      <vt:lpstr>The Good</vt:lpstr>
      <vt:lpstr>The Bad</vt:lpstr>
      <vt:lpstr>The Ugly</vt:lpstr>
      <vt:lpstr>How to install</vt:lpstr>
      <vt:lpstr>Development Environments</vt:lpstr>
      <vt:lpstr>Why is Python considered a scripting Language?</vt:lpstr>
      <vt:lpstr>Object Types</vt:lpstr>
      <vt:lpstr>Inspecting objects</vt:lpstr>
      <vt:lpstr>Interactive Demnstration </vt:lpstr>
      <vt:lpstr>Day 2: Program flow</vt:lpstr>
      <vt:lpstr>Range 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Brian Grier</dc:creator>
  <cp:lastModifiedBy>Brian Grier</cp:lastModifiedBy>
  <cp:revision>40</cp:revision>
  <dcterms:created xsi:type="dcterms:W3CDTF">2017-08-12T11:48:28Z</dcterms:created>
  <dcterms:modified xsi:type="dcterms:W3CDTF">2017-10-18T01:14:50Z</dcterms:modified>
</cp:coreProperties>
</file>