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9e1384a7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9e1384a7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9e1384a7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9e1384a7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9e1384a7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9e1384a7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9e1384a7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9e1384a7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9e1384a7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9e1384a7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9e1384a7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9e1384a7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9e1384a7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9e1384a7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9e1384a7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9e1384a7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9e1384a7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9e1384a7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9e1384a7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9e1384a7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9e1384a7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9e1384a7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9e1384a7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9e1384a7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9e1384a7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9e1384a7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9e1384a7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9e1384a7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Databases and Backend Servers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 Time with SQL, Java Spring, and IntelliJ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up a Model</a:t>
            </a:r>
            <a:endParaRPr/>
          </a:p>
        </p:txBody>
      </p:sp>
      <p:sp>
        <p:nvSpPr>
          <p:cNvPr id="151" name="Google Shape;151;p22"/>
          <p:cNvSpPr txBox="1"/>
          <p:nvPr>
            <p:ph idx="1" type="body"/>
          </p:nvPr>
        </p:nvSpPr>
        <p:spPr>
          <a:xfrm>
            <a:off x="311700" y="1152475"/>
            <a:ext cx="227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class defines the way your app will store, manipulate, and provide data to the app. </a:t>
            </a:r>
            <a:endParaRPr/>
          </a:p>
        </p:txBody>
      </p:sp>
      <p:pic>
        <p:nvPicPr>
          <p:cNvPr id="152" name="Google Shape;152;p22"/>
          <p:cNvPicPr preferRelativeResize="0"/>
          <p:nvPr/>
        </p:nvPicPr>
        <p:blipFill>
          <a:blip r:embed="rId3">
            <a:alphaModFix/>
          </a:blip>
          <a:stretch>
            <a:fillRect/>
          </a:stretch>
        </p:blipFill>
        <p:spPr>
          <a:xfrm>
            <a:off x="2760800" y="953200"/>
            <a:ext cx="6383201" cy="3814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up a Data Access Object (Interface)</a:t>
            </a:r>
            <a:endParaRPr/>
          </a:p>
        </p:txBody>
      </p:sp>
      <p:sp>
        <p:nvSpPr>
          <p:cNvPr id="158" name="Google Shape;158;p23"/>
          <p:cNvSpPr txBox="1"/>
          <p:nvPr>
            <p:ph idx="1" type="body"/>
          </p:nvPr>
        </p:nvSpPr>
        <p:spPr>
          <a:xfrm>
            <a:off x="311700" y="1152475"/>
            <a:ext cx="2916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This interface tells the rest of your app (particularly the controller) what methods it can call to get the data from the database. These methods use the model to specify the return value of the methods.</a:t>
            </a:r>
            <a:endParaRPr/>
          </a:p>
          <a:p>
            <a:pPr indent="0" lvl="0" marL="0" rtl="0" algn="l">
              <a:spcBef>
                <a:spcPts val="1200"/>
              </a:spcBef>
              <a:spcAft>
                <a:spcPts val="1200"/>
              </a:spcAft>
              <a:buNone/>
            </a:pPr>
            <a:r>
              <a:rPr lang="en"/>
              <a:t>Most importantly, this DAO hides the details of the database from the rest of the app. So the controller doesn’t need to know how to talk to the database directly.</a:t>
            </a:r>
            <a:endParaRPr/>
          </a:p>
        </p:txBody>
      </p:sp>
      <p:pic>
        <p:nvPicPr>
          <p:cNvPr id="159" name="Google Shape;159;p23"/>
          <p:cNvPicPr preferRelativeResize="0"/>
          <p:nvPr/>
        </p:nvPicPr>
        <p:blipFill>
          <a:blip r:embed="rId3">
            <a:alphaModFix/>
          </a:blip>
          <a:stretch>
            <a:fillRect/>
          </a:stretch>
        </p:blipFill>
        <p:spPr>
          <a:xfrm>
            <a:off x="3284613" y="1170125"/>
            <a:ext cx="5706988"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Up the Implementation of the DAO Interface</a:t>
            </a:r>
            <a:endParaRPr/>
          </a:p>
        </p:txBody>
      </p:sp>
      <p:sp>
        <p:nvSpPr>
          <p:cNvPr id="165" name="Google Shape;165;p24"/>
          <p:cNvSpPr txBox="1"/>
          <p:nvPr>
            <p:ph idx="1" type="body"/>
          </p:nvPr>
        </p:nvSpPr>
        <p:spPr>
          <a:xfrm>
            <a:off x="311700" y="1152475"/>
            <a:ext cx="28668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This class implements the DAO interface (you guys called it a JDBCModelDao) Here we finally specify how to get the data from the database and transform it into the model(s) that the rest of the app expects.</a:t>
            </a:r>
            <a:endParaRPr/>
          </a:p>
          <a:p>
            <a:pPr indent="0" lvl="0" marL="0" rtl="0" algn="l">
              <a:spcBef>
                <a:spcPts val="1200"/>
              </a:spcBef>
              <a:spcAft>
                <a:spcPts val="1200"/>
              </a:spcAft>
              <a:buNone/>
            </a:pPr>
            <a:r>
              <a:rPr lang="en"/>
              <a:t>(In our project, we still need to add methods to query the database.)</a:t>
            </a:r>
            <a:endParaRPr/>
          </a:p>
        </p:txBody>
      </p:sp>
      <p:pic>
        <p:nvPicPr>
          <p:cNvPr id="166" name="Google Shape;166;p24"/>
          <p:cNvPicPr preferRelativeResize="0"/>
          <p:nvPr/>
        </p:nvPicPr>
        <p:blipFill>
          <a:blip r:embed="rId3">
            <a:alphaModFix/>
          </a:blip>
          <a:stretch>
            <a:fillRect/>
          </a:stretch>
        </p:blipFill>
        <p:spPr>
          <a:xfrm>
            <a:off x="3256535" y="1170125"/>
            <a:ext cx="573506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the Controller</a:t>
            </a:r>
            <a:endParaRPr/>
          </a:p>
        </p:txBody>
      </p:sp>
      <p:sp>
        <p:nvSpPr>
          <p:cNvPr id="172" name="Google Shape;172;p25"/>
          <p:cNvSpPr txBox="1"/>
          <p:nvPr>
            <p:ph idx="1" type="body"/>
          </p:nvPr>
        </p:nvSpPr>
        <p:spPr>
          <a:xfrm>
            <a:off x="311700" y="1152475"/>
            <a:ext cx="3337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controller will register API endpoints for our app. Here we can import the DAO. (We’ve used some Spring magic to import the abstract DAO, but </a:t>
            </a:r>
            <a:r>
              <a:rPr lang="en"/>
              <a:t>actually get the concrete implementation instance under the hood.)</a:t>
            </a:r>
            <a:endParaRPr/>
          </a:p>
          <a:p>
            <a:pPr indent="0" lvl="0" marL="0" rtl="0" algn="l">
              <a:spcBef>
                <a:spcPts val="1200"/>
              </a:spcBef>
              <a:spcAft>
                <a:spcPts val="1200"/>
              </a:spcAft>
              <a:buNone/>
            </a:pPr>
            <a:r>
              <a:rPr lang="en"/>
              <a:t>The controller simply needs to use the interface’s methods to return the appropriate data.</a:t>
            </a:r>
            <a:endParaRPr/>
          </a:p>
        </p:txBody>
      </p:sp>
      <p:pic>
        <p:nvPicPr>
          <p:cNvPr id="173" name="Google Shape;173;p25"/>
          <p:cNvPicPr preferRelativeResize="0"/>
          <p:nvPr/>
        </p:nvPicPr>
        <p:blipFill>
          <a:blip r:embed="rId3">
            <a:alphaModFix/>
          </a:blip>
          <a:stretch>
            <a:fillRect/>
          </a:stretch>
        </p:blipFill>
        <p:spPr>
          <a:xfrm>
            <a:off x="3731025" y="1170125"/>
            <a:ext cx="5260575" cy="313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going on here?</a:t>
            </a:r>
            <a:endParaRPr/>
          </a:p>
        </p:txBody>
      </p:sp>
      <p:sp>
        <p:nvSpPr>
          <p:cNvPr id="179" name="Google Shape;17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Here’s the flow:</a:t>
            </a:r>
            <a:endParaRPr/>
          </a:p>
          <a:p>
            <a:pPr indent="0" lvl="0" marL="0" rtl="0" algn="l">
              <a:spcBef>
                <a:spcPts val="1200"/>
              </a:spcBef>
              <a:spcAft>
                <a:spcPts val="1200"/>
              </a:spcAft>
              <a:buNone/>
            </a:pPr>
            <a:r>
              <a:t/>
            </a:r>
            <a:endParaRPr/>
          </a:p>
        </p:txBody>
      </p:sp>
      <p:sp>
        <p:nvSpPr>
          <p:cNvPr id="180" name="Google Shape;180;p26"/>
          <p:cNvSpPr/>
          <p:nvPr/>
        </p:nvSpPr>
        <p:spPr>
          <a:xfrm>
            <a:off x="713875" y="2035350"/>
            <a:ext cx="1233300" cy="10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Controller</a:t>
            </a:r>
            <a:endParaRPr b="1"/>
          </a:p>
          <a:p>
            <a:pPr indent="0" lvl="0" marL="0" rtl="0" algn="l">
              <a:spcBef>
                <a:spcPts val="0"/>
              </a:spcBef>
              <a:spcAft>
                <a:spcPts val="0"/>
              </a:spcAft>
              <a:buNone/>
            </a:pPr>
            <a:r>
              <a:rPr lang="en" sz="1100"/>
              <a:t>GET /users</a:t>
            </a:r>
            <a:endParaRPr sz="1100"/>
          </a:p>
          <a:p>
            <a:pPr indent="0" lvl="0" marL="0" rtl="0" algn="l">
              <a:spcBef>
                <a:spcPts val="0"/>
              </a:spcBef>
              <a:spcAft>
                <a:spcPts val="0"/>
              </a:spcAft>
              <a:buNone/>
            </a:pPr>
            <a:r>
              <a:rPr lang="en" sz="1100"/>
              <a:t>GET /users/{id}</a:t>
            </a:r>
            <a:endParaRPr sz="1100"/>
          </a:p>
        </p:txBody>
      </p:sp>
      <p:sp>
        <p:nvSpPr>
          <p:cNvPr id="181" name="Google Shape;181;p26"/>
          <p:cNvSpPr/>
          <p:nvPr/>
        </p:nvSpPr>
        <p:spPr>
          <a:xfrm>
            <a:off x="2309125" y="2035350"/>
            <a:ext cx="1868400" cy="10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UserDao</a:t>
            </a:r>
            <a:endParaRPr sz="1100"/>
          </a:p>
          <a:p>
            <a:pPr indent="0" lvl="0" marL="0" rtl="0" algn="l">
              <a:spcBef>
                <a:spcPts val="0"/>
              </a:spcBef>
              <a:spcAft>
                <a:spcPts val="0"/>
              </a:spcAft>
              <a:buNone/>
            </a:pPr>
            <a:r>
              <a:rPr lang="en" sz="1100"/>
              <a:t>getAllUsers -&gt; List&lt;User&gt;</a:t>
            </a:r>
            <a:endParaRPr sz="1100"/>
          </a:p>
          <a:p>
            <a:pPr indent="0" lvl="0" marL="0" rtl="0" algn="l">
              <a:spcBef>
                <a:spcPts val="0"/>
              </a:spcBef>
              <a:spcAft>
                <a:spcPts val="0"/>
              </a:spcAft>
              <a:buNone/>
            </a:pPr>
            <a:r>
              <a:rPr lang="en" sz="1100"/>
              <a:t>getUserById -&gt; User</a:t>
            </a:r>
            <a:endParaRPr sz="1100"/>
          </a:p>
        </p:txBody>
      </p:sp>
      <p:sp>
        <p:nvSpPr>
          <p:cNvPr id="182" name="Google Shape;182;p26"/>
          <p:cNvSpPr/>
          <p:nvPr/>
        </p:nvSpPr>
        <p:spPr>
          <a:xfrm>
            <a:off x="4535900" y="2035350"/>
            <a:ext cx="4056600" cy="10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JDBC</a:t>
            </a:r>
            <a:r>
              <a:rPr b="1" lang="en"/>
              <a:t>UserDao</a:t>
            </a:r>
            <a:endParaRPr sz="1100"/>
          </a:p>
          <a:p>
            <a:pPr indent="0" lvl="0" marL="0" rtl="0" algn="l">
              <a:spcBef>
                <a:spcPts val="0"/>
              </a:spcBef>
              <a:spcAft>
                <a:spcPts val="0"/>
              </a:spcAft>
              <a:buNone/>
            </a:pPr>
            <a:r>
              <a:rPr lang="en" sz="1100"/>
              <a:t>getAllUsers -&gt; SELECT * FROM users</a:t>
            </a:r>
            <a:endParaRPr sz="1100"/>
          </a:p>
          <a:p>
            <a:pPr indent="0" lvl="0" marL="0" rtl="0" algn="l">
              <a:spcBef>
                <a:spcPts val="0"/>
              </a:spcBef>
              <a:spcAft>
                <a:spcPts val="0"/>
              </a:spcAft>
              <a:buNone/>
            </a:pPr>
            <a:r>
              <a:rPr lang="en" sz="1100"/>
              <a:t>getUserById -&gt; SELECT * FROM users WHERE id = ?</a:t>
            </a:r>
            <a:endParaRPr sz="1100"/>
          </a:p>
        </p:txBody>
      </p:sp>
      <p:sp>
        <p:nvSpPr>
          <p:cNvPr id="183" name="Google Shape;183;p26"/>
          <p:cNvSpPr/>
          <p:nvPr/>
        </p:nvSpPr>
        <p:spPr>
          <a:xfrm>
            <a:off x="2035350" y="3496075"/>
            <a:ext cx="4832700" cy="10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Model</a:t>
            </a:r>
            <a:endParaRPr b="1"/>
          </a:p>
          <a:p>
            <a:pPr indent="0" lvl="0" marL="0" rtl="0" algn="l">
              <a:spcBef>
                <a:spcPts val="0"/>
              </a:spcBef>
              <a:spcAft>
                <a:spcPts val="0"/>
              </a:spcAft>
              <a:buNone/>
            </a:pPr>
            <a:r>
              <a:rPr lang="en" sz="1100"/>
              <a:t>Defines the properties and methods of User for all other classes to consume and speak the same “language” when it comes to users.</a:t>
            </a:r>
            <a:endParaRPr sz="1100"/>
          </a:p>
        </p:txBody>
      </p:sp>
      <p:cxnSp>
        <p:nvCxnSpPr>
          <p:cNvPr id="184" name="Google Shape;184;p26"/>
          <p:cNvCxnSpPr>
            <a:stCxn id="180" idx="3"/>
            <a:endCxn id="181" idx="1"/>
          </p:cNvCxnSpPr>
          <p:nvPr/>
        </p:nvCxnSpPr>
        <p:spPr>
          <a:xfrm>
            <a:off x="1947175" y="2571750"/>
            <a:ext cx="362100" cy="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6"/>
          <p:cNvCxnSpPr>
            <a:stCxn id="181" idx="3"/>
            <a:endCxn id="182" idx="1"/>
          </p:cNvCxnSpPr>
          <p:nvPr/>
        </p:nvCxnSpPr>
        <p:spPr>
          <a:xfrm>
            <a:off x="4177525" y="2571750"/>
            <a:ext cx="358500" cy="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6"/>
          <p:cNvCxnSpPr>
            <a:endCxn id="183" idx="0"/>
          </p:cNvCxnSpPr>
          <p:nvPr/>
        </p:nvCxnSpPr>
        <p:spPr>
          <a:xfrm>
            <a:off x="1824900" y="3128275"/>
            <a:ext cx="2626800" cy="3678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6"/>
          <p:cNvCxnSpPr>
            <a:stCxn id="181" idx="2"/>
            <a:endCxn id="183" idx="0"/>
          </p:cNvCxnSpPr>
          <p:nvPr/>
        </p:nvCxnSpPr>
        <p:spPr>
          <a:xfrm>
            <a:off x="3243325" y="3108150"/>
            <a:ext cx="1208400" cy="3879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6"/>
          <p:cNvCxnSpPr>
            <a:stCxn id="182" idx="2"/>
            <a:endCxn id="183" idx="0"/>
          </p:cNvCxnSpPr>
          <p:nvPr/>
        </p:nvCxnSpPr>
        <p:spPr>
          <a:xfrm flipH="1">
            <a:off x="4451600" y="3108150"/>
            <a:ext cx="2112600" cy="38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Servers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Servers, local or remote, run databases and allow connections</a:t>
            </a:r>
            <a:endParaRPr/>
          </a:p>
        </p:txBody>
      </p:sp>
      <p:sp>
        <p:nvSpPr>
          <p:cNvPr id="67" name="Google Shape;67;p14"/>
          <p:cNvSpPr/>
          <p:nvPr/>
        </p:nvSpPr>
        <p:spPr>
          <a:xfrm>
            <a:off x="866150" y="1809075"/>
            <a:ext cx="3026100" cy="2258700"/>
          </a:xfrm>
          <a:prstGeom prst="rect">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localhost</a:t>
            </a:r>
            <a:endParaRPr/>
          </a:p>
        </p:txBody>
      </p:sp>
      <p:sp>
        <p:nvSpPr>
          <p:cNvPr id="68" name="Google Shape;68;p14"/>
          <p:cNvSpPr/>
          <p:nvPr/>
        </p:nvSpPr>
        <p:spPr>
          <a:xfrm>
            <a:off x="4866925" y="1809075"/>
            <a:ext cx="3026100" cy="2258700"/>
          </a:xfrm>
          <a:prstGeom prst="rect">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Amazon RDS, ElephantSQL, etc.</a:t>
            </a:r>
            <a:endParaRPr/>
          </a:p>
        </p:txBody>
      </p:sp>
      <p:pic>
        <p:nvPicPr>
          <p:cNvPr id="69" name="Google Shape;69;p14"/>
          <p:cNvPicPr preferRelativeResize="0"/>
          <p:nvPr/>
        </p:nvPicPr>
        <p:blipFill>
          <a:blip r:embed="rId3">
            <a:alphaModFix/>
          </a:blip>
          <a:stretch>
            <a:fillRect/>
          </a:stretch>
        </p:blipFill>
        <p:spPr>
          <a:xfrm>
            <a:off x="1077075" y="2006775"/>
            <a:ext cx="764874" cy="764874"/>
          </a:xfrm>
          <a:prstGeom prst="rect">
            <a:avLst/>
          </a:prstGeom>
          <a:noFill/>
          <a:ln>
            <a:noFill/>
          </a:ln>
        </p:spPr>
      </p:pic>
      <p:pic>
        <p:nvPicPr>
          <p:cNvPr id="70" name="Google Shape;70;p14"/>
          <p:cNvPicPr preferRelativeResize="0"/>
          <p:nvPr/>
        </p:nvPicPr>
        <p:blipFill>
          <a:blip r:embed="rId3">
            <a:alphaModFix/>
          </a:blip>
          <a:stretch>
            <a:fillRect/>
          </a:stretch>
        </p:blipFill>
        <p:spPr>
          <a:xfrm>
            <a:off x="2687675" y="2006775"/>
            <a:ext cx="764874" cy="764874"/>
          </a:xfrm>
          <a:prstGeom prst="rect">
            <a:avLst/>
          </a:prstGeom>
          <a:noFill/>
          <a:ln>
            <a:noFill/>
          </a:ln>
        </p:spPr>
      </p:pic>
      <p:pic>
        <p:nvPicPr>
          <p:cNvPr id="71" name="Google Shape;71;p14"/>
          <p:cNvPicPr preferRelativeResize="0"/>
          <p:nvPr/>
        </p:nvPicPr>
        <p:blipFill>
          <a:blip r:embed="rId3">
            <a:alphaModFix/>
          </a:blip>
          <a:stretch>
            <a:fillRect/>
          </a:stretch>
        </p:blipFill>
        <p:spPr>
          <a:xfrm>
            <a:off x="1077075" y="2844975"/>
            <a:ext cx="764874" cy="764874"/>
          </a:xfrm>
          <a:prstGeom prst="rect">
            <a:avLst/>
          </a:prstGeom>
          <a:noFill/>
          <a:ln>
            <a:noFill/>
          </a:ln>
        </p:spPr>
      </p:pic>
      <p:pic>
        <p:nvPicPr>
          <p:cNvPr id="72" name="Google Shape;72;p14"/>
          <p:cNvPicPr preferRelativeResize="0"/>
          <p:nvPr/>
        </p:nvPicPr>
        <p:blipFill>
          <a:blip r:embed="rId3">
            <a:alphaModFix/>
          </a:blip>
          <a:stretch>
            <a:fillRect/>
          </a:stretch>
        </p:blipFill>
        <p:spPr>
          <a:xfrm>
            <a:off x="2687675" y="2844975"/>
            <a:ext cx="764874" cy="764874"/>
          </a:xfrm>
          <a:prstGeom prst="rect">
            <a:avLst/>
          </a:prstGeom>
          <a:noFill/>
          <a:ln>
            <a:noFill/>
          </a:ln>
        </p:spPr>
      </p:pic>
      <p:pic>
        <p:nvPicPr>
          <p:cNvPr id="73" name="Google Shape;73;p14"/>
          <p:cNvPicPr preferRelativeResize="0"/>
          <p:nvPr/>
        </p:nvPicPr>
        <p:blipFill>
          <a:blip r:embed="rId3">
            <a:alphaModFix/>
          </a:blip>
          <a:stretch>
            <a:fillRect/>
          </a:stretch>
        </p:blipFill>
        <p:spPr>
          <a:xfrm>
            <a:off x="5191875" y="2006775"/>
            <a:ext cx="764874" cy="764874"/>
          </a:xfrm>
          <a:prstGeom prst="rect">
            <a:avLst/>
          </a:prstGeom>
          <a:noFill/>
          <a:ln>
            <a:noFill/>
          </a:ln>
        </p:spPr>
      </p:pic>
      <p:pic>
        <p:nvPicPr>
          <p:cNvPr id="74" name="Google Shape;74;p14"/>
          <p:cNvPicPr preferRelativeResize="0"/>
          <p:nvPr/>
        </p:nvPicPr>
        <p:blipFill>
          <a:blip r:embed="rId3">
            <a:alphaModFix/>
          </a:blip>
          <a:stretch>
            <a:fillRect/>
          </a:stretch>
        </p:blipFill>
        <p:spPr>
          <a:xfrm>
            <a:off x="6802475" y="2006775"/>
            <a:ext cx="764874" cy="764874"/>
          </a:xfrm>
          <a:prstGeom prst="rect">
            <a:avLst/>
          </a:prstGeom>
          <a:noFill/>
          <a:ln>
            <a:noFill/>
          </a:ln>
        </p:spPr>
      </p:pic>
      <p:pic>
        <p:nvPicPr>
          <p:cNvPr id="75" name="Google Shape;75;p14"/>
          <p:cNvPicPr preferRelativeResize="0"/>
          <p:nvPr/>
        </p:nvPicPr>
        <p:blipFill>
          <a:blip r:embed="rId3">
            <a:alphaModFix/>
          </a:blip>
          <a:stretch>
            <a:fillRect/>
          </a:stretch>
        </p:blipFill>
        <p:spPr>
          <a:xfrm>
            <a:off x="5191875" y="2844975"/>
            <a:ext cx="764874" cy="764874"/>
          </a:xfrm>
          <a:prstGeom prst="rect">
            <a:avLst/>
          </a:prstGeom>
          <a:noFill/>
          <a:ln>
            <a:noFill/>
          </a:ln>
        </p:spPr>
      </p:pic>
      <p:pic>
        <p:nvPicPr>
          <p:cNvPr id="76" name="Google Shape;76;p14"/>
          <p:cNvPicPr preferRelativeResize="0"/>
          <p:nvPr/>
        </p:nvPicPr>
        <p:blipFill>
          <a:blip r:embed="rId3">
            <a:alphaModFix/>
          </a:blip>
          <a:stretch>
            <a:fillRect/>
          </a:stretch>
        </p:blipFill>
        <p:spPr>
          <a:xfrm>
            <a:off x="6802475" y="2844975"/>
            <a:ext cx="764874" cy="764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to the Database Server</a:t>
            </a:r>
            <a:endParaRPr/>
          </a:p>
        </p:txBody>
      </p:sp>
      <p:sp>
        <p:nvSpPr>
          <p:cNvPr id="82" name="Google Shape;82;p15"/>
          <p:cNvSpPr txBox="1"/>
          <p:nvPr>
            <p:ph idx="1" type="body"/>
          </p:nvPr>
        </p:nvSpPr>
        <p:spPr>
          <a:xfrm>
            <a:off x="5572800" y="1152475"/>
            <a:ext cx="325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Usually, though, we use a terminal or a specific tool designed for the type of database you are accessing.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Each database </a:t>
            </a:r>
            <a:r>
              <a:rPr lang="en"/>
              <a:t>language</a:t>
            </a:r>
            <a:r>
              <a:rPr lang="en"/>
              <a:t> or dialect typically releases its own tool. pgAdmin is the tool for PostgreSQL.</a:t>
            </a:r>
            <a:endParaRPr/>
          </a:p>
        </p:txBody>
      </p:sp>
      <p:sp>
        <p:nvSpPr>
          <p:cNvPr id="83" name="Google Shape;83;p15"/>
          <p:cNvSpPr/>
          <p:nvPr/>
        </p:nvSpPr>
        <p:spPr>
          <a:xfrm>
            <a:off x="3349825" y="1827175"/>
            <a:ext cx="2101200" cy="2060700"/>
          </a:xfrm>
          <a:prstGeom prst="rect">
            <a:avLst/>
          </a:prstGeom>
          <a:solidFill>
            <a:schemeClr val="lt2"/>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Database Server</a:t>
            </a:r>
            <a:endParaRPr sz="1100"/>
          </a:p>
        </p:txBody>
      </p:sp>
      <p:sp>
        <p:nvSpPr>
          <p:cNvPr id="84" name="Google Shape;84;p15"/>
          <p:cNvSpPr/>
          <p:nvPr/>
        </p:nvSpPr>
        <p:spPr>
          <a:xfrm>
            <a:off x="294375" y="1066000"/>
            <a:ext cx="1126800" cy="1025100"/>
          </a:xfrm>
          <a:prstGeom prst="rect">
            <a:avLst/>
          </a:prstGeom>
          <a:solidFill>
            <a:schemeClr val="lt2"/>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Terminal</a:t>
            </a:r>
            <a:endParaRPr sz="1100"/>
          </a:p>
        </p:txBody>
      </p:sp>
      <p:sp>
        <p:nvSpPr>
          <p:cNvPr id="85" name="Google Shape;85;p15"/>
          <p:cNvSpPr/>
          <p:nvPr/>
        </p:nvSpPr>
        <p:spPr>
          <a:xfrm>
            <a:off x="294375" y="2344950"/>
            <a:ext cx="1126800" cy="1025100"/>
          </a:xfrm>
          <a:prstGeom prst="rect">
            <a:avLst/>
          </a:prstGeom>
          <a:solidFill>
            <a:schemeClr val="lt2"/>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pgAdmin</a:t>
            </a:r>
            <a:endParaRPr sz="1100"/>
          </a:p>
        </p:txBody>
      </p:sp>
      <p:sp>
        <p:nvSpPr>
          <p:cNvPr id="86" name="Google Shape;86;p15"/>
          <p:cNvSpPr/>
          <p:nvPr/>
        </p:nvSpPr>
        <p:spPr>
          <a:xfrm>
            <a:off x="294375" y="3644425"/>
            <a:ext cx="1126800" cy="1025100"/>
          </a:xfrm>
          <a:prstGeom prst="rect">
            <a:avLst/>
          </a:prstGeom>
          <a:solidFill>
            <a:schemeClr val="lt2"/>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Postico</a:t>
            </a:r>
            <a:endParaRPr sz="1100"/>
          </a:p>
        </p:txBody>
      </p:sp>
      <p:pic>
        <p:nvPicPr>
          <p:cNvPr id="87" name="Google Shape;87;p15"/>
          <p:cNvPicPr preferRelativeResize="0"/>
          <p:nvPr/>
        </p:nvPicPr>
        <p:blipFill>
          <a:blip r:embed="rId3">
            <a:alphaModFix/>
          </a:blip>
          <a:stretch>
            <a:fillRect/>
          </a:stretch>
        </p:blipFill>
        <p:spPr>
          <a:xfrm>
            <a:off x="487337" y="1066000"/>
            <a:ext cx="740874" cy="740874"/>
          </a:xfrm>
          <a:prstGeom prst="rect">
            <a:avLst/>
          </a:prstGeom>
          <a:noFill/>
          <a:ln>
            <a:noFill/>
          </a:ln>
        </p:spPr>
      </p:pic>
      <p:pic>
        <p:nvPicPr>
          <p:cNvPr id="88" name="Google Shape;88;p15"/>
          <p:cNvPicPr preferRelativeResize="0"/>
          <p:nvPr/>
        </p:nvPicPr>
        <p:blipFill>
          <a:blip r:embed="rId4">
            <a:alphaModFix/>
          </a:blip>
          <a:stretch>
            <a:fillRect/>
          </a:stretch>
        </p:blipFill>
        <p:spPr>
          <a:xfrm>
            <a:off x="527172" y="2393425"/>
            <a:ext cx="661200" cy="682150"/>
          </a:xfrm>
          <a:prstGeom prst="rect">
            <a:avLst/>
          </a:prstGeom>
          <a:noFill/>
          <a:ln>
            <a:noFill/>
          </a:ln>
        </p:spPr>
      </p:pic>
      <p:pic>
        <p:nvPicPr>
          <p:cNvPr id="89" name="Google Shape;89;p15"/>
          <p:cNvPicPr preferRelativeResize="0"/>
          <p:nvPr/>
        </p:nvPicPr>
        <p:blipFill>
          <a:blip r:embed="rId5">
            <a:alphaModFix/>
          </a:blip>
          <a:stretch>
            <a:fillRect/>
          </a:stretch>
        </p:blipFill>
        <p:spPr>
          <a:xfrm>
            <a:off x="552975" y="3695075"/>
            <a:ext cx="609600" cy="609600"/>
          </a:xfrm>
          <a:prstGeom prst="rect">
            <a:avLst/>
          </a:prstGeom>
          <a:noFill/>
          <a:ln>
            <a:noFill/>
          </a:ln>
        </p:spPr>
      </p:pic>
      <p:pic>
        <p:nvPicPr>
          <p:cNvPr id="90" name="Google Shape;90;p15"/>
          <p:cNvPicPr preferRelativeResize="0"/>
          <p:nvPr/>
        </p:nvPicPr>
        <p:blipFill>
          <a:blip r:embed="rId6">
            <a:alphaModFix/>
          </a:blip>
          <a:stretch>
            <a:fillRect/>
          </a:stretch>
        </p:blipFill>
        <p:spPr>
          <a:xfrm>
            <a:off x="3766200" y="2212995"/>
            <a:ext cx="1289001" cy="1289001"/>
          </a:xfrm>
          <a:prstGeom prst="rect">
            <a:avLst/>
          </a:prstGeom>
          <a:noFill/>
          <a:ln>
            <a:noFill/>
          </a:ln>
        </p:spPr>
      </p:pic>
      <p:cxnSp>
        <p:nvCxnSpPr>
          <p:cNvPr id="91" name="Google Shape;91;p15"/>
          <p:cNvCxnSpPr/>
          <p:nvPr/>
        </p:nvCxnSpPr>
        <p:spPr>
          <a:xfrm>
            <a:off x="1603850" y="1410975"/>
            <a:ext cx="1685100" cy="1065900"/>
          </a:xfrm>
          <a:prstGeom prst="straightConnector1">
            <a:avLst/>
          </a:prstGeom>
          <a:noFill/>
          <a:ln cap="flat" cmpd="sng" w="9525">
            <a:solidFill>
              <a:srgbClr val="000000"/>
            </a:solidFill>
            <a:prstDash val="solid"/>
            <a:round/>
            <a:headEnd len="med" w="med" type="none"/>
            <a:tailEnd len="med" w="med" type="none"/>
          </a:ln>
        </p:spPr>
      </p:cxnSp>
      <p:cxnSp>
        <p:nvCxnSpPr>
          <p:cNvPr id="92" name="Google Shape;92;p15"/>
          <p:cNvCxnSpPr/>
          <p:nvPr/>
        </p:nvCxnSpPr>
        <p:spPr>
          <a:xfrm>
            <a:off x="1664750" y="2933625"/>
            <a:ext cx="1563300" cy="20400"/>
          </a:xfrm>
          <a:prstGeom prst="straightConnector1">
            <a:avLst/>
          </a:prstGeom>
          <a:noFill/>
          <a:ln cap="flat" cmpd="sng" w="9525">
            <a:solidFill>
              <a:srgbClr val="000000"/>
            </a:solidFill>
            <a:prstDash val="solid"/>
            <a:round/>
            <a:headEnd len="med" w="med" type="none"/>
            <a:tailEnd len="med" w="med" type="none"/>
          </a:ln>
        </p:spPr>
      </p:cxnSp>
      <p:cxnSp>
        <p:nvCxnSpPr>
          <p:cNvPr id="93" name="Google Shape;93;p15"/>
          <p:cNvCxnSpPr/>
          <p:nvPr/>
        </p:nvCxnSpPr>
        <p:spPr>
          <a:xfrm flipH="1" rot="10800000">
            <a:off x="1735825" y="3390675"/>
            <a:ext cx="1472100" cy="10047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Through pgAdmin</a:t>
            </a:r>
            <a:endParaRPr/>
          </a:p>
        </p:txBody>
      </p:sp>
      <p:sp>
        <p:nvSpPr>
          <p:cNvPr id="99" name="Google Shape;99;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connect, we register a server by entering the following information:</a:t>
            </a:r>
            <a:endParaRPr/>
          </a:p>
          <a:p>
            <a:pPr indent="-342900" lvl="0" marL="457200" rtl="0" algn="l">
              <a:spcBef>
                <a:spcPts val="1200"/>
              </a:spcBef>
              <a:spcAft>
                <a:spcPts val="0"/>
              </a:spcAft>
              <a:buSzPts val="1800"/>
              <a:buChar char="●"/>
            </a:pPr>
            <a:r>
              <a:rPr lang="en"/>
              <a:t>Host address (local or remote)</a:t>
            </a:r>
            <a:endParaRPr/>
          </a:p>
          <a:p>
            <a:pPr indent="-342900" lvl="0" marL="457200" rtl="0" algn="l">
              <a:spcBef>
                <a:spcPts val="0"/>
              </a:spcBef>
              <a:spcAft>
                <a:spcPts val="0"/>
              </a:spcAft>
              <a:buSzPts val="1800"/>
              <a:buChar char="●"/>
            </a:pPr>
            <a:r>
              <a:rPr lang="en"/>
              <a:t>Port (almost always 5432) </a:t>
            </a:r>
            <a:endParaRPr/>
          </a:p>
          <a:p>
            <a:pPr indent="-342900" lvl="0" marL="457200" rtl="0" algn="l">
              <a:spcBef>
                <a:spcPts val="0"/>
              </a:spcBef>
              <a:spcAft>
                <a:spcPts val="0"/>
              </a:spcAft>
              <a:buSzPts val="1800"/>
              <a:buChar char="●"/>
            </a:pPr>
            <a:r>
              <a:rPr lang="en"/>
              <a:t>Database name</a:t>
            </a:r>
            <a:endParaRPr/>
          </a:p>
          <a:p>
            <a:pPr indent="-342900" lvl="0" marL="457200" rtl="0" algn="l">
              <a:spcBef>
                <a:spcPts val="0"/>
              </a:spcBef>
              <a:spcAft>
                <a:spcPts val="0"/>
              </a:spcAft>
              <a:buSzPts val="1800"/>
              <a:buChar char="●"/>
            </a:pPr>
            <a:r>
              <a:rPr lang="en"/>
              <a:t>Username</a:t>
            </a:r>
            <a:endParaRPr/>
          </a:p>
          <a:p>
            <a:pPr indent="-342900" lvl="0" marL="457200" rtl="0" algn="l">
              <a:spcBef>
                <a:spcPts val="0"/>
              </a:spcBef>
              <a:spcAft>
                <a:spcPts val="0"/>
              </a:spcAft>
              <a:buSzPts val="1800"/>
              <a:buChar char="●"/>
            </a:pPr>
            <a:r>
              <a:rPr lang="en"/>
              <a:t>Password</a:t>
            </a:r>
            <a:endParaRPr/>
          </a:p>
        </p:txBody>
      </p:sp>
      <p:pic>
        <p:nvPicPr>
          <p:cNvPr id="100" name="Google Shape;100;p16"/>
          <p:cNvPicPr preferRelativeResize="0"/>
          <p:nvPr/>
        </p:nvPicPr>
        <p:blipFill>
          <a:blip r:embed="rId3">
            <a:alphaModFix/>
          </a:blip>
          <a:stretch>
            <a:fillRect/>
          </a:stretch>
        </p:blipFill>
        <p:spPr>
          <a:xfrm>
            <a:off x="4572000" y="1389063"/>
            <a:ext cx="3714750" cy="294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Can Do Once We’re In</a:t>
            </a:r>
            <a:endParaRPr/>
          </a:p>
        </p:txBody>
      </p:sp>
      <p:sp>
        <p:nvSpPr>
          <p:cNvPr id="106" name="Google Shape;106;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Data Definition Language (DDL)</a:t>
            </a:r>
            <a:endParaRPr sz="1600"/>
          </a:p>
          <a:p>
            <a:pPr indent="-330200" lvl="0" marL="457200" rtl="0" algn="l">
              <a:spcBef>
                <a:spcPts val="1200"/>
              </a:spcBef>
              <a:spcAft>
                <a:spcPts val="0"/>
              </a:spcAft>
              <a:buSzPts val="1600"/>
              <a:buChar char="●"/>
            </a:pPr>
            <a:r>
              <a:rPr lang="en" sz="1600"/>
              <a:t>Create, drop, and alter tables</a:t>
            </a:r>
            <a:endParaRPr sz="1600"/>
          </a:p>
          <a:p>
            <a:pPr indent="-330200" lvl="0" marL="457200" rtl="0" algn="l">
              <a:spcBef>
                <a:spcPts val="0"/>
              </a:spcBef>
              <a:spcAft>
                <a:spcPts val="0"/>
              </a:spcAft>
              <a:buSzPts val="1600"/>
              <a:buChar char="●"/>
            </a:pPr>
            <a:r>
              <a:rPr lang="en" sz="1600"/>
              <a:t>Create and drop views</a:t>
            </a:r>
            <a:endParaRPr sz="1600"/>
          </a:p>
          <a:p>
            <a:pPr indent="-330200" lvl="0" marL="457200" rtl="0" algn="l">
              <a:spcBef>
                <a:spcPts val="0"/>
              </a:spcBef>
              <a:spcAft>
                <a:spcPts val="0"/>
              </a:spcAft>
              <a:buSzPts val="1600"/>
              <a:buChar char="●"/>
            </a:pPr>
            <a:r>
              <a:rPr lang="en" sz="1600"/>
              <a:t>Create and drop sequences</a:t>
            </a:r>
            <a:endParaRPr sz="1600"/>
          </a:p>
          <a:p>
            <a:pPr indent="-330200" lvl="0" marL="457200" rtl="0" algn="l">
              <a:spcBef>
                <a:spcPts val="0"/>
              </a:spcBef>
              <a:spcAft>
                <a:spcPts val="0"/>
              </a:spcAft>
              <a:buSzPts val="1600"/>
              <a:buChar char="●"/>
            </a:pPr>
            <a:r>
              <a:rPr lang="en" sz="1600"/>
              <a:t>Create and drop functions</a:t>
            </a:r>
            <a:endParaRPr sz="1600"/>
          </a:p>
        </p:txBody>
      </p:sp>
      <p:sp>
        <p:nvSpPr>
          <p:cNvPr id="107" name="Google Shape;107;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Data Manipulation Language (DML)</a:t>
            </a:r>
            <a:endParaRPr sz="1600"/>
          </a:p>
          <a:p>
            <a:pPr indent="-330200" lvl="0" marL="457200" rtl="0" algn="l">
              <a:spcBef>
                <a:spcPts val="1200"/>
              </a:spcBef>
              <a:spcAft>
                <a:spcPts val="0"/>
              </a:spcAft>
              <a:buSzPts val="1600"/>
              <a:buChar char="●"/>
            </a:pPr>
            <a:r>
              <a:rPr lang="en" sz="1600"/>
              <a:t>Create rows in tables (INSERT)</a:t>
            </a:r>
            <a:endParaRPr sz="1600"/>
          </a:p>
          <a:p>
            <a:pPr indent="-330200" lvl="0" marL="457200" rtl="0" algn="l">
              <a:spcBef>
                <a:spcPts val="0"/>
              </a:spcBef>
              <a:spcAft>
                <a:spcPts val="0"/>
              </a:spcAft>
              <a:buSzPts val="1600"/>
              <a:buChar char="●"/>
            </a:pPr>
            <a:r>
              <a:rPr lang="en" sz="1600"/>
              <a:t>Read data from tables (SELECT)</a:t>
            </a:r>
            <a:endParaRPr sz="1600"/>
          </a:p>
          <a:p>
            <a:pPr indent="-330200" lvl="0" marL="457200" rtl="0" algn="l">
              <a:spcBef>
                <a:spcPts val="0"/>
              </a:spcBef>
              <a:spcAft>
                <a:spcPts val="0"/>
              </a:spcAft>
              <a:buSzPts val="1600"/>
              <a:buChar char="●"/>
            </a:pPr>
            <a:r>
              <a:rPr lang="en" sz="1600"/>
              <a:t>Update data in tables (UPDATE)</a:t>
            </a:r>
            <a:endParaRPr sz="1600"/>
          </a:p>
          <a:p>
            <a:pPr indent="-330200" lvl="0" marL="457200" rtl="0" algn="l">
              <a:spcBef>
                <a:spcPts val="0"/>
              </a:spcBef>
              <a:spcAft>
                <a:spcPts val="0"/>
              </a:spcAft>
              <a:buSzPts val="1600"/>
              <a:buChar char="●"/>
            </a:pPr>
            <a:r>
              <a:rPr lang="en" sz="1600"/>
              <a:t>Delete data from tables (DELETE)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to the Database through Apps and Server</a:t>
            </a:r>
            <a:endParaRPr/>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Apps usually use direct traffic through a backend server to a database.</a:t>
            </a:r>
            <a:endParaRPr/>
          </a:p>
        </p:txBody>
      </p:sp>
      <p:sp>
        <p:nvSpPr>
          <p:cNvPr id="114" name="Google Shape;114;p18"/>
          <p:cNvSpPr/>
          <p:nvPr/>
        </p:nvSpPr>
        <p:spPr>
          <a:xfrm>
            <a:off x="1757600" y="3234375"/>
            <a:ext cx="1096200" cy="1269000"/>
          </a:xfrm>
          <a:prstGeom prst="rect">
            <a:avLst/>
          </a:prstGeom>
          <a:solidFill>
            <a:schemeClr val="lt2"/>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Mobile Apps</a:t>
            </a:r>
            <a:endParaRPr sz="1100"/>
          </a:p>
        </p:txBody>
      </p:sp>
      <p:sp>
        <p:nvSpPr>
          <p:cNvPr id="115" name="Google Shape;115;p18"/>
          <p:cNvSpPr/>
          <p:nvPr/>
        </p:nvSpPr>
        <p:spPr>
          <a:xfrm>
            <a:off x="1747325" y="1732025"/>
            <a:ext cx="1096200" cy="1269000"/>
          </a:xfrm>
          <a:prstGeom prst="rect">
            <a:avLst/>
          </a:prstGeom>
          <a:solidFill>
            <a:schemeClr val="lt2"/>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Web Apps</a:t>
            </a:r>
            <a:endParaRPr sz="1100"/>
          </a:p>
        </p:txBody>
      </p:sp>
      <p:pic>
        <p:nvPicPr>
          <p:cNvPr id="116" name="Google Shape;116;p18"/>
          <p:cNvPicPr preferRelativeResize="0"/>
          <p:nvPr/>
        </p:nvPicPr>
        <p:blipFill>
          <a:blip r:embed="rId3">
            <a:alphaModFix/>
          </a:blip>
          <a:stretch>
            <a:fillRect/>
          </a:stretch>
        </p:blipFill>
        <p:spPr>
          <a:xfrm>
            <a:off x="1757625" y="1671125"/>
            <a:ext cx="1096149" cy="1096149"/>
          </a:xfrm>
          <a:prstGeom prst="rect">
            <a:avLst/>
          </a:prstGeom>
          <a:noFill/>
          <a:ln>
            <a:noFill/>
          </a:ln>
        </p:spPr>
      </p:pic>
      <p:pic>
        <p:nvPicPr>
          <p:cNvPr id="117" name="Google Shape;117;p18"/>
          <p:cNvPicPr preferRelativeResize="0"/>
          <p:nvPr/>
        </p:nvPicPr>
        <p:blipFill>
          <a:blip r:embed="rId4">
            <a:alphaModFix/>
          </a:blip>
          <a:stretch>
            <a:fillRect/>
          </a:stretch>
        </p:blipFill>
        <p:spPr>
          <a:xfrm flipH="1">
            <a:off x="1818454" y="3234375"/>
            <a:ext cx="974499" cy="974499"/>
          </a:xfrm>
          <a:prstGeom prst="rect">
            <a:avLst/>
          </a:prstGeom>
          <a:noFill/>
          <a:ln>
            <a:noFill/>
          </a:ln>
        </p:spPr>
      </p:pic>
      <p:cxnSp>
        <p:nvCxnSpPr>
          <p:cNvPr id="118" name="Google Shape;118;p18"/>
          <p:cNvCxnSpPr/>
          <p:nvPr/>
        </p:nvCxnSpPr>
        <p:spPr>
          <a:xfrm>
            <a:off x="3036500" y="2320775"/>
            <a:ext cx="669900" cy="568500"/>
          </a:xfrm>
          <a:prstGeom prst="straightConnector1">
            <a:avLst/>
          </a:prstGeom>
          <a:noFill/>
          <a:ln cap="flat" cmpd="sng" w="9525">
            <a:solidFill>
              <a:srgbClr val="000000"/>
            </a:solidFill>
            <a:prstDash val="solid"/>
            <a:round/>
            <a:headEnd len="med" w="med" type="none"/>
            <a:tailEnd len="med" w="med" type="none"/>
          </a:ln>
        </p:spPr>
      </p:cxnSp>
      <p:cxnSp>
        <p:nvCxnSpPr>
          <p:cNvPr id="119" name="Google Shape;119;p18"/>
          <p:cNvCxnSpPr/>
          <p:nvPr/>
        </p:nvCxnSpPr>
        <p:spPr>
          <a:xfrm flipH="1" rot="10800000">
            <a:off x="3006050" y="3518650"/>
            <a:ext cx="710700" cy="487200"/>
          </a:xfrm>
          <a:prstGeom prst="straightConnector1">
            <a:avLst/>
          </a:prstGeom>
          <a:noFill/>
          <a:ln cap="flat" cmpd="sng" w="9525">
            <a:solidFill>
              <a:srgbClr val="000000"/>
            </a:solidFill>
            <a:prstDash val="solid"/>
            <a:round/>
            <a:headEnd len="med" w="med" type="none"/>
            <a:tailEnd len="med" w="med" type="none"/>
          </a:ln>
        </p:spPr>
      </p:cxnSp>
      <p:sp>
        <p:nvSpPr>
          <p:cNvPr id="120" name="Google Shape;120;p18"/>
          <p:cNvSpPr/>
          <p:nvPr/>
        </p:nvSpPr>
        <p:spPr>
          <a:xfrm>
            <a:off x="6193575" y="2351225"/>
            <a:ext cx="1918500" cy="19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Database Server</a:t>
            </a:r>
            <a:endParaRPr sz="1100"/>
          </a:p>
        </p:txBody>
      </p:sp>
      <p:pic>
        <p:nvPicPr>
          <p:cNvPr id="121" name="Google Shape;121;p18"/>
          <p:cNvPicPr preferRelativeResize="0"/>
          <p:nvPr/>
        </p:nvPicPr>
        <p:blipFill>
          <a:blip r:embed="rId5">
            <a:alphaModFix/>
          </a:blip>
          <a:stretch>
            <a:fillRect/>
          </a:stretch>
        </p:blipFill>
        <p:spPr>
          <a:xfrm>
            <a:off x="6495675" y="2531500"/>
            <a:ext cx="1314300" cy="1314300"/>
          </a:xfrm>
          <a:prstGeom prst="rect">
            <a:avLst/>
          </a:prstGeom>
          <a:noFill/>
          <a:ln>
            <a:noFill/>
          </a:ln>
        </p:spPr>
      </p:pic>
      <p:cxnSp>
        <p:nvCxnSpPr>
          <p:cNvPr id="122" name="Google Shape;122;p18"/>
          <p:cNvCxnSpPr>
            <a:endCxn id="120" idx="1"/>
          </p:cNvCxnSpPr>
          <p:nvPr/>
        </p:nvCxnSpPr>
        <p:spPr>
          <a:xfrm>
            <a:off x="5756775" y="3328325"/>
            <a:ext cx="436800" cy="0"/>
          </a:xfrm>
          <a:prstGeom prst="straightConnector1">
            <a:avLst/>
          </a:prstGeom>
          <a:noFill/>
          <a:ln cap="flat" cmpd="sng" w="9525">
            <a:solidFill>
              <a:srgbClr val="000000"/>
            </a:solidFill>
            <a:prstDash val="solid"/>
            <a:round/>
            <a:headEnd len="med" w="med" type="none"/>
            <a:tailEnd len="med" w="med" type="none"/>
          </a:ln>
        </p:spPr>
      </p:cxnSp>
      <p:sp>
        <p:nvSpPr>
          <p:cNvPr id="123" name="Google Shape;123;p18"/>
          <p:cNvSpPr/>
          <p:nvPr/>
        </p:nvSpPr>
        <p:spPr>
          <a:xfrm>
            <a:off x="3793038" y="2351225"/>
            <a:ext cx="1918500" cy="19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100"/>
              <a:t>Backend Servers</a:t>
            </a:r>
            <a:endParaRPr sz="1100"/>
          </a:p>
        </p:txBody>
      </p:sp>
      <p:pic>
        <p:nvPicPr>
          <p:cNvPr id="124" name="Google Shape;124;p18"/>
          <p:cNvPicPr preferRelativeResize="0"/>
          <p:nvPr/>
        </p:nvPicPr>
        <p:blipFill>
          <a:blip r:embed="rId6">
            <a:alphaModFix/>
          </a:blip>
          <a:stretch>
            <a:fillRect/>
          </a:stretch>
        </p:blipFill>
        <p:spPr>
          <a:xfrm>
            <a:off x="4077412" y="2483250"/>
            <a:ext cx="1410825" cy="141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Server</a:t>
            </a:r>
            <a:endParaRPr/>
          </a:p>
        </p:txBody>
      </p:sp>
      <p:sp>
        <p:nvSpPr>
          <p:cNvPr id="130" name="Google Shape;130;p19"/>
          <p:cNvSpPr txBox="1"/>
          <p:nvPr>
            <p:ph idx="1" type="body"/>
          </p:nvPr>
        </p:nvSpPr>
        <p:spPr>
          <a:xfrm>
            <a:off x="311700" y="1152475"/>
            <a:ext cx="463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create the server that will connect to our database.</a:t>
            </a:r>
            <a:endParaRPr/>
          </a:p>
          <a:p>
            <a:pPr indent="-342900" lvl="0" marL="457200" rtl="0" algn="l">
              <a:spcBef>
                <a:spcPts val="1200"/>
              </a:spcBef>
              <a:spcAft>
                <a:spcPts val="0"/>
              </a:spcAft>
              <a:buSzPts val="1800"/>
              <a:buChar char="●"/>
            </a:pPr>
            <a:r>
              <a:rPr lang="en"/>
              <a:t>Open IntelliJ and create a new project.</a:t>
            </a:r>
            <a:endParaRPr/>
          </a:p>
          <a:p>
            <a:pPr indent="-342900" lvl="0" marL="457200" rtl="0" algn="l">
              <a:spcBef>
                <a:spcPts val="0"/>
              </a:spcBef>
              <a:spcAft>
                <a:spcPts val="0"/>
              </a:spcAft>
              <a:buSzPts val="1800"/>
              <a:buChar char="●"/>
            </a:pPr>
            <a:r>
              <a:rPr lang="en"/>
              <a:t>Select Spring Initializr.</a:t>
            </a:r>
            <a:endParaRPr/>
          </a:p>
          <a:p>
            <a:pPr indent="-342900" lvl="0" marL="457200" rtl="0" algn="l">
              <a:spcBef>
                <a:spcPts val="0"/>
              </a:spcBef>
              <a:spcAft>
                <a:spcPts val="0"/>
              </a:spcAft>
              <a:buSzPts val="1800"/>
              <a:buChar char="●"/>
            </a:pPr>
            <a:r>
              <a:rPr lang="en"/>
              <a:t>Give the project a name.</a:t>
            </a:r>
            <a:endParaRPr/>
          </a:p>
          <a:p>
            <a:pPr indent="-342900" lvl="0" marL="457200" rtl="0" algn="l">
              <a:spcBef>
                <a:spcPts val="0"/>
              </a:spcBef>
              <a:spcAft>
                <a:spcPts val="0"/>
              </a:spcAft>
              <a:buSzPts val="1800"/>
              <a:buChar char="●"/>
            </a:pPr>
            <a:r>
              <a:rPr lang="en"/>
              <a:t>Select Maven as the Type.</a:t>
            </a:r>
            <a:endParaRPr/>
          </a:p>
          <a:p>
            <a:pPr indent="-342900" lvl="0" marL="457200" rtl="0" algn="l">
              <a:spcBef>
                <a:spcPts val="0"/>
              </a:spcBef>
              <a:spcAft>
                <a:spcPts val="0"/>
              </a:spcAft>
              <a:buSzPts val="1800"/>
              <a:buChar char="●"/>
            </a:pPr>
            <a:r>
              <a:rPr lang="en"/>
              <a:t>Click Next.</a:t>
            </a:r>
            <a:endParaRPr/>
          </a:p>
        </p:txBody>
      </p:sp>
      <p:pic>
        <p:nvPicPr>
          <p:cNvPr id="131" name="Google Shape;131;p19"/>
          <p:cNvPicPr preferRelativeResize="0"/>
          <p:nvPr/>
        </p:nvPicPr>
        <p:blipFill>
          <a:blip r:embed="rId3">
            <a:alphaModFix/>
          </a:blip>
          <a:stretch>
            <a:fillRect/>
          </a:stretch>
        </p:blipFill>
        <p:spPr>
          <a:xfrm>
            <a:off x="5250176" y="383512"/>
            <a:ext cx="3674551" cy="437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Dependencies</a:t>
            </a:r>
            <a:endParaRPr/>
          </a:p>
        </p:txBody>
      </p:sp>
      <p:sp>
        <p:nvSpPr>
          <p:cNvPr id="137" name="Google Shape;137;p20"/>
          <p:cNvSpPr txBox="1"/>
          <p:nvPr>
            <p:ph idx="1" type="body"/>
          </p:nvPr>
        </p:nvSpPr>
        <p:spPr>
          <a:xfrm>
            <a:off x="311700" y="1152475"/>
            <a:ext cx="463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 the dependencies we need for our backend:</a:t>
            </a:r>
            <a:endParaRPr/>
          </a:p>
          <a:p>
            <a:pPr indent="-342900" lvl="0" marL="457200" rtl="0" algn="l">
              <a:spcBef>
                <a:spcPts val="1200"/>
              </a:spcBef>
              <a:spcAft>
                <a:spcPts val="0"/>
              </a:spcAft>
              <a:buSzPts val="1800"/>
              <a:buChar char="●"/>
            </a:pPr>
            <a:r>
              <a:rPr lang="en"/>
              <a:t>Spring Boot Dev Tools</a:t>
            </a:r>
            <a:endParaRPr/>
          </a:p>
          <a:p>
            <a:pPr indent="-342900" lvl="0" marL="457200" rtl="0" algn="l">
              <a:spcBef>
                <a:spcPts val="0"/>
              </a:spcBef>
              <a:spcAft>
                <a:spcPts val="0"/>
              </a:spcAft>
              <a:buSzPts val="1800"/>
              <a:buChar char="●"/>
            </a:pPr>
            <a:r>
              <a:rPr lang="en"/>
              <a:t>Spring Web</a:t>
            </a:r>
            <a:endParaRPr/>
          </a:p>
          <a:p>
            <a:pPr indent="-342900" lvl="0" marL="457200" rtl="0" algn="l">
              <a:spcBef>
                <a:spcPts val="0"/>
              </a:spcBef>
              <a:spcAft>
                <a:spcPts val="0"/>
              </a:spcAft>
              <a:buSzPts val="1800"/>
              <a:buChar char="●"/>
            </a:pPr>
            <a:r>
              <a:rPr lang="en"/>
              <a:t>Spring Data JDBC</a:t>
            </a:r>
            <a:endParaRPr/>
          </a:p>
          <a:p>
            <a:pPr indent="-342900" lvl="0" marL="457200" rtl="0" algn="l">
              <a:spcBef>
                <a:spcPts val="0"/>
              </a:spcBef>
              <a:spcAft>
                <a:spcPts val="0"/>
              </a:spcAft>
              <a:buSzPts val="1800"/>
              <a:buChar char="●"/>
            </a:pPr>
            <a:r>
              <a:rPr lang="en"/>
              <a:t>PostgreSQL Driver</a:t>
            </a:r>
            <a:endParaRPr/>
          </a:p>
        </p:txBody>
      </p:sp>
      <p:pic>
        <p:nvPicPr>
          <p:cNvPr id="138" name="Google Shape;138;p20"/>
          <p:cNvPicPr preferRelativeResize="0"/>
          <p:nvPr/>
        </p:nvPicPr>
        <p:blipFill>
          <a:blip r:embed="rId3">
            <a:alphaModFix/>
          </a:blip>
          <a:stretch>
            <a:fillRect/>
          </a:stretch>
        </p:blipFill>
        <p:spPr>
          <a:xfrm>
            <a:off x="5118825" y="445025"/>
            <a:ext cx="3713474" cy="4422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 up the database</a:t>
            </a:r>
            <a:endParaRPr/>
          </a:p>
        </p:txBody>
      </p:sp>
      <p:sp>
        <p:nvSpPr>
          <p:cNvPr id="144" name="Google Shape;144;p21"/>
          <p:cNvSpPr txBox="1"/>
          <p:nvPr>
            <p:ph idx="1" type="body"/>
          </p:nvPr>
        </p:nvSpPr>
        <p:spPr>
          <a:xfrm>
            <a:off x="311700" y="1152475"/>
            <a:ext cx="329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with pgAdmin, we need a few values to connect our database:</a:t>
            </a:r>
            <a:endParaRPr/>
          </a:p>
          <a:p>
            <a:pPr indent="-342900" lvl="0" marL="457200" rtl="0" algn="l">
              <a:spcBef>
                <a:spcPts val="1200"/>
              </a:spcBef>
              <a:spcAft>
                <a:spcPts val="0"/>
              </a:spcAft>
              <a:buSzPts val="1800"/>
              <a:buChar char="●"/>
            </a:pPr>
            <a:r>
              <a:rPr lang="en"/>
              <a:t>URL (host address)</a:t>
            </a:r>
            <a:endParaRPr/>
          </a:p>
          <a:p>
            <a:pPr indent="-342900" lvl="0" marL="457200" rtl="0" algn="l">
              <a:spcBef>
                <a:spcPts val="0"/>
              </a:spcBef>
              <a:spcAft>
                <a:spcPts val="0"/>
              </a:spcAft>
              <a:buSzPts val="1800"/>
              <a:buChar char="●"/>
            </a:pPr>
            <a:r>
              <a:rPr lang="en"/>
              <a:t>Name (database name)</a:t>
            </a:r>
            <a:endParaRPr/>
          </a:p>
          <a:p>
            <a:pPr indent="-342900" lvl="0" marL="457200" rtl="0" algn="l">
              <a:spcBef>
                <a:spcPts val="0"/>
              </a:spcBef>
              <a:spcAft>
                <a:spcPts val="0"/>
              </a:spcAft>
              <a:buSzPts val="1800"/>
              <a:buChar char="●"/>
            </a:pPr>
            <a:r>
              <a:rPr lang="en"/>
              <a:t>Username</a:t>
            </a:r>
            <a:endParaRPr/>
          </a:p>
          <a:p>
            <a:pPr indent="-342900" lvl="0" marL="457200" rtl="0" algn="l">
              <a:spcBef>
                <a:spcPts val="0"/>
              </a:spcBef>
              <a:spcAft>
                <a:spcPts val="0"/>
              </a:spcAft>
              <a:buSzPts val="1800"/>
              <a:buChar char="●"/>
            </a:pPr>
            <a:r>
              <a:rPr lang="en"/>
              <a:t>Password</a:t>
            </a:r>
            <a:endParaRPr/>
          </a:p>
        </p:txBody>
      </p:sp>
      <p:pic>
        <p:nvPicPr>
          <p:cNvPr id="145" name="Google Shape;145;p21"/>
          <p:cNvPicPr preferRelativeResize="0"/>
          <p:nvPr/>
        </p:nvPicPr>
        <p:blipFill>
          <a:blip r:embed="rId3">
            <a:alphaModFix/>
          </a:blip>
          <a:stretch>
            <a:fillRect/>
          </a:stretch>
        </p:blipFill>
        <p:spPr>
          <a:xfrm>
            <a:off x="3609450" y="1274000"/>
            <a:ext cx="5077350" cy="317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