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68" r:id="rId7"/>
    <p:sldId id="269" r:id="rId8"/>
    <p:sldId id="262" r:id="rId9"/>
    <p:sldId id="258" r:id="rId10"/>
    <p:sldId id="271" r:id="rId11"/>
    <p:sldId id="27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74E"/>
    <a:srgbClr val="AE0061"/>
    <a:srgbClr val="327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AFA7-5B72-BC40-A5CB-D6ECD19A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2F05D-F74E-1E41-9572-9570E9A7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3B8F-D0B1-4849-93AB-2C8D90E6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DCC5-567B-1B45-9603-361652BD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A13D-B12A-964E-BBC0-45191A72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12FB-FDB0-154B-AB19-61A418B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6986-8501-D14B-80C7-B2565435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9ACD-F91E-994A-A167-2E26450F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A54-78E6-D645-B9CB-BDEDC51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D012-4609-AB41-8B3C-C685C8F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9322B-7039-5F43-9D1E-3067805DF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00BEB-D02A-E34F-A8B5-77D8E93B1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4B38-2D91-1140-9D38-9829BBF0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C57F-4EFA-CE46-826A-C1619D3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630A-BFB3-1241-9F23-FF20C1D8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3B1-82C8-814E-A949-794248E5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97C8-352C-7647-8BEA-47B8386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B73B-0794-AB4E-9BEC-D8688F41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76C5-D574-AB47-A28F-07D25870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E41B-292D-7049-A62D-934BCAB7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BD6B-45A2-314B-87E9-24F2088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E06D-AE5F-0645-83B6-F5A805EE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8DB-BB1E-5F45-A834-F2905792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AEED-CF4B-674C-85B9-8343038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2B9D-15B4-804E-84AB-7CB8C4A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D28-0088-9C48-BF6D-39C0442C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4D4D-A1DD-A848-A788-D94F1EAB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7AF9F-CC94-C447-8811-91EB9586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827F6-EABF-A64C-9412-0156A075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1B1C-0C15-034F-83F2-8106546F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1F76-E803-9E4F-AF51-A94EB7C2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CD10-56DE-5E41-8897-43184CDF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DBD1F-58BB-B946-97F3-BC948B71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38F1-FC31-B448-9A42-851DA3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AEF9E-E8EE-ED45-907D-E2B405187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1927A-19E1-8242-8108-9A299DB68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2A056-1F16-144B-9FE3-3DB9BF80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065A3-53FB-D841-A026-D40787A4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0933D-17D8-9E4B-96E8-5A2AD89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E967-F868-FF4B-B3D1-4EC00385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B5BD6-3C18-2945-9763-902FD910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422F0-2F9A-7C4F-862E-26821730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536CE-44BA-FD45-89D9-924D0141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255D1-0D37-4D4B-8C12-D73C0AD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8A927-3A45-284D-9074-D307B673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FBB0B-9A08-3649-99C2-4A2299DE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38D-59D1-B24B-9513-66FA9E9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FC2A-4807-7C48-BB8D-1963FB5B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7F0D-324B-4E42-95AF-37EF032C7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9C35-574A-1445-A407-EE7F48CF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E2A6-B4B9-E249-BD05-F7B07588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081B-9FBC-A34C-9B36-A3E7E47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147C-E64E-AB43-BB4A-FEFDC7A7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4CDBD-74FD-1640-8D51-A6B5F654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320E-793E-8C4F-9E25-911EF761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BE72-2DA2-104E-B6F5-9EC02E3A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6F80-C0D7-DE45-8226-5DE9F923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7C28-5762-9E4F-8953-FC2C88F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3DA7-305A-424B-B7F6-BF6B913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5FB5-67BD-8E43-AAF4-7CE303B95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589-043F-B847-B15A-A9EE3785F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5096-9058-E346-AB6B-AA3185230A94}" type="datetimeFigureOut">
              <a:rPr lang="en-US" smtClean="0"/>
              <a:t>6/13/21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2138-535D-3E4C-8389-32908B88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5CC2-E878-1E4B-B53C-20492CA09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952-989E-4646-8B7F-D5C6C3F3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5BB7-7928-7041-AA54-1A1D20A27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Karlberg</a:t>
            </a:r>
          </a:p>
          <a:p>
            <a:r>
              <a:rPr lang="en-US" dirty="0"/>
              <a:t>Machine Learning 643</a:t>
            </a:r>
          </a:p>
          <a:p>
            <a:r>
              <a:rPr lang="en-US" dirty="0"/>
              <a:t>Dr. Xubo Song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8146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D32F-1C68-744C-A0CE-1EB86C4A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test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61EF59-C955-B341-B9C9-F23461509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129" y="3572669"/>
            <a:ext cx="5219646" cy="3173177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EC16A-C71E-A646-8E50-9B72201A2AC7}"/>
              </a:ext>
            </a:extLst>
          </p:cNvPr>
          <p:cNvCxnSpPr>
            <a:cxnSpLocks/>
          </p:cNvCxnSpPr>
          <p:nvPr/>
        </p:nvCxnSpPr>
        <p:spPr>
          <a:xfrm flipH="1">
            <a:off x="7067550" y="4181475"/>
            <a:ext cx="1571625" cy="1981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E73116-4DBD-5949-9D38-FFADFBC6A521}"/>
              </a:ext>
            </a:extLst>
          </p:cNvPr>
          <p:cNvGrpSpPr/>
          <p:nvPr/>
        </p:nvGrpSpPr>
        <p:grpSpPr>
          <a:xfrm>
            <a:off x="415925" y="2034263"/>
            <a:ext cx="5219646" cy="3124994"/>
            <a:chOff x="415925" y="2034263"/>
            <a:chExt cx="5219646" cy="31249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8622FA-67F7-2C4B-953A-8EB66AF7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925" y="2034263"/>
              <a:ext cx="5219646" cy="312499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1FCB11-4E84-0248-968F-CA84FDFDF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5" y="4371975"/>
              <a:ext cx="2257425" cy="13335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3D3378-79FE-8141-A22E-D85B992D0A47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2295525"/>
              <a:ext cx="0" cy="246428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8016F0-7DD5-844B-B4BF-05B7F5F3A577}"/>
              </a:ext>
            </a:extLst>
          </p:cNvPr>
          <p:cNvCxnSpPr>
            <a:cxnSpLocks/>
          </p:cNvCxnSpPr>
          <p:nvPr/>
        </p:nvCxnSpPr>
        <p:spPr>
          <a:xfrm>
            <a:off x="10334625" y="3848100"/>
            <a:ext cx="0" cy="246428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F1A679-7A1B-2D44-B687-D8A0EDCF1E3A}"/>
              </a:ext>
            </a:extLst>
          </p:cNvPr>
          <p:cNvGrpSpPr/>
          <p:nvPr/>
        </p:nvGrpSpPr>
        <p:grpSpPr>
          <a:xfrm>
            <a:off x="6419850" y="242279"/>
            <a:ext cx="5241925" cy="3186721"/>
            <a:chOff x="6419850" y="242279"/>
            <a:chExt cx="5241925" cy="31867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477193-33A6-3F4A-BD4C-0CA73D99D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9850" y="242279"/>
              <a:ext cx="5241925" cy="3186721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A3A074-7D0C-5A4A-9A05-001CBEEBBC3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3675" y="487118"/>
              <a:ext cx="0" cy="246428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961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E7E-278E-844D-B08B-C3F9F952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genomic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D2F6B-5751-9F43-B5B8-4C7515B1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1319"/>
            <a:ext cx="4028559" cy="2306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1A9F3-5208-7443-BD44-7C8DDBB7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36" y="1671004"/>
            <a:ext cx="4028558" cy="230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65711-1090-6447-B8BB-0BE7CAF9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94" y="1651319"/>
            <a:ext cx="4028558" cy="2306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4A29C-149E-4C4A-ACDC-D14475875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1130"/>
            <a:ext cx="4021036" cy="2302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64DD7-1D52-9F4E-BB95-08245CC2A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698" y="4521129"/>
            <a:ext cx="3928435" cy="2249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47807F-8C9E-084D-9853-6267D5D2E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594" y="4521128"/>
            <a:ext cx="4028558" cy="23066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FAE400-1E33-FB4E-9400-FCB80FC8580C}"/>
              </a:ext>
            </a:extLst>
          </p:cNvPr>
          <p:cNvCxnSpPr>
            <a:cxnSpLocks/>
          </p:cNvCxnSpPr>
          <p:nvPr/>
        </p:nvCxnSpPr>
        <p:spPr>
          <a:xfrm flipV="1">
            <a:off x="637954" y="5390707"/>
            <a:ext cx="2541181" cy="77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467C0-BECF-F54D-A37B-7141158777F7}"/>
              </a:ext>
            </a:extLst>
          </p:cNvPr>
          <p:cNvCxnSpPr>
            <a:cxnSpLocks/>
          </p:cNvCxnSpPr>
          <p:nvPr/>
        </p:nvCxnSpPr>
        <p:spPr>
          <a:xfrm flipV="1">
            <a:off x="4688239" y="3519377"/>
            <a:ext cx="2084701" cy="9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6D04C5-F7C9-AA4C-ACA7-EDB03EE80535}"/>
              </a:ext>
            </a:extLst>
          </p:cNvPr>
          <p:cNvCxnSpPr>
            <a:cxnSpLocks/>
          </p:cNvCxnSpPr>
          <p:nvPr/>
        </p:nvCxnSpPr>
        <p:spPr>
          <a:xfrm flipH="1" flipV="1">
            <a:off x="4657060" y="3115340"/>
            <a:ext cx="538719" cy="7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EB41F9-F4BB-2B46-8CBB-715F82366F50}"/>
              </a:ext>
            </a:extLst>
          </p:cNvPr>
          <p:cNvCxnSpPr>
            <a:cxnSpLocks/>
          </p:cNvCxnSpPr>
          <p:nvPr/>
        </p:nvCxnSpPr>
        <p:spPr>
          <a:xfrm flipH="1">
            <a:off x="9558671" y="2253887"/>
            <a:ext cx="1254641" cy="57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53680-C2F9-9A44-9164-6AE9A9610EAE}"/>
              </a:ext>
            </a:extLst>
          </p:cNvPr>
          <p:cNvCxnSpPr>
            <a:cxnSpLocks/>
          </p:cNvCxnSpPr>
          <p:nvPr/>
        </p:nvCxnSpPr>
        <p:spPr>
          <a:xfrm>
            <a:off x="6963857" y="5293530"/>
            <a:ext cx="0" cy="61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AB1232-6A93-D642-9924-90E189C98FE4}"/>
              </a:ext>
            </a:extLst>
          </p:cNvPr>
          <p:cNvCxnSpPr>
            <a:cxnSpLocks/>
          </p:cNvCxnSpPr>
          <p:nvPr/>
        </p:nvCxnSpPr>
        <p:spPr>
          <a:xfrm flipV="1">
            <a:off x="10063873" y="6305107"/>
            <a:ext cx="600583" cy="10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1F75-C301-E547-B9EA-D65E1E0A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B334-A32C-254A-B8B5-BE98FF90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898"/>
            <a:ext cx="5477540" cy="4351338"/>
          </a:xfrm>
        </p:spPr>
        <p:txBody>
          <a:bodyPr/>
          <a:lstStyle/>
          <a:p>
            <a:r>
              <a:rPr lang="en-US" dirty="0"/>
              <a:t>Environment setup to conceptually map to value (Q) function</a:t>
            </a:r>
          </a:p>
          <a:p>
            <a:pPr lvl="1"/>
            <a:r>
              <a:rPr lang="en-US" dirty="0"/>
              <a:t>Map actions back to environment</a:t>
            </a:r>
          </a:p>
          <a:p>
            <a:r>
              <a:rPr lang="en-US" dirty="0"/>
              <a:t>Balance of computational expense to precision of accuracy scores</a:t>
            </a:r>
          </a:p>
          <a:p>
            <a:pPr lvl="1"/>
            <a:r>
              <a:rPr lang="en-US" dirty="0"/>
              <a:t>Number of cross-folds</a:t>
            </a:r>
          </a:p>
          <a:p>
            <a:r>
              <a:rPr lang="en-US" dirty="0"/>
              <a:t>Design of RL algorithm controls for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22878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191-2EEE-2447-8DB6-A5EAA34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3B34-76D2-0043-9155-AB5FB32F7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558" y="1825625"/>
            <a:ext cx="49208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389E8-0233-5F48-B22E-11F60172A7B6}"/>
              </a:ext>
            </a:extLst>
          </p:cNvPr>
          <p:cNvSpPr txBox="1"/>
          <p:nvPr/>
        </p:nvSpPr>
        <p:spPr>
          <a:xfrm>
            <a:off x="5667375" y="5657850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E0061"/>
                </a:solidFill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1538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F977-1D2A-6341-AFC6-72135719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2C97-D22F-C640-A96E-EF497720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Q-learning pseudocode</a:t>
            </a:r>
          </a:p>
          <a:p>
            <a:pPr lvl="1"/>
            <a:r>
              <a:rPr lang="en-US" dirty="0"/>
              <a:t>Use prediction accuracy to estimate value of next actions</a:t>
            </a:r>
          </a:p>
          <a:p>
            <a:r>
              <a:rPr lang="en-US" dirty="0"/>
              <a:t>Measure learning environment wall times and variance</a:t>
            </a:r>
          </a:p>
          <a:p>
            <a:pPr lvl="1"/>
            <a:r>
              <a:rPr lang="en-US" dirty="0"/>
              <a:t>Accurate characterization of state quality</a:t>
            </a:r>
          </a:p>
          <a:p>
            <a:r>
              <a:rPr lang="en-US" dirty="0"/>
              <a:t>Set reinforcement learning algorithm coefficients</a:t>
            </a:r>
          </a:p>
          <a:p>
            <a:pPr lvl="1"/>
            <a:r>
              <a:rPr lang="en-US" dirty="0"/>
              <a:t>Discount factor =0.2</a:t>
            </a:r>
          </a:p>
          <a:p>
            <a:pPr lvl="1"/>
            <a:r>
              <a:rPr lang="en-US" dirty="0"/>
              <a:t>Learning rate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DF6D-0849-A146-BB15-1137AC6B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5" y="4130393"/>
            <a:ext cx="2365375" cy="310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BF4C2-83EC-6B4F-9470-25B49A6F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60" y="4503653"/>
            <a:ext cx="1082675" cy="3580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43810-6C0B-AD4E-8E73-0CE151388C0B}"/>
              </a:ext>
            </a:extLst>
          </p:cNvPr>
          <p:cNvCxnSpPr>
            <a:cxnSpLocks/>
          </p:cNvCxnSpPr>
          <p:nvPr/>
        </p:nvCxnSpPr>
        <p:spPr>
          <a:xfrm>
            <a:off x="3835397" y="4924508"/>
            <a:ext cx="541338" cy="694251"/>
          </a:xfrm>
          <a:prstGeom prst="straightConnector1">
            <a:avLst/>
          </a:prstGeom>
          <a:ln w="28575">
            <a:solidFill>
              <a:srgbClr val="205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4EEA3-96CE-A24D-98FD-C6D9CC71B7AD}"/>
              </a:ext>
            </a:extLst>
          </p:cNvPr>
          <p:cNvCxnSpPr>
            <a:cxnSpLocks/>
          </p:cNvCxnSpPr>
          <p:nvPr/>
        </p:nvCxnSpPr>
        <p:spPr>
          <a:xfrm>
            <a:off x="6299991" y="4514577"/>
            <a:ext cx="881859" cy="1104182"/>
          </a:xfrm>
          <a:prstGeom prst="straightConnector1">
            <a:avLst/>
          </a:prstGeom>
          <a:ln w="28575">
            <a:solidFill>
              <a:srgbClr val="205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A859173-82D8-0344-83BA-B28970DF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2" y="5647334"/>
            <a:ext cx="10657258" cy="40491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C7D8D-3139-D04F-B286-10BC2986EFF9}"/>
              </a:ext>
            </a:extLst>
          </p:cNvPr>
          <p:cNvCxnSpPr>
            <a:cxnSpLocks/>
          </p:cNvCxnSpPr>
          <p:nvPr/>
        </p:nvCxnSpPr>
        <p:spPr>
          <a:xfrm flipH="1">
            <a:off x="9010651" y="2897174"/>
            <a:ext cx="494082" cy="2703341"/>
          </a:xfrm>
          <a:prstGeom prst="straightConnector1">
            <a:avLst/>
          </a:prstGeom>
          <a:ln w="28575">
            <a:solidFill>
              <a:srgbClr val="205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1B4518E-2C00-8B41-B755-699F08929936}"/>
              </a:ext>
            </a:extLst>
          </p:cNvPr>
          <p:cNvSpPr/>
          <p:nvPr/>
        </p:nvSpPr>
        <p:spPr>
          <a:xfrm>
            <a:off x="9010650" y="2149482"/>
            <a:ext cx="352425" cy="1352550"/>
          </a:xfrm>
          <a:prstGeom prst="rightBrace">
            <a:avLst/>
          </a:prstGeom>
          <a:ln w="28575">
            <a:solidFill>
              <a:srgbClr val="205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0574E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01B9FD-63C1-EE45-8741-BED5C8D32F5C}"/>
              </a:ext>
            </a:extLst>
          </p:cNvPr>
          <p:cNvSpPr txBox="1"/>
          <p:nvPr/>
        </p:nvSpPr>
        <p:spPr>
          <a:xfrm>
            <a:off x="590550" y="6467475"/>
            <a:ext cx="10420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Badia et al. 2020. “Agent57: Outperforming the Atari Human Benchmark.” In </a:t>
            </a:r>
            <a:r>
              <a:rPr lang="en-US" sz="1000" i="1" dirty="0"/>
              <a:t>International Conference on Machine Learning</a:t>
            </a:r>
            <a:r>
              <a:rPr lang="en-US" sz="1000" dirty="0"/>
              <a:t>, 507–17. PMLR.</a:t>
            </a:r>
          </a:p>
        </p:txBody>
      </p:sp>
    </p:spTree>
    <p:extLst>
      <p:ext uri="{BB962C8B-B14F-4D97-AF65-F5344CB8AC3E}">
        <p14:creationId xmlns:p14="http://schemas.microsoft.com/office/powerpoint/2010/main" val="17214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95D4-EB4F-ED43-8874-E3B76EA24B6A}"/>
              </a:ext>
            </a:extLst>
          </p:cNvPr>
          <p:cNvCxnSpPr>
            <a:cxnSpLocks/>
          </p:cNvCxnSpPr>
          <p:nvPr/>
        </p:nvCxnSpPr>
        <p:spPr>
          <a:xfrm flipV="1">
            <a:off x="2567642" y="1843550"/>
            <a:ext cx="4855135" cy="1260030"/>
          </a:xfrm>
          <a:prstGeom prst="line">
            <a:avLst/>
          </a:prstGeom>
          <a:ln w="57150">
            <a:solidFill>
              <a:srgbClr val="327DE0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43465E-681D-864E-9604-66C7B30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1A23-F051-934D-85BF-92779BE3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Adaboost classifier: accuracy</a:t>
            </a:r>
          </a:p>
          <a:p>
            <a:r>
              <a:rPr lang="en-US" dirty="0"/>
              <a:t>EDA – Need about 25 cross-folds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F1E5-D5BF-E549-ABC9-24C81DAA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2" y="775373"/>
            <a:ext cx="2886573" cy="1779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1F97C4-F403-DE4E-9A3F-6A4EEC7C3ACC}"/>
              </a:ext>
            </a:extLst>
          </p:cNvPr>
          <p:cNvSpPr/>
          <p:nvPr/>
        </p:nvSpPr>
        <p:spPr>
          <a:xfrm>
            <a:off x="7422777" y="212262"/>
            <a:ext cx="3065930" cy="1631287"/>
          </a:xfrm>
          <a:prstGeom prst="rect">
            <a:avLst/>
          </a:prstGeom>
          <a:noFill/>
          <a:ln w="57150">
            <a:solidFill>
              <a:srgbClr val="327DE0">
                <a:alpha val="4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23AC8-862D-B04E-94F8-B9BBA950495F}"/>
              </a:ext>
            </a:extLst>
          </p:cNvPr>
          <p:cNvCxnSpPr>
            <a:cxnSpLocks/>
          </p:cNvCxnSpPr>
          <p:nvPr/>
        </p:nvCxnSpPr>
        <p:spPr>
          <a:xfrm flipV="1">
            <a:off x="8955742" y="1746815"/>
            <a:ext cx="1532965" cy="1356765"/>
          </a:xfrm>
          <a:prstGeom prst="line">
            <a:avLst/>
          </a:prstGeom>
          <a:ln w="57150">
            <a:solidFill>
              <a:srgbClr val="327DE0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0E3A7BA-DAD4-0D48-8AB2-44B30765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42" y="3103580"/>
            <a:ext cx="638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B662-6CA6-1141-8997-E5208336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54B0-1D1D-FA41-9CCC-5792F85E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Adaboost classifier: 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2EA4B-EC15-6F45-A630-9E6EEC82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7" y="3103526"/>
            <a:ext cx="638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C4A1-0F3F-814D-AED8-03282FF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B592-C997-9A4C-A735-2722DA84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956" y="3093557"/>
            <a:ext cx="6388100" cy="36576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B46454-205B-0A49-8621-5003A2B167B1}"/>
              </a:ext>
            </a:extLst>
          </p:cNvPr>
          <p:cNvSpPr/>
          <p:nvPr/>
        </p:nvSpPr>
        <p:spPr>
          <a:xfrm>
            <a:off x="864976" y="1647984"/>
            <a:ext cx="3768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Adaboost classifier: time</a:t>
            </a:r>
          </a:p>
        </p:txBody>
      </p:sp>
    </p:spTree>
    <p:extLst>
      <p:ext uri="{BB962C8B-B14F-4D97-AF65-F5344CB8AC3E}">
        <p14:creationId xmlns:p14="http://schemas.microsoft.com/office/powerpoint/2010/main" val="254282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4966-6402-A944-9968-3F8F9EE2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B298-9709-0048-A56E-5019033F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Q-table to avoid leaving hyperparameter search space</a:t>
            </a:r>
          </a:p>
          <a:p>
            <a:r>
              <a:rPr lang="en-US" dirty="0"/>
              <a:t>Balance exploration and exploitation</a:t>
            </a:r>
          </a:p>
          <a:p>
            <a:r>
              <a:rPr lang="en-US" dirty="0"/>
              <a:t>Don’t leave optimal area once located</a:t>
            </a:r>
          </a:p>
        </p:txBody>
      </p:sp>
    </p:spTree>
    <p:extLst>
      <p:ext uri="{BB962C8B-B14F-4D97-AF65-F5344CB8AC3E}">
        <p14:creationId xmlns:p14="http://schemas.microsoft.com/office/powerpoint/2010/main" val="411220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28BA-37AD-3A46-8CA8-1491BECF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77025" cy="1325563"/>
          </a:xfrm>
        </p:spPr>
        <p:txBody>
          <a:bodyPr/>
          <a:lstStyle/>
          <a:p>
            <a:r>
              <a:rPr lang="en-US" dirty="0"/>
              <a:t>Algorithm summary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238AE8-0C7A-FF4D-BCC1-036DFFBB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1" y="723900"/>
            <a:ext cx="4508500" cy="3937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D6E1-FACF-044D-A8FB-69AB76170DEF}"/>
              </a:ext>
            </a:extLst>
          </p:cNvPr>
          <p:cNvGrpSpPr/>
          <p:nvPr/>
        </p:nvGrpSpPr>
        <p:grpSpPr>
          <a:xfrm>
            <a:off x="1790700" y="1476375"/>
            <a:ext cx="8610600" cy="5234638"/>
            <a:chOff x="1790700" y="1476375"/>
            <a:chExt cx="8610600" cy="52346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8F4958-42D3-1C4F-9F2A-7A7996BC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0700" y="1476375"/>
              <a:ext cx="8610600" cy="52346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19EAD2-C6D0-1340-BA32-D8490526A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3475" y="5057775"/>
              <a:ext cx="2692400" cy="457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E0E6D5-8A04-1647-9230-FD538D35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3475" y="2441575"/>
              <a:ext cx="2692400" cy="4691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5D1772-AF39-DF4E-A335-52C53C387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5875" y="3634772"/>
              <a:ext cx="2742928" cy="4691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927315-C040-5649-A8B8-2779416B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0547" y="3650515"/>
              <a:ext cx="2742928" cy="43770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E4200E-8B11-5E47-A90A-FA37F1A7BBD7}"/>
                </a:ext>
              </a:extLst>
            </p:cNvPr>
            <p:cNvCxnSpPr>
              <a:cxnSpLocks/>
            </p:cNvCxnSpPr>
            <p:nvPr/>
          </p:nvCxnSpPr>
          <p:spPr>
            <a:xfrm>
              <a:off x="6278426" y="2939335"/>
              <a:ext cx="11249" cy="197556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B4FB8C-2AF8-5E45-AF60-CE8DF9B10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69364"/>
              <a:ext cx="2495549" cy="6596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B7FE7F-D33C-0C4C-9EC1-96663D64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7549" y="3710614"/>
              <a:ext cx="939800" cy="31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40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E7E-278E-844D-B08B-C3F9F952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test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C2DE2C-F86A-834E-9242-D3DA6D86C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1" y="2386396"/>
            <a:ext cx="6662539" cy="3814734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99E3985-CBC3-4541-A3C9-CABF63CB5015}"/>
              </a:ext>
            </a:extLst>
          </p:cNvPr>
          <p:cNvGrpSpPr/>
          <p:nvPr/>
        </p:nvGrpSpPr>
        <p:grpSpPr>
          <a:xfrm>
            <a:off x="4778375" y="2842802"/>
            <a:ext cx="957263" cy="2924175"/>
            <a:chOff x="10125075" y="2571750"/>
            <a:chExt cx="957263" cy="292417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A106D5-8E09-1B41-A442-5DE8747DDB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68013" y="4629150"/>
              <a:ext cx="314325" cy="30480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037A9B-751E-8441-8445-A6939A8B0E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075" y="2571750"/>
              <a:ext cx="0" cy="292417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D2BC7-02CF-5C44-99AE-FBA21D9A0DEF}"/>
              </a:ext>
            </a:extLst>
          </p:cNvPr>
          <p:cNvGrpSpPr/>
          <p:nvPr/>
        </p:nvGrpSpPr>
        <p:grpSpPr>
          <a:xfrm>
            <a:off x="7014964" y="2992834"/>
            <a:ext cx="5095875" cy="3814735"/>
            <a:chOff x="101600" y="2115344"/>
            <a:chExt cx="5095875" cy="38147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0FF2D4-DD51-E741-B2C3-216371F2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00" y="2115344"/>
              <a:ext cx="5095875" cy="381473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129619-FF15-764C-AE9C-CAB78D3911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6484" y="4552950"/>
              <a:ext cx="242889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BA8FB0-40F3-5E4F-986A-05D5989737B4}"/>
                </a:ext>
              </a:extLst>
            </p:cNvPr>
            <p:cNvCxnSpPr>
              <a:cxnSpLocks/>
            </p:cNvCxnSpPr>
            <p:nvPr/>
          </p:nvCxnSpPr>
          <p:spPr>
            <a:xfrm>
              <a:off x="2376483" y="5124450"/>
              <a:ext cx="242889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F124D0-0D03-0F4C-9AD3-B61A7A5673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6483" y="4838700"/>
              <a:ext cx="242889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223E53D2-2177-6A46-9389-53B234FE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64" y="556508"/>
            <a:ext cx="5095875" cy="1931898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820D9DA-6C63-6741-BFAC-3706BFADE654}"/>
              </a:ext>
            </a:extLst>
          </p:cNvPr>
          <p:cNvSpPr/>
          <p:nvPr/>
        </p:nvSpPr>
        <p:spPr>
          <a:xfrm>
            <a:off x="8105775" y="1581342"/>
            <a:ext cx="918964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95242D-982B-F244-AF17-C45C333640DE}"/>
              </a:ext>
            </a:extLst>
          </p:cNvPr>
          <p:cNvSpPr/>
          <p:nvPr/>
        </p:nvSpPr>
        <p:spPr>
          <a:xfrm>
            <a:off x="10258425" y="2170599"/>
            <a:ext cx="918964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65FE15-2EC6-D741-9D0D-D2A924E32591}"/>
              </a:ext>
            </a:extLst>
          </p:cNvPr>
          <p:cNvSpPr/>
          <p:nvPr/>
        </p:nvSpPr>
        <p:spPr>
          <a:xfrm>
            <a:off x="10258425" y="1878192"/>
            <a:ext cx="918964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0478C1-3DD3-5D4E-910E-33AFF039C1CD}"/>
              </a:ext>
            </a:extLst>
          </p:cNvPr>
          <p:cNvSpPr/>
          <p:nvPr/>
        </p:nvSpPr>
        <p:spPr>
          <a:xfrm>
            <a:off x="8344590" y="3589824"/>
            <a:ext cx="494610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78F038-D5D0-7B46-A8A0-14BC8A1D2406}"/>
              </a:ext>
            </a:extLst>
          </p:cNvPr>
          <p:cNvSpPr/>
          <p:nvPr/>
        </p:nvSpPr>
        <p:spPr>
          <a:xfrm>
            <a:off x="9411291" y="4141884"/>
            <a:ext cx="494610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8FEB15-DC56-6C43-8E31-078385973A0D}"/>
              </a:ext>
            </a:extLst>
          </p:cNvPr>
          <p:cNvSpPr/>
          <p:nvPr/>
        </p:nvSpPr>
        <p:spPr>
          <a:xfrm>
            <a:off x="9411291" y="3880836"/>
            <a:ext cx="494610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B4DE8-E826-074D-9306-D60F1C99E514}"/>
              </a:ext>
            </a:extLst>
          </p:cNvPr>
          <p:cNvSpPr/>
          <p:nvPr/>
        </p:nvSpPr>
        <p:spPr>
          <a:xfrm>
            <a:off x="9848849" y="3324226"/>
            <a:ext cx="2162175" cy="2286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8E7C3-0DED-1C49-999A-D35A7A1A4A66}"/>
              </a:ext>
            </a:extLst>
          </p:cNvPr>
          <p:cNvSpPr/>
          <p:nvPr/>
        </p:nvSpPr>
        <p:spPr>
          <a:xfrm>
            <a:off x="9848849" y="6471464"/>
            <a:ext cx="216217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</TotalTime>
  <Words>169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Reinforcement learning algorithm</vt:lpstr>
      <vt:lpstr>Schematic</vt:lpstr>
      <vt:lpstr>Process</vt:lpstr>
      <vt:lpstr>Environment</vt:lpstr>
      <vt:lpstr>Environment </vt:lpstr>
      <vt:lpstr>Environment</vt:lpstr>
      <vt:lpstr>Coding objectives</vt:lpstr>
      <vt:lpstr>Algorithm summary</vt:lpstr>
      <vt:lpstr>Results, test data</vt:lpstr>
      <vt:lpstr>Results, test data</vt:lpstr>
      <vt:lpstr>Results, genomic data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algorithm</dc:title>
  <dc:creator>Microsoft Office User</dc:creator>
  <cp:lastModifiedBy>Microsoft Office User</cp:lastModifiedBy>
  <cp:revision>33</cp:revision>
  <dcterms:created xsi:type="dcterms:W3CDTF">2021-06-04T19:33:26Z</dcterms:created>
  <dcterms:modified xsi:type="dcterms:W3CDTF">2021-06-14T00:40:32Z</dcterms:modified>
</cp:coreProperties>
</file>