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0" r:id="rId4"/>
    <p:sldId id="279" r:id="rId5"/>
    <p:sldId id="278" r:id="rId6"/>
    <p:sldId id="281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83" r:id="rId15"/>
    <p:sldId id="284" r:id="rId16"/>
    <p:sldId id="285" r:id="rId17"/>
    <p:sldId id="282" r:id="rId18"/>
    <p:sldId id="299" r:id="rId19"/>
    <p:sldId id="298" r:id="rId20"/>
    <p:sldId id="297" r:id="rId21"/>
    <p:sldId id="269" r:id="rId22"/>
    <p:sldId id="277" r:id="rId23"/>
    <p:sldId id="276" r:id="rId24"/>
    <p:sldId id="275" r:id="rId25"/>
    <p:sldId id="272" r:id="rId26"/>
    <p:sldId id="273" r:id="rId27"/>
    <p:sldId id="274" r:id="rId28"/>
    <p:sldId id="256" r:id="rId29"/>
    <p:sldId id="296" r:id="rId30"/>
    <p:sldId id="295" r:id="rId31"/>
    <p:sldId id="294" r:id="rId32"/>
    <p:sldId id="293" r:id="rId33"/>
    <p:sldId id="292" r:id="rId34"/>
    <p:sldId id="291" r:id="rId35"/>
    <p:sldId id="286" r:id="rId36"/>
    <p:sldId id="289" r:id="rId37"/>
    <p:sldId id="304" r:id="rId38"/>
    <p:sldId id="303" r:id="rId39"/>
    <p:sldId id="302" r:id="rId40"/>
    <p:sldId id="301" r:id="rId41"/>
    <p:sldId id="300" r:id="rId42"/>
    <p:sldId id="28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607-55E1-4612-971E-1D394E5B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CD0D2-C9B1-44CF-A11D-F24D0E389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4E2C-C2A4-425E-A1BB-5DAE6F0E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C2A2-220E-4707-B85E-01EAF59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4EC3-E9D0-4826-A926-F87B9949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ACA7-F8AB-49A3-9618-A2E3A710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489E-9272-4172-95B5-42A119C8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6EF8-66BC-4473-BA9D-A7EF5F70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B9F0-8090-4414-B0CF-ACF03398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DE6B-A585-4B04-8E10-39105C0D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DA0EE-06DD-40CF-A134-BBB4811DC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55C3-39FE-4C22-BFC9-8D161E0B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7B6A-123E-4064-86E6-B8EFF04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B9D7-AA9B-4C82-A490-F5E515AB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47AA-DB9D-49BE-9E9D-EA22A2BF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170B-71F8-466F-B0E2-3CD396F0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6E2D-FE53-4018-8E5E-97FF61FC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C79-468E-43BE-B75F-CB7E2C25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42CC-764C-468C-B9E7-24D07DF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2DFC-4ED4-4A7A-A803-E986D9BB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6AE1-4730-4FDA-B9F9-FA52B508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16AB-D764-48C6-B78A-4C76240B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8FE6-8DED-412F-8863-54A909B9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28CF-EB3D-4EEE-A15A-B5D55CC0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A5D8-4A6C-4A23-88BB-5ADFD5E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0A7A-5F99-475E-BD67-1E64EBDB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65E2-2F9C-4890-8DBA-0EDD69B6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1C1C-8176-4EC6-912A-EFEAF019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F063-3A20-434D-9CE3-26BC4B9A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188D-F3A6-43C9-8338-7D371716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5673-F974-4CFC-932D-4997BBA3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65E-69BA-404C-BE0E-702265DF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3963-3429-4763-9F7C-03EBF820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50D30-272A-4523-A6A5-FD81EBE7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EF8-A243-48F0-B0AB-6AA4795B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60B6D-F88F-4791-82A3-E715485E9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1E45-94AD-4843-97A6-ADEC1F1A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3DAD1-B864-4C8D-ADD2-C25B1A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61B7-97D0-40A0-8179-639B4E9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7BAB-A7F9-484A-BE19-8C7ED88B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982AF-7AB8-435F-A837-2885C08A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AD68-CEDD-48E5-A757-6D012D9A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4063-CABD-4F81-8E79-66F4E8B2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D674-56AD-4C4D-90C8-96DCBAAF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87054-8502-4CFB-9A51-F8692A0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BF5-4A38-4DB7-9F26-FA7EAD7D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ED-C92B-4F65-8B83-D1887AE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88B-0803-49BE-B494-ED7D37D3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5C5E-E449-4DA6-A44A-BD5A8C95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53DC-2971-48CB-B7EC-C1D4B5F1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BB7-5C6D-44DE-BB6F-F13231D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04E6-D644-4BAD-9CC2-1D8D24CC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B7D7-8B36-40DE-9AB1-1EA258F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3D46-64E8-4A15-B58A-EE28163B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F7A9-8C24-4A34-9F0B-E3222BBA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A4D3-BC07-4A92-ADEF-5CBB9C4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8672-D294-4B4B-935E-85D04FC8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C5F8-DBD2-479F-9C91-9A30E8D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A3875-D37C-4A1A-A764-461F254A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8EFB-753E-459B-A568-0D45301F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73B4-1A50-43ED-BB4F-D4F6D2C66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A4C8-7327-4125-B40E-B37CE817E85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7B30-B71B-49F0-AF36-1F4B6BDD9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B269-BD07-4B59-8560-CBFE005A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6.xml"/><Relationship Id="rId7" Type="http://schemas.openxmlformats.org/officeDocument/2006/relationships/image" Target="../media/image2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6.xml"/><Relationship Id="rId7" Type="http://schemas.openxmlformats.org/officeDocument/2006/relationships/image" Target="../media/image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7.png"/><Relationship Id="rId5" Type="http://schemas.openxmlformats.org/officeDocument/2006/relationships/tags" Target="../tags/tag48.xml"/><Relationship Id="rId10" Type="http://schemas.openxmlformats.org/officeDocument/2006/relationships/image" Target="../media/image26.png"/><Relationship Id="rId4" Type="http://schemas.openxmlformats.org/officeDocument/2006/relationships/tags" Target="../tags/tag47.xml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7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26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25.png"/><Relationship Id="rId5" Type="http://schemas.openxmlformats.org/officeDocument/2006/relationships/tags" Target="../tags/tag53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tags" Target="../tags/tag52.xml"/><Relationship Id="rId9" Type="http://schemas.openxmlformats.org/officeDocument/2006/relationships/image" Target="../media/image8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58.xml"/><Relationship Id="rId7" Type="http://schemas.openxmlformats.org/officeDocument/2006/relationships/image" Target="../media/image3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9.xml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36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71.xml"/><Relationship Id="rId7" Type="http://schemas.openxmlformats.org/officeDocument/2006/relationships/image" Target="../media/image34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8.png"/><Relationship Id="rId18" Type="http://schemas.openxmlformats.org/officeDocument/2006/relationships/image" Target="../media/image6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tags" Target="../tags/tag74.xml"/><Relationship Id="rId16" Type="http://schemas.openxmlformats.org/officeDocument/2006/relationships/image" Target="../media/image39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3.png"/><Relationship Id="rId5" Type="http://schemas.openxmlformats.org/officeDocument/2006/relationships/tags" Target="../tags/tag77.xml"/><Relationship Id="rId15" Type="http://schemas.openxmlformats.org/officeDocument/2006/relationships/image" Target="../media/image38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2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4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87.xml"/><Relationship Id="rId7" Type="http://schemas.openxmlformats.org/officeDocument/2006/relationships/image" Target="../media/image41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91.xml"/><Relationship Id="rId7" Type="http://schemas.openxmlformats.org/officeDocument/2006/relationships/image" Target="../media/image40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5" Type="http://schemas.openxmlformats.org/officeDocument/2006/relationships/tags" Target="../tags/tag93.xml"/><Relationship Id="rId10" Type="http://schemas.openxmlformats.org/officeDocument/2006/relationships/image" Target="../media/image44.png"/><Relationship Id="rId4" Type="http://schemas.openxmlformats.org/officeDocument/2006/relationships/tags" Target="../tags/tag92.xml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2.pn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44.png"/><Relationship Id="rId5" Type="http://schemas.openxmlformats.org/officeDocument/2006/relationships/tags" Target="../tags/tag98.xml"/><Relationship Id="rId10" Type="http://schemas.openxmlformats.org/officeDocument/2006/relationships/image" Target="../media/image43.png"/><Relationship Id="rId4" Type="http://schemas.openxmlformats.org/officeDocument/2006/relationships/tags" Target="../tags/tag97.xm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5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44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43.png"/><Relationship Id="rId5" Type="http://schemas.openxmlformats.org/officeDocument/2006/relationships/tags" Target="../tags/tag104.xml"/><Relationship Id="rId15" Type="http://schemas.openxmlformats.org/officeDocument/2006/relationships/image" Target="../media/image42.png"/><Relationship Id="rId10" Type="http://schemas.openxmlformats.org/officeDocument/2006/relationships/image" Target="../media/image41.png"/><Relationship Id="rId4" Type="http://schemas.openxmlformats.org/officeDocument/2006/relationships/tags" Target="../tags/tag103.xml"/><Relationship Id="rId9" Type="http://schemas.openxmlformats.org/officeDocument/2006/relationships/image" Target="../media/image40.png"/><Relationship Id="rId1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44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43.png"/><Relationship Id="rId2" Type="http://schemas.openxmlformats.org/officeDocument/2006/relationships/tags" Target="../tags/tag108.xml"/><Relationship Id="rId16" Type="http://schemas.openxmlformats.org/officeDocument/2006/relationships/image" Target="../media/image42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41.png"/><Relationship Id="rId5" Type="http://schemas.openxmlformats.org/officeDocument/2006/relationships/tags" Target="../tags/tag111.xml"/><Relationship Id="rId15" Type="http://schemas.openxmlformats.org/officeDocument/2006/relationships/image" Target="../media/image46.png"/><Relationship Id="rId10" Type="http://schemas.openxmlformats.org/officeDocument/2006/relationships/image" Target="../media/image40.png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5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43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49.png"/><Relationship Id="rId5" Type="http://schemas.openxmlformats.org/officeDocument/2006/relationships/tags" Target="../tags/tag119.xml"/><Relationship Id="rId10" Type="http://schemas.openxmlformats.org/officeDocument/2006/relationships/image" Target="../media/image48.png"/><Relationship Id="rId4" Type="http://schemas.openxmlformats.org/officeDocument/2006/relationships/tags" Target="../tags/tag118.xml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24.xml"/><Relationship Id="rId7" Type="http://schemas.openxmlformats.org/officeDocument/2006/relationships/image" Target="../media/image48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4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31.xml"/><Relationship Id="rId7" Type="http://schemas.openxmlformats.org/officeDocument/2006/relationships/image" Target="../media/image43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2.xml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3.png"/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2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50.png"/><Relationship Id="rId5" Type="http://schemas.openxmlformats.org/officeDocument/2006/relationships/tags" Target="../tags/tag137.xml"/><Relationship Id="rId10" Type="http://schemas.openxmlformats.org/officeDocument/2006/relationships/image" Target="../media/image43.png"/><Relationship Id="rId4" Type="http://schemas.openxmlformats.org/officeDocument/2006/relationships/tags" Target="../tags/tag136.xml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0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45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43.png"/><Relationship Id="rId5" Type="http://schemas.openxmlformats.org/officeDocument/2006/relationships/tags" Target="../tags/tag143.xml"/><Relationship Id="rId15" Type="http://schemas.openxmlformats.org/officeDocument/2006/relationships/image" Target="../media/image53.png"/><Relationship Id="rId10" Type="http://schemas.openxmlformats.org/officeDocument/2006/relationships/image" Target="../media/image52.png"/><Relationship Id="rId4" Type="http://schemas.openxmlformats.org/officeDocument/2006/relationships/tags" Target="../tags/tag142.xml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../media/image54.png"/><Relationship Id="rId18" Type="http://schemas.openxmlformats.org/officeDocument/2006/relationships/image" Target="../media/image53.png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52.png"/><Relationship Id="rId17" Type="http://schemas.openxmlformats.org/officeDocument/2006/relationships/image" Target="../media/image42.png"/><Relationship Id="rId2" Type="http://schemas.openxmlformats.org/officeDocument/2006/relationships/tags" Target="../tags/tag147.xml"/><Relationship Id="rId16" Type="http://schemas.openxmlformats.org/officeDocument/2006/relationships/image" Target="../media/image50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image" Target="../media/image51.png"/><Relationship Id="rId5" Type="http://schemas.openxmlformats.org/officeDocument/2006/relationships/tags" Target="../tags/tag150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55.png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image" Target="../media/image52.png"/><Relationship Id="rId18" Type="http://schemas.openxmlformats.org/officeDocument/2006/relationships/image" Target="../media/image42.png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image" Target="../media/image51.png"/><Relationship Id="rId17" Type="http://schemas.openxmlformats.org/officeDocument/2006/relationships/image" Target="../media/image50.png"/><Relationship Id="rId2" Type="http://schemas.openxmlformats.org/officeDocument/2006/relationships/tags" Target="../tags/tag156.xml"/><Relationship Id="rId16" Type="http://schemas.openxmlformats.org/officeDocument/2006/relationships/image" Target="../media/image45.png"/><Relationship Id="rId20" Type="http://schemas.openxmlformats.org/officeDocument/2006/relationships/image" Target="../media/image55.pn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9.xml"/><Relationship Id="rId15" Type="http://schemas.openxmlformats.org/officeDocument/2006/relationships/image" Target="../media/image43.png"/><Relationship Id="rId10" Type="http://schemas.openxmlformats.org/officeDocument/2006/relationships/tags" Target="../tags/tag164.xml"/><Relationship Id="rId19" Type="http://schemas.openxmlformats.org/officeDocument/2006/relationships/image" Target="../media/image53.png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8.png"/><Relationship Id="rId1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tags" Target="../tags/tag9.xml"/><Relationship Id="rId16" Type="http://schemas.openxmlformats.org/officeDocument/2006/relationships/image" Target="../media/image11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2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6.png"/><Relationship Id="rId5" Type="http://schemas.openxmlformats.org/officeDocument/2006/relationships/tags" Target="../tags/tag21.xml"/><Relationship Id="rId10" Type="http://schemas.openxmlformats.org/officeDocument/2006/relationships/image" Target="../media/image5.png"/><Relationship Id="rId4" Type="http://schemas.openxmlformats.org/officeDocument/2006/relationships/tags" Target="../tags/tag20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14015"/>
              </p:ext>
            </p:extLst>
          </p:nvPr>
        </p:nvGraphicFramePr>
        <p:xfrm>
          <a:off x="736600" y="1000125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85055"/>
              </p:ext>
            </p:extLst>
          </p:nvPr>
        </p:nvGraphicFramePr>
        <p:xfrm>
          <a:off x="7210425" y="1000125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FE6585A1-7E2B-4C5B-A5FF-CD604C1FE9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E3B2BD-C8D0-48D7-BCF2-4DFEAEC9F460}"/>
              </a:ext>
            </a:extLst>
          </p:cNvPr>
          <p:cNvSpPr/>
          <p:nvPr/>
        </p:nvSpPr>
        <p:spPr>
          <a:xfrm>
            <a:off x="6000746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0E10F5CC-AAF1-49A3-A9FB-59ED544D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600" y="3015302"/>
            <a:ext cx="413698" cy="41369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1EE6AE8E-1900-4282-B4EF-37672668F3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2DD8CB-B170-47FB-8DC3-0F1C0725C7A5}"/>
              </a:ext>
            </a:extLst>
          </p:cNvPr>
          <p:cNvCxnSpPr>
            <a:cxnSpLocks/>
          </p:cNvCxnSpPr>
          <p:nvPr/>
        </p:nvCxnSpPr>
        <p:spPr>
          <a:xfrm>
            <a:off x="2247900" y="1733550"/>
            <a:ext cx="3076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A89EB-B247-4D9F-A6A3-36F4B6944BB7}"/>
              </a:ext>
            </a:extLst>
          </p:cNvPr>
          <p:cNvCxnSpPr>
            <a:cxnSpLocks/>
          </p:cNvCxnSpPr>
          <p:nvPr/>
        </p:nvCxnSpPr>
        <p:spPr>
          <a:xfrm>
            <a:off x="2247900" y="2166936"/>
            <a:ext cx="3295650" cy="2471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&#10;$P(Z_1  = 1) = .95$&#10;&#10;\end{document}" title="IguanaTex Bitmap Display">
            <a:extLst>
              <a:ext uri="{FF2B5EF4-FFF2-40B4-BE49-F238E27FC236}">
                <a16:creationId xmlns:a16="http://schemas.microsoft.com/office/drawing/2014/main" id="{A6F2686D-BBD2-426B-A0B7-38D3A4FA42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1338261"/>
            <a:ext cx="1782857" cy="25447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P(Z_3  = 1) = .85$&#10;&#10;\end{document}" title="IguanaTex Bitmap Display">
            <a:extLst>
              <a:ext uri="{FF2B5EF4-FFF2-40B4-BE49-F238E27FC236}">
                <a16:creationId xmlns:a16="http://schemas.microsoft.com/office/drawing/2014/main" id="{F613196A-0060-4AAB-96F7-0D883D9A03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843336"/>
            <a:ext cx="1782857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4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2DD8CB-B170-47FB-8DC3-0F1C0725C7A5}"/>
              </a:ext>
            </a:extLst>
          </p:cNvPr>
          <p:cNvCxnSpPr>
            <a:cxnSpLocks/>
          </p:cNvCxnSpPr>
          <p:nvPr/>
        </p:nvCxnSpPr>
        <p:spPr>
          <a:xfrm>
            <a:off x="2247900" y="1733550"/>
            <a:ext cx="3076575" cy="0"/>
          </a:xfrm>
          <a:prstGeom prst="line">
            <a:avLst/>
          </a:prstGeom>
          <a:ln w="38100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A89EB-B247-4D9F-A6A3-36F4B6944BB7}"/>
              </a:ext>
            </a:extLst>
          </p:cNvPr>
          <p:cNvCxnSpPr>
            <a:cxnSpLocks/>
          </p:cNvCxnSpPr>
          <p:nvPr/>
        </p:nvCxnSpPr>
        <p:spPr>
          <a:xfrm>
            <a:off x="2247900" y="2166936"/>
            <a:ext cx="3295650" cy="24717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&#10;$P(Z_1  = 1) = .95$&#10;&#10;\end{document}" title="IguanaTex Bitmap Display">
            <a:extLst>
              <a:ext uri="{FF2B5EF4-FFF2-40B4-BE49-F238E27FC236}">
                <a16:creationId xmlns:a16="http://schemas.microsoft.com/office/drawing/2014/main" id="{A6F2686D-BBD2-426B-A0B7-38D3A4FA42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1338261"/>
            <a:ext cx="1782857" cy="254476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&#10;$P(Z_3  = 1) = .85$&#10;&#10;\end{document}" title="IguanaTex Bitmap Display">
            <a:extLst>
              <a:ext uri="{FF2B5EF4-FFF2-40B4-BE49-F238E27FC236}">
                <a16:creationId xmlns:a16="http://schemas.microsoft.com/office/drawing/2014/main" id="{9307F713-8221-47AA-9775-D961F4E81F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843336"/>
            <a:ext cx="1782857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5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\documentclass{article}&#10;\usepackage{amsmath}&#10;\pagestyle{empty}&#10;\begin{document}&#10;\centering&#10;$$\underline{h_p}$$&#10;$$[1, 1, 1, 1]$$&#10;$$[1, 1, 1, 2]$$&#10;\vdots&#10;$$[3, 3, 2, 2]$$&#10;&#10;\end{document}" title="IguanaTex Bitmap Display">
            <a:extLst>
              <a:ext uri="{FF2B5EF4-FFF2-40B4-BE49-F238E27FC236}">
                <a16:creationId xmlns:a16="http://schemas.microsoft.com/office/drawing/2014/main" id="{3C671BA9-D405-47EB-BC46-90849885D2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52" y="1549179"/>
            <a:ext cx="1412191" cy="375964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\centering&#10;$$\underline{p}$$&#10;$$1$$&#10;$$2$$&#10;\vdots&#10;$$36$$&#10;&#10;\end{document}" title="IguanaTex Bitmap Display">
            <a:extLst>
              <a:ext uri="{FF2B5EF4-FFF2-40B4-BE49-F238E27FC236}">
                <a16:creationId xmlns:a16="http://schemas.microsoft.com/office/drawing/2014/main" id="{23EBBFFA-5BC6-430B-9978-2AC3878903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6" y="1549179"/>
            <a:ext cx="390355" cy="375557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\mathcal{P}$&#10;&#10;\end{document}" title="IguanaTex Bitmap Display">
            <a:extLst>
              <a:ext uri="{FF2B5EF4-FFF2-40B4-BE49-F238E27FC236}">
                <a16:creationId xmlns:a16="http://schemas.microsoft.com/office/drawing/2014/main" id="{D764BA6D-2268-47C5-B96C-6995B7032E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1" y="419100"/>
            <a:ext cx="478359" cy="566404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L = \{3, 3, 2, 2\}$&#10;&#10;&#10;\end{document}" title="IguanaTex Bitmap Display">
            <a:extLst>
              <a:ext uri="{FF2B5EF4-FFF2-40B4-BE49-F238E27FC236}">
                <a16:creationId xmlns:a16="http://schemas.microsoft.com/office/drawing/2014/main" id="{10480CA3-6CA4-4CF2-9BFA-ACA62B21ACC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65" y="812855"/>
            <a:ext cx="2142084" cy="3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0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/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860211"/>
            <a:ext cx="369824" cy="4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/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76123-467D-489A-BC2A-045B9A115D01}"/>
              </a:ext>
            </a:extLst>
          </p:cNvPr>
          <p:cNvSpPr/>
          <p:nvPr/>
        </p:nvSpPr>
        <p:spPr>
          <a:xfrm>
            <a:off x="5457825" y="472299"/>
            <a:ext cx="6380163" cy="59023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00E8B-7B12-469F-B5DF-EC8A02AF94AA}"/>
              </a:ext>
            </a:extLst>
          </p:cNvPr>
          <p:cNvCxnSpPr>
            <a:cxnSpLocks/>
          </p:cNvCxnSpPr>
          <p:nvPr/>
        </p:nvCxnSpPr>
        <p:spPr>
          <a:xfrm>
            <a:off x="3886200" y="3429000"/>
            <a:ext cx="733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472298"/>
            <a:ext cx="369824" cy="45424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tilde{\Gamma}$&#10;&#10;\end{document}" title="IguanaTex Bitmap Display">
            <a:extLst>
              <a:ext uri="{FF2B5EF4-FFF2-40B4-BE49-F238E27FC236}">
                <a16:creationId xmlns:a16="http://schemas.microsoft.com/office/drawing/2014/main" id="{AD29DE5D-4A78-40B1-8CEB-FE8AED970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2" y="391901"/>
            <a:ext cx="369824" cy="6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5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/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76123-467D-489A-BC2A-045B9A115D01}"/>
              </a:ext>
            </a:extLst>
          </p:cNvPr>
          <p:cNvSpPr/>
          <p:nvPr/>
        </p:nvSpPr>
        <p:spPr>
          <a:xfrm>
            <a:off x="5457825" y="472299"/>
            <a:ext cx="6380163" cy="59023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00E8B-7B12-469F-B5DF-EC8A02AF94AA}"/>
              </a:ext>
            </a:extLst>
          </p:cNvPr>
          <p:cNvCxnSpPr>
            <a:cxnSpLocks/>
          </p:cNvCxnSpPr>
          <p:nvPr/>
        </p:nvCxnSpPr>
        <p:spPr>
          <a:xfrm>
            <a:off x="3886200" y="3429000"/>
            <a:ext cx="733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472298"/>
            <a:ext cx="369824" cy="45424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tilde{\Gamma}$&#10;&#10;\end{document}" title="IguanaTex Bitmap Display">
            <a:extLst>
              <a:ext uri="{FF2B5EF4-FFF2-40B4-BE49-F238E27FC236}">
                <a16:creationId xmlns:a16="http://schemas.microsoft.com/office/drawing/2014/main" id="{AD29DE5D-4A78-40B1-8CEB-FE8AED970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2" y="391901"/>
            <a:ext cx="369824" cy="615033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$\mathcal{P} = \text{ unique patterns}$&#10;&#10;\end{document}" title="IguanaTex Bitmap Display">
            <a:extLst>
              <a:ext uri="{FF2B5EF4-FFF2-40B4-BE49-F238E27FC236}">
                <a16:creationId xmlns:a16="http://schemas.microsoft.com/office/drawing/2014/main" id="{AF8CB5BF-9404-487A-BAAF-C8EF8DB442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928074"/>
            <a:ext cx="3518325" cy="3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/>
        </p:nvGraphicFramePr>
        <p:xfrm>
          <a:off x="736600" y="1000125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/>
        </p:nvGraphicFramePr>
        <p:xfrm>
          <a:off x="7210425" y="1000125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8407F0-F8C8-489F-8CA8-55E446EF2704}"/>
              </a:ext>
            </a:extLst>
          </p:cNvPr>
          <p:cNvCxnSpPr/>
          <p:nvPr/>
        </p:nvCxnSpPr>
        <p:spPr>
          <a:xfrm>
            <a:off x="5124450" y="2828925"/>
            <a:ext cx="1866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0847B-4D7B-4846-8404-53C897878B1B}"/>
              </a:ext>
            </a:extLst>
          </p:cNvPr>
          <p:cNvCxnSpPr>
            <a:cxnSpLocks/>
          </p:cNvCxnSpPr>
          <p:nvPr/>
        </p:nvCxnSpPr>
        <p:spPr>
          <a:xfrm flipV="1">
            <a:off x="5048250" y="3429000"/>
            <a:ext cx="1943100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A56B7-F468-44F5-9082-69D8C99B2668}"/>
              </a:ext>
            </a:extLst>
          </p:cNvPr>
          <p:cNvCxnSpPr>
            <a:cxnSpLocks/>
          </p:cNvCxnSpPr>
          <p:nvPr/>
        </p:nvCxnSpPr>
        <p:spPr>
          <a:xfrm>
            <a:off x="5124450" y="3381375"/>
            <a:ext cx="1866900" cy="2200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C6B2F7EA-FD2E-489D-828A-1BA3A8D0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600" y="14716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/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76123-467D-489A-BC2A-045B9A115D01}"/>
              </a:ext>
            </a:extLst>
          </p:cNvPr>
          <p:cNvSpPr/>
          <p:nvPr/>
        </p:nvSpPr>
        <p:spPr>
          <a:xfrm>
            <a:off x="5457825" y="472299"/>
            <a:ext cx="6380163" cy="59023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00E8B-7B12-469F-B5DF-EC8A02AF94AA}"/>
              </a:ext>
            </a:extLst>
          </p:cNvPr>
          <p:cNvCxnSpPr>
            <a:cxnSpLocks/>
          </p:cNvCxnSpPr>
          <p:nvPr/>
        </p:nvCxnSpPr>
        <p:spPr>
          <a:xfrm>
            <a:off x="3886200" y="3429000"/>
            <a:ext cx="733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472298"/>
            <a:ext cx="369824" cy="45424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tilde{\Gamma}$&#10;&#10;\end{document}" title="IguanaTex Bitmap Display">
            <a:extLst>
              <a:ext uri="{FF2B5EF4-FFF2-40B4-BE49-F238E27FC236}">
                <a16:creationId xmlns:a16="http://schemas.microsoft.com/office/drawing/2014/main" id="{AD29DE5D-4A78-40B1-8CEB-FE8AED970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2" y="391901"/>
            <a:ext cx="369824" cy="615033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$\mathcal{P} = \text{ unique patterns}$&#10;&#10;\end{document}" title="IguanaTex Bitmap Display">
            <a:extLst>
              <a:ext uri="{FF2B5EF4-FFF2-40B4-BE49-F238E27FC236}">
                <a16:creationId xmlns:a16="http://schemas.microsoft.com/office/drawing/2014/main" id="{AF8CB5BF-9404-487A-BAAF-C8EF8DB442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928074"/>
            <a:ext cx="3518325" cy="33170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\mathcal{R} = \left\{\{r_{j_p} \}_{p=1}^{P} \right\}_{j = 1}^{n_2}$&#10;&#10;\end{document}" title="IguanaTex Bitmap Display">
            <a:extLst>
              <a:ext uri="{FF2B5EF4-FFF2-40B4-BE49-F238E27FC236}">
                <a16:creationId xmlns:a16="http://schemas.microsoft.com/office/drawing/2014/main" id="{AD29DAA3-8063-4F89-91D0-2CF8EA2A84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1543524"/>
            <a:ext cx="3179760" cy="56503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\begin{align*}&#10;r_{j_p} &amp;= \{i \in A | (i, j) \in h_p\} \\&#10;&amp;= \text{ records in }A \text{ that share agreement } \\&#10;&amp;\text{pattern }p\text{ with record }j&#10;\end{align*}&#10;&#10;\end{document}" title="IguanaTex Bitmap Display">
            <a:extLst>
              <a:ext uri="{FF2B5EF4-FFF2-40B4-BE49-F238E27FC236}">
                <a16:creationId xmlns:a16="http://schemas.microsoft.com/office/drawing/2014/main" id="{B85A96C2-6F05-4A5A-A496-007F00355C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60" y="2392309"/>
            <a:ext cx="4670602" cy="10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97618"/>
              </p:ext>
            </p:extLst>
          </p:nvPr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76123-467D-489A-BC2A-045B9A115D01}"/>
              </a:ext>
            </a:extLst>
          </p:cNvPr>
          <p:cNvSpPr/>
          <p:nvPr/>
        </p:nvSpPr>
        <p:spPr>
          <a:xfrm>
            <a:off x="5457825" y="472299"/>
            <a:ext cx="6380163" cy="59023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00E8B-7B12-469F-B5DF-EC8A02AF94AA}"/>
              </a:ext>
            </a:extLst>
          </p:cNvPr>
          <p:cNvCxnSpPr>
            <a:cxnSpLocks/>
          </p:cNvCxnSpPr>
          <p:nvPr/>
        </p:nvCxnSpPr>
        <p:spPr>
          <a:xfrm>
            <a:off x="3886200" y="3429000"/>
            <a:ext cx="733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472298"/>
            <a:ext cx="369824" cy="45424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tilde{\Gamma}$&#10;&#10;\end{document}" title="IguanaTex Bitmap Display">
            <a:extLst>
              <a:ext uri="{FF2B5EF4-FFF2-40B4-BE49-F238E27FC236}">
                <a16:creationId xmlns:a16="http://schemas.microsoft.com/office/drawing/2014/main" id="{AD29DE5D-4A78-40B1-8CEB-FE8AED970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2" y="391901"/>
            <a:ext cx="369824" cy="615033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$\mathcal{P} = \text{ unique patterns}$&#10;&#10;\end{document}" title="IguanaTex Bitmap Display">
            <a:extLst>
              <a:ext uri="{FF2B5EF4-FFF2-40B4-BE49-F238E27FC236}">
                <a16:creationId xmlns:a16="http://schemas.microsoft.com/office/drawing/2014/main" id="{AF8CB5BF-9404-487A-BAAF-C8EF8DB442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928074"/>
            <a:ext cx="3518325" cy="33170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\mathcal{R} = \left\{\{r_{j_p} \}_{p=1}^{P} \right\}_{j = 1}^{n_2}$&#10;&#10;\end{document}" title="IguanaTex Bitmap Display">
            <a:extLst>
              <a:ext uri="{FF2B5EF4-FFF2-40B4-BE49-F238E27FC236}">
                <a16:creationId xmlns:a16="http://schemas.microsoft.com/office/drawing/2014/main" id="{AD29DAA3-8063-4F89-91D0-2CF8EA2A84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1543524"/>
            <a:ext cx="3179760" cy="56503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\begin{align*}&#10;r_{j_p} &amp;= \{i \in A | (i, j) \in h_p\} \\&#10;&amp;= \text{ records in }A \text{ that share agreement } \\&#10;&amp;\text{pattern }p\text{ with record }j&#10;\end{align*}&#10;&#10;\end{document}" title="IguanaTex Bitmap Display">
            <a:extLst>
              <a:ext uri="{FF2B5EF4-FFF2-40B4-BE49-F238E27FC236}">
                <a16:creationId xmlns:a16="http://schemas.microsoft.com/office/drawing/2014/main" id="{B85A96C2-6F05-4A5A-A496-007F00355C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60" y="2392309"/>
            <a:ext cx="4670602" cy="103808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$\mathcal{H} = \left\{\{H_{j_p} \}_{p=1}^{P} \right\}_{j = 1}^{n_2}$&#10;&#10;\end{document}" title="IguanaTex Bitmap Display">
            <a:extLst>
              <a:ext uri="{FF2B5EF4-FFF2-40B4-BE49-F238E27FC236}">
                <a16:creationId xmlns:a16="http://schemas.microsoft.com/office/drawing/2014/main" id="{A228166B-13B5-41A2-8DD7-F45E8BA35E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3844528"/>
            <a:ext cx="3326165" cy="56503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&#10;\begin{align*}&#10;H_{j_p} &amp;= ||r_{j_p}|| = \sum_{i = 1}^{n_A} \mathbf{1}_{(i, j) \in h_p} \\&#10;&amp;= \text{ number of records in }A \\&#10;&amp;\text{ that share agreement } \text{pattern }p\text{ with record }j&#10;\end{align*}&#10;\end{document}" title="IguanaTex Bitmap Display">
            <a:extLst>
              <a:ext uri="{FF2B5EF4-FFF2-40B4-BE49-F238E27FC236}">
                <a16:creationId xmlns:a16="http://schemas.microsoft.com/office/drawing/2014/main" id="{9A9FA950-759D-40C9-897E-40488E416DC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60" y="4509300"/>
            <a:ext cx="4900454" cy="13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2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begin{document}&#10;&#10;&#10;$r_{j_p} = $&#10;&#10;\end{document}" title="IguanaTex Bitmap Display">
            <a:extLst>
              <a:ext uri="{FF2B5EF4-FFF2-40B4-BE49-F238E27FC236}">
                <a16:creationId xmlns:a16="http://schemas.microsoft.com/office/drawing/2014/main" id="{6461B441-BC4B-4013-925F-9923FE9503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419350"/>
            <a:ext cx="1069855" cy="3758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03BED5-35D7-4F99-9ED1-FCF08BD52A86}"/>
              </a:ext>
            </a:extLst>
          </p:cNvPr>
          <p:cNvSpPr/>
          <p:nvPr/>
        </p:nvSpPr>
        <p:spPr>
          <a:xfrm>
            <a:off x="3067050" y="2314575"/>
            <a:ext cx="7343775" cy="3758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\documentclass{article}&#10;\usepackage{amsmath}&#10;\pagestyle{empty}&#10;\begin{document}&#10;&#10;&#10;up to $n_A$ many labels&#10;&#10;\end{document}" title="IguanaTex Bitmap Display">
            <a:extLst>
              <a:ext uri="{FF2B5EF4-FFF2-40B4-BE49-F238E27FC236}">
                <a16:creationId xmlns:a16="http://schemas.microsoft.com/office/drawing/2014/main" id="{4C68074D-A74A-40E3-A802-E79ED09A72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27" y="2795245"/>
            <a:ext cx="2375619" cy="22704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r_{j_p}^{\text{SEI}} = $&#10;&#10;\end{document}" title="IguanaTex Bitmap Display">
            <a:extLst>
              <a:ext uri="{FF2B5EF4-FFF2-40B4-BE49-F238E27FC236}">
                <a16:creationId xmlns:a16="http://schemas.microsoft.com/office/drawing/2014/main" id="{BA85D3A0-11C5-4CED-AA63-7E37F0C26C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3432409"/>
            <a:ext cx="1332982" cy="63034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DBC9E-9C07-495D-BF31-962A3D30A254}"/>
              </a:ext>
            </a:extLst>
          </p:cNvPr>
          <p:cNvSpPr/>
          <p:nvPr/>
        </p:nvSpPr>
        <p:spPr>
          <a:xfrm>
            <a:off x="3067050" y="3559634"/>
            <a:ext cx="609600" cy="3758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\documentclass{article}&#10;\usepackage{amsmath}&#10;\pagestyle{empty}&#10;\begin{document}&#10;&#10;&#10;at most $S$ many labels&#10;&#10;\end{document}" title="IguanaTex Bitmap Display">
            <a:extLst>
              <a:ext uri="{FF2B5EF4-FFF2-40B4-BE49-F238E27FC236}">
                <a16:creationId xmlns:a16="http://schemas.microsoft.com/office/drawing/2014/main" id="{FB580428-E039-4875-A5F4-61899E51BB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52" y="3632533"/>
            <a:ext cx="2480762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1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51149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5091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3CEFD359-486D-4C66-8EE5-7B5B9839A0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96900"/>
            <a:ext cx="380467" cy="39370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C38A98D7-2C3C-4EE3-8C2C-D40A91695A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8" y="600074"/>
            <a:ext cx="397009" cy="3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2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948A-C663-4A85-8DBE-B7A0578A6502}"/>
              </a:ext>
            </a:extLst>
          </p:cNvPr>
          <p:cNvSpPr/>
          <p:nvPr/>
        </p:nvSpPr>
        <p:spPr>
          <a:xfrm>
            <a:off x="285749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21BE8-380E-48A4-ADB6-670D23D04032}"/>
              </a:ext>
            </a:extLst>
          </p:cNvPr>
          <p:cNvSpPr/>
          <p:nvPr/>
        </p:nvSpPr>
        <p:spPr>
          <a:xfrm>
            <a:off x="285751" y="4933950"/>
            <a:ext cx="1619250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079CB-8A78-49FE-A1C0-1DA89BC21FCE}"/>
              </a:ext>
            </a:extLst>
          </p:cNvPr>
          <p:cNvSpPr/>
          <p:nvPr/>
        </p:nvSpPr>
        <p:spPr>
          <a:xfrm>
            <a:off x="2838447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092F-053D-42EB-9655-5D38E9B45545}"/>
              </a:ext>
            </a:extLst>
          </p:cNvPr>
          <p:cNvSpPr/>
          <p:nvPr/>
        </p:nvSpPr>
        <p:spPr>
          <a:xfrm>
            <a:off x="2838447" y="4933950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\{A_n\}$&#10;&#10;&#10;\end{document}" title="IguanaTex Bitmap Display">
            <a:extLst>
              <a:ext uri="{FF2B5EF4-FFF2-40B4-BE49-F238E27FC236}">
                <a16:creationId xmlns:a16="http://schemas.microsoft.com/office/drawing/2014/main" id="{F0D8B4A4-1DB4-456B-A3FF-50B234FE1E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14321"/>
            <a:ext cx="1184410" cy="552503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\{B_m\}$&#10;&#10;&#10;\end{document}" title="IguanaTex Bitmap Display">
            <a:extLst>
              <a:ext uri="{FF2B5EF4-FFF2-40B4-BE49-F238E27FC236}">
                <a16:creationId xmlns:a16="http://schemas.microsoft.com/office/drawing/2014/main" id="{5C9A6B27-239E-4F09-B9A9-841CDFDC39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7" y="514322"/>
            <a:ext cx="1306821" cy="5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7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948A-C663-4A85-8DBE-B7A0578A6502}"/>
              </a:ext>
            </a:extLst>
          </p:cNvPr>
          <p:cNvSpPr/>
          <p:nvPr/>
        </p:nvSpPr>
        <p:spPr>
          <a:xfrm>
            <a:off x="285749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21BE8-380E-48A4-ADB6-670D23D04032}"/>
              </a:ext>
            </a:extLst>
          </p:cNvPr>
          <p:cNvSpPr/>
          <p:nvPr/>
        </p:nvSpPr>
        <p:spPr>
          <a:xfrm>
            <a:off x="285751" y="4933950"/>
            <a:ext cx="1619250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96D00-D434-4521-B43C-7F40932166DE}"/>
              </a:ext>
            </a:extLst>
          </p:cNvPr>
          <p:cNvCxnSpPr/>
          <p:nvPr/>
        </p:nvCxnSpPr>
        <p:spPr>
          <a:xfrm>
            <a:off x="2105024" y="2057400"/>
            <a:ext cx="53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079CB-8A78-49FE-A1C0-1DA89BC21FCE}"/>
              </a:ext>
            </a:extLst>
          </p:cNvPr>
          <p:cNvSpPr/>
          <p:nvPr/>
        </p:nvSpPr>
        <p:spPr>
          <a:xfrm>
            <a:off x="2838447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092F-053D-42EB-9655-5D38E9B45545}"/>
              </a:ext>
            </a:extLst>
          </p:cNvPr>
          <p:cNvSpPr/>
          <p:nvPr/>
        </p:nvSpPr>
        <p:spPr>
          <a:xfrm>
            <a:off x="2838447" y="4933950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A9C443-8F0C-443E-B656-83C15F50481E}"/>
              </a:ext>
            </a:extLst>
          </p:cNvPr>
          <p:cNvCxnSpPr>
            <a:cxnSpLocks/>
          </p:cNvCxnSpPr>
          <p:nvPr/>
        </p:nvCxnSpPr>
        <p:spPr>
          <a:xfrm>
            <a:off x="2105024" y="2676525"/>
            <a:ext cx="533400" cy="438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807949-69CE-4FBB-9983-EAE0591D9BAD}"/>
              </a:ext>
            </a:extLst>
          </p:cNvPr>
          <p:cNvCxnSpPr>
            <a:cxnSpLocks/>
          </p:cNvCxnSpPr>
          <p:nvPr/>
        </p:nvCxnSpPr>
        <p:spPr>
          <a:xfrm>
            <a:off x="1981198" y="2967040"/>
            <a:ext cx="723902" cy="1966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 descr="\documentclass{article}&#10;\usepackage{amsmath}&#10;\pagestyle{empty}&#10;\begin{document}&#10;&#10;$\{A_n\}$&#10;&#10;&#10;\end{document}" title="IguanaTex Bitmap Display">
            <a:extLst>
              <a:ext uri="{FF2B5EF4-FFF2-40B4-BE49-F238E27FC236}">
                <a16:creationId xmlns:a16="http://schemas.microsoft.com/office/drawing/2014/main" id="{4320F470-AE3D-4B0E-B1B1-3B3C8405ED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14321"/>
            <a:ext cx="1184410" cy="55250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\{B_m\}$&#10;&#10;&#10;\end{document}" title="IguanaTex Bitmap Display">
            <a:extLst>
              <a:ext uri="{FF2B5EF4-FFF2-40B4-BE49-F238E27FC236}">
                <a16:creationId xmlns:a16="http://schemas.microsoft.com/office/drawing/2014/main" id="{2696F19F-EAC3-4C73-BD50-6F5ADD6CAD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7" y="514322"/>
            <a:ext cx="1306821" cy="5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948A-C663-4A85-8DBE-B7A0578A6502}"/>
              </a:ext>
            </a:extLst>
          </p:cNvPr>
          <p:cNvSpPr/>
          <p:nvPr/>
        </p:nvSpPr>
        <p:spPr>
          <a:xfrm>
            <a:off x="285749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21BE8-380E-48A4-ADB6-670D23D04032}"/>
              </a:ext>
            </a:extLst>
          </p:cNvPr>
          <p:cNvSpPr/>
          <p:nvPr/>
        </p:nvSpPr>
        <p:spPr>
          <a:xfrm>
            <a:off x="285751" y="4933950"/>
            <a:ext cx="1619250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96D00-D434-4521-B43C-7F40932166DE}"/>
              </a:ext>
            </a:extLst>
          </p:cNvPr>
          <p:cNvCxnSpPr/>
          <p:nvPr/>
        </p:nvCxnSpPr>
        <p:spPr>
          <a:xfrm>
            <a:off x="2105024" y="2057400"/>
            <a:ext cx="53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079CB-8A78-49FE-A1C0-1DA89BC21FCE}"/>
              </a:ext>
            </a:extLst>
          </p:cNvPr>
          <p:cNvSpPr/>
          <p:nvPr/>
        </p:nvSpPr>
        <p:spPr>
          <a:xfrm>
            <a:off x="2838447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092F-053D-42EB-9655-5D38E9B45545}"/>
              </a:ext>
            </a:extLst>
          </p:cNvPr>
          <p:cNvSpPr/>
          <p:nvPr/>
        </p:nvSpPr>
        <p:spPr>
          <a:xfrm>
            <a:off x="2838447" y="4933950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A9C443-8F0C-443E-B656-83C15F50481E}"/>
              </a:ext>
            </a:extLst>
          </p:cNvPr>
          <p:cNvCxnSpPr>
            <a:cxnSpLocks/>
          </p:cNvCxnSpPr>
          <p:nvPr/>
        </p:nvCxnSpPr>
        <p:spPr>
          <a:xfrm>
            <a:off x="2105024" y="2676525"/>
            <a:ext cx="533400" cy="438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807949-69CE-4FBB-9983-EAE0591D9BAD}"/>
              </a:ext>
            </a:extLst>
          </p:cNvPr>
          <p:cNvCxnSpPr>
            <a:cxnSpLocks/>
          </p:cNvCxnSpPr>
          <p:nvPr/>
        </p:nvCxnSpPr>
        <p:spPr>
          <a:xfrm>
            <a:off x="1981198" y="2967040"/>
            <a:ext cx="723902" cy="1966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F0C60-872D-4AB6-9F38-844FAF4E521A}"/>
              </a:ext>
            </a:extLst>
          </p:cNvPr>
          <p:cNvSpPr/>
          <p:nvPr/>
        </p:nvSpPr>
        <p:spPr>
          <a:xfrm>
            <a:off x="6096000" y="1295397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362196-CF75-4794-899A-605C2991F2CA}"/>
              </a:ext>
            </a:extLst>
          </p:cNvPr>
          <p:cNvSpPr/>
          <p:nvPr/>
        </p:nvSpPr>
        <p:spPr>
          <a:xfrm>
            <a:off x="6095999" y="3114674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E65E94-2287-41B8-AEEC-E6A369BB8B27}"/>
              </a:ext>
            </a:extLst>
          </p:cNvPr>
          <p:cNvSpPr/>
          <p:nvPr/>
        </p:nvSpPr>
        <p:spPr>
          <a:xfrm>
            <a:off x="6134102" y="4933949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EAC0EE2-76A6-4994-8A08-83672DA364F2}"/>
              </a:ext>
            </a:extLst>
          </p:cNvPr>
          <p:cNvSpPr/>
          <p:nvPr/>
        </p:nvSpPr>
        <p:spPr>
          <a:xfrm>
            <a:off x="4857747" y="3562350"/>
            <a:ext cx="933450" cy="5048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\documentclass{article}&#10;\usepackage{amsmath}&#10;\pagestyle{empty}&#10;\begin{document}&#10;&#10;$\{A_n\}$&#10;&#10;&#10;\end{document}" title="IguanaTex Bitmap Display">
            <a:extLst>
              <a:ext uri="{FF2B5EF4-FFF2-40B4-BE49-F238E27FC236}">
                <a16:creationId xmlns:a16="http://schemas.microsoft.com/office/drawing/2014/main" id="{5708D5E3-1DCC-43B1-85D2-8257E856F7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14321"/>
            <a:ext cx="1184410" cy="55250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\{B_m\}$&#10;&#10;&#10;\end{document}" title="IguanaTex Bitmap Display">
            <a:extLst>
              <a:ext uri="{FF2B5EF4-FFF2-40B4-BE49-F238E27FC236}">
                <a16:creationId xmlns:a16="http://schemas.microsoft.com/office/drawing/2014/main" id="{F53B491B-5A4A-4F06-AC46-21403FCB48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7" y="514322"/>
            <a:ext cx="1306821" cy="55250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\tilde{\Gamma}_{nm}\}$&#10;&#10;&#10;\end{document}" title="IguanaTex Bitmap Display">
            <a:extLst>
              <a:ext uri="{FF2B5EF4-FFF2-40B4-BE49-F238E27FC236}">
                <a16:creationId xmlns:a16="http://schemas.microsoft.com/office/drawing/2014/main" id="{89BAA0A0-A222-4F68-A8E8-FDB11917788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1685"/>
            <a:ext cx="1505326" cy="6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0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948A-C663-4A85-8DBE-B7A0578A6502}"/>
              </a:ext>
            </a:extLst>
          </p:cNvPr>
          <p:cNvSpPr/>
          <p:nvPr/>
        </p:nvSpPr>
        <p:spPr>
          <a:xfrm>
            <a:off x="285749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21BE8-380E-48A4-ADB6-670D23D04032}"/>
              </a:ext>
            </a:extLst>
          </p:cNvPr>
          <p:cNvSpPr/>
          <p:nvPr/>
        </p:nvSpPr>
        <p:spPr>
          <a:xfrm>
            <a:off x="285751" y="4933950"/>
            <a:ext cx="1619250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96D00-D434-4521-B43C-7F40932166DE}"/>
              </a:ext>
            </a:extLst>
          </p:cNvPr>
          <p:cNvCxnSpPr/>
          <p:nvPr/>
        </p:nvCxnSpPr>
        <p:spPr>
          <a:xfrm>
            <a:off x="2105024" y="2057400"/>
            <a:ext cx="53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079CB-8A78-49FE-A1C0-1DA89BC21FCE}"/>
              </a:ext>
            </a:extLst>
          </p:cNvPr>
          <p:cNvSpPr/>
          <p:nvPr/>
        </p:nvSpPr>
        <p:spPr>
          <a:xfrm>
            <a:off x="2838447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092F-053D-42EB-9655-5D38E9B45545}"/>
              </a:ext>
            </a:extLst>
          </p:cNvPr>
          <p:cNvSpPr/>
          <p:nvPr/>
        </p:nvSpPr>
        <p:spPr>
          <a:xfrm>
            <a:off x="2838447" y="4933950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A9C443-8F0C-443E-B656-83C15F50481E}"/>
              </a:ext>
            </a:extLst>
          </p:cNvPr>
          <p:cNvCxnSpPr>
            <a:cxnSpLocks/>
          </p:cNvCxnSpPr>
          <p:nvPr/>
        </p:nvCxnSpPr>
        <p:spPr>
          <a:xfrm>
            <a:off x="2105024" y="2676525"/>
            <a:ext cx="533400" cy="438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807949-69CE-4FBB-9983-EAE0591D9BAD}"/>
              </a:ext>
            </a:extLst>
          </p:cNvPr>
          <p:cNvCxnSpPr>
            <a:cxnSpLocks/>
          </p:cNvCxnSpPr>
          <p:nvPr/>
        </p:nvCxnSpPr>
        <p:spPr>
          <a:xfrm>
            <a:off x="1981198" y="2967040"/>
            <a:ext cx="723902" cy="1966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F0C60-872D-4AB6-9F38-844FAF4E521A}"/>
              </a:ext>
            </a:extLst>
          </p:cNvPr>
          <p:cNvSpPr/>
          <p:nvPr/>
        </p:nvSpPr>
        <p:spPr>
          <a:xfrm>
            <a:off x="6096000" y="1295397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362196-CF75-4794-899A-605C2991F2CA}"/>
              </a:ext>
            </a:extLst>
          </p:cNvPr>
          <p:cNvSpPr/>
          <p:nvPr/>
        </p:nvSpPr>
        <p:spPr>
          <a:xfrm>
            <a:off x="6095999" y="3114674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E65E94-2287-41B8-AEEC-E6A369BB8B27}"/>
              </a:ext>
            </a:extLst>
          </p:cNvPr>
          <p:cNvSpPr/>
          <p:nvPr/>
        </p:nvSpPr>
        <p:spPr>
          <a:xfrm>
            <a:off x="6134102" y="4933949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EAC0EE2-76A6-4994-8A08-83672DA364F2}"/>
              </a:ext>
            </a:extLst>
          </p:cNvPr>
          <p:cNvSpPr/>
          <p:nvPr/>
        </p:nvSpPr>
        <p:spPr>
          <a:xfrm>
            <a:off x="4857747" y="3562350"/>
            <a:ext cx="933450" cy="5048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58924C-0884-485E-8CA7-9299D2BFA35F}"/>
              </a:ext>
            </a:extLst>
          </p:cNvPr>
          <p:cNvSpPr/>
          <p:nvPr/>
        </p:nvSpPr>
        <p:spPr>
          <a:xfrm>
            <a:off x="8162922" y="3562350"/>
            <a:ext cx="933450" cy="5048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C9E63A-BB28-4EFD-BEE9-45CB6E9F9497}"/>
              </a:ext>
            </a:extLst>
          </p:cNvPr>
          <p:cNvSpPr/>
          <p:nvPr/>
        </p:nvSpPr>
        <p:spPr>
          <a:xfrm>
            <a:off x="9353551" y="2057400"/>
            <a:ext cx="2066930" cy="37433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\documentclass{article}&#10;\usepackage{amsmath}&#10;\pagestyle{empty}&#10;\begin{document}&#10;&#10;$\{B_m\}$&#10;&#10;&#10;\end{document}" title="IguanaTex Bitmap Display">
            <a:extLst>
              <a:ext uri="{FF2B5EF4-FFF2-40B4-BE49-F238E27FC236}">
                <a16:creationId xmlns:a16="http://schemas.microsoft.com/office/drawing/2014/main" id="{DC62BD52-442B-408A-AE89-E67221180D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7" y="514322"/>
            <a:ext cx="1306821" cy="552503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\{A_n\}$&#10;&#10;&#10;\end{document}" title="IguanaTex Bitmap Display">
            <a:extLst>
              <a:ext uri="{FF2B5EF4-FFF2-40B4-BE49-F238E27FC236}">
                <a16:creationId xmlns:a16="http://schemas.microsoft.com/office/drawing/2014/main" id="{37A3FEC8-FE4A-4F6E-A299-7752BF8390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14321"/>
            <a:ext cx="1184410" cy="55250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\tilde{\Gamma}_{nm}\}$&#10;&#10;&#10;\end{document}" title="IguanaTex Bitmap Display">
            <a:extLst>
              <a:ext uri="{FF2B5EF4-FFF2-40B4-BE49-F238E27FC236}">
                <a16:creationId xmlns:a16="http://schemas.microsoft.com/office/drawing/2014/main" id="{614229EF-A220-41A1-8812-2DA877035A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1685"/>
            <a:ext cx="1505326" cy="64513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ilde{\Gamma}$&#10;&#10;&#10;\end{document}" title="IguanaTex Bitmap Display">
            <a:extLst>
              <a:ext uri="{FF2B5EF4-FFF2-40B4-BE49-F238E27FC236}">
                <a16:creationId xmlns:a16="http://schemas.microsoft.com/office/drawing/2014/main" id="{570B3DAA-F3CA-4976-B8EA-0E9832E4A1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69" y="514321"/>
            <a:ext cx="304374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21055" y="86360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21055" y="239712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21055" y="393065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54805" y="2393950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24225" y="1733550"/>
            <a:ext cx="581025" cy="56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>
            <a:off x="3405187" y="3054350"/>
            <a:ext cx="477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405187" y="3930650"/>
            <a:ext cx="541971" cy="54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A4EBA317-4515-4884-AE09-3561975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87" y="249544"/>
            <a:ext cx="369824" cy="45424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\gamma_{11} = \{1, 1, 1, 1\}$&#10;&#10;\end{document}" title="IguanaTex Bitmap Display">
            <a:extLst>
              <a:ext uri="{FF2B5EF4-FFF2-40B4-BE49-F238E27FC236}">
                <a16:creationId xmlns:a16="http://schemas.microsoft.com/office/drawing/2014/main" id="{5AC76707-6AA5-4BAB-A8D0-D23508D42B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1" y="1279313"/>
            <a:ext cx="3136155" cy="45423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gamma_{21} = \{2, 1, 2, 2\}$&#10;&#10;\end{document}" title="IguanaTex Bitmap Display">
            <a:extLst>
              <a:ext uri="{FF2B5EF4-FFF2-40B4-BE49-F238E27FC236}">
                <a16:creationId xmlns:a16="http://schemas.microsoft.com/office/drawing/2014/main" id="{69F6B154-B4D6-440F-8AF9-CBF6570FB90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0" y="2755688"/>
            <a:ext cx="3136155" cy="454239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\gamma_{31} = \{3, 1, 1, 2\}$&#10;&#10;\end{document}" title="IguanaTex Bitmap Display">
            <a:extLst>
              <a:ext uri="{FF2B5EF4-FFF2-40B4-BE49-F238E27FC236}">
                <a16:creationId xmlns:a16="http://schemas.microsoft.com/office/drawing/2014/main" id="{BAEB5AB9-1DA5-44DC-A9A9-EAAAC196DE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9" y="4363931"/>
            <a:ext cx="3136155" cy="45423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&#10;$n_A n_B \times F$&#10;&#10;\end{document}" title="IguanaTex Bitmap Display">
            <a:extLst>
              <a:ext uri="{FF2B5EF4-FFF2-40B4-BE49-F238E27FC236}">
                <a16:creationId xmlns:a16="http://schemas.microsoft.com/office/drawing/2014/main" id="{AD9546B3-E07F-490D-9CE1-F086A1FE56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7" y="5734387"/>
            <a:ext cx="1628701" cy="3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1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32CDC254-A0FB-435B-8BD8-93B76B9F2A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16292" y="232656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16292" y="3930649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16292" y="722481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87192" y="1354137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56611" y="1354137"/>
            <a:ext cx="576262" cy="28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 flipV="1">
            <a:off x="3356611" y="2184400"/>
            <a:ext cx="525777" cy="336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320889" y="2600325"/>
            <a:ext cx="802688" cy="138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68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A9B13A11-399E-4B2C-8560-68376210E71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15F8B6-2CDF-494D-B9E0-01A488B4E3CD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E63E79-2B5D-4F56-A548-46D0955FBCD3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&#10;$h\left(Z_j\right) | \Phi, \tilde{\Gamma} \propto \begin{cases} &#10; w_p \times H_{j_p} &amp; p \leq P \\&#10;\frac{n_B - D + \beta_{\pi}}{D + \alpha_{\pi}} &amp;  p 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06C765B3-95EA-4D90-B056-847C95954EF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88" y="810947"/>
            <a:ext cx="4144756" cy="753096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B47BDA4C-84BD-4480-8250-0B9B23E466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16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15F8B6-2CDF-494D-B9E0-01A488B4E3CD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E63E79-2B5D-4F56-A548-46D0955FBCD3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6D4E777A-1257-4ED8-8BF0-BE5EE8D40D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88" y="810947"/>
            <a:ext cx="4144756" cy="75309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07B70A65-E8CA-4477-802F-02880964F0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98E66BCA-AAE5-42CE-B7AA-C908CB2CAF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1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15F8B6-2CDF-494D-B9E0-01A488B4E3CD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E63E79-2B5D-4F56-A548-46D0955FBCD3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9F7B4C2F-3D18-46A9-B2FE-83545C189F5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88" y="810947"/>
            <a:ext cx="4144756" cy="75309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07B70A65-E8CA-4477-802F-02880964F0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F2258-FD17-4319-945F-629759AEF902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\documentclass{article}&#10;\usepackage{amsmath}&#10;\pagestyle{empty}&#10;\begin{document}&#10;&#10;\centering&#10;&#10;$Z_j | h\left(Z_j\right) \propto \begin{cases} &#10; 1 &amp; i \in r_{j_p} \\&#10;0 &amp; \text{otherwise} \\&#10;\end{cases}$&#10;&#10;&#10;\end{document}" title="IguanaTex Bitmap Display">
            <a:extLst>
              <a:ext uri="{FF2B5EF4-FFF2-40B4-BE49-F238E27FC236}">
                <a16:creationId xmlns:a16="http://schemas.microsoft.com/office/drawing/2014/main" id="{C8EC36FF-7594-4912-9B7F-A7310B0F22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3" y="4257426"/>
            <a:ext cx="2954664" cy="753096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D51FC0C9-82D7-426D-A96E-F7B4E25F1C4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4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15F8B6-2CDF-494D-B9E0-01A488B4E3CD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E63E79-2B5D-4F56-A548-46D0955FBCD3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1E95429F-4180-4531-A758-FBFD09A0D1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88" y="810947"/>
            <a:ext cx="4144756" cy="75309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07B70A65-E8CA-4477-802F-02880964F0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F2258-FD17-4319-945F-629759AEF902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\documentclass{article}&#10;\usepackage{amsmath}&#10;\pagestyle{empty}&#10;\begin{document}&#10;&#10;\centering&#10;&#10;$Z_j | h\left(Z_j\right) \propto \begin{cases} &#10; 1 &amp; i \in r_{j_p} \\&#10;0 &amp; \text{otherwise} \\&#10;\end{cases}$&#10;&#10;&#10;\end{document}" title="IguanaTex Bitmap Display">
            <a:extLst>
              <a:ext uri="{FF2B5EF4-FFF2-40B4-BE49-F238E27FC236}">
                <a16:creationId xmlns:a16="http://schemas.microsoft.com/office/drawing/2014/main" id="{C8EC36FF-7594-4912-9B7F-A7310B0F22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3" y="4257426"/>
            <a:ext cx="2954664" cy="75309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ECE43806-7C7A-406E-ADBF-12435FF5A1F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13" y="5586637"/>
            <a:ext cx="3888763" cy="23009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3DDEA94C-447D-47B5-8E65-544BBECFCED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7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940E89-C44E-417A-866F-829BA93B622D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601C82-B80F-4F21-BF3C-42479422B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9" y="1344347"/>
            <a:ext cx="4169141" cy="75309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h\left(Z_j^{(s+1)}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9371D43B-E47E-4824-9F94-ADC8E7F267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0" y="733393"/>
            <a:ext cx="5340951" cy="75885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$Z_j^{(s+1)} \mid h\left(Z_j^{(s+1)}\right) =\begin{cases} &#10; \frac{1}{H_{j_p}} &amp; i \in r_{j_p} \\&#10; 0 &amp; \text{otherwise} \\&#10;\end{cases}$&#10;&#10;\end{document}" title="IguanaTex Bitmap Display">
            <a:extLst>
              <a:ext uri="{FF2B5EF4-FFF2-40B4-BE49-F238E27FC236}">
                <a16:creationId xmlns:a16="http://schemas.microsoft.com/office/drawing/2014/main" id="{C19A8962-36BA-491B-9B31-BAD2FCBB0B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40" y="4078271"/>
            <a:ext cx="4361144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3E04CA69-B813-4F9F-BE11-6149D21446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0E6E2C32-D2F5-4DA9-919F-57A6A5128E6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93" y="5386371"/>
            <a:ext cx="3888763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AE0409B8-486D-4D31-B758-A4B51DF30B1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601C82-B80F-4F21-BF3C-42479422B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9" y="1344347"/>
            <a:ext cx="4169141" cy="75309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h\left(Z_j^{(s+1)}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9371D43B-E47E-4824-9F94-ADC8E7F267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0" y="733393"/>
            <a:ext cx="5340951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528C7F3C-7208-4C07-B0FD-025DCD2542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4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F7F563AD-D984-45C7-93EC-87DAD0790D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2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CE6C76F9-9117-486F-9A68-6E4D35B32E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4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32E5B62E-E71C-41C0-8BCA-77472157C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82" y="905700"/>
            <a:ext cx="4801524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F5F0B919-295A-45D0-87A2-025A660F62D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Sample by agreement pattern&#10;&#10;\end{document}" title="IguanaTex Bitmap Display">
            <a:extLst>
              <a:ext uri="{FF2B5EF4-FFF2-40B4-BE49-F238E27FC236}">
                <a16:creationId xmlns:a16="http://schemas.microsoft.com/office/drawing/2014/main" id="{880171C5-56D2-46FC-A1A8-360424A7B5C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137001"/>
            <a:ext cx="3251808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16292" y="232656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16292" y="3930649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16292" y="722481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87192" y="1354137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56611" y="1354137"/>
            <a:ext cx="576262" cy="28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 flipV="1">
            <a:off x="3356611" y="2184400"/>
            <a:ext cx="525777" cy="336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320889" y="2600325"/>
            <a:ext cx="802688" cy="138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begin{itemize}&#10;\item $n_A, n_B$ records in $A, B$&#10;&#10;\item $F = 4$ features for comparison&#10;\begin{itemize}&#10;\item First name&#10;\item Last name&#10;\item City&#10;\item Gender&#10;\end{itemize}&#10;&#10;\item $L = \{3, 3, 2, 2\}$ \\&#10; levels of comparison&#10;\end{itemize}&#10;&#10;\end{document}" title="IguanaTex Bitmap Display">
            <a:extLst>
              <a:ext uri="{FF2B5EF4-FFF2-40B4-BE49-F238E27FC236}">
                <a16:creationId xmlns:a16="http://schemas.microsoft.com/office/drawing/2014/main" id="{4ADBFDA3-6961-4DF4-8071-AE81BF844B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70" y="1500575"/>
            <a:ext cx="4231547" cy="38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1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32E5B62E-E71C-41C0-8BCA-77472157C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82" y="905700"/>
            <a:ext cx="4801524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3E04CA69-B813-4F9F-BE11-6149D214464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14B1E34D-B884-4607-B770-2EACB88D74D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Sample by agreement pattern&#10;&#10;\end{document}" title="IguanaTex Bitmap Display">
            <a:extLst>
              <a:ext uri="{FF2B5EF4-FFF2-40B4-BE49-F238E27FC236}">
                <a16:creationId xmlns:a16="http://schemas.microsoft.com/office/drawing/2014/main" id="{3F9F9F78-8A0F-4040-9563-972F6FB6498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137001"/>
            <a:ext cx="3251808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25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940E89-C44E-417A-866F-829BA93B622D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32E5B62E-E71C-41C0-8BCA-77472157C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82" y="905700"/>
            <a:ext cx="4801524" cy="75885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Z_j \mid h\left(Z_j\right) \propto \begin{cases} &#10; 1 &amp; i \in r_{j_p} \\&#10; 0 &amp; \text{otherwise} \\&#10;\end{cases}$&#10;&#10;\end{document}" title="IguanaTex Bitmap Display">
            <a:extLst>
              <a:ext uri="{FF2B5EF4-FFF2-40B4-BE49-F238E27FC236}">
                <a16:creationId xmlns:a16="http://schemas.microsoft.com/office/drawing/2014/main" id="{BEA6E8EF-5A04-4D2A-9236-EB5DAD38D6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4358022"/>
            <a:ext cx="3096381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3E04CA69-B813-4F9F-BE11-6149D21446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BCBB9124-301A-48AD-A5FD-7445A10DD38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Sample by agreement pattern&#10;&#10;\end{document}" title="IguanaTex Bitmap Display">
            <a:extLst>
              <a:ext uri="{FF2B5EF4-FFF2-40B4-BE49-F238E27FC236}">
                <a16:creationId xmlns:a16="http://schemas.microsoft.com/office/drawing/2014/main" id="{5C435509-2821-4B3B-9056-92D7D5D878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137001"/>
            <a:ext cx="3251808" cy="230095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Sample by record \emph{given} pattern&#10;&#10;\end{document}" title="IguanaTex Bitmap Display">
            <a:extLst>
              <a:ext uri="{FF2B5EF4-FFF2-40B4-BE49-F238E27FC236}">
                <a16:creationId xmlns:a16="http://schemas.microsoft.com/office/drawing/2014/main" id="{9E5D8C15-7F87-4AB2-B51F-F260283514E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3543996"/>
            <a:ext cx="3481903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9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940E89-C44E-417A-866F-829BA93B622D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32E5B62E-E71C-41C0-8BCA-77472157C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82" y="905700"/>
            <a:ext cx="4801524" cy="75885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Z_j \mid h\left(Z_j\right) \propto \begin{cases} &#10; 1 &amp; i \in r_{j_p} \\&#10; 0 &amp; \text{otherwise} \\&#10;\end{cases}$&#10;&#10;\end{document}" title="IguanaTex Bitmap Display">
            <a:extLst>
              <a:ext uri="{FF2B5EF4-FFF2-40B4-BE49-F238E27FC236}">
                <a16:creationId xmlns:a16="http://schemas.microsoft.com/office/drawing/2014/main" id="{BEA6E8EF-5A04-4D2A-9236-EB5DAD38D6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4358022"/>
            <a:ext cx="3096381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3E04CA69-B813-4F9F-BE11-6149D21446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252588EA-A46B-4628-B4EB-8A61064509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5615704"/>
            <a:ext cx="3888763" cy="23009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9C6D665E-CAAF-423B-A81A-C8034ADE6C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Sample by agreement pattern&#10;&#10;\end{document}" title="IguanaTex Bitmap Display">
            <a:extLst>
              <a:ext uri="{FF2B5EF4-FFF2-40B4-BE49-F238E27FC236}">
                <a16:creationId xmlns:a16="http://schemas.microsoft.com/office/drawing/2014/main" id="{7465CAAB-410F-4DAC-A8A1-A6237F2AE56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137001"/>
            <a:ext cx="3251808" cy="2300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Sample by record \emph{given} pattern&#10;&#10;\end{document}" title="IguanaTex Bitmap Display">
            <a:extLst>
              <a:ext uri="{FF2B5EF4-FFF2-40B4-BE49-F238E27FC236}">
                <a16:creationId xmlns:a16="http://schemas.microsoft.com/office/drawing/2014/main" id="{AA6DC23A-A2CF-4AC1-9506-C9FD63DD21A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3543996"/>
            <a:ext cx="3481903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16292" y="232656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16292" y="3930649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16292" y="725656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87192" y="1354137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56611" y="1354137"/>
            <a:ext cx="576262" cy="28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 flipV="1">
            <a:off x="3356611" y="2184400"/>
            <a:ext cx="525777" cy="336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320889" y="2600325"/>
            <a:ext cx="802688" cy="138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A4EBA317-4515-4884-AE09-3561975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87" y="249544"/>
            <a:ext cx="369824" cy="45424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\gamma_{21} = [1, 1, 1, 1]$&#10;&#10;\end{document}" title="IguanaTex Bitmap Display">
            <a:extLst>
              <a:ext uri="{FF2B5EF4-FFF2-40B4-BE49-F238E27FC236}">
                <a16:creationId xmlns:a16="http://schemas.microsoft.com/office/drawing/2014/main" id="{7AC30663-CAD6-4CFE-ADAE-117BB0CEF0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71" y="2722151"/>
            <a:ext cx="2918556" cy="45423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gamma_{31} = [2, 1, 2, 2]$&#10;&#10;\end{document}" title="IguanaTex Bitmap Display">
            <a:extLst>
              <a:ext uri="{FF2B5EF4-FFF2-40B4-BE49-F238E27FC236}">
                <a16:creationId xmlns:a16="http://schemas.microsoft.com/office/drawing/2014/main" id="{FB921FB8-3508-40B5-BAD8-CB75287230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70" y="4363930"/>
            <a:ext cx="2918556" cy="454239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\gamma_{11} = [3, 1, 1, 2]$&#10;&#10;\end{document}" title="IguanaTex Bitmap Display">
            <a:extLst>
              <a:ext uri="{FF2B5EF4-FFF2-40B4-BE49-F238E27FC236}">
                <a16:creationId xmlns:a16="http://schemas.microsoft.com/office/drawing/2014/main" id="{4332CA31-B801-4CB2-B94E-AEE13066A87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70" y="1354138"/>
            <a:ext cx="2918556" cy="45423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&#10;$n_A n_B \times F$&#10;&#10;\end{document}" title="IguanaTex Bitmap Display">
            <a:extLst>
              <a:ext uri="{FF2B5EF4-FFF2-40B4-BE49-F238E27FC236}">
                <a16:creationId xmlns:a16="http://schemas.microsoft.com/office/drawing/2014/main" id="{AD9546B3-E07F-490D-9CE1-F086A1FE56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7" y="5734387"/>
            <a:ext cx="1628701" cy="3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16292" y="232656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16292" y="3930649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16292" y="72248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87192" y="1354137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56611" y="1354137"/>
            <a:ext cx="576262" cy="28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 flipV="1">
            <a:off x="3356611" y="2184400"/>
            <a:ext cx="525777" cy="336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320889" y="2600325"/>
            <a:ext cx="802688" cy="138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77F01BE-8C02-43DF-8D87-B59AA20DB6C8}"/>
              </a:ext>
            </a:extLst>
          </p:cNvPr>
          <p:cNvSpPr/>
          <p:nvPr/>
        </p:nvSpPr>
        <p:spPr>
          <a:xfrm>
            <a:off x="4187192" y="3270249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Brandon Green</a:t>
            </a:r>
          </a:p>
          <a:p>
            <a:pPr algn="ctr"/>
            <a:r>
              <a:rPr lang="en-US" dirty="0"/>
              <a:t>Asheville</a:t>
            </a:r>
          </a:p>
          <a:p>
            <a:pPr algn="ctr"/>
            <a:r>
              <a:rPr lang="en-US" dirty="0"/>
              <a:t>M</a:t>
            </a:r>
          </a:p>
        </p:txBody>
      </p:sp>
      <p:pic>
        <p:nvPicPr>
          <p:cNvPr id="8" name="Picture 7" descr="\documentclass{article}&#10;\usepackage{amsmath}&#10;\pagestyle{empty}&#10;\begin{document}&#10;&#10;$Z_1  = 2$&#10;&#10;&#10;\end{document}" title="IguanaTex Bitmap Display">
            <a:extLst>
              <a:ext uri="{FF2B5EF4-FFF2-40B4-BE49-F238E27FC236}">
                <a16:creationId xmlns:a16="http://schemas.microsoft.com/office/drawing/2014/main" id="{5BA40394-AF9C-467B-91CA-AA403BAA8F5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440" y="1817287"/>
            <a:ext cx="1555750" cy="451987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Z_2  = n_A + 1$&#10;&#10;&#10;\end{document}" title="IguanaTex Bitmap Display">
            <a:extLst>
              <a:ext uri="{FF2B5EF4-FFF2-40B4-BE49-F238E27FC236}">
                <a16:creationId xmlns:a16="http://schemas.microsoft.com/office/drawing/2014/main" id="{49957854-0DB1-4559-8E6A-88065E53CEC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440" y="3536607"/>
            <a:ext cx="2885507" cy="4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21B3B9-D69F-4D24-A8D1-8F2ADDEB9718}"/>
              </a:ext>
            </a:extLst>
          </p:cNvPr>
          <p:cNvCxnSpPr/>
          <p:nvPr/>
        </p:nvCxnSpPr>
        <p:spPr>
          <a:xfrm>
            <a:off x="2476500" y="3257550"/>
            <a:ext cx="308610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C20F06-3FA6-4E6A-B028-F627EC8640B9}"/>
              </a:ext>
            </a:extLst>
          </p:cNvPr>
          <p:cNvCxnSpPr>
            <a:cxnSpLocks/>
          </p:cNvCxnSpPr>
          <p:nvPr/>
        </p:nvCxnSpPr>
        <p:spPr>
          <a:xfrm flipV="1">
            <a:off x="2476500" y="1828800"/>
            <a:ext cx="3086100" cy="258127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150938-C03D-4CC1-9F01-E128EB189FCF}"/>
              </a:ext>
            </a:extLst>
          </p:cNvPr>
          <p:cNvCxnSpPr>
            <a:cxnSpLocks/>
          </p:cNvCxnSpPr>
          <p:nvPr/>
        </p:nvCxnSpPr>
        <p:spPr>
          <a:xfrm>
            <a:off x="2400300" y="1762125"/>
            <a:ext cx="3162300" cy="137160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F1C2B-5C89-4C8B-8CD2-5144476A783C}"/>
              </a:ext>
            </a:extLst>
          </p:cNvPr>
          <p:cNvCxnSpPr>
            <a:cxnSpLocks/>
          </p:cNvCxnSpPr>
          <p:nvPr/>
        </p:nvCxnSpPr>
        <p:spPr>
          <a:xfrm flipV="1">
            <a:off x="2400300" y="3390900"/>
            <a:ext cx="3162300" cy="279082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9985CD-2856-4B28-99A2-A8E47AA218C4}"/>
              </a:ext>
            </a:extLst>
          </p:cNvPr>
          <p:cNvCxnSpPr/>
          <p:nvPr/>
        </p:nvCxnSpPr>
        <p:spPr>
          <a:xfrm>
            <a:off x="2400300" y="1657350"/>
            <a:ext cx="308610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7EE7F-2BD9-457B-8354-E4F3B805FAE7}"/>
              </a:ext>
            </a:extLst>
          </p:cNvPr>
          <p:cNvCxnSpPr>
            <a:cxnSpLocks/>
          </p:cNvCxnSpPr>
          <p:nvPr/>
        </p:nvCxnSpPr>
        <p:spPr>
          <a:xfrm flipV="1">
            <a:off x="2476500" y="1828801"/>
            <a:ext cx="3009900" cy="130492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8DB961-C0A3-4E8A-8DDA-544FB65D75A4}"/>
              </a:ext>
            </a:extLst>
          </p:cNvPr>
          <p:cNvCxnSpPr>
            <a:cxnSpLocks/>
          </p:cNvCxnSpPr>
          <p:nvPr/>
        </p:nvCxnSpPr>
        <p:spPr>
          <a:xfrm flipV="1">
            <a:off x="2400300" y="2109786"/>
            <a:ext cx="3162300" cy="391001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F468A6-7F74-4FFD-BC94-820A8F22E411}"/>
              </a:ext>
            </a:extLst>
          </p:cNvPr>
          <p:cNvCxnSpPr>
            <a:cxnSpLocks/>
          </p:cNvCxnSpPr>
          <p:nvPr/>
        </p:nvCxnSpPr>
        <p:spPr>
          <a:xfrm flipV="1">
            <a:off x="2476500" y="3362325"/>
            <a:ext cx="3086100" cy="115252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9CCAB-B270-4F1F-A4E1-B8CF70F3BDC7}"/>
              </a:ext>
            </a:extLst>
          </p:cNvPr>
          <p:cNvCxnSpPr>
            <a:cxnSpLocks/>
          </p:cNvCxnSpPr>
          <p:nvPr/>
        </p:nvCxnSpPr>
        <p:spPr>
          <a:xfrm>
            <a:off x="2400300" y="1933575"/>
            <a:ext cx="3257550" cy="260985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02517-7232-4BA8-9EF1-149E400D75ED}"/>
              </a:ext>
            </a:extLst>
          </p:cNvPr>
          <p:cNvCxnSpPr>
            <a:cxnSpLocks/>
          </p:cNvCxnSpPr>
          <p:nvPr/>
        </p:nvCxnSpPr>
        <p:spPr>
          <a:xfrm>
            <a:off x="2476500" y="3390900"/>
            <a:ext cx="3181350" cy="123825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425268-0AA5-40B5-94BA-D3551DA03A8C}"/>
              </a:ext>
            </a:extLst>
          </p:cNvPr>
          <p:cNvCxnSpPr>
            <a:cxnSpLocks/>
          </p:cNvCxnSpPr>
          <p:nvPr/>
        </p:nvCxnSpPr>
        <p:spPr>
          <a:xfrm>
            <a:off x="2476500" y="4686300"/>
            <a:ext cx="318135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D217E2-FC31-4EE4-AE62-36BBB940A89A}"/>
              </a:ext>
            </a:extLst>
          </p:cNvPr>
          <p:cNvCxnSpPr>
            <a:cxnSpLocks/>
          </p:cNvCxnSpPr>
          <p:nvPr/>
        </p:nvCxnSpPr>
        <p:spPr>
          <a:xfrm flipV="1">
            <a:off x="2400300" y="4886325"/>
            <a:ext cx="3257550" cy="137160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9B049E-3F81-45D6-AB52-ACE32681CA00}"/>
              </a:ext>
            </a:extLst>
          </p:cNvPr>
          <p:cNvCxnSpPr>
            <a:cxnSpLocks/>
          </p:cNvCxnSpPr>
          <p:nvPr/>
        </p:nvCxnSpPr>
        <p:spPr>
          <a:xfrm>
            <a:off x="2400300" y="2109786"/>
            <a:ext cx="3400425" cy="3786189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55539D-35EB-49A9-AC12-C08968BDF8FE}"/>
              </a:ext>
            </a:extLst>
          </p:cNvPr>
          <p:cNvCxnSpPr>
            <a:cxnSpLocks/>
          </p:cNvCxnSpPr>
          <p:nvPr/>
        </p:nvCxnSpPr>
        <p:spPr>
          <a:xfrm>
            <a:off x="2438400" y="3514725"/>
            <a:ext cx="3362325" cy="250507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2FFA6F-BAE1-4475-BA47-DF7B1F1F7CFA}"/>
              </a:ext>
            </a:extLst>
          </p:cNvPr>
          <p:cNvCxnSpPr>
            <a:cxnSpLocks/>
          </p:cNvCxnSpPr>
          <p:nvPr/>
        </p:nvCxnSpPr>
        <p:spPr>
          <a:xfrm>
            <a:off x="2438400" y="4786312"/>
            <a:ext cx="3362325" cy="1395413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E70F41-C9F8-481D-9DB0-2AD00F3F6B07}"/>
              </a:ext>
            </a:extLst>
          </p:cNvPr>
          <p:cNvCxnSpPr>
            <a:cxnSpLocks/>
          </p:cNvCxnSpPr>
          <p:nvPr/>
        </p:nvCxnSpPr>
        <p:spPr>
          <a:xfrm>
            <a:off x="2400300" y="6391275"/>
            <a:ext cx="3400425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\documentclass{article}&#10;\usepackage{amsmath}&#10;\pagestyle{empty}&#10;\begin{document}&#10;&#10;$n_A 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38B4A6E7-37A4-42DE-8E56-6F0054B680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76275"/>
            <a:ext cx="3117714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3333D482-3AB2-4B1E-92D0-965FB84433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8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39.745"/>
  <p:tag name="LATEXADDIN" val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/>
  <p:tag name="IGUANATEXSIZE" val="20"/>
  <p:tag name="IGUANATEXCURSOR" val="1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54.068"/>
  <p:tag name="LATEXADDIN" val="\documentclass{article}&#10;\usepackage{amsmath}&#10;\pagestyle{empty}&#10;\begin{document}&#10;&#10;\centering&#10;&#10;$Z_j | h\left(Z_j\right) \propto \begin{cases} &#10; 1 &amp; i \in r_{j_p} \\&#10;0 &amp; \text{otherwise} \\&#10;\end{cases}$&#10;&#10;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4.6495"/>
  <p:tag name="LATEXADDIN" val="\documentclass{article}&#10;\usepackage{amsmath}&#10;\pagestyle{empty}&#10;\begin{document}&#10;&#10;&#10;$\gamma_{21} = [1, 1, 1, 1]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39.745"/>
  <p:tag name="LATEXADDIN" val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/>
  <p:tag name="IGUANATEXSIZE" val="20"/>
  <p:tag name="IGUANATEXCURSOR" val="1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54.068"/>
  <p:tag name="LATEXADDIN" val="\documentclass{article}&#10;\usepackage{amsmath}&#10;\pagestyle{empty}&#10;\begin{document}&#10;&#10;\centering&#10;&#10;$Z_j | h\left(Z_j\right) \propto \begin{cases} &#10; 1 &amp; i \in r_{j_p} \\&#10;0 &amp; \text{otherwise} \\&#10;\end{cases}$&#10;&#10;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51.744"/>
  <p:tag name="LATEXADDIN" val="\documentclass{article}&#10;\usepackage{amsmath}&#10;\pagestyle{empty}&#10;\begin{document}&#10;&#10;\centering&#10;$Z_j^{(s+1)} | \Phi, \Gamma, \pi \propto \begin{cases} &#10; \frac{\pi}{n_1}w_{ij}   &amp; z_j \leq n_1; \\&#10; 1-\pi &amp;  z_j  = n_1 + 1 \\&#10;\end{cases}$&#10;&#10;&#10;\end{document}"/>
  <p:tag name="IGUANATEXSIZE" val="20"/>
  <p:tag name="IGUANATEXCURSOR" val="2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628.421"/>
  <p:tag name="LATEXADDIN" val="\documentclass{article}&#10;\usepackage{amsmath}&#10;\pagestyle{empty}&#10;\begin{document}&#10;&#10;$h\left(Z_j^{(s+1)}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146.232"/>
  <p:tag name="LATEXADDIN" val="\documentclass{article}&#10;\usepackage{amsmath}&#10;\pagestyle{empty}&#10;\begin{document}&#10;&#10;&#10;$Z_j^{(s+1)} \mid h\left(Z_j^{(s+1)}\right) =\begin{cases} &#10; \frac{1}{H_{j_p}} &amp; i \in r_{j_p} \\&#10; 0 &amp; \text{otherwise} \\&#10;\end{cases}$&#10;&#10;\end{document}"/>
  <p:tag name="IGUANATEXSIZE" val="20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4.6495"/>
  <p:tag name="LATEXADDIN" val="\documentclass{article}&#10;\usepackage{amsmath}&#10;\pagestyle{empty}&#10;\begin{document}&#10;&#10;&#10;$\gamma_{31} = [2, 1, 2, 2]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51.744"/>
  <p:tag name="LATEXADDIN" val="\documentclass{article}&#10;\usepackage{amsmath}&#10;\pagestyle{empty}&#10;\begin{document}&#10;&#10;\centering&#10;$Z_j^{(s+1)} | \Phi, \Gamma, \pi \propto \begin{cases} &#10; \frac{\pi}{n_1}w_{ij}   &amp; z_j \leq n_1; \\&#10; 1-\pi &amp;  z_j  = n_1 + 1 \\&#10;\end{cases}$&#10;&#10;&#10;\end{document}"/>
  <p:tag name="IGUANATEXSIZE" val="20"/>
  <p:tag name="IGUANATEXCURSOR" val="2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628.421"/>
  <p:tag name="LATEXADDIN" val="\documentclass{article}&#10;\usepackage{amsmath}&#10;\pagestyle{empty}&#10;\begin{document}&#10;&#10;$h\left(Z_j^{(s+1)}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4.6495"/>
  <p:tag name="LATEXADDIN" val="\documentclass{article}&#10;\usepackage{amsmath}&#10;\pagestyle{empty}&#10;\begin{document}&#10;&#10;&#10;$\gamma_{11} = [3, 1, 1, 2]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62.955"/>
  <p:tag name="LATEXADDIN" val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00.3"/>
  <p:tag name="LATEXADDIN" val="\documentclass{article}&#10;\usepackage{amsmath}&#10;\pagestyle{empty}&#10;\begin{document}&#10;&#10;&#10;Sample by agreement pattern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62.955"/>
  <p:tag name="LATEXADDIN" val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00.3"/>
  <p:tag name="LATEXADDIN" val="\documentclass{article}&#10;\usepackage{amsmath}&#10;\pagestyle{empty}&#10;\begin{document}&#10;&#10;&#10;Sample by agreement pattern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62.955"/>
  <p:tag name="LATEXADDIN" val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&#10;$Z_j \mid h\left(Z_j\right) \propto \begin{cases} &#10; 1 &amp; i \in r_{j_p} \\&#10; 0 &amp; \text{otherwise} \\&#10;\end{cases}$&#10;&#10;\end{document}"/>
  <p:tag name="IGUANATEXSIZE" val="20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00.3"/>
  <p:tag name="LATEXADDIN" val="\documentclass{article}&#10;\usepackage{amsmath}&#10;\pagestyle{empty}&#10;\begin{document}&#10;&#10;&#10;Sample by agreement pattern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13.536"/>
  <p:tag name="LATEXADDIN" val="\documentclass{article}&#10;\usepackage{amsmath}&#10;\pagestyle{empty}&#10;\begin{document}&#10;&#10;&#10;Sample by record \emph{given} pattern&#10;&#10;\end{document}"/>
  <p:tag name="IGUANATEXSIZE" val="20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62.955"/>
  <p:tag name="LATEXADDIN" val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&#10;$Z_j \mid h\left(Z_j\right) \propto \begin{cases} &#10; 1 &amp; i \in r_{j_p} \\&#10; 0 &amp; \text{otherwise} \\&#10;\end{cases}$&#10;&#10;\end{document}"/>
  <p:tag name="IGUANATEXSIZE" val="20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9.4301"/>
  <p:tag name="LATEXADDIN" val="\documentclass{article}&#10;\usepackage{amsmath}&#10;\pagestyle{empty}&#10;\begin{document}&#10;&#10;&#10;$n_A n_B \times F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00.3"/>
  <p:tag name="LATEXADDIN" val="\documentclass{article}&#10;\usepackage{amsmath}&#10;\pagestyle{empty}&#10;\begin{document}&#10;&#10;&#10;Sample by agreement pattern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13.536"/>
  <p:tag name="LATEXADDIN" val="\documentclass{article}&#10;\usepackage{amsmath}&#10;\pagestyle{empty}&#10;\begin{document}&#10;&#10;&#10;Sample by record \emph{given} pattern&#10;&#10;\end{document}"/>
  <p:tag name="IGUANATEXSIZE" val="20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56.2054"/>
  <p:tag name="LATEXADDIN" val="\documentclass{article}&#10;\usepackage{amsmath}&#10;\pagestyle{empty}&#10;\begin{document}&#10;&#10;$Z_1  = 2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60.6674"/>
  <p:tag name="LATEXADDIN" val="\documentclass{article}&#10;\usepackage{amsmath}&#10;\pagestyle{empty}&#10;\begin{document}&#10;&#10;$Z_2  = n_A + 1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34.308"/>
  <p:tag name="LATEXADDIN" val="\documentclass{article}&#10;\usepackage{amsmath}&#10;\pagestyle{empty}&#10;\begin{document}&#10;&#10;$n_A n_B$ independent decisions&#10;&#10;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1  = 1) = .9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3  = 1) = .85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1  = 1) = .9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3  = 1) = .8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1.849"/>
  <p:tag name="ORIGINALWIDTH" val="455.1931"/>
  <p:tag name="LATEXADDIN" val="\documentclass{article}&#10;\usepackage{amsmath}&#10;\pagestyle{empty}&#10;\begin{document}&#10;\centering&#10;$$\underline{h_p}$$&#10;$$[1, 1, 1, 1]$$&#10;$$[1, 1, 1, 2]$$&#10;\vdots&#10;$$[3, 3, 2, 2]$$&#10;&#10;\end{document}"/>
  <p:tag name="IGUANATEXSIZE" val="20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3.862"/>
  <p:tag name="ORIGINALWIDTH" val="114.7357"/>
  <p:tag name="LATEXADDIN" val="\documentclass{article}&#10;\usepackage{amsmath}&#10;\pagestyle{empty}&#10;\begin{document}&#10;\centering&#10;$$\underline{p}$$&#10;$$1$$&#10;$$2$$&#10;\vdots&#10;$$36$$&#10;&#10;\end{document}"/>
  <p:tag name="IGUANATEXSIZE" val="20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89.23882"/>
  <p:tag name="LATEXADDIN" val="\documentclass{article}&#10;\usepackage{amsmath}&#10;\pagestyle{empty}&#10;\begin{document}&#10;&#10;&#10;$\mathcal{P}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76.9029"/>
  <p:tag name="LATEXADDIN" val="\documentclass{article}&#10;\usepackage{amsmath}&#10;\pagestyle{empty}&#10;\begin{document}&#10;&#10;$L = \{3, 3, 2, 2\}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&#10;$\tilde{\Gamma}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&#10;$\tilde{\Gamma}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53.356"/>
  <p:tag name="LATEXADDIN" val="\documentclass{article}&#10;\usepackage{amsmath}&#10;\pagestyle{empty}&#10;\begin{document}&#10;&#10;&#10;$\mathcal{P} = \text{ unique patterns}$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&#10;$\tilde{\Gamma}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53.356"/>
  <p:tag name="LATEXADDIN" val="\documentclass{article}&#10;\usepackage{amsmath}&#10;\pagestyle{empty}&#10;\begin{document}&#10;&#10;&#10;$\mathcal{P} = \text{ unique patterns}$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269"/>
  <p:tag name="ORIGINALWIDTH" val="1042.37"/>
  <p:tag name="LATEXADDIN" val="\documentclass{article}&#10;\usepackage{amsmath}&#10;\pagestyle{empty}&#10;\begin{document}&#10;&#10;&#10;$\mathcal{R} = \left\{\{r_{j_p} \}_{p=1}^{P} \right\}_{j = 1}^{n_2}$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.6884"/>
  <p:tag name="ORIGINALWIDTH" val="2216.723"/>
  <p:tag name="LATEXADDIN" val="\documentclass{article}&#10;\usepackage{amsmath}&#10;\pagestyle{empty}&#10;\begin{document}&#10;&#10;&#10;\begin{align*}&#10;r_{j_p} &amp;= \{i \in A | (i, j) \in h_p\} \\&#10;&amp;= \text{ records in }A \text{ that share agreement } \\&#10;&amp;\text{pattern }p\text{ with record }j&#10;\end{align*}&#10;&#10;\end{document}"/>
  <p:tag name="IGUANATEXSIZE" val="20"/>
  <p:tag name="IGUANATEXCURSOR" val="221"/>
  <p:tag name="TRANSPARENCY" val="True"/>
  <p:tag name="LATEXENGINEID" val="0"/>
  <p:tag name="TEMPFOLDER" val="c:\temp\"/>
  <p:tag name="LATEXFORMHEIGHT" val="355"/>
  <p:tag name="LATEXFORMWIDTH" val="532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&#10;$\tilde{\Gamma}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53.356"/>
  <p:tag name="LATEXADDIN" val="\documentclass{article}&#10;\usepackage{amsmath}&#10;\pagestyle{empty}&#10;\begin{document}&#10;&#10;&#10;$\mathcal{P} = \text{ unique patterns}$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269"/>
  <p:tag name="ORIGINALWIDTH" val="1042.37"/>
  <p:tag name="LATEXADDIN" val="\documentclass{article}&#10;\usepackage{amsmath}&#10;\pagestyle{empty}&#10;\begin{document}&#10;&#10;&#10;$\mathcal{R} = \left\{\{r_{j_p} \}_{p=1}^{P} \right\}_{j = 1}^{n_2}$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.6884"/>
  <p:tag name="ORIGINALWIDTH" val="2216.723"/>
  <p:tag name="LATEXADDIN" val="\documentclass{article}&#10;\usepackage{amsmath}&#10;\pagestyle{empty}&#10;\begin{document}&#10;&#10;&#10;\begin{align*}&#10;r_{j_p} &amp;= \{i \in A | (i, j) \in h_p\} \\&#10;&amp;= \text{ records in }A \text{ that share agreement } \\&#10;&amp;\text{pattern }p\text{ with record }j&#10;\end{align*}&#10;&#10;\end{document}"/>
  <p:tag name="IGUANATEXSIZE" val="20"/>
  <p:tag name="IGUANATEXCURSOR" val="221"/>
  <p:tag name="TRANSPARENCY" val="True"/>
  <p:tag name="LATEXENGINEID" val="0"/>
  <p:tag name="TEMPFOLDER" val="c:\temp\"/>
  <p:tag name="LATEXFORMHEIGHT" val="355"/>
  <p:tag name="LATEXFORMWIDTH" val="532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269"/>
  <p:tag name="ORIGINALWIDTH" val="1090.364"/>
  <p:tag name="LATEXADDIN" val="\documentclass{article}&#10;\usepackage{amsmath}&#10;\pagestyle{empty}&#10;\begin{document}&#10;&#10;&#10;$\mathcal{H} = \left\{\{H_{j_p} \}_{p=1}^{P} \right\}_{j = 1}^{n_2}$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1.4099"/>
  <p:tag name="ORIGINALWIDTH" val="2695.913"/>
  <p:tag name="LATEXADDIN" val="\documentclass{article}&#10;\usepackage{amsmath}&#10;\pagestyle{empty}&#10;\begin{document}&#10;&#10;&#10;\begin{align*}&#10;H_{j_p} &amp;= ||r_{j_p}|| = \sum_{i = 1}^{n_A} \mathbf{1}_{(i, j) \in h_p} \\&#10;&amp;= \text{ number of records in }A \\&#10;&amp;\text{ that share agreement } \text{pattern }p\text{ with record }j&#10;\end{align*}&#10;\end{document}"/>
  <p:tag name="IGUANATEXSIZE" val="20"/>
  <p:tag name="IGUANATEXCURSOR" val="2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277.4653"/>
  <p:tag name="LATEXADDIN" val="\documentclass{article}&#10;\usepackage{amsmath}&#10;\pagestyle{empty}&#10;\begin{document}&#10;&#10;&#10;$r_{j_p} = 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69.104"/>
  <p:tag name="LATEXADDIN" val="\documentclass{article}&#10;\usepackage{amsmath}&#10;\pagestyle{empty}&#10;\begin{document}&#10;&#10;&#10;up to $n_A$ many labels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345.7068"/>
  <p:tag name="LATEXADDIN" val="\documentclass{article}&#10;\usepackage{amsmath}&#10;\pagestyle{empty}&#10;\begin{document}&#10;&#10;&#10;$r_{j_p}^{\text{SEI}} = $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20.847"/>
  <p:tag name="LATEXADDIN" val="\documentclass{article}&#10;\usepackage{amsmath}&#10;\pagestyle{empty}&#10;\begin{document}&#10;&#10;&#10;at most $S$ many labels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$B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8.4665"/>
  <p:tag name="LATEXADDIN" val="\documentclass{article}&#10;\usepackage{amsmath}&#10;\pagestyle{empty}&#10;\begin{document}&#10;&#10;$\{A_n\}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.213"/>
  <p:tag name="LATEXADDIN" val="\documentclass{article}&#10;\usepackage{amsmath}&#10;\pagestyle{empty}&#10;\begin{document}&#10;&#10;$\{B_m\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8.4665"/>
  <p:tag name="LATEXADDIN" val="\documentclass{article}&#10;\usepackage{amsmath}&#10;\pagestyle{empty}&#10;\begin{document}&#10;&#10;$\{A_n\}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.213"/>
  <p:tag name="LATEXADDIN" val="\documentclass{article}&#10;\usepackage{amsmath}&#10;\pagestyle{empty}&#10;\begin{document}&#10;&#10;$\{B_m\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8.4665"/>
  <p:tag name="LATEXADDIN" val="\documentclass{article}&#10;\usepackage{amsmath}&#10;\pagestyle{empty}&#10;\begin{document}&#10;&#10;$\{A_n\}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.213"/>
  <p:tag name="LATEXADDIN" val="\documentclass{article}&#10;\usepackage{amsmath}&#10;\pagestyle{empty}&#10;\begin{document}&#10;&#10;$\{B_m\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341.2073"/>
  <p:tag name="LATEXADDIN" val="\documentclass{article}&#10;\usepackage{amsmath}&#10;\pagestyle{empty}&#10;\begin{document}&#10;&#10;$\{\tilde{\Gamma}_{nm}\}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.213"/>
  <p:tag name="LATEXADDIN" val="\documentclass{article}&#10;\usepackage{amsmath}&#10;\pagestyle{empty}&#10;\begin{document}&#10;&#10;$\{B_m\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7.049"/>
  <p:tag name="ORIGINALWIDTH" val="1757.03"/>
  <p:tag name="LATEXADDIN" val="\documentclass{article}&#10;\usepackage{amsmath}&#10;\pagestyle{empty}&#10;\begin{document}&#10;&#10;\begin{itemize}&#10;\item $n_A, n_B$ records in $A, B$&#10;&#10;\item $F = 4$ features for comparison&#10;\begin{itemize}&#10;\item First name&#10;\item Last name&#10;\item City&#10;\item Gender&#10;\end{itemize}&#10;&#10;\item $L = \{3, 3, 2, 2\}$ \\&#10; levels of comparison&#10;\end{itemize}&#10;&#10;\end{document}"/>
  <p:tag name="IGUANATEXSIZE" val="20"/>
  <p:tag name="IGUANATEXCURSOR" val="2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8.4665"/>
  <p:tag name="LATEXADDIN" val="\documentclass{article}&#10;\usepackage{amsmath}&#10;\pagestyle{empty}&#10;\begin{document}&#10;&#10;$\{A_n\}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341.2073"/>
  <p:tag name="LATEXADDIN" val="\documentclass{article}&#10;\usepackage{amsmath}&#10;\pagestyle{empty}&#10;\begin{document}&#10;&#10;$\{\tilde{\Gamma}_{nm}\}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$\tilde{\Gamma}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11} = \{1, 1, 1, 1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21} = \{2, 1, 2, 2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31} = \{3, 1, 1, 2\}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9.4301"/>
  <p:tag name="LATEXADDIN" val="\documentclass{article}&#10;\usepackage{amsmath}&#10;\pagestyle{empty}&#10;\begin{document}&#10;&#10;&#10;$n_A n_B \times F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39.745"/>
  <p:tag name="LATEXADDIN" val="\documentclass{article}&#10;\usepackage{amsmath}&#10;\pagestyle{empty}&#10;\begin{document}&#10;&#10;\centering&#10;&#10;$h\left(Z_j\right) | \Phi, \tilde{\Gamma} \propto \begin{cases} &#10; w_p \times H_{j_p} &amp; p \leq P \\&#10;\frac{n_B - D + \beta_{\pi}}{D + \alpha_{\pi}} &amp;  p  = P + 1 \\&#10;\end{cases}$&#10;&#10;&#10;\end{document}"/>
  <p:tag name="IGUANATEXSIZE" val="20"/>
  <p:tag name="IGUANATEXCURSOR" val="1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39.745"/>
  <p:tag name="LATEXADDIN" val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/>
  <p:tag name="IGUANATEXSIZE" val="20"/>
  <p:tag name="IGUANATEXCURSOR" val="1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102</Words>
  <Application>Microsoft Office PowerPoint</Application>
  <PresentationFormat>Widescreen</PresentationFormat>
  <Paragraphs>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briankundinger@gmail.com</dc:creator>
  <cp:lastModifiedBy>briankundinger@gmail.com</cp:lastModifiedBy>
  <cp:revision>20</cp:revision>
  <dcterms:created xsi:type="dcterms:W3CDTF">2021-09-21T19:05:58Z</dcterms:created>
  <dcterms:modified xsi:type="dcterms:W3CDTF">2021-11-08T17:26:34Z</dcterms:modified>
</cp:coreProperties>
</file>