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</p:sldIdLst>
  <p:sldSz cx="6400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047539"/>
            <a:ext cx="5440680" cy="222842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361902"/>
            <a:ext cx="4800600" cy="1545378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6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1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40783"/>
            <a:ext cx="1380173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40783"/>
            <a:ext cx="4060508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6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6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595757"/>
            <a:ext cx="5520690" cy="2662555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283500"/>
            <a:ext cx="5520690" cy="1400175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3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9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40785"/>
            <a:ext cx="552069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569085"/>
            <a:ext cx="2707838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338070"/>
            <a:ext cx="270783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569085"/>
            <a:ext cx="2721174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338070"/>
            <a:ext cx="2721174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6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21598"/>
            <a:ext cx="3240405" cy="454871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9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21598"/>
            <a:ext cx="3240405" cy="454871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1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40785"/>
            <a:ext cx="552069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703917"/>
            <a:ext cx="552069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7B980-4624-49AB-84BE-C9928D905D9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932595"/>
            <a:ext cx="21602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7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4EE0B3-7047-4A81-8038-FDC91214DB3F}"/>
              </a:ext>
            </a:extLst>
          </p:cNvPr>
          <p:cNvSpPr/>
          <p:nvPr/>
        </p:nvSpPr>
        <p:spPr>
          <a:xfrm>
            <a:off x="618565" y="1102658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CF874F-8C70-42D3-BFE8-BAFAEA26B710}"/>
              </a:ext>
            </a:extLst>
          </p:cNvPr>
          <p:cNvSpPr/>
          <p:nvPr/>
        </p:nvSpPr>
        <p:spPr>
          <a:xfrm>
            <a:off x="618564" y="239357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23352-DC24-4255-9B1D-A914C0801D2F}"/>
              </a:ext>
            </a:extLst>
          </p:cNvPr>
          <p:cNvSpPr/>
          <p:nvPr/>
        </p:nvSpPr>
        <p:spPr>
          <a:xfrm>
            <a:off x="618564" y="368449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B4FE4D-0F2B-4340-AAC1-AF39272E54DA}"/>
              </a:ext>
            </a:extLst>
          </p:cNvPr>
          <p:cNvSpPr/>
          <p:nvPr/>
        </p:nvSpPr>
        <p:spPr>
          <a:xfrm>
            <a:off x="618563" y="497541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441E0A-4DCE-45AB-BFFB-E3F9F43AAC0D}"/>
              </a:ext>
            </a:extLst>
          </p:cNvPr>
          <p:cNvSpPr/>
          <p:nvPr/>
        </p:nvSpPr>
        <p:spPr>
          <a:xfrm>
            <a:off x="4473390" y="110265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BA2396-9CC1-4049-8D77-DC00B7E0B2C3}"/>
              </a:ext>
            </a:extLst>
          </p:cNvPr>
          <p:cNvSpPr/>
          <p:nvPr/>
        </p:nvSpPr>
        <p:spPr>
          <a:xfrm>
            <a:off x="4473390" y="239357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3446AD-563C-4071-A589-0B6DB832C470}"/>
              </a:ext>
            </a:extLst>
          </p:cNvPr>
          <p:cNvSpPr/>
          <p:nvPr/>
        </p:nvSpPr>
        <p:spPr>
          <a:xfrm>
            <a:off x="4473390" y="368449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DFBF99-C414-48C8-955D-76315F28024D}"/>
              </a:ext>
            </a:extLst>
          </p:cNvPr>
          <p:cNvSpPr/>
          <p:nvPr/>
        </p:nvSpPr>
        <p:spPr>
          <a:xfrm>
            <a:off x="4473390" y="4975416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9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4EE0B3-7047-4A81-8038-FDC91214DB3F}"/>
              </a:ext>
            </a:extLst>
          </p:cNvPr>
          <p:cNvSpPr/>
          <p:nvPr/>
        </p:nvSpPr>
        <p:spPr>
          <a:xfrm>
            <a:off x="618565" y="1102658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CF874F-8C70-42D3-BFE8-BAFAEA26B710}"/>
              </a:ext>
            </a:extLst>
          </p:cNvPr>
          <p:cNvSpPr/>
          <p:nvPr/>
        </p:nvSpPr>
        <p:spPr>
          <a:xfrm>
            <a:off x="618564" y="239357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23352-DC24-4255-9B1D-A914C0801D2F}"/>
              </a:ext>
            </a:extLst>
          </p:cNvPr>
          <p:cNvSpPr/>
          <p:nvPr/>
        </p:nvSpPr>
        <p:spPr>
          <a:xfrm>
            <a:off x="618564" y="368449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B4FE4D-0F2B-4340-AAC1-AF39272E54DA}"/>
              </a:ext>
            </a:extLst>
          </p:cNvPr>
          <p:cNvSpPr/>
          <p:nvPr/>
        </p:nvSpPr>
        <p:spPr>
          <a:xfrm>
            <a:off x="618563" y="497541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441E0A-4DCE-45AB-BFFB-E3F9F43AAC0D}"/>
              </a:ext>
            </a:extLst>
          </p:cNvPr>
          <p:cNvSpPr/>
          <p:nvPr/>
        </p:nvSpPr>
        <p:spPr>
          <a:xfrm>
            <a:off x="4473390" y="110265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BA2396-9CC1-4049-8D77-DC00B7E0B2C3}"/>
              </a:ext>
            </a:extLst>
          </p:cNvPr>
          <p:cNvSpPr/>
          <p:nvPr/>
        </p:nvSpPr>
        <p:spPr>
          <a:xfrm>
            <a:off x="4473390" y="239357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3446AD-563C-4071-A589-0B6DB832C470}"/>
              </a:ext>
            </a:extLst>
          </p:cNvPr>
          <p:cNvSpPr/>
          <p:nvPr/>
        </p:nvSpPr>
        <p:spPr>
          <a:xfrm>
            <a:off x="4473390" y="368449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DFBF99-C414-48C8-955D-76315F28024D}"/>
              </a:ext>
            </a:extLst>
          </p:cNvPr>
          <p:cNvSpPr/>
          <p:nvPr/>
        </p:nvSpPr>
        <p:spPr>
          <a:xfrm>
            <a:off x="4473390" y="4975416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B8EF52-0E1C-4C5B-9506-B4164E0A5C76}"/>
              </a:ext>
            </a:extLst>
          </p:cNvPr>
          <p:cNvCxnSpPr/>
          <p:nvPr/>
        </p:nvCxnSpPr>
        <p:spPr>
          <a:xfrm>
            <a:off x="2160494" y="1371600"/>
            <a:ext cx="2026024" cy="0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88BD28-F309-4929-B5A2-03B86352CB27}"/>
              </a:ext>
            </a:extLst>
          </p:cNvPr>
          <p:cNvCxnSpPr>
            <a:cxnSpLocks/>
          </p:cNvCxnSpPr>
          <p:nvPr/>
        </p:nvCxnSpPr>
        <p:spPr>
          <a:xfrm>
            <a:off x="2160494" y="1479176"/>
            <a:ext cx="2133600" cy="1156448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0FB1FB-AAB2-41A4-9622-65B7A9B50682}"/>
              </a:ext>
            </a:extLst>
          </p:cNvPr>
          <p:cNvCxnSpPr>
            <a:cxnSpLocks/>
          </p:cNvCxnSpPr>
          <p:nvPr/>
        </p:nvCxnSpPr>
        <p:spPr>
          <a:xfrm>
            <a:off x="2113429" y="1725706"/>
            <a:ext cx="2160494" cy="2124637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2F78C-0C6B-4024-BAC4-4C75852B298F}"/>
              </a:ext>
            </a:extLst>
          </p:cNvPr>
          <p:cNvCxnSpPr>
            <a:cxnSpLocks/>
          </p:cNvCxnSpPr>
          <p:nvPr/>
        </p:nvCxnSpPr>
        <p:spPr>
          <a:xfrm>
            <a:off x="2133600" y="1815353"/>
            <a:ext cx="2187388" cy="3276600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5CE8AB-98E2-4000-8E17-91DCD95525EC}"/>
              </a:ext>
            </a:extLst>
          </p:cNvPr>
          <p:cNvCxnSpPr/>
          <p:nvPr/>
        </p:nvCxnSpPr>
        <p:spPr>
          <a:xfrm>
            <a:off x="2187388" y="2788023"/>
            <a:ext cx="2026024" cy="0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879A4D-67BF-4B05-A5EB-6CF71FD10115}"/>
              </a:ext>
            </a:extLst>
          </p:cNvPr>
          <p:cNvCxnSpPr>
            <a:cxnSpLocks/>
          </p:cNvCxnSpPr>
          <p:nvPr/>
        </p:nvCxnSpPr>
        <p:spPr>
          <a:xfrm flipV="1">
            <a:off x="2187388" y="1479176"/>
            <a:ext cx="1999130" cy="1120589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3C162E-958B-49AF-8CB0-0D1BD7B656C2}"/>
              </a:ext>
            </a:extLst>
          </p:cNvPr>
          <p:cNvCxnSpPr>
            <a:cxnSpLocks/>
          </p:cNvCxnSpPr>
          <p:nvPr/>
        </p:nvCxnSpPr>
        <p:spPr>
          <a:xfrm>
            <a:off x="2173941" y="2940424"/>
            <a:ext cx="2012577" cy="1093692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FE1F85-748A-4B03-AF70-9C4A191E7520}"/>
              </a:ext>
            </a:extLst>
          </p:cNvPr>
          <p:cNvCxnSpPr>
            <a:cxnSpLocks/>
          </p:cNvCxnSpPr>
          <p:nvPr/>
        </p:nvCxnSpPr>
        <p:spPr>
          <a:xfrm>
            <a:off x="2173941" y="3119718"/>
            <a:ext cx="2039471" cy="2187388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7D2DF9-9AC7-4D60-BCCD-954EE54110F0}"/>
              </a:ext>
            </a:extLst>
          </p:cNvPr>
          <p:cNvCxnSpPr/>
          <p:nvPr/>
        </p:nvCxnSpPr>
        <p:spPr>
          <a:xfrm>
            <a:off x="2160494" y="4186518"/>
            <a:ext cx="2026024" cy="0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5D415D-36C3-4F1B-82B8-F3D080003524}"/>
              </a:ext>
            </a:extLst>
          </p:cNvPr>
          <p:cNvCxnSpPr>
            <a:cxnSpLocks/>
          </p:cNvCxnSpPr>
          <p:nvPr/>
        </p:nvCxnSpPr>
        <p:spPr>
          <a:xfrm flipV="1">
            <a:off x="2133600" y="1658471"/>
            <a:ext cx="2052918" cy="2191872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DB68E1-5B65-42A6-8710-17479A69EECA}"/>
              </a:ext>
            </a:extLst>
          </p:cNvPr>
          <p:cNvCxnSpPr>
            <a:cxnSpLocks/>
          </p:cNvCxnSpPr>
          <p:nvPr/>
        </p:nvCxnSpPr>
        <p:spPr>
          <a:xfrm flipV="1">
            <a:off x="2133600" y="2940424"/>
            <a:ext cx="2052918" cy="1093692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CABA45-BC31-4055-A9D9-CAF087A4AFA1}"/>
              </a:ext>
            </a:extLst>
          </p:cNvPr>
          <p:cNvCxnSpPr>
            <a:cxnSpLocks/>
          </p:cNvCxnSpPr>
          <p:nvPr/>
        </p:nvCxnSpPr>
        <p:spPr>
          <a:xfrm>
            <a:off x="2160494" y="4347882"/>
            <a:ext cx="2052918" cy="1111624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FF90ED-5250-498A-9136-20A616418DDA}"/>
              </a:ext>
            </a:extLst>
          </p:cNvPr>
          <p:cNvCxnSpPr/>
          <p:nvPr/>
        </p:nvCxnSpPr>
        <p:spPr>
          <a:xfrm>
            <a:off x="2214282" y="5665695"/>
            <a:ext cx="2026024" cy="0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F8B4175-CED2-435D-8ED7-5CA7A3458223}"/>
              </a:ext>
            </a:extLst>
          </p:cNvPr>
          <p:cNvCxnSpPr>
            <a:cxnSpLocks/>
          </p:cNvCxnSpPr>
          <p:nvPr/>
        </p:nvCxnSpPr>
        <p:spPr>
          <a:xfrm flipV="1">
            <a:off x="2167217" y="1909480"/>
            <a:ext cx="2073089" cy="3182473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152FAC0-6797-4281-A2F0-032C7ED614FE}"/>
              </a:ext>
            </a:extLst>
          </p:cNvPr>
          <p:cNvCxnSpPr>
            <a:cxnSpLocks/>
          </p:cNvCxnSpPr>
          <p:nvPr/>
        </p:nvCxnSpPr>
        <p:spPr>
          <a:xfrm flipV="1">
            <a:off x="2187388" y="3119718"/>
            <a:ext cx="2086535" cy="2187388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CE28CE7-3059-4C86-80C8-7526DBE2F607}"/>
              </a:ext>
            </a:extLst>
          </p:cNvPr>
          <p:cNvCxnSpPr>
            <a:cxnSpLocks/>
          </p:cNvCxnSpPr>
          <p:nvPr/>
        </p:nvCxnSpPr>
        <p:spPr>
          <a:xfrm flipV="1">
            <a:off x="2214282" y="4428565"/>
            <a:ext cx="1972236" cy="1030941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\documentclass{article}&#10;\usepackage{amsmath}&#10;\pagestyle{empty}&#10;\begin{document}&#10;&#10;$n_A n_B$ independent decisions&#10;&#10;&#10;\end{document}" title="IguanaTex Bitmap Display">
            <a:extLst>
              <a:ext uri="{FF2B5EF4-FFF2-40B4-BE49-F238E27FC236}">
                <a16:creationId xmlns:a16="http://schemas.microsoft.com/office/drawing/2014/main" id="{D7FCEA5A-1A75-4523-A507-A96E6BF7A86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50" y="553118"/>
            <a:ext cx="2790817" cy="2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2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4EE0B3-7047-4A81-8038-FDC91214DB3F}"/>
              </a:ext>
            </a:extLst>
          </p:cNvPr>
          <p:cNvSpPr/>
          <p:nvPr/>
        </p:nvSpPr>
        <p:spPr>
          <a:xfrm>
            <a:off x="618565" y="1102658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CF874F-8C70-42D3-BFE8-BAFAEA26B710}"/>
              </a:ext>
            </a:extLst>
          </p:cNvPr>
          <p:cNvSpPr/>
          <p:nvPr/>
        </p:nvSpPr>
        <p:spPr>
          <a:xfrm>
            <a:off x="618564" y="239357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23352-DC24-4255-9B1D-A914C0801D2F}"/>
              </a:ext>
            </a:extLst>
          </p:cNvPr>
          <p:cNvSpPr/>
          <p:nvPr/>
        </p:nvSpPr>
        <p:spPr>
          <a:xfrm>
            <a:off x="618564" y="368449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B4FE4D-0F2B-4340-AAC1-AF39272E54DA}"/>
              </a:ext>
            </a:extLst>
          </p:cNvPr>
          <p:cNvSpPr/>
          <p:nvPr/>
        </p:nvSpPr>
        <p:spPr>
          <a:xfrm>
            <a:off x="618563" y="497541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441E0A-4DCE-45AB-BFFB-E3F9F43AAC0D}"/>
              </a:ext>
            </a:extLst>
          </p:cNvPr>
          <p:cNvSpPr/>
          <p:nvPr/>
        </p:nvSpPr>
        <p:spPr>
          <a:xfrm>
            <a:off x="4473390" y="110265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7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BA2396-9CC1-4049-8D77-DC00B7E0B2C3}"/>
              </a:ext>
            </a:extLst>
          </p:cNvPr>
          <p:cNvSpPr/>
          <p:nvPr/>
        </p:nvSpPr>
        <p:spPr>
          <a:xfrm>
            <a:off x="4473390" y="239357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3446AD-563C-4071-A589-0B6DB832C470}"/>
              </a:ext>
            </a:extLst>
          </p:cNvPr>
          <p:cNvSpPr/>
          <p:nvPr/>
        </p:nvSpPr>
        <p:spPr>
          <a:xfrm>
            <a:off x="4473390" y="368449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DFBF99-C414-48C8-955D-76315F28024D}"/>
              </a:ext>
            </a:extLst>
          </p:cNvPr>
          <p:cNvSpPr/>
          <p:nvPr/>
        </p:nvSpPr>
        <p:spPr>
          <a:xfrm>
            <a:off x="4473390" y="4975416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\documentclass{article}&#10;\usepackage{amsmath}&#10;\pagestyle{empty}&#10;\begin{document}&#10;&#10;$n_B$ dependent decisions&#10;&#10;&#10;\end{document}" title="IguanaTex Bitmap Display">
            <a:extLst>
              <a:ext uri="{FF2B5EF4-FFF2-40B4-BE49-F238E27FC236}">
                <a16:creationId xmlns:a16="http://schemas.microsoft.com/office/drawing/2014/main" id="{84FA73FE-412A-496E-A02E-2165B49D17F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82" y="471831"/>
            <a:ext cx="2318861" cy="2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4EE0B3-7047-4A81-8038-FDC91214DB3F}"/>
              </a:ext>
            </a:extLst>
          </p:cNvPr>
          <p:cNvSpPr/>
          <p:nvPr/>
        </p:nvSpPr>
        <p:spPr>
          <a:xfrm>
            <a:off x="618565" y="1102658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CF874F-8C70-42D3-BFE8-BAFAEA26B710}"/>
              </a:ext>
            </a:extLst>
          </p:cNvPr>
          <p:cNvSpPr/>
          <p:nvPr/>
        </p:nvSpPr>
        <p:spPr>
          <a:xfrm>
            <a:off x="618564" y="239357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23352-DC24-4255-9B1D-A914C0801D2F}"/>
              </a:ext>
            </a:extLst>
          </p:cNvPr>
          <p:cNvSpPr/>
          <p:nvPr/>
        </p:nvSpPr>
        <p:spPr>
          <a:xfrm>
            <a:off x="618564" y="368449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B4FE4D-0F2B-4340-AAC1-AF39272E54DA}"/>
              </a:ext>
            </a:extLst>
          </p:cNvPr>
          <p:cNvSpPr/>
          <p:nvPr/>
        </p:nvSpPr>
        <p:spPr>
          <a:xfrm>
            <a:off x="618563" y="497541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441E0A-4DCE-45AB-BFFB-E3F9F43AAC0D}"/>
              </a:ext>
            </a:extLst>
          </p:cNvPr>
          <p:cNvSpPr/>
          <p:nvPr/>
        </p:nvSpPr>
        <p:spPr>
          <a:xfrm>
            <a:off x="4473386" y="2420468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3446AD-563C-4071-A589-0B6DB832C470}"/>
              </a:ext>
            </a:extLst>
          </p:cNvPr>
          <p:cNvSpPr/>
          <p:nvPr/>
        </p:nvSpPr>
        <p:spPr>
          <a:xfrm>
            <a:off x="4473390" y="368449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DFBF99-C414-48C8-955D-76315F28024D}"/>
              </a:ext>
            </a:extLst>
          </p:cNvPr>
          <p:cNvSpPr/>
          <p:nvPr/>
        </p:nvSpPr>
        <p:spPr>
          <a:xfrm>
            <a:off x="4473390" y="4975416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\documentclass{article}&#10;\usepackage{amsmath}&#10;\pagestyle{empty}&#10;\begin{document}&#10;&#10;$n_B$ dependent decisions&#10;&#10;&#10;\end{document}" title="IguanaTex Bitmap Display">
            <a:extLst>
              <a:ext uri="{FF2B5EF4-FFF2-40B4-BE49-F238E27FC236}">
                <a16:creationId xmlns:a16="http://schemas.microsoft.com/office/drawing/2014/main" id="{84FA73FE-412A-496E-A02E-2165B49D17F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82" y="471831"/>
            <a:ext cx="2318861" cy="2005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B6C1F8-C508-4CEB-BA5E-AE5BB2D7BEE9}"/>
              </a:ext>
            </a:extLst>
          </p:cNvPr>
          <p:cNvCxnSpPr>
            <a:cxnSpLocks/>
          </p:cNvCxnSpPr>
          <p:nvPr/>
        </p:nvCxnSpPr>
        <p:spPr>
          <a:xfrm>
            <a:off x="2209801" y="1488135"/>
            <a:ext cx="198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559795F-0F2A-47F9-8D5D-E376A2C43D19}"/>
              </a:ext>
            </a:extLst>
          </p:cNvPr>
          <p:cNvSpPr/>
          <p:nvPr/>
        </p:nvSpPr>
        <p:spPr>
          <a:xfrm>
            <a:off x="4473387" y="1156440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7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2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4EE0B3-7047-4A81-8038-FDC91214DB3F}"/>
              </a:ext>
            </a:extLst>
          </p:cNvPr>
          <p:cNvSpPr/>
          <p:nvPr/>
        </p:nvSpPr>
        <p:spPr>
          <a:xfrm>
            <a:off x="618565" y="1102658"/>
            <a:ext cx="1308847" cy="80682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CF874F-8C70-42D3-BFE8-BAFAEA26B710}"/>
              </a:ext>
            </a:extLst>
          </p:cNvPr>
          <p:cNvSpPr/>
          <p:nvPr/>
        </p:nvSpPr>
        <p:spPr>
          <a:xfrm>
            <a:off x="618564" y="239357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23352-DC24-4255-9B1D-A914C0801D2F}"/>
              </a:ext>
            </a:extLst>
          </p:cNvPr>
          <p:cNvSpPr/>
          <p:nvPr/>
        </p:nvSpPr>
        <p:spPr>
          <a:xfrm>
            <a:off x="618564" y="368449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B4FE4D-0F2B-4340-AAC1-AF39272E54DA}"/>
              </a:ext>
            </a:extLst>
          </p:cNvPr>
          <p:cNvSpPr/>
          <p:nvPr/>
        </p:nvSpPr>
        <p:spPr>
          <a:xfrm>
            <a:off x="618563" y="497541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441E0A-4DCE-45AB-BFFB-E3F9F43AAC0D}"/>
              </a:ext>
            </a:extLst>
          </p:cNvPr>
          <p:cNvSpPr/>
          <p:nvPr/>
        </p:nvSpPr>
        <p:spPr>
          <a:xfrm>
            <a:off x="4473390" y="110265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3446AD-563C-4071-A589-0B6DB832C470}"/>
              </a:ext>
            </a:extLst>
          </p:cNvPr>
          <p:cNvSpPr/>
          <p:nvPr/>
        </p:nvSpPr>
        <p:spPr>
          <a:xfrm>
            <a:off x="4473390" y="368449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DFBF99-C414-48C8-955D-76315F28024D}"/>
              </a:ext>
            </a:extLst>
          </p:cNvPr>
          <p:cNvSpPr/>
          <p:nvPr/>
        </p:nvSpPr>
        <p:spPr>
          <a:xfrm>
            <a:off x="4473390" y="4975416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\documentclass{article}&#10;\usepackage{amsmath}&#10;\pagestyle{empty}&#10;\begin{document}&#10;&#10;$n_B$ dependent decisions&#10;&#10;&#10;\end{document}" title="IguanaTex Bitmap Display">
            <a:extLst>
              <a:ext uri="{FF2B5EF4-FFF2-40B4-BE49-F238E27FC236}">
                <a16:creationId xmlns:a16="http://schemas.microsoft.com/office/drawing/2014/main" id="{84FA73FE-412A-496E-A02E-2165B49D17F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82" y="471831"/>
            <a:ext cx="2318861" cy="2005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B6C1F8-C508-4CEB-BA5E-AE5BB2D7BEE9}"/>
              </a:ext>
            </a:extLst>
          </p:cNvPr>
          <p:cNvCxnSpPr>
            <a:cxnSpLocks/>
          </p:cNvCxnSpPr>
          <p:nvPr/>
        </p:nvCxnSpPr>
        <p:spPr>
          <a:xfrm>
            <a:off x="2209801" y="1488135"/>
            <a:ext cx="198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335BADA-DFFE-4233-800E-498559B8F078}"/>
              </a:ext>
            </a:extLst>
          </p:cNvPr>
          <p:cNvSpPr/>
          <p:nvPr/>
        </p:nvSpPr>
        <p:spPr>
          <a:xfrm>
            <a:off x="4473388" y="2420468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7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Question Mark with solid fill">
            <a:extLst>
              <a:ext uri="{FF2B5EF4-FFF2-40B4-BE49-F238E27FC236}">
                <a16:creationId xmlns:a16="http://schemas.microsoft.com/office/drawing/2014/main" id="{C9B658CD-6C8D-4428-B733-A92880925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3801" y="259528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0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4EE0B3-7047-4A81-8038-FDC91214DB3F}"/>
              </a:ext>
            </a:extLst>
          </p:cNvPr>
          <p:cNvSpPr/>
          <p:nvPr/>
        </p:nvSpPr>
        <p:spPr>
          <a:xfrm>
            <a:off x="618565" y="1102658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CF874F-8C70-42D3-BFE8-BAFAEA26B710}"/>
              </a:ext>
            </a:extLst>
          </p:cNvPr>
          <p:cNvSpPr/>
          <p:nvPr/>
        </p:nvSpPr>
        <p:spPr>
          <a:xfrm>
            <a:off x="618564" y="239357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23352-DC24-4255-9B1D-A914C0801D2F}"/>
              </a:ext>
            </a:extLst>
          </p:cNvPr>
          <p:cNvSpPr/>
          <p:nvPr/>
        </p:nvSpPr>
        <p:spPr>
          <a:xfrm>
            <a:off x="618564" y="368449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B4FE4D-0F2B-4340-AAC1-AF39272E54DA}"/>
              </a:ext>
            </a:extLst>
          </p:cNvPr>
          <p:cNvSpPr/>
          <p:nvPr/>
        </p:nvSpPr>
        <p:spPr>
          <a:xfrm>
            <a:off x="618563" y="497541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441E0A-4DCE-45AB-BFFB-E3F9F43AAC0D}"/>
              </a:ext>
            </a:extLst>
          </p:cNvPr>
          <p:cNvSpPr/>
          <p:nvPr/>
        </p:nvSpPr>
        <p:spPr>
          <a:xfrm>
            <a:off x="4473390" y="110265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7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\documentclass{article}&#10;\usepackage{amsmath}&#10;\pagestyle{empty}&#10;\begin{document}&#10;&#10;$n_B$ independent decisions&#10;&#10;&#10;\end{document}" title="IguanaTex Bitmap Display">
            <a:extLst>
              <a:ext uri="{FF2B5EF4-FFF2-40B4-BE49-F238E27FC236}">
                <a16:creationId xmlns:a16="http://schemas.microsoft.com/office/drawing/2014/main" id="{6177B82F-0780-435B-9D9F-ADBEA9F3A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264" y="518304"/>
            <a:ext cx="2507097" cy="20051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285A33D-496E-48BE-97A9-5878440A09BC}"/>
              </a:ext>
            </a:extLst>
          </p:cNvPr>
          <p:cNvSpPr/>
          <p:nvPr/>
        </p:nvSpPr>
        <p:spPr>
          <a:xfrm>
            <a:off x="4473390" y="2393576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7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4311BF-63E5-4364-A8E9-EFFDA4D36FA5}"/>
              </a:ext>
            </a:extLst>
          </p:cNvPr>
          <p:cNvSpPr/>
          <p:nvPr/>
        </p:nvSpPr>
        <p:spPr>
          <a:xfrm>
            <a:off x="4473390" y="3684495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7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6FBFC3-1BE7-4DBF-9B0B-A496E1E1C88E}"/>
              </a:ext>
            </a:extLst>
          </p:cNvPr>
          <p:cNvSpPr/>
          <p:nvPr/>
        </p:nvSpPr>
        <p:spPr>
          <a:xfrm>
            <a:off x="4473390" y="4975414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7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7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4EE0B3-7047-4A81-8038-FDC91214DB3F}"/>
              </a:ext>
            </a:extLst>
          </p:cNvPr>
          <p:cNvSpPr/>
          <p:nvPr/>
        </p:nvSpPr>
        <p:spPr>
          <a:xfrm>
            <a:off x="618565" y="1102658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CF874F-8C70-42D3-BFE8-BAFAEA26B710}"/>
              </a:ext>
            </a:extLst>
          </p:cNvPr>
          <p:cNvSpPr/>
          <p:nvPr/>
        </p:nvSpPr>
        <p:spPr>
          <a:xfrm>
            <a:off x="618564" y="239357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23352-DC24-4255-9B1D-A914C0801D2F}"/>
              </a:ext>
            </a:extLst>
          </p:cNvPr>
          <p:cNvSpPr/>
          <p:nvPr/>
        </p:nvSpPr>
        <p:spPr>
          <a:xfrm>
            <a:off x="618564" y="368449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B4FE4D-0F2B-4340-AAC1-AF39272E54DA}"/>
              </a:ext>
            </a:extLst>
          </p:cNvPr>
          <p:cNvSpPr/>
          <p:nvPr/>
        </p:nvSpPr>
        <p:spPr>
          <a:xfrm>
            <a:off x="618563" y="497541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441E0A-4DCE-45AB-BFFB-E3F9F43AAC0D}"/>
              </a:ext>
            </a:extLst>
          </p:cNvPr>
          <p:cNvSpPr/>
          <p:nvPr/>
        </p:nvSpPr>
        <p:spPr>
          <a:xfrm>
            <a:off x="4473390" y="110265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7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\documentclass{article}&#10;\usepackage{amsmath}&#10;\pagestyle{empty}&#10;\begin{document}&#10;&#10;$n_B$ independent decisions&#10;&#10;&#10;\end{document}" title="IguanaTex Bitmap Display">
            <a:extLst>
              <a:ext uri="{FF2B5EF4-FFF2-40B4-BE49-F238E27FC236}">
                <a16:creationId xmlns:a16="http://schemas.microsoft.com/office/drawing/2014/main" id="{6177B82F-0780-435B-9D9F-ADBEA9F3A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264" y="518304"/>
            <a:ext cx="2507097" cy="20051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285A33D-496E-48BE-97A9-5878440A09BC}"/>
              </a:ext>
            </a:extLst>
          </p:cNvPr>
          <p:cNvSpPr/>
          <p:nvPr/>
        </p:nvSpPr>
        <p:spPr>
          <a:xfrm>
            <a:off x="4473390" y="2393576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4311BF-63E5-4364-A8E9-EFFDA4D36FA5}"/>
              </a:ext>
            </a:extLst>
          </p:cNvPr>
          <p:cNvSpPr/>
          <p:nvPr/>
        </p:nvSpPr>
        <p:spPr>
          <a:xfrm>
            <a:off x="4473390" y="3684495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7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6FBFC3-1BE7-4DBF-9B0B-A496E1E1C88E}"/>
              </a:ext>
            </a:extLst>
          </p:cNvPr>
          <p:cNvSpPr/>
          <p:nvPr/>
        </p:nvSpPr>
        <p:spPr>
          <a:xfrm>
            <a:off x="4473390" y="4975414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2C0566B-2A73-4582-8C2A-D9887085417A}"/>
              </a:ext>
            </a:extLst>
          </p:cNvPr>
          <p:cNvCxnSpPr/>
          <p:nvPr/>
        </p:nvCxnSpPr>
        <p:spPr>
          <a:xfrm>
            <a:off x="2241176" y="1488141"/>
            <a:ext cx="183776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96583A-8207-42F4-8C5A-457B4C4D32C6}"/>
              </a:ext>
            </a:extLst>
          </p:cNvPr>
          <p:cNvCxnSpPr>
            <a:cxnSpLocks/>
          </p:cNvCxnSpPr>
          <p:nvPr/>
        </p:nvCxnSpPr>
        <p:spPr>
          <a:xfrm>
            <a:off x="2281517" y="1676400"/>
            <a:ext cx="1905001" cy="23935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\documentclass{article}&#10;\usepackage{amsmath}&#10;\pagestyle{empty}&#10;\begin{document}&#10;&#10;&#10;$P(Z_1  = 1) = .95$&#10;&#10;\end{document}" title="IguanaTex Bitmap Display">
            <a:extLst>
              <a:ext uri="{FF2B5EF4-FFF2-40B4-BE49-F238E27FC236}">
                <a16:creationId xmlns:a16="http://schemas.microsoft.com/office/drawing/2014/main" id="{C5BF84E3-E967-40E2-8879-F315E591283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76" y="1170314"/>
            <a:ext cx="1308847" cy="186818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&#10;$P(Z_3  = 1) = .85$&#10;&#10;\end{document}" title="IguanaTex Bitmap Display">
            <a:extLst>
              <a:ext uri="{FF2B5EF4-FFF2-40B4-BE49-F238E27FC236}">
                <a16:creationId xmlns:a16="http://schemas.microsoft.com/office/drawing/2014/main" id="{D05C2D2C-2EFD-4482-95E4-2AAD34A3FF0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41" y="3497677"/>
            <a:ext cx="1308847" cy="18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7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4EE0B3-7047-4A81-8038-FDC91214DB3F}"/>
              </a:ext>
            </a:extLst>
          </p:cNvPr>
          <p:cNvSpPr/>
          <p:nvPr/>
        </p:nvSpPr>
        <p:spPr>
          <a:xfrm>
            <a:off x="618565" y="1102658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CF874F-8C70-42D3-BFE8-BAFAEA26B710}"/>
              </a:ext>
            </a:extLst>
          </p:cNvPr>
          <p:cNvSpPr/>
          <p:nvPr/>
        </p:nvSpPr>
        <p:spPr>
          <a:xfrm>
            <a:off x="618564" y="239357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23352-DC24-4255-9B1D-A914C0801D2F}"/>
              </a:ext>
            </a:extLst>
          </p:cNvPr>
          <p:cNvSpPr/>
          <p:nvPr/>
        </p:nvSpPr>
        <p:spPr>
          <a:xfrm>
            <a:off x="618564" y="368449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B4FE4D-0F2B-4340-AAC1-AF39272E54DA}"/>
              </a:ext>
            </a:extLst>
          </p:cNvPr>
          <p:cNvSpPr/>
          <p:nvPr/>
        </p:nvSpPr>
        <p:spPr>
          <a:xfrm>
            <a:off x="618563" y="497541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441E0A-4DCE-45AB-BFFB-E3F9F43AAC0D}"/>
              </a:ext>
            </a:extLst>
          </p:cNvPr>
          <p:cNvSpPr/>
          <p:nvPr/>
        </p:nvSpPr>
        <p:spPr>
          <a:xfrm>
            <a:off x="4473390" y="110265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7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\documentclass{article}&#10;\usepackage{amsmath}&#10;\pagestyle{empty}&#10;\begin{document}&#10;&#10;$n_B$ independent decisions&#10;&#10;&#10;\end{document}" title="IguanaTex Bitmap Display">
            <a:extLst>
              <a:ext uri="{FF2B5EF4-FFF2-40B4-BE49-F238E27FC236}">
                <a16:creationId xmlns:a16="http://schemas.microsoft.com/office/drawing/2014/main" id="{6177B82F-0780-435B-9D9F-ADBEA9F3A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264" y="518304"/>
            <a:ext cx="2507097" cy="20051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285A33D-496E-48BE-97A9-5878440A09BC}"/>
              </a:ext>
            </a:extLst>
          </p:cNvPr>
          <p:cNvSpPr/>
          <p:nvPr/>
        </p:nvSpPr>
        <p:spPr>
          <a:xfrm>
            <a:off x="4473390" y="2393576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4311BF-63E5-4364-A8E9-EFFDA4D36FA5}"/>
              </a:ext>
            </a:extLst>
          </p:cNvPr>
          <p:cNvSpPr/>
          <p:nvPr/>
        </p:nvSpPr>
        <p:spPr>
          <a:xfrm>
            <a:off x="4473390" y="3684495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6FBFC3-1BE7-4DBF-9B0B-A496E1E1C88E}"/>
              </a:ext>
            </a:extLst>
          </p:cNvPr>
          <p:cNvSpPr/>
          <p:nvPr/>
        </p:nvSpPr>
        <p:spPr>
          <a:xfrm>
            <a:off x="4473390" y="4975414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2C0566B-2A73-4582-8C2A-D9887085417A}"/>
              </a:ext>
            </a:extLst>
          </p:cNvPr>
          <p:cNvCxnSpPr/>
          <p:nvPr/>
        </p:nvCxnSpPr>
        <p:spPr>
          <a:xfrm>
            <a:off x="2241176" y="1488141"/>
            <a:ext cx="1837765" cy="0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96583A-8207-42F4-8C5A-457B4C4D32C6}"/>
              </a:ext>
            </a:extLst>
          </p:cNvPr>
          <p:cNvCxnSpPr>
            <a:cxnSpLocks/>
          </p:cNvCxnSpPr>
          <p:nvPr/>
        </p:nvCxnSpPr>
        <p:spPr>
          <a:xfrm>
            <a:off x="2281517" y="1676400"/>
            <a:ext cx="1905001" cy="239357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\documentclass{article}&#10;\usepackage{amsmath}&#10;\pagestyle{empty}&#10;\begin{document}&#10;&#10;&#10;$P(Z_1  = 1) = .95$&#10;&#10;\end{document}" title="IguanaTex Bitmap Display">
            <a:extLst>
              <a:ext uri="{FF2B5EF4-FFF2-40B4-BE49-F238E27FC236}">
                <a16:creationId xmlns:a16="http://schemas.microsoft.com/office/drawing/2014/main" id="{C5BF84E3-E967-40E2-8879-F315E591283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76" y="1170314"/>
            <a:ext cx="1308847" cy="186818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&#10;$P(Z_3  = 1) = .85$&#10;&#10;\end{document}" title="IguanaTex Bitmap Display">
            <a:extLst>
              <a:ext uri="{FF2B5EF4-FFF2-40B4-BE49-F238E27FC236}">
                <a16:creationId xmlns:a16="http://schemas.microsoft.com/office/drawing/2014/main" id="{F3D61FFE-0B49-4166-B727-47119CF3EAA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41" y="3497677"/>
            <a:ext cx="1308847" cy="18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449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534.308"/>
  <p:tag name="LATEXADDIN" val="\documentclass{article}&#10;\usepackage{amsmath}&#10;\pagestyle{empty}&#10;\begin{document}&#10;&#10;$n_A n_B$ independent decisions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77.3903"/>
  <p:tag name="LATEXADDIN" val="\documentclass{article}&#10;\usepackage{amsmath}&#10;\pagestyle{empty}&#10;\begin{document}&#10;&#10;&#10;$P(Z_1  = 1) = .95$&#10;&#10;\end{document}"/>
  <p:tag name="IGUANATEXSIZE" val="20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77.3903"/>
  <p:tag name="LATEXADDIN" val="\documentclass{article}&#10;\usepackage{amsmath}&#10;\pagestyle{empty}&#10;\begin{document}&#10;&#10;&#10;$P(Z_3  = 1) = .85$&#10;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274.841"/>
  <p:tag name="LATEXADDIN" val="\documentclass{article}&#10;\usepackage{amsmath}&#10;\pagestyle{empty}&#10;\begin{document}&#10;&#10;$n_B$ dependent decisions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274.841"/>
  <p:tag name="LATEXADDIN" val="\documentclass{article}&#10;\usepackage{amsmath}&#10;\pagestyle{empty}&#10;\begin{document}&#10;&#10;$n_B$ dependent decisions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274.841"/>
  <p:tag name="LATEXADDIN" val="\documentclass{article}&#10;\usepackage{amsmath}&#10;\pagestyle{empty}&#10;\begin{document}&#10;&#10;$n_B$ dependent decisions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378.328"/>
  <p:tag name="LATEXADDIN" val="\documentclass{article}&#10;\usepackage{amsmath}&#10;\pagestyle{empty}&#10;\begin{document}&#10;&#10;$n_B$ independent decisions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378.328"/>
  <p:tag name="LATEXADDIN" val="\documentclass{article}&#10;\usepackage{amsmath}&#10;\pagestyle{empty}&#10;\begin{document}&#10;&#10;$n_B$ independent decisions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77.3903"/>
  <p:tag name="LATEXADDIN" val="\documentclass{article}&#10;\usepackage{amsmath}&#10;\pagestyle{empty}&#10;\begin{document}&#10;&#10;&#10;$P(Z_1  = 1) = .95$&#10;&#10;\end{document}"/>
  <p:tag name="IGUANATEXSIZE" val="20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77.3903"/>
  <p:tag name="LATEXADDIN" val="\documentclass{article}&#10;\usepackage{amsmath}&#10;\pagestyle{empty}&#10;\begin{document}&#10;&#10;&#10;$P(Z_3  = 1) = .85$&#10;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378.328"/>
  <p:tag name="LATEXADDIN" val="\documentclass{article}&#10;\usepackage{amsmath}&#10;\pagestyle{empty}&#10;\begin{document}&#10;&#10;$n_B$ independent decisions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briankundinger@gmail.com</dc:creator>
  <cp:lastModifiedBy>briankundinger@gmail.com</cp:lastModifiedBy>
  <cp:revision>6</cp:revision>
  <dcterms:created xsi:type="dcterms:W3CDTF">2021-09-29T15:22:27Z</dcterms:created>
  <dcterms:modified xsi:type="dcterms:W3CDTF">2021-10-16T22:55:02Z</dcterms:modified>
</cp:coreProperties>
</file>