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80" r:id="rId4"/>
    <p:sldId id="279" r:id="rId5"/>
    <p:sldId id="278" r:id="rId6"/>
    <p:sldId id="281" r:id="rId7"/>
    <p:sldId id="261" r:id="rId8"/>
    <p:sldId id="262" r:id="rId9"/>
    <p:sldId id="264" r:id="rId10"/>
    <p:sldId id="263" r:id="rId11"/>
    <p:sldId id="265" r:id="rId12"/>
    <p:sldId id="267" r:id="rId13"/>
    <p:sldId id="266" r:id="rId14"/>
    <p:sldId id="283" r:id="rId15"/>
    <p:sldId id="284" r:id="rId16"/>
    <p:sldId id="285" r:id="rId17"/>
    <p:sldId id="282" r:id="rId18"/>
    <p:sldId id="299" r:id="rId19"/>
    <p:sldId id="298" r:id="rId20"/>
    <p:sldId id="297" r:id="rId21"/>
    <p:sldId id="269" r:id="rId22"/>
    <p:sldId id="277" r:id="rId23"/>
    <p:sldId id="276" r:id="rId24"/>
    <p:sldId id="275" r:id="rId25"/>
    <p:sldId id="272" r:id="rId26"/>
    <p:sldId id="273" r:id="rId27"/>
    <p:sldId id="274" r:id="rId28"/>
    <p:sldId id="256" r:id="rId29"/>
    <p:sldId id="296" r:id="rId30"/>
    <p:sldId id="295" r:id="rId31"/>
    <p:sldId id="294" r:id="rId32"/>
    <p:sldId id="293" r:id="rId33"/>
    <p:sldId id="292" r:id="rId34"/>
    <p:sldId id="291" r:id="rId35"/>
    <p:sldId id="286" r:id="rId36"/>
    <p:sldId id="289" r:id="rId37"/>
    <p:sldId id="304" r:id="rId38"/>
    <p:sldId id="303" r:id="rId39"/>
    <p:sldId id="302" r:id="rId40"/>
    <p:sldId id="301" r:id="rId41"/>
    <p:sldId id="300" r:id="rId42"/>
    <p:sldId id="28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6607-55E1-4612-971E-1D394E5B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CD0D2-C9B1-44CF-A11D-F24D0E389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4E2C-C2A4-425E-A1BB-5DAE6F0E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1C2A2-220E-4707-B85E-01EAF59B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4EC3-E9D0-4826-A926-F87B9949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5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ACA7-F8AB-49A3-9618-A2E3A710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6489E-9272-4172-95B5-42A119C89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C6EF8-66BC-4473-BA9D-A7EF5F70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B9F0-8090-4414-B0CF-ACF03398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8DE6B-A585-4B04-8E10-39105C0D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5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DA0EE-06DD-40CF-A134-BBB4811DC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A55C3-39FE-4C22-BFC9-8D161E0BF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07B6A-123E-4064-86E6-B8EFF04E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6B9D7-AA9B-4C82-A490-F5E515AB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47AA-DB9D-49BE-9E9D-EA22A2BF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170B-71F8-466F-B0E2-3CD396F0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56E2D-FE53-4018-8E5E-97FF61FC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8C79-468E-43BE-B75F-CB7E2C25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942CC-764C-468C-B9E7-24D07DFB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62DFC-4ED4-4A7A-A803-E986D9BB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2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6AE1-4730-4FDA-B9F9-FA52B508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316AB-D764-48C6-B78A-4C76240B6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A8FE6-8DED-412F-8863-54A909B9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28CF-EB3D-4EEE-A15A-B5D55CC0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A5D8-4A6C-4A23-88BB-5ADFD5EE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0A7A-5F99-475E-BD67-1E64EBDB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65E2-2F9C-4890-8DBA-0EDD69B6A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B1C1C-8176-4EC6-912A-EFEAF0196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8F063-3A20-434D-9CE3-26BC4B9A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0188D-F3A6-43C9-8338-7D371716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55673-F974-4CFC-932D-4997BBA3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0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465E-69BA-404C-BE0E-702265DF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53963-3429-4763-9F7C-03EBF820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50D30-272A-4523-A6A5-FD81EBE7D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A4EF8-A243-48F0-B0AB-6AA4795B5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60B6D-F88F-4791-82A3-E715485E9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01E45-94AD-4843-97A6-ADEC1F1A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3DAD1-B864-4C8D-ADD2-C25B1A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561B7-97D0-40A0-8179-639B4E9E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3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7BAB-A7F9-484A-BE19-8C7ED88B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982AF-7AB8-435F-A837-2885C08A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CAD68-CEDD-48E5-A757-6D012D9A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E4063-CABD-4F81-8E79-66F4E8B2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4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AD674-56AD-4C4D-90C8-96DCBAAF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87054-8502-4CFB-9A51-F8692A07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F0BF5-4A38-4DB7-9F26-FA7EAD7D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0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ED-C92B-4F65-8B83-D1887AEA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388B-0803-49BE-B494-ED7D37D3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95C5E-E449-4DA6-A44A-BD5A8C955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B53DC-2971-48CB-B7EC-C1D4B5F1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7BB7-5C6D-44DE-BB6F-F13231D6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A04E6-D644-4BAD-9CC2-1D8D24CC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B7D7-8B36-40DE-9AB1-1EA258FE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23D46-64E8-4A15-B58A-EE28163B6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8F7A9-8C24-4A34-9F0B-E3222BBA8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4A4D3-BC07-4A92-ADEF-5CBB9C41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38672-D294-4B4B-935E-85D04FC8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7C5F8-DBD2-479F-9C91-9A30E8D6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8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A3875-D37C-4A1A-A764-461F254A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E8EFB-753E-459B-A568-0D45301F1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73B4-1A50-43ED-BB4F-D4F6D2C66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3A4C8-7327-4125-B40E-B37CE817E85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57B30-B71B-49F0-AF36-1F4B6BDD9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B269-BD07-4B59-8560-CBFE005AE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19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19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36.xml"/><Relationship Id="rId7" Type="http://schemas.openxmlformats.org/officeDocument/2006/relationships/image" Target="../media/image21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7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25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46.xml"/><Relationship Id="rId7" Type="http://schemas.openxmlformats.org/officeDocument/2006/relationships/image" Target="../media/image8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7.png"/><Relationship Id="rId5" Type="http://schemas.openxmlformats.org/officeDocument/2006/relationships/tags" Target="../tags/tag48.xml"/><Relationship Id="rId10" Type="http://schemas.openxmlformats.org/officeDocument/2006/relationships/image" Target="../media/image26.png"/><Relationship Id="rId4" Type="http://schemas.openxmlformats.org/officeDocument/2006/relationships/tags" Target="../tags/tag47.xml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7.pn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../media/image26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25.png"/><Relationship Id="rId5" Type="http://schemas.openxmlformats.org/officeDocument/2006/relationships/tags" Target="../tags/tag53.xml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tags" Target="../tags/tag52.xml"/><Relationship Id="rId9" Type="http://schemas.openxmlformats.org/officeDocument/2006/relationships/image" Target="../media/image8.png"/><Relationship Id="rId1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58.xml"/><Relationship Id="rId7" Type="http://schemas.openxmlformats.org/officeDocument/2006/relationships/image" Target="../media/image31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9.xml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image" Target="../media/image36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71.xml"/><Relationship Id="rId7" Type="http://schemas.openxmlformats.org/officeDocument/2006/relationships/image" Target="../media/image34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2.xml"/><Relationship Id="rId9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image" Target="../media/image8.png"/><Relationship Id="rId18" Type="http://schemas.openxmlformats.org/officeDocument/2006/relationships/image" Target="../media/image6.png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4.png"/><Relationship Id="rId17" Type="http://schemas.openxmlformats.org/officeDocument/2006/relationships/image" Target="../media/image5.png"/><Relationship Id="rId2" Type="http://schemas.openxmlformats.org/officeDocument/2006/relationships/tags" Target="../tags/tag74.xml"/><Relationship Id="rId16" Type="http://schemas.openxmlformats.org/officeDocument/2006/relationships/image" Target="../media/image39.png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../media/image3.png"/><Relationship Id="rId5" Type="http://schemas.openxmlformats.org/officeDocument/2006/relationships/tags" Target="../tags/tag77.xml"/><Relationship Id="rId15" Type="http://schemas.openxmlformats.org/officeDocument/2006/relationships/image" Target="../media/image38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12.png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42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87.xml"/><Relationship Id="rId7" Type="http://schemas.openxmlformats.org/officeDocument/2006/relationships/image" Target="../media/image41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4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8.xml"/><Relationship Id="rId9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91.xml"/><Relationship Id="rId7" Type="http://schemas.openxmlformats.org/officeDocument/2006/relationships/image" Target="../media/image40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2.png"/><Relationship Id="rId5" Type="http://schemas.openxmlformats.org/officeDocument/2006/relationships/tags" Target="../tags/tag93.xml"/><Relationship Id="rId10" Type="http://schemas.openxmlformats.org/officeDocument/2006/relationships/image" Target="../media/image44.png"/><Relationship Id="rId4" Type="http://schemas.openxmlformats.org/officeDocument/2006/relationships/tags" Target="../tags/tag92.xml"/><Relationship Id="rId9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2.png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5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image" Target="../media/image44.png"/><Relationship Id="rId5" Type="http://schemas.openxmlformats.org/officeDocument/2006/relationships/tags" Target="../tags/tag98.xml"/><Relationship Id="rId10" Type="http://schemas.openxmlformats.org/officeDocument/2006/relationships/image" Target="../media/image43.png"/><Relationship Id="rId4" Type="http://schemas.openxmlformats.org/officeDocument/2006/relationships/tags" Target="../tags/tag97.xm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45.png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image" Target="../media/image44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image" Target="../media/image43.png"/><Relationship Id="rId5" Type="http://schemas.openxmlformats.org/officeDocument/2006/relationships/tags" Target="../tags/tag104.xml"/><Relationship Id="rId15" Type="http://schemas.openxmlformats.org/officeDocument/2006/relationships/image" Target="../media/image42.png"/><Relationship Id="rId10" Type="http://schemas.openxmlformats.org/officeDocument/2006/relationships/image" Target="../media/image41.png"/><Relationship Id="rId4" Type="http://schemas.openxmlformats.org/officeDocument/2006/relationships/tags" Target="../tags/tag103.xml"/><Relationship Id="rId9" Type="http://schemas.openxmlformats.org/officeDocument/2006/relationships/image" Target="../media/image40.png"/><Relationship Id="rId1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image" Target="../media/image44.png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image" Target="../media/image43.png"/><Relationship Id="rId2" Type="http://schemas.openxmlformats.org/officeDocument/2006/relationships/tags" Target="../tags/tag108.xml"/><Relationship Id="rId16" Type="http://schemas.openxmlformats.org/officeDocument/2006/relationships/image" Target="../media/image42.png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../media/image41.png"/><Relationship Id="rId5" Type="http://schemas.openxmlformats.org/officeDocument/2006/relationships/tags" Target="../tags/tag111.xml"/><Relationship Id="rId15" Type="http://schemas.openxmlformats.org/officeDocument/2006/relationships/image" Target="../media/image46.png"/><Relationship Id="rId10" Type="http://schemas.openxmlformats.org/officeDocument/2006/relationships/image" Target="../media/image40.png"/><Relationship Id="rId4" Type="http://schemas.openxmlformats.org/officeDocument/2006/relationships/tags" Target="../tags/tag110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45.png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image" Target="../media/image43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image" Target="../media/image49.png"/><Relationship Id="rId5" Type="http://schemas.openxmlformats.org/officeDocument/2006/relationships/tags" Target="../tags/tag119.xml"/><Relationship Id="rId10" Type="http://schemas.openxmlformats.org/officeDocument/2006/relationships/image" Target="../media/image48.png"/><Relationship Id="rId4" Type="http://schemas.openxmlformats.org/officeDocument/2006/relationships/tags" Target="../tags/tag118.xml"/><Relationship Id="rId9" Type="http://schemas.openxmlformats.org/officeDocument/2006/relationships/image" Target="../media/image47.png"/><Relationship Id="rId1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124.xml"/><Relationship Id="rId7" Type="http://schemas.openxmlformats.org/officeDocument/2006/relationships/image" Target="../media/image48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4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5.xml"/><Relationship Id="rId9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7" Type="http://schemas.openxmlformats.org/officeDocument/2006/relationships/image" Target="../media/image42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131.xml"/><Relationship Id="rId7" Type="http://schemas.openxmlformats.org/officeDocument/2006/relationships/image" Target="../media/image43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5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2.xml"/><Relationship Id="rId9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3.png"/><Relationship Id="rId3" Type="http://schemas.openxmlformats.org/officeDocument/2006/relationships/tags" Target="../tags/tag135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2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image" Target="../media/image50.png"/><Relationship Id="rId5" Type="http://schemas.openxmlformats.org/officeDocument/2006/relationships/tags" Target="../tags/tag137.xml"/><Relationship Id="rId10" Type="http://schemas.openxmlformats.org/officeDocument/2006/relationships/image" Target="../media/image43.png"/><Relationship Id="rId4" Type="http://schemas.openxmlformats.org/officeDocument/2006/relationships/tags" Target="../tags/tag136.xml"/><Relationship Id="rId9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7.png"/><Relationship Id="rId5" Type="http://schemas.openxmlformats.org/officeDocument/2006/relationships/tags" Target="../tags/tag7.xml"/><Relationship Id="rId10" Type="http://schemas.openxmlformats.org/officeDocument/2006/relationships/image" Target="../media/image6.png"/><Relationship Id="rId4" Type="http://schemas.openxmlformats.org/officeDocument/2006/relationships/tags" Target="../tags/tag6.xml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0.png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image" Target="../media/image45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image" Target="../media/image43.png"/><Relationship Id="rId5" Type="http://schemas.openxmlformats.org/officeDocument/2006/relationships/tags" Target="../tags/tag143.xml"/><Relationship Id="rId15" Type="http://schemas.openxmlformats.org/officeDocument/2006/relationships/image" Target="../media/image53.png"/><Relationship Id="rId10" Type="http://schemas.openxmlformats.org/officeDocument/2006/relationships/image" Target="../media/image52.png"/><Relationship Id="rId4" Type="http://schemas.openxmlformats.org/officeDocument/2006/relationships/tags" Target="../tags/tag142.xml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image" Target="../media/image54.png"/><Relationship Id="rId18" Type="http://schemas.openxmlformats.org/officeDocument/2006/relationships/image" Target="../media/image53.png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image" Target="../media/image52.png"/><Relationship Id="rId17" Type="http://schemas.openxmlformats.org/officeDocument/2006/relationships/image" Target="../media/image42.png"/><Relationship Id="rId2" Type="http://schemas.openxmlformats.org/officeDocument/2006/relationships/tags" Target="../tags/tag147.xml"/><Relationship Id="rId16" Type="http://schemas.openxmlformats.org/officeDocument/2006/relationships/image" Target="../media/image50.png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image" Target="../media/image51.png"/><Relationship Id="rId5" Type="http://schemas.openxmlformats.org/officeDocument/2006/relationships/tags" Target="../tags/tag150.xml"/><Relationship Id="rId15" Type="http://schemas.openxmlformats.org/officeDocument/2006/relationships/image" Target="../media/image45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55.png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13" Type="http://schemas.openxmlformats.org/officeDocument/2006/relationships/image" Target="../media/image52.png"/><Relationship Id="rId18" Type="http://schemas.openxmlformats.org/officeDocument/2006/relationships/image" Target="../media/image42.png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12" Type="http://schemas.openxmlformats.org/officeDocument/2006/relationships/image" Target="../media/image51.png"/><Relationship Id="rId17" Type="http://schemas.openxmlformats.org/officeDocument/2006/relationships/image" Target="../media/image50.png"/><Relationship Id="rId2" Type="http://schemas.openxmlformats.org/officeDocument/2006/relationships/tags" Target="../tags/tag156.xml"/><Relationship Id="rId16" Type="http://schemas.openxmlformats.org/officeDocument/2006/relationships/image" Target="../media/image45.png"/><Relationship Id="rId20" Type="http://schemas.openxmlformats.org/officeDocument/2006/relationships/image" Target="../media/image55.png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9.xml"/><Relationship Id="rId15" Type="http://schemas.openxmlformats.org/officeDocument/2006/relationships/image" Target="../media/image43.png"/><Relationship Id="rId10" Type="http://schemas.openxmlformats.org/officeDocument/2006/relationships/tags" Target="../tags/tag164.xml"/><Relationship Id="rId19" Type="http://schemas.openxmlformats.org/officeDocument/2006/relationships/image" Target="../media/image53.png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8.png"/><Relationship Id="rId18" Type="http://schemas.openxmlformats.org/officeDocument/2006/relationships/image" Target="../media/image6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4.png"/><Relationship Id="rId17" Type="http://schemas.openxmlformats.org/officeDocument/2006/relationships/image" Target="../media/image5.png"/><Relationship Id="rId2" Type="http://schemas.openxmlformats.org/officeDocument/2006/relationships/tags" Target="../tags/tag9.xml"/><Relationship Id="rId16" Type="http://schemas.openxmlformats.org/officeDocument/2006/relationships/image" Target="../media/image11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3.png"/><Relationship Id="rId5" Type="http://schemas.openxmlformats.org/officeDocument/2006/relationships/tags" Target="../tags/tag12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12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4.png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3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6.png"/><Relationship Id="rId5" Type="http://schemas.openxmlformats.org/officeDocument/2006/relationships/tags" Target="../tags/tag21.xml"/><Relationship Id="rId10" Type="http://schemas.openxmlformats.org/officeDocument/2006/relationships/image" Target="../media/image5.png"/><Relationship Id="rId4" Type="http://schemas.openxmlformats.org/officeDocument/2006/relationships/tags" Target="../tags/tag20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BF0E39-C5B4-4E0C-BC16-451FBA463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14015"/>
              </p:ext>
            </p:extLst>
          </p:nvPr>
        </p:nvGraphicFramePr>
        <p:xfrm>
          <a:off x="736600" y="1000125"/>
          <a:ext cx="4178300" cy="480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681">
                  <a:extLst>
                    <a:ext uri="{9D8B030D-6E8A-4147-A177-3AD203B41FA5}">
                      <a16:colId xmlns:a16="http://schemas.microsoft.com/office/drawing/2014/main" val="2164856470"/>
                    </a:ext>
                  </a:extLst>
                </a:gridCol>
                <a:gridCol w="847455">
                  <a:extLst>
                    <a:ext uri="{9D8B030D-6E8A-4147-A177-3AD203B41FA5}">
                      <a16:colId xmlns:a16="http://schemas.microsoft.com/office/drawing/2014/main" val="3468067054"/>
                    </a:ext>
                  </a:extLst>
                </a:gridCol>
                <a:gridCol w="912644">
                  <a:extLst>
                    <a:ext uri="{9D8B030D-6E8A-4147-A177-3AD203B41FA5}">
                      <a16:colId xmlns:a16="http://schemas.microsoft.com/office/drawing/2014/main" val="3897736944"/>
                    </a:ext>
                  </a:extLst>
                </a:gridCol>
                <a:gridCol w="819520">
                  <a:extLst>
                    <a:ext uri="{9D8B030D-6E8A-4147-A177-3AD203B41FA5}">
                      <a16:colId xmlns:a16="http://schemas.microsoft.com/office/drawing/2014/main" val="1523190803"/>
                    </a:ext>
                  </a:extLst>
                </a:gridCol>
              </a:tblGrid>
              <a:tr h="1010948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Personal 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4518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7244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0806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31617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69172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0432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8391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204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35A45B-D19D-4E88-B50F-7B774A942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85055"/>
              </p:ext>
            </p:extLst>
          </p:nvPr>
        </p:nvGraphicFramePr>
        <p:xfrm>
          <a:off x="7210425" y="1000125"/>
          <a:ext cx="4244975" cy="480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656">
                  <a:extLst>
                    <a:ext uri="{9D8B030D-6E8A-4147-A177-3AD203B41FA5}">
                      <a16:colId xmlns:a16="http://schemas.microsoft.com/office/drawing/2014/main" val="3426786682"/>
                    </a:ext>
                  </a:extLst>
                </a:gridCol>
                <a:gridCol w="873656">
                  <a:extLst>
                    <a:ext uri="{9D8B030D-6E8A-4147-A177-3AD203B41FA5}">
                      <a16:colId xmlns:a16="http://schemas.microsoft.com/office/drawing/2014/main" val="2164856470"/>
                    </a:ext>
                  </a:extLst>
                </a:gridCol>
                <a:gridCol w="806452">
                  <a:extLst>
                    <a:ext uri="{9D8B030D-6E8A-4147-A177-3AD203B41FA5}">
                      <a16:colId xmlns:a16="http://schemas.microsoft.com/office/drawing/2014/main" val="3468067054"/>
                    </a:ext>
                  </a:extLst>
                </a:gridCol>
                <a:gridCol w="841515">
                  <a:extLst>
                    <a:ext uri="{9D8B030D-6E8A-4147-A177-3AD203B41FA5}">
                      <a16:colId xmlns:a16="http://schemas.microsoft.com/office/drawing/2014/main" val="3897736944"/>
                    </a:ext>
                  </a:extLst>
                </a:gridCol>
                <a:gridCol w="849696">
                  <a:extLst>
                    <a:ext uri="{9D8B030D-6E8A-4147-A177-3AD203B41FA5}">
                      <a16:colId xmlns:a16="http://schemas.microsoft.com/office/drawing/2014/main" val="1523190803"/>
                    </a:ext>
                  </a:extLst>
                </a:gridCol>
              </a:tblGrid>
              <a:tr h="1010948">
                <a:tc gridSpan="3">
                  <a:txBody>
                    <a:bodyPr/>
                    <a:lstStyle/>
                    <a:p>
                      <a:r>
                        <a:rPr lang="en-US" dirty="0"/>
                        <a:t>Personal</a:t>
                      </a:r>
                    </a:p>
                    <a:p>
                      <a:r>
                        <a:rPr lang="en-US" dirty="0"/>
                        <a:t>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Personal</a:t>
                      </a:r>
                    </a:p>
                    <a:p>
                      <a:r>
                        <a:rPr lang="en-US" dirty="0"/>
                        <a:t>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Covariates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4518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7244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0806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31617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69172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0432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8391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2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4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558800">
              <a:schemeClr val="accent5">
                <a:lumMod val="75000"/>
                <a:alpha val="7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7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DDCE2-92B0-42FD-94D7-1ECE4CD8DB28}"/>
              </a:ext>
            </a:extLst>
          </p:cNvPr>
          <p:cNvCxnSpPr/>
          <p:nvPr/>
        </p:nvCxnSpPr>
        <p:spPr>
          <a:xfrm>
            <a:off x="2468880" y="1752598"/>
            <a:ext cx="266192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FE6585A1-7E2B-4C5B-A5FF-CD604C1FE9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597606"/>
            <a:ext cx="2590476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1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DDCE2-92B0-42FD-94D7-1ECE4CD8DB28}"/>
              </a:ext>
            </a:extLst>
          </p:cNvPr>
          <p:cNvCxnSpPr/>
          <p:nvPr/>
        </p:nvCxnSpPr>
        <p:spPr>
          <a:xfrm>
            <a:off x="2468880" y="1752598"/>
            <a:ext cx="266192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1E3B2BD-C8D0-48D7-BCF2-4DFEAEC9F460}"/>
              </a:ext>
            </a:extLst>
          </p:cNvPr>
          <p:cNvSpPr/>
          <p:nvPr/>
        </p:nvSpPr>
        <p:spPr>
          <a:xfrm>
            <a:off x="6000746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558800">
              <a:schemeClr val="accent5">
                <a:lumMod val="75000"/>
                <a:alpha val="7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Question Mark with solid fill">
            <a:extLst>
              <a:ext uri="{FF2B5EF4-FFF2-40B4-BE49-F238E27FC236}">
                <a16:creationId xmlns:a16="http://schemas.microsoft.com/office/drawing/2014/main" id="{0E10F5CC-AAF1-49A3-A9FB-59ED544D5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4600" y="3015302"/>
            <a:ext cx="413698" cy="413698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1EE6AE8E-1900-4282-B4EF-37672668F3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597606"/>
            <a:ext cx="2590476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4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7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\documentclass{article}&#10;\usepackage{amsmath}&#10;\pagestyle{empty}&#10;\begin{document}&#10;&#10;$n_B$ independent decisions&#10;&#10;&#10;\end{document}" title="IguanaTex Bitmap Display">
            <a:extLst>
              <a:ext uri="{FF2B5EF4-FFF2-40B4-BE49-F238E27FC236}">
                <a16:creationId xmlns:a16="http://schemas.microsoft.com/office/drawing/2014/main" id="{11E98DA5-8380-4400-8AE8-9DAD774114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1" y="597605"/>
            <a:ext cx="2800761" cy="2240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738396F-8916-4B61-BF36-5C2C5DA5191D}"/>
              </a:ext>
            </a:extLst>
          </p:cNvPr>
          <p:cNvSpPr/>
          <p:nvPr/>
        </p:nvSpPr>
        <p:spPr>
          <a:xfrm>
            <a:off x="5997781" y="279558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ED4BD2-504A-452C-8EA9-9C52A059AB80}"/>
              </a:ext>
            </a:extLst>
          </p:cNvPr>
          <p:cNvSpPr/>
          <p:nvPr/>
        </p:nvSpPr>
        <p:spPr>
          <a:xfrm>
            <a:off x="5997781" y="4252909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D80BBF-31ED-4260-BEEF-3B6D79277DE3}"/>
              </a:ext>
            </a:extLst>
          </p:cNvPr>
          <p:cNvSpPr/>
          <p:nvPr/>
        </p:nvSpPr>
        <p:spPr>
          <a:xfrm>
            <a:off x="5997780" y="571023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8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\documentclass{article}&#10;\usepackage{amsmath}&#10;\pagestyle{empty}&#10;\begin{document}&#10;&#10;$n_B$ independent decisions&#10;&#10;&#10;\end{document}" title="IguanaTex Bitmap Display">
            <a:extLst>
              <a:ext uri="{FF2B5EF4-FFF2-40B4-BE49-F238E27FC236}">
                <a16:creationId xmlns:a16="http://schemas.microsoft.com/office/drawing/2014/main" id="{11E98DA5-8380-4400-8AE8-9DAD774114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1" y="597605"/>
            <a:ext cx="2800761" cy="2240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738396F-8916-4B61-BF36-5C2C5DA5191D}"/>
              </a:ext>
            </a:extLst>
          </p:cNvPr>
          <p:cNvSpPr/>
          <p:nvPr/>
        </p:nvSpPr>
        <p:spPr>
          <a:xfrm>
            <a:off x="5997781" y="279558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ED4BD2-504A-452C-8EA9-9C52A059AB80}"/>
              </a:ext>
            </a:extLst>
          </p:cNvPr>
          <p:cNvSpPr/>
          <p:nvPr/>
        </p:nvSpPr>
        <p:spPr>
          <a:xfrm>
            <a:off x="5997781" y="4252909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D80BBF-31ED-4260-BEEF-3B6D79277DE3}"/>
              </a:ext>
            </a:extLst>
          </p:cNvPr>
          <p:cNvSpPr/>
          <p:nvPr/>
        </p:nvSpPr>
        <p:spPr>
          <a:xfrm>
            <a:off x="5997780" y="571023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2DD8CB-B170-47FB-8DC3-0F1C0725C7A5}"/>
              </a:ext>
            </a:extLst>
          </p:cNvPr>
          <p:cNvCxnSpPr>
            <a:cxnSpLocks/>
          </p:cNvCxnSpPr>
          <p:nvPr/>
        </p:nvCxnSpPr>
        <p:spPr>
          <a:xfrm>
            <a:off x="2247900" y="1733550"/>
            <a:ext cx="3076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7A89EB-B247-4D9F-A6A3-36F4B6944BB7}"/>
              </a:ext>
            </a:extLst>
          </p:cNvPr>
          <p:cNvCxnSpPr>
            <a:cxnSpLocks/>
          </p:cNvCxnSpPr>
          <p:nvPr/>
        </p:nvCxnSpPr>
        <p:spPr>
          <a:xfrm>
            <a:off x="2247900" y="2166936"/>
            <a:ext cx="3295650" cy="24717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\documentclass{article}&#10;\usepackage{amsmath}&#10;\pagestyle{empty}&#10;\begin{document}&#10;&#10;&#10;$P(Z_1  = 1) = .95$&#10;&#10;\end{document}" title="IguanaTex Bitmap Display">
            <a:extLst>
              <a:ext uri="{FF2B5EF4-FFF2-40B4-BE49-F238E27FC236}">
                <a16:creationId xmlns:a16="http://schemas.microsoft.com/office/drawing/2014/main" id="{A6F2686D-BBD2-426B-A0B7-38D3A4FA42C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975" y="1338261"/>
            <a:ext cx="1782857" cy="25447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P(Z_3  = 1) = .85$&#10;&#10;\end{document}" title="IguanaTex Bitmap Display">
            <a:extLst>
              <a:ext uri="{FF2B5EF4-FFF2-40B4-BE49-F238E27FC236}">
                <a16:creationId xmlns:a16="http://schemas.microsoft.com/office/drawing/2014/main" id="{F613196A-0060-4AAB-96F7-0D883D9A034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3843336"/>
            <a:ext cx="1782857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4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\documentclass{article}&#10;\usepackage{amsmath}&#10;\pagestyle{empty}&#10;\begin{document}&#10;&#10;$n_B$ independent decisions&#10;&#10;&#10;\end{document}" title="IguanaTex Bitmap Display">
            <a:extLst>
              <a:ext uri="{FF2B5EF4-FFF2-40B4-BE49-F238E27FC236}">
                <a16:creationId xmlns:a16="http://schemas.microsoft.com/office/drawing/2014/main" id="{11E98DA5-8380-4400-8AE8-9DAD774114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1" y="597605"/>
            <a:ext cx="2800761" cy="2240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738396F-8916-4B61-BF36-5C2C5DA5191D}"/>
              </a:ext>
            </a:extLst>
          </p:cNvPr>
          <p:cNvSpPr/>
          <p:nvPr/>
        </p:nvSpPr>
        <p:spPr>
          <a:xfrm>
            <a:off x="5997781" y="279558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ED4BD2-504A-452C-8EA9-9C52A059AB80}"/>
              </a:ext>
            </a:extLst>
          </p:cNvPr>
          <p:cNvSpPr/>
          <p:nvPr/>
        </p:nvSpPr>
        <p:spPr>
          <a:xfrm>
            <a:off x="5997781" y="4252909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D80BBF-31ED-4260-BEEF-3B6D79277DE3}"/>
              </a:ext>
            </a:extLst>
          </p:cNvPr>
          <p:cNvSpPr/>
          <p:nvPr/>
        </p:nvSpPr>
        <p:spPr>
          <a:xfrm>
            <a:off x="5997780" y="571023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2DD8CB-B170-47FB-8DC3-0F1C0725C7A5}"/>
              </a:ext>
            </a:extLst>
          </p:cNvPr>
          <p:cNvCxnSpPr>
            <a:cxnSpLocks/>
          </p:cNvCxnSpPr>
          <p:nvPr/>
        </p:nvCxnSpPr>
        <p:spPr>
          <a:xfrm>
            <a:off x="2247900" y="1733550"/>
            <a:ext cx="3076575" cy="0"/>
          </a:xfrm>
          <a:prstGeom prst="line">
            <a:avLst/>
          </a:prstGeom>
          <a:ln w="38100"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7A89EB-B247-4D9F-A6A3-36F4B6944BB7}"/>
              </a:ext>
            </a:extLst>
          </p:cNvPr>
          <p:cNvCxnSpPr>
            <a:cxnSpLocks/>
          </p:cNvCxnSpPr>
          <p:nvPr/>
        </p:nvCxnSpPr>
        <p:spPr>
          <a:xfrm>
            <a:off x="2247900" y="2166936"/>
            <a:ext cx="3295650" cy="247173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\documentclass{article}&#10;\usepackage{amsmath}&#10;\pagestyle{empty}&#10;\begin{document}&#10;&#10;&#10;$P(Z_1  = 1) = .95$&#10;&#10;\end{document}" title="IguanaTex Bitmap Display">
            <a:extLst>
              <a:ext uri="{FF2B5EF4-FFF2-40B4-BE49-F238E27FC236}">
                <a16:creationId xmlns:a16="http://schemas.microsoft.com/office/drawing/2014/main" id="{A6F2686D-BBD2-426B-A0B7-38D3A4FA42C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975" y="1338261"/>
            <a:ext cx="1782857" cy="254476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&#10;$P(Z_3  = 1) = .85$&#10;&#10;\end{document}" title="IguanaTex Bitmap Display">
            <a:extLst>
              <a:ext uri="{FF2B5EF4-FFF2-40B4-BE49-F238E27FC236}">
                <a16:creationId xmlns:a16="http://schemas.microsoft.com/office/drawing/2014/main" id="{9307F713-8221-47AA-9775-D961F4E81F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3843336"/>
            <a:ext cx="1782857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56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\documentclass{article}&#10;\usepackage{amsmath}&#10;\pagestyle{empty}&#10;\begin{document}&#10;\centering&#10;$$\underline{h_p}$$&#10;$$[1, 1, 1, 1]$$&#10;$$[1, 1, 1, 2]$$&#10;\vdots&#10;$$[3, 3, 2, 2]$$&#10;&#10;\end{document}" title="IguanaTex Bitmap Display">
            <a:extLst>
              <a:ext uri="{FF2B5EF4-FFF2-40B4-BE49-F238E27FC236}">
                <a16:creationId xmlns:a16="http://schemas.microsoft.com/office/drawing/2014/main" id="{3C671BA9-D405-47EB-BC46-90849885D2E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852" y="1549179"/>
            <a:ext cx="1412191" cy="3759641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\centering&#10;$$\underline{p}$$&#10;$$1$$&#10;$$2$$&#10;\vdots&#10;$$36$$&#10;&#10;\end{document}" title="IguanaTex Bitmap Display">
            <a:extLst>
              <a:ext uri="{FF2B5EF4-FFF2-40B4-BE49-F238E27FC236}">
                <a16:creationId xmlns:a16="http://schemas.microsoft.com/office/drawing/2014/main" id="{23EBBFFA-5BC6-430B-9978-2AC3878903F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6" y="1549179"/>
            <a:ext cx="390355" cy="3755572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&#10;$\mathcal{P}$&#10;&#10;\end{document}" title="IguanaTex Bitmap Display">
            <a:extLst>
              <a:ext uri="{FF2B5EF4-FFF2-40B4-BE49-F238E27FC236}">
                <a16:creationId xmlns:a16="http://schemas.microsoft.com/office/drawing/2014/main" id="{D764BA6D-2268-47C5-B96C-6995B7032ED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01" y="419100"/>
            <a:ext cx="478359" cy="566404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$L = \{3, 3, 2, 2\}$&#10;&#10;&#10;\end{document}" title="IguanaTex Bitmap Display">
            <a:extLst>
              <a:ext uri="{FF2B5EF4-FFF2-40B4-BE49-F238E27FC236}">
                <a16:creationId xmlns:a16="http://schemas.microsoft.com/office/drawing/2014/main" id="{10480CA3-6CA4-4CF2-9BFA-ACA62B21ACC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065" y="812855"/>
            <a:ext cx="2142084" cy="34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06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F89C16-EEAE-4E66-AD86-9421571070C4}"/>
              </a:ext>
            </a:extLst>
          </p:cNvPr>
          <p:cNvGraphicFramePr>
            <a:graphicFrameLocks noGrp="1"/>
          </p:cNvGraphicFramePr>
          <p:nvPr/>
        </p:nvGraphicFramePr>
        <p:xfrm>
          <a:off x="603250" y="1885024"/>
          <a:ext cx="2701924" cy="3919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481">
                  <a:extLst>
                    <a:ext uri="{9D8B030D-6E8A-4147-A177-3AD203B41FA5}">
                      <a16:colId xmlns:a16="http://schemas.microsoft.com/office/drawing/2014/main" val="4150797419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1742358075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3750238023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2530654065"/>
                    </a:ext>
                  </a:extLst>
                </a:gridCol>
              </a:tblGrid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614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837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175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15739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87569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12345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186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04386"/>
                  </a:ext>
                </a:extLst>
              </a:tr>
            </a:tbl>
          </a:graphicData>
        </a:graphic>
      </p:graphicFrame>
      <p:pic>
        <p:nvPicPr>
          <p:cNvPr id="7" name="Picture 6" descr="\documentclass{article}&#10;\usepackage{amsmath}&#10;\pagestyle{empty}&#10;\begin{document}&#10;&#10;&#10;$\Gamma$&#10;&#10;\end{document}" title="IguanaTex Bitmap Display">
            <a:extLst>
              <a:ext uri="{FF2B5EF4-FFF2-40B4-BE49-F238E27FC236}">
                <a16:creationId xmlns:a16="http://schemas.microsoft.com/office/drawing/2014/main" id="{22B9FBAD-BF05-4AD5-93F1-44400DB177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" y="860211"/>
            <a:ext cx="369824" cy="45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40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F89C16-EEAE-4E66-AD86-9421571070C4}"/>
              </a:ext>
            </a:extLst>
          </p:cNvPr>
          <p:cNvGraphicFramePr>
            <a:graphicFrameLocks noGrp="1"/>
          </p:cNvGraphicFramePr>
          <p:nvPr/>
        </p:nvGraphicFramePr>
        <p:xfrm>
          <a:off x="603250" y="1885024"/>
          <a:ext cx="2701924" cy="3919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481">
                  <a:extLst>
                    <a:ext uri="{9D8B030D-6E8A-4147-A177-3AD203B41FA5}">
                      <a16:colId xmlns:a16="http://schemas.microsoft.com/office/drawing/2014/main" val="4150797419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1742358075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3750238023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2530654065"/>
                    </a:ext>
                  </a:extLst>
                </a:gridCol>
              </a:tblGrid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614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837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175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15739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87569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12345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186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0438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E76123-467D-489A-BC2A-045B9A115D01}"/>
              </a:ext>
            </a:extLst>
          </p:cNvPr>
          <p:cNvSpPr/>
          <p:nvPr/>
        </p:nvSpPr>
        <p:spPr>
          <a:xfrm>
            <a:off x="5457825" y="472299"/>
            <a:ext cx="6380163" cy="59023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600E8B-7B12-469F-B5DF-EC8A02AF94AA}"/>
              </a:ext>
            </a:extLst>
          </p:cNvPr>
          <p:cNvCxnSpPr>
            <a:cxnSpLocks/>
          </p:cNvCxnSpPr>
          <p:nvPr/>
        </p:nvCxnSpPr>
        <p:spPr>
          <a:xfrm>
            <a:off x="3886200" y="3429000"/>
            <a:ext cx="73342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\documentclass{article}&#10;\usepackage{amsmath}&#10;\pagestyle{empty}&#10;\begin{document}&#10;&#10;&#10;$\Gamma$&#10;&#10;\end{document}" title="IguanaTex Bitmap Display">
            <a:extLst>
              <a:ext uri="{FF2B5EF4-FFF2-40B4-BE49-F238E27FC236}">
                <a16:creationId xmlns:a16="http://schemas.microsoft.com/office/drawing/2014/main" id="{22B9FBAD-BF05-4AD5-93F1-44400DB177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" y="472298"/>
            <a:ext cx="369824" cy="45424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\tilde{\Gamma}$&#10;&#10;\end{document}" title="IguanaTex Bitmap Display">
            <a:extLst>
              <a:ext uri="{FF2B5EF4-FFF2-40B4-BE49-F238E27FC236}">
                <a16:creationId xmlns:a16="http://schemas.microsoft.com/office/drawing/2014/main" id="{AD29DE5D-4A78-40B1-8CEB-FE8AED9700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82" y="391901"/>
            <a:ext cx="369824" cy="61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52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F89C16-EEAE-4E66-AD86-9421571070C4}"/>
              </a:ext>
            </a:extLst>
          </p:cNvPr>
          <p:cNvGraphicFramePr>
            <a:graphicFrameLocks noGrp="1"/>
          </p:cNvGraphicFramePr>
          <p:nvPr/>
        </p:nvGraphicFramePr>
        <p:xfrm>
          <a:off x="603250" y="1885024"/>
          <a:ext cx="2701924" cy="3919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481">
                  <a:extLst>
                    <a:ext uri="{9D8B030D-6E8A-4147-A177-3AD203B41FA5}">
                      <a16:colId xmlns:a16="http://schemas.microsoft.com/office/drawing/2014/main" val="4150797419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1742358075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3750238023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2530654065"/>
                    </a:ext>
                  </a:extLst>
                </a:gridCol>
              </a:tblGrid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614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837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175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15739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87569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12345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186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0438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E76123-467D-489A-BC2A-045B9A115D01}"/>
              </a:ext>
            </a:extLst>
          </p:cNvPr>
          <p:cNvSpPr/>
          <p:nvPr/>
        </p:nvSpPr>
        <p:spPr>
          <a:xfrm>
            <a:off x="5457825" y="472299"/>
            <a:ext cx="6380163" cy="59023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600E8B-7B12-469F-B5DF-EC8A02AF94AA}"/>
              </a:ext>
            </a:extLst>
          </p:cNvPr>
          <p:cNvCxnSpPr>
            <a:cxnSpLocks/>
          </p:cNvCxnSpPr>
          <p:nvPr/>
        </p:nvCxnSpPr>
        <p:spPr>
          <a:xfrm>
            <a:off x="3886200" y="3429000"/>
            <a:ext cx="73342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\documentclass{article}&#10;\usepackage{amsmath}&#10;\pagestyle{empty}&#10;\begin{document}&#10;&#10;&#10;$\Gamma$&#10;&#10;\end{document}" title="IguanaTex Bitmap Display">
            <a:extLst>
              <a:ext uri="{FF2B5EF4-FFF2-40B4-BE49-F238E27FC236}">
                <a16:creationId xmlns:a16="http://schemas.microsoft.com/office/drawing/2014/main" id="{22B9FBAD-BF05-4AD5-93F1-44400DB177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" y="472298"/>
            <a:ext cx="369824" cy="45424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\tilde{\Gamma}$&#10;&#10;\end{document}" title="IguanaTex Bitmap Display">
            <a:extLst>
              <a:ext uri="{FF2B5EF4-FFF2-40B4-BE49-F238E27FC236}">
                <a16:creationId xmlns:a16="http://schemas.microsoft.com/office/drawing/2014/main" id="{AD29DE5D-4A78-40B1-8CEB-FE8AED9700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82" y="391901"/>
            <a:ext cx="369824" cy="615033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&#10;$\mathcal{P} = \text{ unique patterns}$&#10;&#10;\end{document}" title="IguanaTex Bitmap Display">
            <a:extLst>
              <a:ext uri="{FF2B5EF4-FFF2-40B4-BE49-F238E27FC236}">
                <a16:creationId xmlns:a16="http://schemas.microsoft.com/office/drawing/2014/main" id="{AF8CB5BF-9404-487A-BAAF-C8EF8DB442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77" y="928074"/>
            <a:ext cx="3518325" cy="3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5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BF0E39-C5B4-4E0C-BC16-451FBA463AD3}"/>
              </a:ext>
            </a:extLst>
          </p:cNvPr>
          <p:cNvGraphicFramePr>
            <a:graphicFrameLocks noGrp="1"/>
          </p:cNvGraphicFramePr>
          <p:nvPr/>
        </p:nvGraphicFramePr>
        <p:xfrm>
          <a:off x="736600" y="1000125"/>
          <a:ext cx="4178300" cy="480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681">
                  <a:extLst>
                    <a:ext uri="{9D8B030D-6E8A-4147-A177-3AD203B41FA5}">
                      <a16:colId xmlns:a16="http://schemas.microsoft.com/office/drawing/2014/main" val="2164856470"/>
                    </a:ext>
                  </a:extLst>
                </a:gridCol>
                <a:gridCol w="847455">
                  <a:extLst>
                    <a:ext uri="{9D8B030D-6E8A-4147-A177-3AD203B41FA5}">
                      <a16:colId xmlns:a16="http://schemas.microsoft.com/office/drawing/2014/main" val="3468067054"/>
                    </a:ext>
                  </a:extLst>
                </a:gridCol>
                <a:gridCol w="912644">
                  <a:extLst>
                    <a:ext uri="{9D8B030D-6E8A-4147-A177-3AD203B41FA5}">
                      <a16:colId xmlns:a16="http://schemas.microsoft.com/office/drawing/2014/main" val="3897736944"/>
                    </a:ext>
                  </a:extLst>
                </a:gridCol>
                <a:gridCol w="819520">
                  <a:extLst>
                    <a:ext uri="{9D8B030D-6E8A-4147-A177-3AD203B41FA5}">
                      <a16:colId xmlns:a16="http://schemas.microsoft.com/office/drawing/2014/main" val="1523190803"/>
                    </a:ext>
                  </a:extLst>
                </a:gridCol>
              </a:tblGrid>
              <a:tr h="1010948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Personal 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4518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7244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0806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31617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69172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0432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8391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204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35A45B-D19D-4E88-B50F-7B774A9423C7}"/>
              </a:ext>
            </a:extLst>
          </p:cNvPr>
          <p:cNvGraphicFramePr>
            <a:graphicFrameLocks noGrp="1"/>
          </p:cNvGraphicFramePr>
          <p:nvPr/>
        </p:nvGraphicFramePr>
        <p:xfrm>
          <a:off x="7210425" y="1000125"/>
          <a:ext cx="4244975" cy="480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656">
                  <a:extLst>
                    <a:ext uri="{9D8B030D-6E8A-4147-A177-3AD203B41FA5}">
                      <a16:colId xmlns:a16="http://schemas.microsoft.com/office/drawing/2014/main" val="3426786682"/>
                    </a:ext>
                  </a:extLst>
                </a:gridCol>
                <a:gridCol w="873656">
                  <a:extLst>
                    <a:ext uri="{9D8B030D-6E8A-4147-A177-3AD203B41FA5}">
                      <a16:colId xmlns:a16="http://schemas.microsoft.com/office/drawing/2014/main" val="2164856470"/>
                    </a:ext>
                  </a:extLst>
                </a:gridCol>
                <a:gridCol w="806452">
                  <a:extLst>
                    <a:ext uri="{9D8B030D-6E8A-4147-A177-3AD203B41FA5}">
                      <a16:colId xmlns:a16="http://schemas.microsoft.com/office/drawing/2014/main" val="3468067054"/>
                    </a:ext>
                  </a:extLst>
                </a:gridCol>
                <a:gridCol w="841515">
                  <a:extLst>
                    <a:ext uri="{9D8B030D-6E8A-4147-A177-3AD203B41FA5}">
                      <a16:colId xmlns:a16="http://schemas.microsoft.com/office/drawing/2014/main" val="3897736944"/>
                    </a:ext>
                  </a:extLst>
                </a:gridCol>
                <a:gridCol w="849696">
                  <a:extLst>
                    <a:ext uri="{9D8B030D-6E8A-4147-A177-3AD203B41FA5}">
                      <a16:colId xmlns:a16="http://schemas.microsoft.com/office/drawing/2014/main" val="1523190803"/>
                    </a:ext>
                  </a:extLst>
                </a:gridCol>
              </a:tblGrid>
              <a:tr h="1010948">
                <a:tc gridSpan="3">
                  <a:txBody>
                    <a:bodyPr/>
                    <a:lstStyle/>
                    <a:p>
                      <a:r>
                        <a:rPr lang="en-US" dirty="0"/>
                        <a:t>Personal</a:t>
                      </a:r>
                    </a:p>
                    <a:p>
                      <a:r>
                        <a:rPr lang="en-US" dirty="0"/>
                        <a:t>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Personal</a:t>
                      </a:r>
                    </a:p>
                    <a:p>
                      <a:r>
                        <a:rPr lang="en-US" dirty="0"/>
                        <a:t>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Covariates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4518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7244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0806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31617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69172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0432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8391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2046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8407F0-F8C8-489F-8CA8-55E446EF2704}"/>
              </a:ext>
            </a:extLst>
          </p:cNvPr>
          <p:cNvCxnSpPr/>
          <p:nvPr/>
        </p:nvCxnSpPr>
        <p:spPr>
          <a:xfrm>
            <a:off x="5124450" y="2828925"/>
            <a:ext cx="1866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0847B-4D7B-4846-8404-53C897878B1B}"/>
              </a:ext>
            </a:extLst>
          </p:cNvPr>
          <p:cNvCxnSpPr>
            <a:cxnSpLocks/>
          </p:cNvCxnSpPr>
          <p:nvPr/>
        </p:nvCxnSpPr>
        <p:spPr>
          <a:xfrm flipV="1">
            <a:off x="5048250" y="3429000"/>
            <a:ext cx="1943100" cy="15621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BA56B7-F468-44F5-9082-69D8C99B2668}"/>
              </a:ext>
            </a:extLst>
          </p:cNvPr>
          <p:cNvCxnSpPr>
            <a:cxnSpLocks/>
          </p:cNvCxnSpPr>
          <p:nvPr/>
        </p:nvCxnSpPr>
        <p:spPr>
          <a:xfrm>
            <a:off x="5124450" y="3381375"/>
            <a:ext cx="1866900" cy="22002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Question Mark with solid fill">
            <a:extLst>
              <a:ext uri="{FF2B5EF4-FFF2-40B4-BE49-F238E27FC236}">
                <a16:creationId xmlns:a16="http://schemas.microsoft.com/office/drawing/2014/main" id="{C6B2F7EA-FD2E-489D-828A-1BA3A8D0D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2600" y="14716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6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F89C16-EEAE-4E66-AD86-9421571070C4}"/>
              </a:ext>
            </a:extLst>
          </p:cNvPr>
          <p:cNvGraphicFramePr>
            <a:graphicFrameLocks noGrp="1"/>
          </p:cNvGraphicFramePr>
          <p:nvPr/>
        </p:nvGraphicFramePr>
        <p:xfrm>
          <a:off x="603250" y="1885024"/>
          <a:ext cx="2701924" cy="3919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481">
                  <a:extLst>
                    <a:ext uri="{9D8B030D-6E8A-4147-A177-3AD203B41FA5}">
                      <a16:colId xmlns:a16="http://schemas.microsoft.com/office/drawing/2014/main" val="4150797419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1742358075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3750238023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2530654065"/>
                    </a:ext>
                  </a:extLst>
                </a:gridCol>
              </a:tblGrid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614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837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175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15739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87569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12345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186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0438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E76123-467D-489A-BC2A-045B9A115D01}"/>
              </a:ext>
            </a:extLst>
          </p:cNvPr>
          <p:cNvSpPr/>
          <p:nvPr/>
        </p:nvSpPr>
        <p:spPr>
          <a:xfrm>
            <a:off x="5457825" y="472299"/>
            <a:ext cx="6380163" cy="59023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600E8B-7B12-469F-B5DF-EC8A02AF94AA}"/>
              </a:ext>
            </a:extLst>
          </p:cNvPr>
          <p:cNvCxnSpPr>
            <a:cxnSpLocks/>
          </p:cNvCxnSpPr>
          <p:nvPr/>
        </p:nvCxnSpPr>
        <p:spPr>
          <a:xfrm>
            <a:off x="3886200" y="3429000"/>
            <a:ext cx="73342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\documentclass{article}&#10;\usepackage{amsmath}&#10;\pagestyle{empty}&#10;\begin{document}&#10;&#10;&#10;$\Gamma$&#10;&#10;\end{document}" title="IguanaTex Bitmap Display">
            <a:extLst>
              <a:ext uri="{FF2B5EF4-FFF2-40B4-BE49-F238E27FC236}">
                <a16:creationId xmlns:a16="http://schemas.microsoft.com/office/drawing/2014/main" id="{22B9FBAD-BF05-4AD5-93F1-44400DB177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" y="472298"/>
            <a:ext cx="369824" cy="45424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\tilde{\Gamma}$&#10;&#10;\end{document}" title="IguanaTex Bitmap Display">
            <a:extLst>
              <a:ext uri="{FF2B5EF4-FFF2-40B4-BE49-F238E27FC236}">
                <a16:creationId xmlns:a16="http://schemas.microsoft.com/office/drawing/2014/main" id="{AD29DE5D-4A78-40B1-8CEB-FE8AED9700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82" y="391901"/>
            <a:ext cx="369824" cy="615033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&#10;$\mathcal{P} = \text{ unique patterns}$&#10;&#10;\end{document}" title="IguanaTex Bitmap Display">
            <a:extLst>
              <a:ext uri="{FF2B5EF4-FFF2-40B4-BE49-F238E27FC236}">
                <a16:creationId xmlns:a16="http://schemas.microsoft.com/office/drawing/2014/main" id="{AF8CB5BF-9404-487A-BAAF-C8EF8DB442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77" y="928074"/>
            <a:ext cx="3518325" cy="331702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&#10;$\mathcal{R} = \left\{\{r_{j_p} \}_{p=1}^{P} \right\}_{j = 1}^{n_2}$&#10;&#10;\end{document}" title="IguanaTex Bitmap Display">
            <a:extLst>
              <a:ext uri="{FF2B5EF4-FFF2-40B4-BE49-F238E27FC236}">
                <a16:creationId xmlns:a16="http://schemas.microsoft.com/office/drawing/2014/main" id="{AD29DAA3-8063-4F89-91D0-2CF8EA2A841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77" y="1543524"/>
            <a:ext cx="3179760" cy="565037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&#10;\begin{align*}&#10;r_{j_p} &amp;= \{i \in A | (i, j) \in h_p\} \\&#10;&amp;= \text{ records in }A \text{ that share agreement } \\&#10;&amp;\text{pattern }p\text{ with record }j&#10;\end{align*}&#10;&#10;\end{document}" title="IguanaTex Bitmap Display">
            <a:extLst>
              <a:ext uri="{FF2B5EF4-FFF2-40B4-BE49-F238E27FC236}">
                <a16:creationId xmlns:a16="http://schemas.microsoft.com/office/drawing/2014/main" id="{B85A96C2-6F05-4A5A-A496-007F00355CC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60" y="2392309"/>
            <a:ext cx="4670602" cy="103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84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F89C16-EEAE-4E66-AD86-942157107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97618"/>
              </p:ext>
            </p:extLst>
          </p:nvPr>
        </p:nvGraphicFramePr>
        <p:xfrm>
          <a:off x="603250" y="1885024"/>
          <a:ext cx="2701924" cy="3919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481">
                  <a:extLst>
                    <a:ext uri="{9D8B030D-6E8A-4147-A177-3AD203B41FA5}">
                      <a16:colId xmlns:a16="http://schemas.microsoft.com/office/drawing/2014/main" val="4150797419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1742358075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3750238023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2530654065"/>
                    </a:ext>
                  </a:extLst>
                </a:gridCol>
              </a:tblGrid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614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837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175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15739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87569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12345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18612"/>
                  </a:ext>
                </a:extLst>
              </a:tr>
              <a:tr h="489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0438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E76123-467D-489A-BC2A-045B9A115D01}"/>
              </a:ext>
            </a:extLst>
          </p:cNvPr>
          <p:cNvSpPr/>
          <p:nvPr/>
        </p:nvSpPr>
        <p:spPr>
          <a:xfrm>
            <a:off x="5457825" y="472299"/>
            <a:ext cx="6380163" cy="59023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600E8B-7B12-469F-B5DF-EC8A02AF94AA}"/>
              </a:ext>
            </a:extLst>
          </p:cNvPr>
          <p:cNvCxnSpPr>
            <a:cxnSpLocks/>
          </p:cNvCxnSpPr>
          <p:nvPr/>
        </p:nvCxnSpPr>
        <p:spPr>
          <a:xfrm>
            <a:off x="3886200" y="3429000"/>
            <a:ext cx="73342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\documentclass{article}&#10;\usepackage{amsmath}&#10;\pagestyle{empty}&#10;\begin{document}&#10;&#10;&#10;$\Gamma$&#10;&#10;\end{document}" title="IguanaTex Bitmap Display">
            <a:extLst>
              <a:ext uri="{FF2B5EF4-FFF2-40B4-BE49-F238E27FC236}">
                <a16:creationId xmlns:a16="http://schemas.microsoft.com/office/drawing/2014/main" id="{22B9FBAD-BF05-4AD5-93F1-44400DB177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" y="472298"/>
            <a:ext cx="369824" cy="45424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\tilde{\Gamma}$&#10;&#10;\end{document}" title="IguanaTex Bitmap Display">
            <a:extLst>
              <a:ext uri="{FF2B5EF4-FFF2-40B4-BE49-F238E27FC236}">
                <a16:creationId xmlns:a16="http://schemas.microsoft.com/office/drawing/2014/main" id="{AD29DE5D-4A78-40B1-8CEB-FE8AED9700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82" y="391901"/>
            <a:ext cx="369824" cy="615033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&#10;$\mathcal{P} = \text{ unique patterns}$&#10;&#10;\end{document}" title="IguanaTex Bitmap Display">
            <a:extLst>
              <a:ext uri="{FF2B5EF4-FFF2-40B4-BE49-F238E27FC236}">
                <a16:creationId xmlns:a16="http://schemas.microsoft.com/office/drawing/2014/main" id="{AF8CB5BF-9404-487A-BAAF-C8EF8DB442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77" y="928074"/>
            <a:ext cx="3518325" cy="331702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&#10;$\mathcal{R} = \left\{\{r_{j_p} \}_{p=1}^{P} \right\}_{j = 1}^{n_2}$&#10;&#10;\end{document}" title="IguanaTex Bitmap Display">
            <a:extLst>
              <a:ext uri="{FF2B5EF4-FFF2-40B4-BE49-F238E27FC236}">
                <a16:creationId xmlns:a16="http://schemas.microsoft.com/office/drawing/2014/main" id="{AD29DAA3-8063-4F89-91D0-2CF8EA2A841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77" y="1543524"/>
            <a:ext cx="3179760" cy="565037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&#10;\begin{align*}&#10;r_{j_p} &amp;= \{i \in A | (i, j) \in h_p\} \\&#10;&amp;= \text{ records in }A \text{ that share agreement } \\&#10;&amp;\text{pattern }p\text{ with record }j&#10;\end{align*}&#10;&#10;\end{document}" title="IguanaTex Bitmap Display">
            <a:extLst>
              <a:ext uri="{FF2B5EF4-FFF2-40B4-BE49-F238E27FC236}">
                <a16:creationId xmlns:a16="http://schemas.microsoft.com/office/drawing/2014/main" id="{B85A96C2-6F05-4A5A-A496-007F00355CC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60" y="2392309"/>
            <a:ext cx="4670602" cy="1038089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&#10;$\mathcal{H} = \left\{\{H_{j_p} \}_{p=1}^{P} \right\}_{j = 1}^{n_2}$&#10;&#10;\end{document}" title="IguanaTex Bitmap Display">
            <a:extLst>
              <a:ext uri="{FF2B5EF4-FFF2-40B4-BE49-F238E27FC236}">
                <a16:creationId xmlns:a16="http://schemas.microsoft.com/office/drawing/2014/main" id="{A228166B-13B5-41A2-8DD7-F45E8BA35E3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77" y="3844528"/>
            <a:ext cx="3326165" cy="565037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&#10;\begin{align*}&#10;H_{j_p} &amp;= ||r_{j_p}|| = \sum_{i = 1}^{n_A} \mathbf{1}_{(i, j) \in h_p} \\&#10;&amp;= \text{ number of records in }A \\&#10;&amp;\text{ that share agreement } \text{pattern }p\text{ with record }j&#10;\end{align*}&#10;\end{document}" title="IguanaTex Bitmap Display">
            <a:extLst>
              <a:ext uri="{FF2B5EF4-FFF2-40B4-BE49-F238E27FC236}">
                <a16:creationId xmlns:a16="http://schemas.microsoft.com/office/drawing/2014/main" id="{9A9FA950-759D-40C9-897E-40488E416DC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60" y="4509300"/>
            <a:ext cx="4900454" cy="13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23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documentclass{article}&#10;\usepackage{amsmath}&#10;\pagestyle{empty}&#10;\begin{document}&#10;&#10;&#10;$r_{j_p} = $&#10;&#10;\end{document}" title="IguanaTex Bitmap Display">
            <a:extLst>
              <a:ext uri="{FF2B5EF4-FFF2-40B4-BE49-F238E27FC236}">
                <a16:creationId xmlns:a16="http://schemas.microsoft.com/office/drawing/2014/main" id="{6461B441-BC4B-4013-925F-9923FE9503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2419350"/>
            <a:ext cx="1069855" cy="37589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03BED5-35D7-4F99-9ED1-FCF08BD52A86}"/>
              </a:ext>
            </a:extLst>
          </p:cNvPr>
          <p:cNvSpPr/>
          <p:nvPr/>
        </p:nvSpPr>
        <p:spPr>
          <a:xfrm>
            <a:off x="3067050" y="2314575"/>
            <a:ext cx="7343775" cy="3758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\documentclass{article}&#10;\usepackage{amsmath}&#10;\pagestyle{empty}&#10;\begin{document}&#10;&#10;&#10;up to $n_A$ many labels&#10;&#10;\end{document}" title="IguanaTex Bitmap Display">
            <a:extLst>
              <a:ext uri="{FF2B5EF4-FFF2-40B4-BE49-F238E27FC236}">
                <a16:creationId xmlns:a16="http://schemas.microsoft.com/office/drawing/2014/main" id="{4C68074D-A74A-40E3-A802-E79ED09A72A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127" y="2795245"/>
            <a:ext cx="2375619" cy="227048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r_{j_p}^{\text{SEI}} = $&#10;&#10;\end{document}" title="IguanaTex Bitmap Display">
            <a:extLst>
              <a:ext uri="{FF2B5EF4-FFF2-40B4-BE49-F238E27FC236}">
                <a16:creationId xmlns:a16="http://schemas.microsoft.com/office/drawing/2014/main" id="{BA85D3A0-11C5-4CED-AA63-7E37F0C26C1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3432409"/>
            <a:ext cx="1332982" cy="63034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DBC9E-9C07-495D-BF31-962A3D30A254}"/>
              </a:ext>
            </a:extLst>
          </p:cNvPr>
          <p:cNvSpPr/>
          <p:nvPr/>
        </p:nvSpPr>
        <p:spPr>
          <a:xfrm>
            <a:off x="3067050" y="3559634"/>
            <a:ext cx="609600" cy="3758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\documentclass{article}&#10;\usepackage{amsmath}&#10;\pagestyle{empty}&#10;\begin{document}&#10;&#10;&#10;at most $S$ many labels&#10;&#10;\end{document}" title="IguanaTex Bitmap Display">
            <a:extLst>
              <a:ext uri="{FF2B5EF4-FFF2-40B4-BE49-F238E27FC236}">
                <a16:creationId xmlns:a16="http://schemas.microsoft.com/office/drawing/2014/main" id="{FB580428-E039-4875-A5F4-61899E51BB0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352" y="3632533"/>
            <a:ext cx="2480762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17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07CFA7-AA10-45F4-BA4A-DA8FCC6ADF16}"/>
              </a:ext>
            </a:extLst>
          </p:cNvPr>
          <p:cNvSpPr/>
          <p:nvPr/>
        </p:nvSpPr>
        <p:spPr>
          <a:xfrm>
            <a:off x="285749" y="1295398"/>
            <a:ext cx="1619251" cy="51149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0A1F37B-652C-41BF-BE3E-572FE1ABA733}"/>
              </a:ext>
            </a:extLst>
          </p:cNvPr>
          <p:cNvSpPr/>
          <p:nvPr/>
        </p:nvSpPr>
        <p:spPr>
          <a:xfrm>
            <a:off x="2838448" y="1319212"/>
            <a:ext cx="1619251" cy="509111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\documentclass{article}&#10;\usepackage{amsmath}&#10;\pagestyle{empty}&#10;\begin{document}&#10;&#10;$A$&#10;&#10;&#10;\end{document}" title="IguanaTex Bitmap Display">
            <a:extLst>
              <a:ext uri="{FF2B5EF4-FFF2-40B4-BE49-F238E27FC236}">
                <a16:creationId xmlns:a16="http://schemas.microsoft.com/office/drawing/2014/main" id="{3CEFD359-486D-4C66-8EE5-7B5B9839A0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596900"/>
            <a:ext cx="380467" cy="393700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B$&#10;&#10;&#10;\end{document}" title="IguanaTex Bitmap Display">
            <a:extLst>
              <a:ext uri="{FF2B5EF4-FFF2-40B4-BE49-F238E27FC236}">
                <a16:creationId xmlns:a16="http://schemas.microsoft.com/office/drawing/2014/main" id="{C38A98D7-2C3C-4EE3-8C2C-D40A91695A6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48" y="600074"/>
            <a:ext cx="397009" cy="3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25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07CFA7-AA10-45F4-BA4A-DA8FCC6ADF16}"/>
              </a:ext>
            </a:extLst>
          </p:cNvPr>
          <p:cNvSpPr/>
          <p:nvPr/>
        </p:nvSpPr>
        <p:spPr>
          <a:xfrm>
            <a:off x="285749" y="1295398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7A948A-C663-4A85-8DBE-B7A0578A6502}"/>
              </a:ext>
            </a:extLst>
          </p:cNvPr>
          <p:cNvSpPr/>
          <p:nvPr/>
        </p:nvSpPr>
        <p:spPr>
          <a:xfrm>
            <a:off x="285749" y="3114674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521BE8-380E-48A4-ADB6-670D23D04032}"/>
              </a:ext>
            </a:extLst>
          </p:cNvPr>
          <p:cNvSpPr/>
          <p:nvPr/>
        </p:nvSpPr>
        <p:spPr>
          <a:xfrm>
            <a:off x="285751" y="4933950"/>
            <a:ext cx="1619250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0A1F37B-652C-41BF-BE3E-572FE1ABA733}"/>
              </a:ext>
            </a:extLst>
          </p:cNvPr>
          <p:cNvSpPr/>
          <p:nvPr/>
        </p:nvSpPr>
        <p:spPr>
          <a:xfrm>
            <a:off x="2838448" y="1319212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B079CB-8A78-49FE-A1C0-1DA89BC21FCE}"/>
              </a:ext>
            </a:extLst>
          </p:cNvPr>
          <p:cNvSpPr/>
          <p:nvPr/>
        </p:nvSpPr>
        <p:spPr>
          <a:xfrm>
            <a:off x="2838447" y="3114674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1DF092F-053D-42EB-9655-5D38E9B45545}"/>
              </a:ext>
            </a:extLst>
          </p:cNvPr>
          <p:cNvSpPr/>
          <p:nvPr/>
        </p:nvSpPr>
        <p:spPr>
          <a:xfrm>
            <a:off x="2838447" y="4933950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\documentclass{article}&#10;\usepackage{amsmath}&#10;\pagestyle{empty}&#10;\begin{document}&#10;&#10;$\{A_n\}$&#10;&#10;&#10;\end{document}" title="IguanaTex Bitmap Display">
            <a:extLst>
              <a:ext uri="{FF2B5EF4-FFF2-40B4-BE49-F238E27FC236}">
                <a16:creationId xmlns:a16="http://schemas.microsoft.com/office/drawing/2014/main" id="{F0D8B4A4-1DB4-456B-A3FF-50B234FE1E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514321"/>
            <a:ext cx="1184410" cy="552503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$\{B_m\}$&#10;&#10;&#10;\end{document}" title="IguanaTex Bitmap Display">
            <a:extLst>
              <a:ext uri="{FF2B5EF4-FFF2-40B4-BE49-F238E27FC236}">
                <a16:creationId xmlns:a16="http://schemas.microsoft.com/office/drawing/2014/main" id="{5C9A6B27-239E-4F09-B9A9-841CDFDC398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47" y="514322"/>
            <a:ext cx="1306821" cy="5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77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07CFA7-AA10-45F4-BA4A-DA8FCC6ADF16}"/>
              </a:ext>
            </a:extLst>
          </p:cNvPr>
          <p:cNvSpPr/>
          <p:nvPr/>
        </p:nvSpPr>
        <p:spPr>
          <a:xfrm>
            <a:off x="285749" y="1295398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7A948A-C663-4A85-8DBE-B7A0578A6502}"/>
              </a:ext>
            </a:extLst>
          </p:cNvPr>
          <p:cNvSpPr/>
          <p:nvPr/>
        </p:nvSpPr>
        <p:spPr>
          <a:xfrm>
            <a:off x="285749" y="3114674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521BE8-380E-48A4-ADB6-670D23D04032}"/>
              </a:ext>
            </a:extLst>
          </p:cNvPr>
          <p:cNvSpPr/>
          <p:nvPr/>
        </p:nvSpPr>
        <p:spPr>
          <a:xfrm>
            <a:off x="285751" y="4933950"/>
            <a:ext cx="1619250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B96D00-D434-4521-B43C-7F40932166DE}"/>
              </a:ext>
            </a:extLst>
          </p:cNvPr>
          <p:cNvCxnSpPr/>
          <p:nvPr/>
        </p:nvCxnSpPr>
        <p:spPr>
          <a:xfrm>
            <a:off x="2105024" y="2057400"/>
            <a:ext cx="533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0A1F37B-652C-41BF-BE3E-572FE1ABA733}"/>
              </a:ext>
            </a:extLst>
          </p:cNvPr>
          <p:cNvSpPr/>
          <p:nvPr/>
        </p:nvSpPr>
        <p:spPr>
          <a:xfrm>
            <a:off x="2838448" y="1319212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B079CB-8A78-49FE-A1C0-1DA89BC21FCE}"/>
              </a:ext>
            </a:extLst>
          </p:cNvPr>
          <p:cNvSpPr/>
          <p:nvPr/>
        </p:nvSpPr>
        <p:spPr>
          <a:xfrm>
            <a:off x="2838447" y="3114674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1DF092F-053D-42EB-9655-5D38E9B45545}"/>
              </a:ext>
            </a:extLst>
          </p:cNvPr>
          <p:cNvSpPr/>
          <p:nvPr/>
        </p:nvSpPr>
        <p:spPr>
          <a:xfrm>
            <a:off x="2838447" y="4933950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A9C443-8F0C-443E-B656-83C15F50481E}"/>
              </a:ext>
            </a:extLst>
          </p:cNvPr>
          <p:cNvCxnSpPr>
            <a:cxnSpLocks/>
          </p:cNvCxnSpPr>
          <p:nvPr/>
        </p:nvCxnSpPr>
        <p:spPr>
          <a:xfrm>
            <a:off x="2105024" y="2676525"/>
            <a:ext cx="533400" cy="4381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807949-69CE-4FBB-9983-EAE0591D9BAD}"/>
              </a:ext>
            </a:extLst>
          </p:cNvPr>
          <p:cNvCxnSpPr>
            <a:cxnSpLocks/>
          </p:cNvCxnSpPr>
          <p:nvPr/>
        </p:nvCxnSpPr>
        <p:spPr>
          <a:xfrm>
            <a:off x="1981198" y="2967040"/>
            <a:ext cx="723902" cy="19669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 descr="\documentclass{article}&#10;\usepackage{amsmath}&#10;\pagestyle{empty}&#10;\begin{document}&#10;&#10;$\{A_n\}$&#10;&#10;&#10;\end{document}" title="IguanaTex Bitmap Display">
            <a:extLst>
              <a:ext uri="{FF2B5EF4-FFF2-40B4-BE49-F238E27FC236}">
                <a16:creationId xmlns:a16="http://schemas.microsoft.com/office/drawing/2014/main" id="{4320F470-AE3D-4B0E-B1B1-3B3C8405ED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514321"/>
            <a:ext cx="1184410" cy="552503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\{B_m\}$&#10;&#10;&#10;\end{document}" title="IguanaTex Bitmap Display">
            <a:extLst>
              <a:ext uri="{FF2B5EF4-FFF2-40B4-BE49-F238E27FC236}">
                <a16:creationId xmlns:a16="http://schemas.microsoft.com/office/drawing/2014/main" id="{2696F19F-EAC3-4C73-BD50-6F5ADD6CAD5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47" y="514322"/>
            <a:ext cx="1306821" cy="5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2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07CFA7-AA10-45F4-BA4A-DA8FCC6ADF16}"/>
              </a:ext>
            </a:extLst>
          </p:cNvPr>
          <p:cNvSpPr/>
          <p:nvPr/>
        </p:nvSpPr>
        <p:spPr>
          <a:xfrm>
            <a:off x="285749" y="1295398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7A948A-C663-4A85-8DBE-B7A0578A6502}"/>
              </a:ext>
            </a:extLst>
          </p:cNvPr>
          <p:cNvSpPr/>
          <p:nvPr/>
        </p:nvSpPr>
        <p:spPr>
          <a:xfrm>
            <a:off x="285749" y="3114674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521BE8-380E-48A4-ADB6-670D23D04032}"/>
              </a:ext>
            </a:extLst>
          </p:cNvPr>
          <p:cNvSpPr/>
          <p:nvPr/>
        </p:nvSpPr>
        <p:spPr>
          <a:xfrm>
            <a:off x="285751" y="4933950"/>
            <a:ext cx="1619250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B96D00-D434-4521-B43C-7F40932166DE}"/>
              </a:ext>
            </a:extLst>
          </p:cNvPr>
          <p:cNvCxnSpPr/>
          <p:nvPr/>
        </p:nvCxnSpPr>
        <p:spPr>
          <a:xfrm>
            <a:off x="2105024" y="2057400"/>
            <a:ext cx="533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0A1F37B-652C-41BF-BE3E-572FE1ABA733}"/>
              </a:ext>
            </a:extLst>
          </p:cNvPr>
          <p:cNvSpPr/>
          <p:nvPr/>
        </p:nvSpPr>
        <p:spPr>
          <a:xfrm>
            <a:off x="2838448" y="1319212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B079CB-8A78-49FE-A1C0-1DA89BC21FCE}"/>
              </a:ext>
            </a:extLst>
          </p:cNvPr>
          <p:cNvSpPr/>
          <p:nvPr/>
        </p:nvSpPr>
        <p:spPr>
          <a:xfrm>
            <a:off x="2838447" y="3114674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1DF092F-053D-42EB-9655-5D38E9B45545}"/>
              </a:ext>
            </a:extLst>
          </p:cNvPr>
          <p:cNvSpPr/>
          <p:nvPr/>
        </p:nvSpPr>
        <p:spPr>
          <a:xfrm>
            <a:off x="2838447" y="4933950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A9C443-8F0C-443E-B656-83C15F50481E}"/>
              </a:ext>
            </a:extLst>
          </p:cNvPr>
          <p:cNvCxnSpPr>
            <a:cxnSpLocks/>
          </p:cNvCxnSpPr>
          <p:nvPr/>
        </p:nvCxnSpPr>
        <p:spPr>
          <a:xfrm>
            <a:off x="2105024" y="2676525"/>
            <a:ext cx="533400" cy="4381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807949-69CE-4FBB-9983-EAE0591D9BAD}"/>
              </a:ext>
            </a:extLst>
          </p:cNvPr>
          <p:cNvCxnSpPr>
            <a:cxnSpLocks/>
          </p:cNvCxnSpPr>
          <p:nvPr/>
        </p:nvCxnSpPr>
        <p:spPr>
          <a:xfrm>
            <a:off x="1981198" y="2967040"/>
            <a:ext cx="723902" cy="19669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0F0C60-872D-4AB6-9F38-844FAF4E521A}"/>
              </a:ext>
            </a:extLst>
          </p:cNvPr>
          <p:cNvSpPr/>
          <p:nvPr/>
        </p:nvSpPr>
        <p:spPr>
          <a:xfrm>
            <a:off x="6096000" y="1295397"/>
            <a:ext cx="1619251" cy="14763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362196-CF75-4794-899A-605C2991F2CA}"/>
              </a:ext>
            </a:extLst>
          </p:cNvPr>
          <p:cNvSpPr/>
          <p:nvPr/>
        </p:nvSpPr>
        <p:spPr>
          <a:xfrm>
            <a:off x="6095999" y="3114674"/>
            <a:ext cx="1619251" cy="14763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E65E94-2287-41B8-AEEC-E6A369BB8B27}"/>
              </a:ext>
            </a:extLst>
          </p:cNvPr>
          <p:cNvSpPr/>
          <p:nvPr/>
        </p:nvSpPr>
        <p:spPr>
          <a:xfrm>
            <a:off x="6134102" y="4933949"/>
            <a:ext cx="1619251" cy="14763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EAC0EE2-76A6-4994-8A08-83672DA364F2}"/>
              </a:ext>
            </a:extLst>
          </p:cNvPr>
          <p:cNvSpPr/>
          <p:nvPr/>
        </p:nvSpPr>
        <p:spPr>
          <a:xfrm>
            <a:off x="4857747" y="3562350"/>
            <a:ext cx="933450" cy="50482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\documentclass{article}&#10;\usepackage{amsmath}&#10;\pagestyle{empty}&#10;\begin{document}&#10;&#10;$\{A_n\}$&#10;&#10;&#10;\end{document}" title="IguanaTex Bitmap Display">
            <a:extLst>
              <a:ext uri="{FF2B5EF4-FFF2-40B4-BE49-F238E27FC236}">
                <a16:creationId xmlns:a16="http://schemas.microsoft.com/office/drawing/2014/main" id="{5708D5E3-1DCC-43B1-85D2-8257E856F76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514321"/>
            <a:ext cx="1184410" cy="552503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\{B_m\}$&#10;&#10;&#10;\end{document}" title="IguanaTex Bitmap Display">
            <a:extLst>
              <a:ext uri="{FF2B5EF4-FFF2-40B4-BE49-F238E27FC236}">
                <a16:creationId xmlns:a16="http://schemas.microsoft.com/office/drawing/2014/main" id="{F53B491B-5A4A-4F06-AC46-21403FCB48E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47" y="514322"/>
            <a:ext cx="1306821" cy="552503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{\tilde{\Gamma}_{nm}\}$&#10;&#10;&#10;\end{document}" title="IguanaTex Bitmap Display">
            <a:extLst>
              <a:ext uri="{FF2B5EF4-FFF2-40B4-BE49-F238E27FC236}">
                <a16:creationId xmlns:a16="http://schemas.microsoft.com/office/drawing/2014/main" id="{89BAA0A0-A222-4F68-A8E8-FDB11917788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21685"/>
            <a:ext cx="1505326" cy="64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01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07CFA7-AA10-45F4-BA4A-DA8FCC6ADF16}"/>
              </a:ext>
            </a:extLst>
          </p:cNvPr>
          <p:cNvSpPr/>
          <p:nvPr/>
        </p:nvSpPr>
        <p:spPr>
          <a:xfrm>
            <a:off x="285749" y="1295398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7A948A-C663-4A85-8DBE-B7A0578A6502}"/>
              </a:ext>
            </a:extLst>
          </p:cNvPr>
          <p:cNvSpPr/>
          <p:nvPr/>
        </p:nvSpPr>
        <p:spPr>
          <a:xfrm>
            <a:off x="285749" y="3114674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521BE8-380E-48A4-ADB6-670D23D04032}"/>
              </a:ext>
            </a:extLst>
          </p:cNvPr>
          <p:cNvSpPr/>
          <p:nvPr/>
        </p:nvSpPr>
        <p:spPr>
          <a:xfrm>
            <a:off x="285751" y="4933950"/>
            <a:ext cx="1619250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B96D00-D434-4521-B43C-7F40932166DE}"/>
              </a:ext>
            </a:extLst>
          </p:cNvPr>
          <p:cNvCxnSpPr/>
          <p:nvPr/>
        </p:nvCxnSpPr>
        <p:spPr>
          <a:xfrm>
            <a:off x="2105024" y="2057400"/>
            <a:ext cx="533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0A1F37B-652C-41BF-BE3E-572FE1ABA733}"/>
              </a:ext>
            </a:extLst>
          </p:cNvPr>
          <p:cNvSpPr/>
          <p:nvPr/>
        </p:nvSpPr>
        <p:spPr>
          <a:xfrm>
            <a:off x="2838448" y="1319212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B079CB-8A78-49FE-A1C0-1DA89BC21FCE}"/>
              </a:ext>
            </a:extLst>
          </p:cNvPr>
          <p:cNvSpPr/>
          <p:nvPr/>
        </p:nvSpPr>
        <p:spPr>
          <a:xfrm>
            <a:off x="2838447" y="3114674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1DF092F-053D-42EB-9655-5D38E9B45545}"/>
              </a:ext>
            </a:extLst>
          </p:cNvPr>
          <p:cNvSpPr/>
          <p:nvPr/>
        </p:nvSpPr>
        <p:spPr>
          <a:xfrm>
            <a:off x="2838447" y="4933950"/>
            <a:ext cx="1619251" cy="1476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A9C443-8F0C-443E-B656-83C15F50481E}"/>
              </a:ext>
            </a:extLst>
          </p:cNvPr>
          <p:cNvCxnSpPr>
            <a:cxnSpLocks/>
          </p:cNvCxnSpPr>
          <p:nvPr/>
        </p:nvCxnSpPr>
        <p:spPr>
          <a:xfrm>
            <a:off x="2105024" y="2676525"/>
            <a:ext cx="533400" cy="4381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807949-69CE-4FBB-9983-EAE0591D9BAD}"/>
              </a:ext>
            </a:extLst>
          </p:cNvPr>
          <p:cNvCxnSpPr>
            <a:cxnSpLocks/>
          </p:cNvCxnSpPr>
          <p:nvPr/>
        </p:nvCxnSpPr>
        <p:spPr>
          <a:xfrm>
            <a:off x="1981198" y="2967040"/>
            <a:ext cx="723902" cy="19669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0F0C60-872D-4AB6-9F38-844FAF4E521A}"/>
              </a:ext>
            </a:extLst>
          </p:cNvPr>
          <p:cNvSpPr/>
          <p:nvPr/>
        </p:nvSpPr>
        <p:spPr>
          <a:xfrm>
            <a:off x="6096000" y="1295397"/>
            <a:ext cx="1619251" cy="14763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362196-CF75-4794-899A-605C2991F2CA}"/>
              </a:ext>
            </a:extLst>
          </p:cNvPr>
          <p:cNvSpPr/>
          <p:nvPr/>
        </p:nvSpPr>
        <p:spPr>
          <a:xfrm>
            <a:off x="6095999" y="3114674"/>
            <a:ext cx="1619251" cy="14763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E65E94-2287-41B8-AEEC-E6A369BB8B27}"/>
              </a:ext>
            </a:extLst>
          </p:cNvPr>
          <p:cNvSpPr/>
          <p:nvPr/>
        </p:nvSpPr>
        <p:spPr>
          <a:xfrm>
            <a:off x="6134102" y="4933949"/>
            <a:ext cx="1619251" cy="14763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EAC0EE2-76A6-4994-8A08-83672DA364F2}"/>
              </a:ext>
            </a:extLst>
          </p:cNvPr>
          <p:cNvSpPr/>
          <p:nvPr/>
        </p:nvSpPr>
        <p:spPr>
          <a:xfrm>
            <a:off x="4857747" y="3562350"/>
            <a:ext cx="933450" cy="50482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558924C-0884-485E-8CA7-9299D2BFA35F}"/>
              </a:ext>
            </a:extLst>
          </p:cNvPr>
          <p:cNvSpPr/>
          <p:nvPr/>
        </p:nvSpPr>
        <p:spPr>
          <a:xfrm>
            <a:off x="8162922" y="3562350"/>
            <a:ext cx="933450" cy="50482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C9E63A-BB28-4EFD-BEE9-45CB6E9F9497}"/>
              </a:ext>
            </a:extLst>
          </p:cNvPr>
          <p:cNvSpPr/>
          <p:nvPr/>
        </p:nvSpPr>
        <p:spPr>
          <a:xfrm>
            <a:off x="9353551" y="2057400"/>
            <a:ext cx="2066930" cy="37433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\documentclass{article}&#10;\usepackage{amsmath}&#10;\pagestyle{empty}&#10;\begin{document}&#10;&#10;$\{B_m\}$&#10;&#10;&#10;\end{document}" title="IguanaTex Bitmap Display">
            <a:extLst>
              <a:ext uri="{FF2B5EF4-FFF2-40B4-BE49-F238E27FC236}">
                <a16:creationId xmlns:a16="http://schemas.microsoft.com/office/drawing/2014/main" id="{DC62BD52-442B-408A-AE89-E67221180D7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47" y="514322"/>
            <a:ext cx="1306821" cy="552503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$\{A_n\}$&#10;&#10;&#10;\end{document}" title="IguanaTex Bitmap Display">
            <a:extLst>
              <a:ext uri="{FF2B5EF4-FFF2-40B4-BE49-F238E27FC236}">
                <a16:creationId xmlns:a16="http://schemas.microsoft.com/office/drawing/2014/main" id="{37A3FEC8-FE4A-4F6E-A299-7752BF83903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514321"/>
            <a:ext cx="1184410" cy="552503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{\tilde{\Gamma}_{nm}\}$&#10;&#10;&#10;\end{document}" title="IguanaTex Bitmap Display">
            <a:extLst>
              <a:ext uri="{FF2B5EF4-FFF2-40B4-BE49-F238E27FC236}">
                <a16:creationId xmlns:a16="http://schemas.microsoft.com/office/drawing/2014/main" id="{614229EF-A220-41A1-8812-2DA877035A6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21685"/>
            <a:ext cx="1505326" cy="645139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\tilde{\Gamma}$&#10;&#10;&#10;\end{document}" title="IguanaTex Bitmap Display">
            <a:extLst>
              <a:ext uri="{FF2B5EF4-FFF2-40B4-BE49-F238E27FC236}">
                <a16:creationId xmlns:a16="http://schemas.microsoft.com/office/drawing/2014/main" id="{570B3DAA-F3CA-4976-B8EA-0E9832E4A16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869" y="514321"/>
            <a:ext cx="304374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13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194B38-B4A0-4AE1-A26C-5BCFEEBB464E}"/>
              </a:ext>
            </a:extLst>
          </p:cNvPr>
          <p:cNvSpPr/>
          <p:nvPr/>
        </p:nvSpPr>
        <p:spPr>
          <a:xfrm>
            <a:off x="821055" y="863600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4A67F5-3323-45A3-B9F2-F12E675BEAC8}"/>
              </a:ext>
            </a:extLst>
          </p:cNvPr>
          <p:cNvSpPr/>
          <p:nvPr/>
        </p:nvSpPr>
        <p:spPr>
          <a:xfrm>
            <a:off x="821055" y="2397125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Tayler Smith</a:t>
            </a:r>
          </a:p>
          <a:p>
            <a:pPr algn="ctr"/>
            <a:r>
              <a:rPr lang="en-US" dirty="0"/>
              <a:t>Raleigh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4FCC62-70B6-4B52-A655-6CD27B224297}"/>
              </a:ext>
            </a:extLst>
          </p:cNvPr>
          <p:cNvSpPr/>
          <p:nvPr/>
        </p:nvSpPr>
        <p:spPr>
          <a:xfrm>
            <a:off x="821055" y="3930650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Terry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A039C-A7DB-43F8-AF03-8A121E923897}"/>
              </a:ext>
            </a:extLst>
          </p:cNvPr>
          <p:cNvSpPr/>
          <p:nvPr/>
        </p:nvSpPr>
        <p:spPr>
          <a:xfrm>
            <a:off x="4154805" y="2393950"/>
            <a:ext cx="2286000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881133-6DAF-43C8-8455-5D1DDD32C80B}"/>
              </a:ext>
            </a:extLst>
          </p:cNvPr>
          <p:cNvCxnSpPr>
            <a:cxnSpLocks/>
          </p:cNvCxnSpPr>
          <p:nvPr/>
        </p:nvCxnSpPr>
        <p:spPr>
          <a:xfrm>
            <a:off x="3324225" y="1733550"/>
            <a:ext cx="581025" cy="561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491BF6-D1F9-4B6E-951A-08C40F898616}"/>
              </a:ext>
            </a:extLst>
          </p:cNvPr>
          <p:cNvCxnSpPr>
            <a:cxnSpLocks/>
          </p:cNvCxnSpPr>
          <p:nvPr/>
        </p:nvCxnSpPr>
        <p:spPr>
          <a:xfrm>
            <a:off x="3405187" y="3054350"/>
            <a:ext cx="477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352BC0-D0E0-4382-94D1-A6B0698087A2}"/>
              </a:ext>
            </a:extLst>
          </p:cNvPr>
          <p:cNvCxnSpPr>
            <a:cxnSpLocks/>
          </p:cNvCxnSpPr>
          <p:nvPr/>
        </p:nvCxnSpPr>
        <p:spPr>
          <a:xfrm flipV="1">
            <a:off x="3405187" y="3930650"/>
            <a:ext cx="541971" cy="54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01179E-6B53-4978-931D-A0ED2CFE2961}"/>
              </a:ext>
            </a:extLst>
          </p:cNvPr>
          <p:cNvCxnSpPr>
            <a:cxnSpLocks/>
          </p:cNvCxnSpPr>
          <p:nvPr/>
        </p:nvCxnSpPr>
        <p:spPr>
          <a:xfrm>
            <a:off x="7248525" y="822325"/>
            <a:ext cx="0" cy="521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\documentclass{article}&#10;\usepackage{amsmath}&#10;\pagestyle{empty}&#10;\begin{document}&#10;&#10;&#10;$A$&#10;&#10;\end{document}" title="IguanaTex Bitmap Display">
            <a:extLst>
              <a:ext uri="{FF2B5EF4-FFF2-40B4-BE49-F238E27FC236}">
                <a16:creationId xmlns:a16="http://schemas.microsoft.com/office/drawing/2014/main" id="{980EA07D-4035-4F2F-8B29-46EA46C977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25425"/>
            <a:ext cx="462280" cy="47835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&#10;$B$&#10;&#10;\end{document}" title="IguanaTex Bitmap Display">
            <a:extLst>
              <a:ext uri="{FF2B5EF4-FFF2-40B4-BE49-F238E27FC236}">
                <a16:creationId xmlns:a16="http://schemas.microsoft.com/office/drawing/2014/main" id="{C90479A8-C9A3-42BD-92C0-E4A475F98E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8" y="205842"/>
            <a:ext cx="482379" cy="45424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&#10;$\Gamma$&#10;&#10;\end{document}" title="IguanaTex Bitmap Display">
            <a:extLst>
              <a:ext uri="{FF2B5EF4-FFF2-40B4-BE49-F238E27FC236}">
                <a16:creationId xmlns:a16="http://schemas.microsoft.com/office/drawing/2014/main" id="{A4EBA317-4515-4884-AE09-356197561B7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887" y="249544"/>
            <a:ext cx="369824" cy="454240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&#10;$\gamma_{11} = \{1, 1, 1, 1\}$&#10;&#10;\end{document}" title="IguanaTex Bitmap Display">
            <a:extLst>
              <a:ext uri="{FF2B5EF4-FFF2-40B4-BE49-F238E27FC236}">
                <a16:creationId xmlns:a16="http://schemas.microsoft.com/office/drawing/2014/main" id="{5AC76707-6AA5-4BAB-A8D0-D23508D42BA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801" y="1279313"/>
            <a:ext cx="3136155" cy="454239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\gamma_{21} = \{2, 1, 2, 2\}$&#10;&#10;\end{document}" title="IguanaTex Bitmap Display">
            <a:extLst>
              <a:ext uri="{FF2B5EF4-FFF2-40B4-BE49-F238E27FC236}">
                <a16:creationId xmlns:a16="http://schemas.microsoft.com/office/drawing/2014/main" id="{69F6B154-B4D6-440F-8AF9-CBF6570FB90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800" y="2755688"/>
            <a:ext cx="3136155" cy="454239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&#10;$\gamma_{31} = \{3, 1, 1, 2\}$&#10;&#10;\end{document}" title="IguanaTex Bitmap Display">
            <a:extLst>
              <a:ext uri="{FF2B5EF4-FFF2-40B4-BE49-F238E27FC236}">
                <a16:creationId xmlns:a16="http://schemas.microsoft.com/office/drawing/2014/main" id="{BAEB5AB9-1DA5-44DC-A9A9-EAAAC196DE6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799" y="4363931"/>
            <a:ext cx="3136155" cy="454239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&#10;$n_A \times F$&#10;&#10;\end{document}" title="IguanaTex Bitmap Display">
            <a:extLst>
              <a:ext uri="{FF2B5EF4-FFF2-40B4-BE49-F238E27FC236}">
                <a16:creationId xmlns:a16="http://schemas.microsoft.com/office/drawing/2014/main" id="{8D52B2AE-5D68-4B4E-98C5-EA4AE8E2AD0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54" y="5843756"/>
            <a:ext cx="1161487" cy="301288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&#10;$n_B \times F$&#10;&#10;\end{document}" title="IguanaTex Bitmap Display">
            <a:extLst>
              <a:ext uri="{FF2B5EF4-FFF2-40B4-BE49-F238E27FC236}">
                <a16:creationId xmlns:a16="http://schemas.microsoft.com/office/drawing/2014/main" id="{B3D32DD1-BD16-4132-8F72-0EFC0B161FF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61" y="5773906"/>
            <a:ext cx="1174586" cy="301288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&#10;$n_A n_B \times F$&#10;&#10;\end{document}" title="IguanaTex Bitmap Display">
            <a:extLst>
              <a:ext uri="{FF2B5EF4-FFF2-40B4-BE49-F238E27FC236}">
                <a16:creationId xmlns:a16="http://schemas.microsoft.com/office/drawing/2014/main" id="{AD9546B3-E07F-490D-9CE1-F086A1FE56E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837" y="5734387"/>
            <a:ext cx="1628701" cy="30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14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8" y="948546"/>
            <a:ext cx="4583471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\documentclass{article}&#10;\usepackage{amsmath}&#10;\pagestyle{empty}&#10;\begin{document}&#10;&#10;\centering&#10;&#10;$Z_j | \Phi, \Gamma \propto \begin{cases} &#10; w_{ij}   &amp; z_j \leq n_A \\&#10;\frac{n_B - D + \beta_{\pi}}{D + \alpha_{\pi}} &amp;  z_j  = n_A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A692F2F1-A765-4C47-8673-544AAD97DB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1334822"/>
            <a:ext cx="3932950" cy="75309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begin{align*}&#10;D &amp;= \sum_{j = 1}^{n_B} I(Z_j \leq n_A) \\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198F3585-15A5-40C5-846B-F9ED809CABB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10" y="3786523"/>
            <a:ext cx="3053712" cy="2796149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&#10;Sample by record&#10;&#10;\end{document}" title="IguanaTex Bitmap Display">
            <a:extLst>
              <a:ext uri="{FF2B5EF4-FFF2-40B4-BE49-F238E27FC236}">
                <a16:creationId xmlns:a16="http://schemas.microsoft.com/office/drawing/2014/main" id="{32CDC254-A0FB-435B-8BD8-93B76B9F2AD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566287"/>
            <a:ext cx="1907809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4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194B38-B4A0-4AE1-A26C-5BCFEEBB464E}"/>
              </a:ext>
            </a:extLst>
          </p:cNvPr>
          <p:cNvSpPr/>
          <p:nvPr/>
        </p:nvSpPr>
        <p:spPr>
          <a:xfrm>
            <a:off x="816292" y="2326565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4A67F5-3323-45A3-B9F2-F12E675BEAC8}"/>
              </a:ext>
            </a:extLst>
          </p:cNvPr>
          <p:cNvSpPr/>
          <p:nvPr/>
        </p:nvSpPr>
        <p:spPr>
          <a:xfrm>
            <a:off x="816292" y="3930649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Tayler Smith</a:t>
            </a:r>
          </a:p>
          <a:p>
            <a:pPr algn="ctr"/>
            <a:r>
              <a:rPr lang="en-US" dirty="0"/>
              <a:t>Raleigh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4FCC62-70B6-4B52-A655-6CD27B224297}"/>
              </a:ext>
            </a:extLst>
          </p:cNvPr>
          <p:cNvSpPr/>
          <p:nvPr/>
        </p:nvSpPr>
        <p:spPr>
          <a:xfrm>
            <a:off x="816292" y="722481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Terry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A039C-A7DB-43F8-AF03-8A121E923897}"/>
              </a:ext>
            </a:extLst>
          </p:cNvPr>
          <p:cNvSpPr/>
          <p:nvPr/>
        </p:nvSpPr>
        <p:spPr>
          <a:xfrm>
            <a:off x="4187192" y="1354137"/>
            <a:ext cx="2286000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881133-6DAF-43C8-8455-5D1DDD32C80B}"/>
              </a:ext>
            </a:extLst>
          </p:cNvPr>
          <p:cNvCxnSpPr>
            <a:cxnSpLocks/>
          </p:cNvCxnSpPr>
          <p:nvPr/>
        </p:nvCxnSpPr>
        <p:spPr>
          <a:xfrm>
            <a:off x="3356611" y="1354137"/>
            <a:ext cx="576262" cy="280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491BF6-D1F9-4B6E-951A-08C40F898616}"/>
              </a:ext>
            </a:extLst>
          </p:cNvPr>
          <p:cNvCxnSpPr>
            <a:cxnSpLocks/>
          </p:cNvCxnSpPr>
          <p:nvPr/>
        </p:nvCxnSpPr>
        <p:spPr>
          <a:xfrm flipV="1">
            <a:off x="3356611" y="2184400"/>
            <a:ext cx="525777" cy="336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352BC0-D0E0-4382-94D1-A6B0698087A2}"/>
              </a:ext>
            </a:extLst>
          </p:cNvPr>
          <p:cNvCxnSpPr>
            <a:cxnSpLocks/>
          </p:cNvCxnSpPr>
          <p:nvPr/>
        </p:nvCxnSpPr>
        <p:spPr>
          <a:xfrm flipV="1">
            <a:off x="3320889" y="2600325"/>
            <a:ext cx="802688" cy="1388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01179E-6B53-4978-931D-A0ED2CFE2961}"/>
              </a:ext>
            </a:extLst>
          </p:cNvPr>
          <p:cNvCxnSpPr>
            <a:cxnSpLocks/>
          </p:cNvCxnSpPr>
          <p:nvPr/>
        </p:nvCxnSpPr>
        <p:spPr>
          <a:xfrm>
            <a:off x="7248525" y="822325"/>
            <a:ext cx="0" cy="521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\documentclass{article}&#10;\usepackage{amsmath}&#10;\pagestyle{empty}&#10;\begin{document}&#10;&#10;&#10;$A$&#10;&#10;\end{document}" title="IguanaTex Bitmap Display">
            <a:extLst>
              <a:ext uri="{FF2B5EF4-FFF2-40B4-BE49-F238E27FC236}">
                <a16:creationId xmlns:a16="http://schemas.microsoft.com/office/drawing/2014/main" id="{980EA07D-4035-4F2F-8B29-46EA46C977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25425"/>
            <a:ext cx="462280" cy="47835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&#10;$B$&#10;&#10;\end{document}" title="IguanaTex Bitmap Display">
            <a:extLst>
              <a:ext uri="{FF2B5EF4-FFF2-40B4-BE49-F238E27FC236}">
                <a16:creationId xmlns:a16="http://schemas.microsoft.com/office/drawing/2014/main" id="{C90479A8-C9A3-42BD-92C0-E4A475F98E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8" y="205842"/>
            <a:ext cx="482379" cy="45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68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8" y="948546"/>
            <a:ext cx="4583471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\documentclass{article}&#10;\usepackage{amsmath}&#10;\pagestyle{empty}&#10;\begin{document}&#10;&#10;\centering&#10;&#10;$Z_j | \Phi, \Gamma \propto \begin{cases} &#10; w_{ij}   &amp; z_j \leq n_A \\&#10;\frac{n_B - D + \beta_{\pi}}{D + \alpha_{\pi}} &amp;  z_j  = n_A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A692F2F1-A765-4C47-8673-544AAD97DB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1334822"/>
            <a:ext cx="3932950" cy="75309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begin{align*}&#10;D &amp;= \sum_{j = 1}^{n_B} I(Z_j \leq n_A) \\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198F3585-15A5-40C5-846B-F9ED809CABB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10" y="3786523"/>
            <a:ext cx="3053712" cy="2796149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&#10;Complexity depends on $n_A$&#10;&#10;\end{document}" title="IguanaTex Bitmap Display">
            <a:extLst>
              <a:ext uri="{FF2B5EF4-FFF2-40B4-BE49-F238E27FC236}">
                <a16:creationId xmlns:a16="http://schemas.microsoft.com/office/drawing/2014/main" id="{6E3FDADB-B17D-438A-A5E0-BCA9D69B36A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4" y="2640572"/>
            <a:ext cx="2969905" cy="230095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&#10;Sample by record&#10;&#10;\end{document}" title="IguanaTex Bitmap Display">
            <a:extLst>
              <a:ext uri="{FF2B5EF4-FFF2-40B4-BE49-F238E27FC236}">
                <a16:creationId xmlns:a16="http://schemas.microsoft.com/office/drawing/2014/main" id="{A9B13A11-399E-4B2C-8560-68376210E71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566287"/>
            <a:ext cx="1907809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88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8" y="948546"/>
            <a:ext cx="4583471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\documentclass{article}&#10;\usepackage{amsmath}&#10;\pagestyle{empty}&#10;\begin{document}&#10;&#10;\centering&#10;&#10;$Z_j | \Phi, \Gamma \propto \begin{cases} &#10; w_{ij}   &amp; z_j \leq n_A \\&#10;\frac{n_B - D + \beta_{\pi}}{D + \alpha_{\pi}} &amp;  z_j  = n_A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A692F2F1-A765-4C47-8673-544AAD97DB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1334822"/>
            <a:ext cx="3932950" cy="75309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begin{align*}&#10;D &amp;= \sum_{j = 1}^{n_B} I(Z_j \leq n_A) \\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198F3585-15A5-40C5-846B-F9ED809CABB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10" y="3786523"/>
            <a:ext cx="3053712" cy="2796149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&#10;Complexity depends on $n_A$&#10;&#10;\end{document}" title="IguanaTex Bitmap Display">
            <a:extLst>
              <a:ext uri="{FF2B5EF4-FFF2-40B4-BE49-F238E27FC236}">
                <a16:creationId xmlns:a16="http://schemas.microsoft.com/office/drawing/2014/main" id="{6E3FDADB-B17D-438A-A5E0-BCA9D69B36A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4" y="2640572"/>
            <a:ext cx="2969905" cy="230095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6D15F8B6-2CDF-494D-B9E0-01A488B4E3CD}"/>
              </a:ext>
            </a:extLst>
          </p:cNvPr>
          <p:cNvSpPr/>
          <p:nvPr/>
        </p:nvSpPr>
        <p:spPr>
          <a:xfrm>
            <a:off x="5353049" y="1946359"/>
            <a:ext cx="641531" cy="30793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E63E79-2B5D-4F56-A548-46D0955FBCD3}"/>
              </a:ext>
            </a:extLst>
          </p:cNvPr>
          <p:cNvSpPr/>
          <p:nvPr/>
        </p:nvSpPr>
        <p:spPr>
          <a:xfrm>
            <a:off x="6257925" y="469932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\documentclass{article}&#10;\usepackage{amsmath}&#10;\pagestyle{empty}&#10;\begin{document}&#10;&#10;\centering&#10;&#10;$h\left(Z_j\right) | \Phi, \tilde{\Gamma} \propto \begin{cases} &#10; w_p \times H_{j_p} &amp; p \leq P \\&#10;\frac{n_B - D + \beta_{\pi}}{D + \alpha_{\pi}} &amp;  p  = P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06C765B3-95EA-4D90-B056-847C95954EF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88" y="810947"/>
            <a:ext cx="4144756" cy="753096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&#10;Sample by record&#10;&#10;\end{document}" title="IguanaTex Bitmap Display">
            <a:extLst>
              <a:ext uri="{FF2B5EF4-FFF2-40B4-BE49-F238E27FC236}">
                <a16:creationId xmlns:a16="http://schemas.microsoft.com/office/drawing/2014/main" id="{B47BDA4C-84BD-4480-8250-0B9B23E4667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566287"/>
            <a:ext cx="1907809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16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8" y="948546"/>
            <a:ext cx="4583471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\documentclass{article}&#10;\usepackage{amsmath}&#10;\pagestyle{empty}&#10;\begin{document}&#10;&#10;\centering&#10;&#10;$Z_j | \Phi, \Gamma \propto \begin{cases} &#10; w_{ij}   &amp; z_j \leq n_A \\&#10;\frac{n_B - D + \beta_{\pi}}{D + \alpha_{\pi}} &amp;  z_j  = n_A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A692F2F1-A765-4C47-8673-544AAD97DB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1334822"/>
            <a:ext cx="3932950" cy="75309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begin{align*}&#10;D &amp;= \sum_{j = 1}^{n_B} I(Z_j \leq n_A) \\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198F3585-15A5-40C5-846B-F9ED809CABB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10" y="3786523"/>
            <a:ext cx="3053712" cy="2796149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&#10;Complexity depends on $n_A$&#10;&#10;\end{document}" title="IguanaTex Bitmap Display">
            <a:extLst>
              <a:ext uri="{FF2B5EF4-FFF2-40B4-BE49-F238E27FC236}">
                <a16:creationId xmlns:a16="http://schemas.microsoft.com/office/drawing/2014/main" id="{6E3FDADB-B17D-438A-A5E0-BCA9D69B36A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4" y="2640572"/>
            <a:ext cx="2969905" cy="230095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6D15F8B6-2CDF-494D-B9E0-01A488B4E3CD}"/>
              </a:ext>
            </a:extLst>
          </p:cNvPr>
          <p:cNvSpPr/>
          <p:nvPr/>
        </p:nvSpPr>
        <p:spPr>
          <a:xfrm>
            <a:off x="5353049" y="1946359"/>
            <a:ext cx="641531" cy="30793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E63E79-2B5D-4F56-A548-46D0955FBCD3}"/>
              </a:ext>
            </a:extLst>
          </p:cNvPr>
          <p:cNvSpPr/>
          <p:nvPr/>
        </p:nvSpPr>
        <p:spPr>
          <a:xfrm>
            <a:off x="6257925" y="469932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\documentclass{article}&#10;\usepackage{amsmath}&#10;\pagestyle{empty}&#10;\begin{document}&#10;&#10;\centering&#10;&#10;$h\left(Z_j\right) | \Phi, \tilde{\Gamma} \propto \begin{cases} &#10; w_{p} \times H_{j_p} &amp; p \leq P \\&#10;\frac{n_B - D + \beta_{\pi}}{D + \alpha_{\pi}} &amp;  p  = P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6D4E777A-1257-4ED8-8BF0-BE5EE8D40D6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88" y="810947"/>
            <a:ext cx="4144756" cy="753096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&#10;Complexity \emph{does not} depend on $n_A$&#10;&#10;\end{document}" title="IguanaTex Bitmap Display">
            <a:extLst>
              <a:ext uri="{FF2B5EF4-FFF2-40B4-BE49-F238E27FC236}">
                <a16:creationId xmlns:a16="http://schemas.microsoft.com/office/drawing/2014/main" id="{07B70A65-E8CA-4477-802F-02880964F08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63" y="2100324"/>
            <a:ext cx="3888763" cy="230095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Sample by record&#10;&#10;\end{document}" title="IguanaTex Bitmap Display">
            <a:extLst>
              <a:ext uri="{FF2B5EF4-FFF2-40B4-BE49-F238E27FC236}">
                <a16:creationId xmlns:a16="http://schemas.microsoft.com/office/drawing/2014/main" id="{98E66BCA-AAE5-42CE-B7AA-C908CB2CAF6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566287"/>
            <a:ext cx="1907809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01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8" y="948546"/>
            <a:ext cx="4583471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\documentclass{article}&#10;\usepackage{amsmath}&#10;\pagestyle{empty}&#10;\begin{document}&#10;&#10;\centering&#10;&#10;$Z_j | \Phi, \Gamma \propto \begin{cases} &#10; w_{ij}   &amp; z_j \leq n_A \\&#10;\frac{n_B - D + \beta_{\pi}}{D + \alpha_{\pi}} &amp;  z_j  = n_A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A692F2F1-A765-4C47-8673-544AAD97DB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1334822"/>
            <a:ext cx="3932950" cy="75309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begin{align*}&#10;D &amp;= \sum_{j = 1}^{n_B} I(Z_j \leq n_A) \\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198F3585-15A5-40C5-846B-F9ED809CABB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10" y="3786523"/>
            <a:ext cx="3053712" cy="2796149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&#10;Complexity depends on $n_A$&#10;&#10;\end{document}" title="IguanaTex Bitmap Display">
            <a:extLst>
              <a:ext uri="{FF2B5EF4-FFF2-40B4-BE49-F238E27FC236}">
                <a16:creationId xmlns:a16="http://schemas.microsoft.com/office/drawing/2014/main" id="{6E3FDADB-B17D-438A-A5E0-BCA9D69B36A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4" y="2640572"/>
            <a:ext cx="2969905" cy="230095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6D15F8B6-2CDF-494D-B9E0-01A488B4E3CD}"/>
              </a:ext>
            </a:extLst>
          </p:cNvPr>
          <p:cNvSpPr/>
          <p:nvPr/>
        </p:nvSpPr>
        <p:spPr>
          <a:xfrm>
            <a:off x="5353049" y="1946359"/>
            <a:ext cx="641531" cy="30793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E63E79-2B5D-4F56-A548-46D0955FBCD3}"/>
              </a:ext>
            </a:extLst>
          </p:cNvPr>
          <p:cNvSpPr/>
          <p:nvPr/>
        </p:nvSpPr>
        <p:spPr>
          <a:xfrm>
            <a:off x="6257925" y="469932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\documentclass{article}&#10;\usepackage{amsmath}&#10;\pagestyle{empty}&#10;\begin{document}&#10;&#10;\centering&#10;&#10;$h\left(Z_j\right) | \Phi, \tilde{\Gamma} \propto \begin{cases} &#10; w_{p} \times H_{j_p} &amp; p \leq P \\&#10;\frac{n_B - D + \beta_{\pi}}{D + \alpha_{\pi}} &amp;  p  = P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9F7B4C2F-3D18-46A9-B2FE-83545C189F5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88" y="810947"/>
            <a:ext cx="4144756" cy="753096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&#10;Complexity \emph{does not} depend on $n_A$&#10;&#10;\end{document}" title="IguanaTex Bitmap Display">
            <a:extLst>
              <a:ext uri="{FF2B5EF4-FFF2-40B4-BE49-F238E27FC236}">
                <a16:creationId xmlns:a16="http://schemas.microsoft.com/office/drawing/2014/main" id="{07B70A65-E8CA-4477-802F-02880964F08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63" y="2100324"/>
            <a:ext cx="3888763" cy="230095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F2258-FD17-4319-945F-629759AEF902}"/>
              </a:ext>
            </a:extLst>
          </p:cNvPr>
          <p:cNvSpPr/>
          <p:nvPr/>
        </p:nvSpPr>
        <p:spPr>
          <a:xfrm>
            <a:off x="6257925" y="3859197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\documentclass{article}&#10;\usepackage{amsmath}&#10;\pagestyle{empty}&#10;\begin{document}&#10;&#10;\centering&#10;&#10;$Z_j | h\left(Z_j\right) \propto \begin{cases} &#10; 1 &amp; i \in r_{j_p} \\&#10;0 &amp; \text{otherwise} \\&#10;\end{cases}$&#10;&#10;&#10;\end{document}" title="IguanaTex Bitmap Display">
            <a:extLst>
              <a:ext uri="{FF2B5EF4-FFF2-40B4-BE49-F238E27FC236}">
                <a16:creationId xmlns:a16="http://schemas.microsoft.com/office/drawing/2014/main" id="{C8EC36FF-7594-4912-9B7F-A7310B0F225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43" y="4257426"/>
            <a:ext cx="2954664" cy="753096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&#10;Sample by record&#10;&#10;\end{document}" title="IguanaTex Bitmap Display">
            <a:extLst>
              <a:ext uri="{FF2B5EF4-FFF2-40B4-BE49-F238E27FC236}">
                <a16:creationId xmlns:a16="http://schemas.microsoft.com/office/drawing/2014/main" id="{D51FC0C9-82D7-426D-A96E-F7B4E25F1C4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566287"/>
            <a:ext cx="1907809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74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8" y="948546"/>
            <a:ext cx="4583471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\documentclass{article}&#10;\usepackage{amsmath}&#10;\pagestyle{empty}&#10;\begin{document}&#10;&#10;\centering&#10;&#10;$Z_j | \Phi, \Gamma \propto \begin{cases} &#10; w_{ij}   &amp; z_j \leq n_A \\&#10;\frac{n_B - D + \beta_{\pi}}{D + \alpha_{\pi}} &amp;  z_j  = n_A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A692F2F1-A765-4C47-8673-544AAD97DB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1334822"/>
            <a:ext cx="3932950" cy="75309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begin{align*}&#10;D &amp;= \sum_{j = 1}^{n_B} I(Z_j \leq n_A) \\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198F3585-15A5-40C5-846B-F9ED809CABB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10" y="3786523"/>
            <a:ext cx="3053712" cy="2796149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&#10;Complexity depends on $n_A$&#10;&#10;\end{document}" title="IguanaTex Bitmap Display">
            <a:extLst>
              <a:ext uri="{FF2B5EF4-FFF2-40B4-BE49-F238E27FC236}">
                <a16:creationId xmlns:a16="http://schemas.microsoft.com/office/drawing/2014/main" id="{6E3FDADB-B17D-438A-A5E0-BCA9D69B36A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4" y="2640572"/>
            <a:ext cx="2969905" cy="230095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6D15F8B6-2CDF-494D-B9E0-01A488B4E3CD}"/>
              </a:ext>
            </a:extLst>
          </p:cNvPr>
          <p:cNvSpPr/>
          <p:nvPr/>
        </p:nvSpPr>
        <p:spPr>
          <a:xfrm>
            <a:off x="5353049" y="1946359"/>
            <a:ext cx="641531" cy="30793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E63E79-2B5D-4F56-A548-46D0955FBCD3}"/>
              </a:ext>
            </a:extLst>
          </p:cNvPr>
          <p:cNvSpPr/>
          <p:nvPr/>
        </p:nvSpPr>
        <p:spPr>
          <a:xfrm>
            <a:off x="6257925" y="469932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\documentclass{article}&#10;\usepackage{amsmath}&#10;\pagestyle{empty}&#10;\begin{document}&#10;&#10;\centering&#10;&#10;$h\left(Z_j\right) | \Phi, \tilde{\Gamma} \propto \begin{cases} &#10; w_{p} \times H_{j_p} &amp; p \leq P \\&#10;\frac{n_B - D + \beta_{\pi}}{D + \alpha_{\pi}} &amp;  p  = P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1E95429F-4180-4531-A758-FBFD09A0D13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88" y="810947"/>
            <a:ext cx="4144756" cy="753096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&#10;Complexity \emph{does not} depend on $n_A$&#10;&#10;\end{document}" title="IguanaTex Bitmap Display">
            <a:extLst>
              <a:ext uri="{FF2B5EF4-FFF2-40B4-BE49-F238E27FC236}">
                <a16:creationId xmlns:a16="http://schemas.microsoft.com/office/drawing/2014/main" id="{07B70A65-E8CA-4477-802F-02880964F08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63" y="2100324"/>
            <a:ext cx="3888763" cy="230095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F2258-FD17-4319-945F-629759AEF902}"/>
              </a:ext>
            </a:extLst>
          </p:cNvPr>
          <p:cNvSpPr/>
          <p:nvPr/>
        </p:nvSpPr>
        <p:spPr>
          <a:xfrm>
            <a:off x="6257925" y="3859197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\documentclass{article}&#10;\usepackage{amsmath}&#10;\pagestyle{empty}&#10;\begin{document}&#10;&#10;\centering&#10;&#10;$Z_j | h\left(Z_j\right) \propto \begin{cases} &#10; 1 &amp; i \in r_{j_p} \\&#10;0 &amp; \text{otherwise} \\&#10;\end{cases}$&#10;&#10;&#10;\end{document}" title="IguanaTex Bitmap Display">
            <a:extLst>
              <a:ext uri="{FF2B5EF4-FFF2-40B4-BE49-F238E27FC236}">
                <a16:creationId xmlns:a16="http://schemas.microsoft.com/office/drawing/2014/main" id="{C8EC36FF-7594-4912-9B7F-A7310B0F225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43" y="4257426"/>
            <a:ext cx="2954664" cy="753096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&#10;Complexity \emph{does not} depend on $n_A$&#10;&#10;\end{document}" title="IguanaTex Bitmap Display">
            <a:extLst>
              <a:ext uri="{FF2B5EF4-FFF2-40B4-BE49-F238E27FC236}">
                <a16:creationId xmlns:a16="http://schemas.microsoft.com/office/drawing/2014/main" id="{ECE43806-7C7A-406E-ADBF-12435FF5A1F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013" y="5586637"/>
            <a:ext cx="3888763" cy="230095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&#10;Sample by record&#10;&#10;\end{document}" title="IguanaTex Bitmap Display">
            <a:extLst>
              <a:ext uri="{FF2B5EF4-FFF2-40B4-BE49-F238E27FC236}">
                <a16:creationId xmlns:a16="http://schemas.microsoft.com/office/drawing/2014/main" id="{3DDEA94C-447D-47B5-8E65-544BBECFCED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566287"/>
            <a:ext cx="1907809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79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1940E89-C44E-417A-866F-829BA93B622D}"/>
              </a:ext>
            </a:extLst>
          </p:cNvPr>
          <p:cNvSpPr/>
          <p:nvPr/>
        </p:nvSpPr>
        <p:spPr>
          <a:xfrm>
            <a:off x="6257925" y="3859197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DB6354-6C03-41B3-B947-D18D46DBC4A6}"/>
              </a:ext>
            </a:extLst>
          </p:cNvPr>
          <p:cNvSpPr/>
          <p:nvPr/>
        </p:nvSpPr>
        <p:spPr>
          <a:xfrm>
            <a:off x="6257925" y="469932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9" y="948546"/>
            <a:ext cx="4695825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9601C82-B80F-4F21-BF3C-42479422B3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819" y="1344347"/>
            <a:ext cx="4169141" cy="75309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$h\left(Z_j^{(s+1)}\right) \mid \Phi, \tilde{\Gamma}, \pi \propto&#10;\begin{cases} &#10; \frac{\pi}{n_A}w_{p}\times H_{j_p}  &amp; p \leq P; \\&#10; 1 - \pi &amp;   p = P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9371D43B-E47E-4824-9F94-ADC8E7F267C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570" y="733393"/>
            <a:ext cx="5340951" cy="758857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&#10;$Z_j^{(s+1)} \mid h\left(Z_j^{(s+1)}\right) =\begin{cases} &#10; \frac{1}{H_{j_p}} &amp; i \in r_{j_p} \\&#10; 0 &amp; \text{otherwise} \\&#10;\end{cases}$&#10;&#10;\end{document}" title="IguanaTex Bitmap Display">
            <a:extLst>
              <a:ext uri="{FF2B5EF4-FFF2-40B4-BE49-F238E27FC236}">
                <a16:creationId xmlns:a16="http://schemas.microsoft.com/office/drawing/2014/main" id="{C19A8962-36BA-491B-9B31-BAD2FCBB0B5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140" y="4078271"/>
            <a:ext cx="4361144" cy="758857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Complexity depends on $n_A$&#10;&#10;\end{document}" title="IguanaTex Bitmap Display">
            <a:extLst>
              <a:ext uri="{FF2B5EF4-FFF2-40B4-BE49-F238E27FC236}">
                <a16:creationId xmlns:a16="http://schemas.microsoft.com/office/drawing/2014/main" id="{CED95A23-7C6A-4688-A435-C65C331C75E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4" y="2640572"/>
            <a:ext cx="2969905" cy="230095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&#10;Complexity \emph{does not} depend on $n_A$&#10;&#10;\end{document}" title="IguanaTex Bitmap Display">
            <a:extLst>
              <a:ext uri="{FF2B5EF4-FFF2-40B4-BE49-F238E27FC236}">
                <a16:creationId xmlns:a16="http://schemas.microsoft.com/office/drawing/2014/main" id="{3E04CA69-B813-4F9F-BE11-6149D214464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63" y="2100324"/>
            <a:ext cx="3888763" cy="230095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&#10;Complexity \emph{does not} depend on $n_A$&#10;&#10;\end{document}" title="IguanaTex Bitmap Display">
            <a:extLst>
              <a:ext uri="{FF2B5EF4-FFF2-40B4-BE49-F238E27FC236}">
                <a16:creationId xmlns:a16="http://schemas.microsoft.com/office/drawing/2014/main" id="{0E6E2C32-D2F5-4DA9-919F-57A6A5128E6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93" y="5386371"/>
            <a:ext cx="3888763" cy="230095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76EE4E59-4632-45D4-B6AD-36B57C342FA8}"/>
              </a:ext>
            </a:extLst>
          </p:cNvPr>
          <p:cNvSpPr/>
          <p:nvPr/>
        </p:nvSpPr>
        <p:spPr>
          <a:xfrm>
            <a:off x="5353049" y="1946359"/>
            <a:ext cx="641531" cy="30793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AE0409B8-486D-4D31-B758-A4B51DF30B1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72" y="4358022"/>
            <a:ext cx="3053712" cy="19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6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DB6354-6C03-41B3-B947-D18D46DBC4A6}"/>
              </a:ext>
            </a:extLst>
          </p:cNvPr>
          <p:cNvSpPr/>
          <p:nvPr/>
        </p:nvSpPr>
        <p:spPr>
          <a:xfrm>
            <a:off x="6257925" y="469932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9" y="948546"/>
            <a:ext cx="4695825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9601C82-B80F-4F21-BF3C-42479422B3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819" y="1344347"/>
            <a:ext cx="4169141" cy="75309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$h\left(Z_j^{(s+1)}\right) \mid \Phi, \tilde{\Gamma}, \pi \propto&#10;\begin{cases} &#10; \frac{\pi}{n_A}w_{p}\times H_{j_p}  &amp; p \leq P; \\&#10; 1 - \pi &amp;   p = P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9371D43B-E47E-4824-9F94-ADC8E7F267C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570" y="733393"/>
            <a:ext cx="5340951" cy="758857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Complexity depends on $n_A$&#10;&#10;\end{document}" title="IguanaTex Bitmap Display">
            <a:extLst>
              <a:ext uri="{FF2B5EF4-FFF2-40B4-BE49-F238E27FC236}">
                <a16:creationId xmlns:a16="http://schemas.microsoft.com/office/drawing/2014/main" id="{CED95A23-7C6A-4688-A435-C65C331C75E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4" y="2640572"/>
            <a:ext cx="2969905" cy="230095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76EE4E59-4632-45D4-B6AD-36B57C342FA8}"/>
              </a:ext>
            </a:extLst>
          </p:cNvPr>
          <p:cNvSpPr/>
          <p:nvPr/>
        </p:nvSpPr>
        <p:spPr>
          <a:xfrm>
            <a:off x="5353049" y="1946359"/>
            <a:ext cx="641531" cy="30793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528C7F3C-7208-4C07-B0FD-025DCD25425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72" y="4358022"/>
            <a:ext cx="3053712" cy="19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49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9" y="948546"/>
            <a:ext cx="4695825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\documentclass{article}&#10;\usepackage{amsmath}&#10;\pagestyle{empty}&#10;\begin{document}&#10;&#10;\centering&#10;$Z_j | \Phi, \Gamma, \pi \propto \begin{cases} &#10; \frac{\pi}{n_A}w_{ij}   &amp; z_j \leq n_A; \\&#10; 1-\pi &amp;  z_j  = n_A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42BA9D63-0E53-44DD-B28C-8FEF40A4DB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9" y="1344347"/>
            <a:ext cx="3830855" cy="753096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FFBCBF64-EF3E-4567-9642-80EA03F2A8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72" y="4358022"/>
            <a:ext cx="3053712" cy="1926404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&#10;Sample by record&#10;&#10;\end{document}" title="IguanaTex Bitmap Display">
            <a:extLst>
              <a:ext uri="{FF2B5EF4-FFF2-40B4-BE49-F238E27FC236}">
                <a16:creationId xmlns:a16="http://schemas.microsoft.com/office/drawing/2014/main" id="{F7F563AD-D984-45C7-93EC-87DAD0790D9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566287"/>
            <a:ext cx="1907809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22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9" y="948546"/>
            <a:ext cx="4695825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\documentclass{article}&#10;\usepackage{amsmath}&#10;\pagestyle{empty}&#10;\begin{document}&#10;&#10;\centering&#10;$Z_j | \Phi, \Gamma, \pi \propto \begin{cases} &#10; \frac{\pi}{n_A}w_{ij}   &amp; z_j \leq n_A; \\&#10; 1-\pi &amp;  z_j  = n_A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42BA9D63-0E53-44DD-B28C-8FEF40A4DB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9" y="1344347"/>
            <a:ext cx="3830855" cy="753096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Complexity depends on $n_A$&#10;&#10;\end{document}" title="IguanaTex Bitmap Display">
            <a:extLst>
              <a:ext uri="{FF2B5EF4-FFF2-40B4-BE49-F238E27FC236}">
                <a16:creationId xmlns:a16="http://schemas.microsoft.com/office/drawing/2014/main" id="{CED95A23-7C6A-4688-A435-C65C331C75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4" y="2640572"/>
            <a:ext cx="2969905" cy="23009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FFBCBF64-EF3E-4567-9642-80EA03F2A85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72" y="4358022"/>
            <a:ext cx="3053712" cy="1926404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&#10;Sample by record&#10;&#10;\end{document}" title="IguanaTex Bitmap Display">
            <a:extLst>
              <a:ext uri="{FF2B5EF4-FFF2-40B4-BE49-F238E27FC236}">
                <a16:creationId xmlns:a16="http://schemas.microsoft.com/office/drawing/2014/main" id="{CE6C76F9-9117-486F-9A68-6E4D35B32EA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566287"/>
            <a:ext cx="1907809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44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DB6354-6C03-41B3-B947-D18D46DBC4A6}"/>
              </a:ext>
            </a:extLst>
          </p:cNvPr>
          <p:cNvSpPr/>
          <p:nvPr/>
        </p:nvSpPr>
        <p:spPr>
          <a:xfrm>
            <a:off x="6257925" y="469932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9" y="948546"/>
            <a:ext cx="4695825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\documentclass{article}&#10;\usepackage{amsmath}&#10;\pagestyle{empty}&#10;\begin{document}&#10;&#10;\centering&#10;$Z_j | \Phi, \Gamma, \pi \propto \begin{cases} &#10; \frac{\pi}{n_A}w_{ij}   &amp; z_j \leq n_A; \\&#10; 1-\pi &amp;  z_j  = n_A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42BA9D63-0E53-44DD-B28C-8FEF40A4DB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9" y="1344347"/>
            <a:ext cx="3830855" cy="753096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h\left(Z_j\right) \mid \Phi, \tilde{\Gamma}, \pi \propto&#10;\begin{cases} &#10; \frac{\pi}{n_A}w_{p}\times H_{j_p}  &amp; p \leq P; \\&#10; 1 - \pi &amp;   p = P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32E5B62E-E71C-41C0-8BCA-77472157C2D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282" y="905700"/>
            <a:ext cx="4801524" cy="758857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Complexity depends on $n_A$&#10;&#10;\end{document}" title="IguanaTex Bitmap Display">
            <a:extLst>
              <a:ext uri="{FF2B5EF4-FFF2-40B4-BE49-F238E27FC236}">
                <a16:creationId xmlns:a16="http://schemas.microsoft.com/office/drawing/2014/main" id="{CED95A23-7C6A-4688-A435-C65C331C75E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4" y="2640572"/>
            <a:ext cx="2969905" cy="230095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76EE4E59-4632-45D4-B6AD-36B57C342FA8}"/>
              </a:ext>
            </a:extLst>
          </p:cNvPr>
          <p:cNvSpPr/>
          <p:nvPr/>
        </p:nvSpPr>
        <p:spPr>
          <a:xfrm>
            <a:off x="5353049" y="1946359"/>
            <a:ext cx="641531" cy="30793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FFBCBF64-EF3E-4567-9642-80EA03F2A85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72" y="4358022"/>
            <a:ext cx="3053712" cy="1926404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&#10;Sample by record&#10;&#10;\end{document}" title="IguanaTex Bitmap Display">
            <a:extLst>
              <a:ext uri="{FF2B5EF4-FFF2-40B4-BE49-F238E27FC236}">
                <a16:creationId xmlns:a16="http://schemas.microsoft.com/office/drawing/2014/main" id="{F5F0B919-295A-45D0-87A2-025A660F62D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566287"/>
            <a:ext cx="1907809" cy="230095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&#10;Sample by agreement pattern&#10;&#10;\end{document}" title="IguanaTex Bitmap Display">
            <a:extLst>
              <a:ext uri="{FF2B5EF4-FFF2-40B4-BE49-F238E27FC236}">
                <a16:creationId xmlns:a16="http://schemas.microsoft.com/office/drawing/2014/main" id="{880171C5-56D2-46FC-A1A8-360424A7B5C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13" y="137001"/>
            <a:ext cx="3251808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194B38-B4A0-4AE1-A26C-5BCFEEBB464E}"/>
              </a:ext>
            </a:extLst>
          </p:cNvPr>
          <p:cNvSpPr/>
          <p:nvPr/>
        </p:nvSpPr>
        <p:spPr>
          <a:xfrm>
            <a:off x="816292" y="2326565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4A67F5-3323-45A3-B9F2-F12E675BEAC8}"/>
              </a:ext>
            </a:extLst>
          </p:cNvPr>
          <p:cNvSpPr/>
          <p:nvPr/>
        </p:nvSpPr>
        <p:spPr>
          <a:xfrm>
            <a:off x="816292" y="3930649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Tayler Smith</a:t>
            </a:r>
          </a:p>
          <a:p>
            <a:pPr algn="ctr"/>
            <a:r>
              <a:rPr lang="en-US" dirty="0"/>
              <a:t>Raleigh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4FCC62-70B6-4B52-A655-6CD27B224297}"/>
              </a:ext>
            </a:extLst>
          </p:cNvPr>
          <p:cNvSpPr/>
          <p:nvPr/>
        </p:nvSpPr>
        <p:spPr>
          <a:xfrm>
            <a:off x="816292" y="722481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Terry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A039C-A7DB-43F8-AF03-8A121E923897}"/>
              </a:ext>
            </a:extLst>
          </p:cNvPr>
          <p:cNvSpPr/>
          <p:nvPr/>
        </p:nvSpPr>
        <p:spPr>
          <a:xfrm>
            <a:off x="4187192" y="1354137"/>
            <a:ext cx="2286000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881133-6DAF-43C8-8455-5D1DDD32C80B}"/>
              </a:ext>
            </a:extLst>
          </p:cNvPr>
          <p:cNvCxnSpPr>
            <a:cxnSpLocks/>
          </p:cNvCxnSpPr>
          <p:nvPr/>
        </p:nvCxnSpPr>
        <p:spPr>
          <a:xfrm>
            <a:off x="3356611" y="1354137"/>
            <a:ext cx="576262" cy="280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491BF6-D1F9-4B6E-951A-08C40F898616}"/>
              </a:ext>
            </a:extLst>
          </p:cNvPr>
          <p:cNvCxnSpPr>
            <a:cxnSpLocks/>
          </p:cNvCxnSpPr>
          <p:nvPr/>
        </p:nvCxnSpPr>
        <p:spPr>
          <a:xfrm flipV="1">
            <a:off x="3356611" y="2184400"/>
            <a:ext cx="525777" cy="336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352BC0-D0E0-4382-94D1-A6B0698087A2}"/>
              </a:ext>
            </a:extLst>
          </p:cNvPr>
          <p:cNvCxnSpPr>
            <a:cxnSpLocks/>
          </p:cNvCxnSpPr>
          <p:nvPr/>
        </p:nvCxnSpPr>
        <p:spPr>
          <a:xfrm flipV="1">
            <a:off x="3320889" y="2600325"/>
            <a:ext cx="802688" cy="1388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01179E-6B53-4978-931D-A0ED2CFE2961}"/>
              </a:ext>
            </a:extLst>
          </p:cNvPr>
          <p:cNvCxnSpPr>
            <a:cxnSpLocks/>
          </p:cNvCxnSpPr>
          <p:nvPr/>
        </p:nvCxnSpPr>
        <p:spPr>
          <a:xfrm>
            <a:off x="7248525" y="822325"/>
            <a:ext cx="0" cy="521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\documentclass{article}&#10;\usepackage{amsmath}&#10;\pagestyle{empty}&#10;\begin{document}&#10;&#10;&#10;$A$&#10;&#10;\end{document}" title="IguanaTex Bitmap Display">
            <a:extLst>
              <a:ext uri="{FF2B5EF4-FFF2-40B4-BE49-F238E27FC236}">
                <a16:creationId xmlns:a16="http://schemas.microsoft.com/office/drawing/2014/main" id="{980EA07D-4035-4F2F-8B29-46EA46C977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25425"/>
            <a:ext cx="462280" cy="47835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&#10;$B$&#10;&#10;\end{document}" title="IguanaTex Bitmap Display">
            <a:extLst>
              <a:ext uri="{FF2B5EF4-FFF2-40B4-BE49-F238E27FC236}">
                <a16:creationId xmlns:a16="http://schemas.microsoft.com/office/drawing/2014/main" id="{C90479A8-C9A3-42BD-92C0-E4A475F98E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8" y="205842"/>
            <a:ext cx="482379" cy="454240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&#10;$n_A \times F$&#10;&#10;\end{document}" title="IguanaTex Bitmap Display">
            <a:extLst>
              <a:ext uri="{FF2B5EF4-FFF2-40B4-BE49-F238E27FC236}">
                <a16:creationId xmlns:a16="http://schemas.microsoft.com/office/drawing/2014/main" id="{8D52B2AE-5D68-4B4E-98C5-EA4AE8E2AD0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54" y="5843756"/>
            <a:ext cx="1161487" cy="301288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&#10;$n_B \times F$&#10;&#10;\end{document}" title="IguanaTex Bitmap Display">
            <a:extLst>
              <a:ext uri="{FF2B5EF4-FFF2-40B4-BE49-F238E27FC236}">
                <a16:creationId xmlns:a16="http://schemas.microsoft.com/office/drawing/2014/main" id="{B3D32DD1-BD16-4132-8F72-0EFC0B161FF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61" y="5773906"/>
            <a:ext cx="1174586" cy="301288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\begin{itemize}&#10;\item $n_A, n_B$ records in $A, B$&#10;&#10;\item $F = 4$ features for comparison&#10;\begin{itemize}&#10;\item First name&#10;\item Last name&#10;\item City&#10;\item Gender&#10;\end{itemize}&#10;&#10;\item $L = \{3, 3, 2, 2\}$ \\&#10; levels of comparison&#10;\end{itemize}&#10;&#10;\end{document}" title="IguanaTex Bitmap Display">
            <a:extLst>
              <a:ext uri="{FF2B5EF4-FFF2-40B4-BE49-F238E27FC236}">
                <a16:creationId xmlns:a16="http://schemas.microsoft.com/office/drawing/2014/main" id="{4ADBFDA3-6961-4DF4-8071-AE81BF844B6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70" y="1500575"/>
            <a:ext cx="4231547" cy="38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61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DB6354-6C03-41B3-B947-D18D46DBC4A6}"/>
              </a:ext>
            </a:extLst>
          </p:cNvPr>
          <p:cNvSpPr/>
          <p:nvPr/>
        </p:nvSpPr>
        <p:spPr>
          <a:xfrm>
            <a:off x="6257925" y="469932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9" y="948546"/>
            <a:ext cx="4695825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\documentclass{article}&#10;\usepackage{amsmath}&#10;\pagestyle{empty}&#10;\begin{document}&#10;&#10;\centering&#10;$Z_j | \Phi, \Gamma, \pi \propto \begin{cases} &#10; \frac{\pi}{n_A}w_{ij}   &amp; z_j \leq n_A; \\&#10; 1-\pi &amp;  z_j  = n_A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42BA9D63-0E53-44DD-B28C-8FEF40A4DB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9" y="1344347"/>
            <a:ext cx="3830855" cy="753096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h\left(Z_j\right) \mid \Phi, \tilde{\Gamma}, \pi \propto&#10;\begin{cases} &#10; \frac{\pi}{n_A}w_{p}\times H_{j_p}  &amp; p \leq P; \\&#10; 1 - \pi &amp;   p = P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32E5B62E-E71C-41C0-8BCA-77472157C2D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282" y="905700"/>
            <a:ext cx="4801524" cy="758857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Complexity depends on $n_A$&#10;&#10;\end{document}" title="IguanaTex Bitmap Display">
            <a:extLst>
              <a:ext uri="{FF2B5EF4-FFF2-40B4-BE49-F238E27FC236}">
                <a16:creationId xmlns:a16="http://schemas.microsoft.com/office/drawing/2014/main" id="{CED95A23-7C6A-4688-A435-C65C331C75E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4" y="2640572"/>
            <a:ext cx="2969905" cy="230095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&#10;Complexity \emph{does not} depend on $n_A$&#10;&#10;\end{document}" title="IguanaTex Bitmap Display">
            <a:extLst>
              <a:ext uri="{FF2B5EF4-FFF2-40B4-BE49-F238E27FC236}">
                <a16:creationId xmlns:a16="http://schemas.microsoft.com/office/drawing/2014/main" id="{3E04CA69-B813-4F9F-BE11-6149D214464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63" y="2100324"/>
            <a:ext cx="3888763" cy="230095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76EE4E59-4632-45D4-B6AD-36B57C342FA8}"/>
              </a:ext>
            </a:extLst>
          </p:cNvPr>
          <p:cNvSpPr/>
          <p:nvPr/>
        </p:nvSpPr>
        <p:spPr>
          <a:xfrm>
            <a:off x="5353049" y="1946359"/>
            <a:ext cx="641531" cy="30793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FFBCBF64-EF3E-4567-9642-80EA03F2A85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72" y="4358022"/>
            <a:ext cx="3053712" cy="1926404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Sample by record&#10;&#10;\end{document}" title="IguanaTex Bitmap Display">
            <a:extLst>
              <a:ext uri="{FF2B5EF4-FFF2-40B4-BE49-F238E27FC236}">
                <a16:creationId xmlns:a16="http://schemas.microsoft.com/office/drawing/2014/main" id="{14B1E34D-B884-4607-B770-2EACB88D74D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566287"/>
            <a:ext cx="1907809" cy="230095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Sample by agreement pattern&#10;&#10;\end{document}" title="IguanaTex Bitmap Display">
            <a:extLst>
              <a:ext uri="{FF2B5EF4-FFF2-40B4-BE49-F238E27FC236}">
                <a16:creationId xmlns:a16="http://schemas.microsoft.com/office/drawing/2014/main" id="{3F9F9F78-8A0F-4040-9563-972F6FB6498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13" y="137001"/>
            <a:ext cx="3251808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254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1940E89-C44E-417A-866F-829BA93B622D}"/>
              </a:ext>
            </a:extLst>
          </p:cNvPr>
          <p:cNvSpPr/>
          <p:nvPr/>
        </p:nvSpPr>
        <p:spPr>
          <a:xfrm>
            <a:off x="6257925" y="3859197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DB6354-6C03-41B3-B947-D18D46DBC4A6}"/>
              </a:ext>
            </a:extLst>
          </p:cNvPr>
          <p:cNvSpPr/>
          <p:nvPr/>
        </p:nvSpPr>
        <p:spPr>
          <a:xfrm>
            <a:off x="6257925" y="469932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9" y="948546"/>
            <a:ext cx="4695825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\documentclass{article}&#10;\usepackage{amsmath}&#10;\pagestyle{empty}&#10;\begin{document}&#10;&#10;\centering&#10;$Z_j | \Phi, \Gamma, \pi \propto \begin{cases} &#10; \frac{\pi}{n_A}w_{ij}   &amp; z_j \leq n_A; \\&#10; 1-\pi &amp;  z_j  = n_A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42BA9D63-0E53-44DD-B28C-8FEF40A4DB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9" y="1344347"/>
            <a:ext cx="3830855" cy="753096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h\left(Z_j\right) \mid \Phi, \tilde{\Gamma}, \pi \propto&#10;\begin{cases} &#10; \frac{\pi}{n_A}w_{p}\times H_{j_p}  &amp; p \leq P; \\&#10; 1 - \pi &amp;   p = P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32E5B62E-E71C-41C0-8BCA-77472157C2D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282" y="905700"/>
            <a:ext cx="4801524" cy="758857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&#10;$Z_j \mid h\left(Z_j\right) \propto \begin{cases} &#10; 1 &amp; i \in r_{j_p} \\&#10; 0 &amp; \text{otherwise} \\&#10;\end{cases}$&#10;&#10;\end{document}" title="IguanaTex Bitmap Display">
            <a:extLst>
              <a:ext uri="{FF2B5EF4-FFF2-40B4-BE49-F238E27FC236}">
                <a16:creationId xmlns:a16="http://schemas.microsoft.com/office/drawing/2014/main" id="{BEA6E8EF-5A04-4D2A-9236-EB5DAD38D60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63" y="4358022"/>
            <a:ext cx="3096381" cy="758857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Complexity depends on $n_A$&#10;&#10;\end{document}" title="IguanaTex Bitmap Display">
            <a:extLst>
              <a:ext uri="{FF2B5EF4-FFF2-40B4-BE49-F238E27FC236}">
                <a16:creationId xmlns:a16="http://schemas.microsoft.com/office/drawing/2014/main" id="{CED95A23-7C6A-4688-A435-C65C331C75E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4" y="2640572"/>
            <a:ext cx="2969905" cy="230095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&#10;Complexity \emph{does not} depend on $n_A$&#10;&#10;\end{document}" title="IguanaTex Bitmap Display">
            <a:extLst>
              <a:ext uri="{FF2B5EF4-FFF2-40B4-BE49-F238E27FC236}">
                <a16:creationId xmlns:a16="http://schemas.microsoft.com/office/drawing/2014/main" id="{3E04CA69-B813-4F9F-BE11-6149D214464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63" y="2100324"/>
            <a:ext cx="3888763" cy="230095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76EE4E59-4632-45D4-B6AD-36B57C342FA8}"/>
              </a:ext>
            </a:extLst>
          </p:cNvPr>
          <p:cNvSpPr/>
          <p:nvPr/>
        </p:nvSpPr>
        <p:spPr>
          <a:xfrm>
            <a:off x="5353049" y="1946359"/>
            <a:ext cx="641531" cy="30793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FFBCBF64-EF3E-4567-9642-80EA03F2A85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72" y="4358022"/>
            <a:ext cx="3053712" cy="1926404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&#10;Sample by record&#10;&#10;\end{document}" title="IguanaTex Bitmap Display">
            <a:extLst>
              <a:ext uri="{FF2B5EF4-FFF2-40B4-BE49-F238E27FC236}">
                <a16:creationId xmlns:a16="http://schemas.microsoft.com/office/drawing/2014/main" id="{BCBB9124-301A-48AD-A5FD-7445A10DD38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566287"/>
            <a:ext cx="1907809" cy="230095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&#10;Sample by agreement pattern&#10;&#10;\end{document}" title="IguanaTex Bitmap Display">
            <a:extLst>
              <a:ext uri="{FF2B5EF4-FFF2-40B4-BE49-F238E27FC236}">
                <a16:creationId xmlns:a16="http://schemas.microsoft.com/office/drawing/2014/main" id="{5C435509-2821-4B3B-9056-92D7D5D8786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13" y="137001"/>
            <a:ext cx="3251808" cy="230095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&#10;Sample by record \emph{given} pattern&#10;&#10;\end{document}" title="IguanaTex Bitmap Display">
            <a:extLst>
              <a:ext uri="{FF2B5EF4-FFF2-40B4-BE49-F238E27FC236}">
                <a16:creationId xmlns:a16="http://schemas.microsoft.com/office/drawing/2014/main" id="{9E5D8C15-7F87-4AB2-B51F-F260283514E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13" y="3543996"/>
            <a:ext cx="3481903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59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1940E89-C44E-417A-866F-829BA93B622D}"/>
              </a:ext>
            </a:extLst>
          </p:cNvPr>
          <p:cNvSpPr/>
          <p:nvPr/>
        </p:nvSpPr>
        <p:spPr>
          <a:xfrm>
            <a:off x="6257925" y="3859197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DB6354-6C03-41B3-B947-D18D46DBC4A6}"/>
              </a:ext>
            </a:extLst>
          </p:cNvPr>
          <p:cNvSpPr/>
          <p:nvPr/>
        </p:nvSpPr>
        <p:spPr>
          <a:xfrm>
            <a:off x="6257925" y="469932"/>
            <a:ext cx="5753100" cy="2533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2C7E1-D825-45FA-9AA9-9D7BC05264EA}"/>
              </a:ext>
            </a:extLst>
          </p:cNvPr>
          <p:cNvSpPr/>
          <p:nvPr/>
        </p:nvSpPr>
        <p:spPr>
          <a:xfrm>
            <a:off x="350479" y="948546"/>
            <a:ext cx="4695825" cy="2533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\documentclass{article}&#10;\usepackage{amsmath}&#10;\pagestyle{empty}&#10;\begin{document}&#10;&#10;\centering&#10;$Z_j | \Phi, \Gamma, \pi \propto \begin{cases} &#10; \frac{\pi}{n_A}w_{ij}   &amp; z_j \leq n_A; \\&#10; 1-\pi &amp;  z_j  = n_A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42BA9D63-0E53-44DD-B28C-8FEF40A4DB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9" y="1344347"/>
            <a:ext cx="3830855" cy="753096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h\left(Z_j\right) \mid \Phi, \tilde{\Gamma}, \pi \propto&#10;\begin{cases} &#10; \frac{\pi}{n_A}w_{p}\times H_{j_p}  &amp; p \leq P; \\&#10; 1 - \pi &amp;   p = P + 1 \\&#10;\end{cases}$&#10;&#10;&#10;\end{document}" title="IguanaTex Bitmap Display">
            <a:extLst>
              <a:ext uri="{FF2B5EF4-FFF2-40B4-BE49-F238E27FC236}">
                <a16:creationId xmlns:a16="http://schemas.microsoft.com/office/drawing/2014/main" id="{32E5B62E-E71C-41C0-8BCA-77472157C2D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282" y="905700"/>
            <a:ext cx="4801524" cy="758857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&#10;$Z_j \mid h\left(Z_j\right) \propto \begin{cases} &#10; 1 &amp; i \in r_{j_p} \\&#10; 0 &amp; \text{otherwise} \\&#10;\end{cases}$&#10;&#10;\end{document}" title="IguanaTex Bitmap Display">
            <a:extLst>
              <a:ext uri="{FF2B5EF4-FFF2-40B4-BE49-F238E27FC236}">
                <a16:creationId xmlns:a16="http://schemas.microsoft.com/office/drawing/2014/main" id="{BEA6E8EF-5A04-4D2A-9236-EB5DAD38D60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63" y="4358022"/>
            <a:ext cx="3096381" cy="758857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Complexity depends on $n_A$&#10;&#10;\end{document}" title="IguanaTex Bitmap Display">
            <a:extLst>
              <a:ext uri="{FF2B5EF4-FFF2-40B4-BE49-F238E27FC236}">
                <a16:creationId xmlns:a16="http://schemas.microsoft.com/office/drawing/2014/main" id="{CED95A23-7C6A-4688-A435-C65C331C75E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4" y="2640572"/>
            <a:ext cx="2969905" cy="230095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&#10;Complexity \emph{does not} depend on $n_A$&#10;&#10;\end{document}" title="IguanaTex Bitmap Display">
            <a:extLst>
              <a:ext uri="{FF2B5EF4-FFF2-40B4-BE49-F238E27FC236}">
                <a16:creationId xmlns:a16="http://schemas.microsoft.com/office/drawing/2014/main" id="{3E04CA69-B813-4F9F-BE11-6149D214464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63" y="2100324"/>
            <a:ext cx="3888763" cy="230095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76EE4E59-4632-45D4-B6AD-36B57C342FA8}"/>
              </a:ext>
            </a:extLst>
          </p:cNvPr>
          <p:cNvSpPr/>
          <p:nvPr/>
        </p:nvSpPr>
        <p:spPr>
          <a:xfrm>
            <a:off x="5353049" y="1946359"/>
            <a:ext cx="641531" cy="30793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 title="IguanaTex Bitmap Display">
            <a:extLst>
              <a:ext uri="{FF2B5EF4-FFF2-40B4-BE49-F238E27FC236}">
                <a16:creationId xmlns:a16="http://schemas.microsoft.com/office/drawing/2014/main" id="{FFBCBF64-EF3E-4567-9642-80EA03F2A85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72" y="4358022"/>
            <a:ext cx="3053712" cy="1926404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&#10;Complexity \emph{does not} depend on $n_A$&#10;&#10;\end{document}" title="IguanaTex Bitmap Display">
            <a:extLst>
              <a:ext uri="{FF2B5EF4-FFF2-40B4-BE49-F238E27FC236}">
                <a16:creationId xmlns:a16="http://schemas.microsoft.com/office/drawing/2014/main" id="{252588EA-A46B-4628-B4EB-8A610645094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63" y="5615704"/>
            <a:ext cx="3888763" cy="230095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&#10;Sample by record&#10;&#10;\end{document}" title="IguanaTex Bitmap Display">
            <a:extLst>
              <a:ext uri="{FF2B5EF4-FFF2-40B4-BE49-F238E27FC236}">
                <a16:creationId xmlns:a16="http://schemas.microsoft.com/office/drawing/2014/main" id="{9C6D665E-CAAF-423B-A81A-C8034ADE6CC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" y="566287"/>
            <a:ext cx="1907809" cy="230095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&#10;Sample by agreement pattern&#10;&#10;\end{document}" title="IguanaTex Bitmap Display">
            <a:extLst>
              <a:ext uri="{FF2B5EF4-FFF2-40B4-BE49-F238E27FC236}">
                <a16:creationId xmlns:a16="http://schemas.microsoft.com/office/drawing/2014/main" id="{7465CAAB-410F-4DAC-A8A1-A6237F2AE56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13" y="137001"/>
            <a:ext cx="3251808" cy="2300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&#10;Sample by record \emph{given} pattern&#10;&#10;\end{document}" title="IguanaTex Bitmap Display">
            <a:extLst>
              <a:ext uri="{FF2B5EF4-FFF2-40B4-BE49-F238E27FC236}">
                <a16:creationId xmlns:a16="http://schemas.microsoft.com/office/drawing/2014/main" id="{AA6DC23A-A2CF-4AC1-9506-C9FD63DD21A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13" y="3543996"/>
            <a:ext cx="3481903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194B38-B4A0-4AE1-A26C-5BCFEEBB464E}"/>
              </a:ext>
            </a:extLst>
          </p:cNvPr>
          <p:cNvSpPr/>
          <p:nvPr/>
        </p:nvSpPr>
        <p:spPr>
          <a:xfrm>
            <a:off x="816292" y="2326565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4A67F5-3323-45A3-B9F2-F12E675BEAC8}"/>
              </a:ext>
            </a:extLst>
          </p:cNvPr>
          <p:cNvSpPr/>
          <p:nvPr/>
        </p:nvSpPr>
        <p:spPr>
          <a:xfrm>
            <a:off x="816292" y="3930649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Tayler Smith</a:t>
            </a:r>
          </a:p>
          <a:p>
            <a:pPr algn="ctr"/>
            <a:r>
              <a:rPr lang="en-US" dirty="0"/>
              <a:t>Raleigh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4FCC62-70B6-4B52-A655-6CD27B224297}"/>
              </a:ext>
            </a:extLst>
          </p:cNvPr>
          <p:cNvSpPr/>
          <p:nvPr/>
        </p:nvSpPr>
        <p:spPr>
          <a:xfrm>
            <a:off x="816292" y="725656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Terry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A039C-A7DB-43F8-AF03-8A121E923897}"/>
              </a:ext>
            </a:extLst>
          </p:cNvPr>
          <p:cNvSpPr/>
          <p:nvPr/>
        </p:nvSpPr>
        <p:spPr>
          <a:xfrm>
            <a:off x="4187192" y="1354137"/>
            <a:ext cx="2286000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881133-6DAF-43C8-8455-5D1DDD32C80B}"/>
              </a:ext>
            </a:extLst>
          </p:cNvPr>
          <p:cNvCxnSpPr>
            <a:cxnSpLocks/>
          </p:cNvCxnSpPr>
          <p:nvPr/>
        </p:nvCxnSpPr>
        <p:spPr>
          <a:xfrm>
            <a:off x="3356611" y="1354137"/>
            <a:ext cx="576262" cy="280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491BF6-D1F9-4B6E-951A-08C40F898616}"/>
              </a:ext>
            </a:extLst>
          </p:cNvPr>
          <p:cNvCxnSpPr>
            <a:cxnSpLocks/>
          </p:cNvCxnSpPr>
          <p:nvPr/>
        </p:nvCxnSpPr>
        <p:spPr>
          <a:xfrm flipV="1">
            <a:off x="3356611" y="2184400"/>
            <a:ext cx="525777" cy="336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352BC0-D0E0-4382-94D1-A6B0698087A2}"/>
              </a:ext>
            </a:extLst>
          </p:cNvPr>
          <p:cNvCxnSpPr>
            <a:cxnSpLocks/>
          </p:cNvCxnSpPr>
          <p:nvPr/>
        </p:nvCxnSpPr>
        <p:spPr>
          <a:xfrm flipV="1">
            <a:off x="3320889" y="2600325"/>
            <a:ext cx="802688" cy="1388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01179E-6B53-4978-931D-A0ED2CFE2961}"/>
              </a:ext>
            </a:extLst>
          </p:cNvPr>
          <p:cNvCxnSpPr>
            <a:cxnSpLocks/>
          </p:cNvCxnSpPr>
          <p:nvPr/>
        </p:nvCxnSpPr>
        <p:spPr>
          <a:xfrm>
            <a:off x="7248525" y="822325"/>
            <a:ext cx="0" cy="521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\documentclass{article}&#10;\usepackage{amsmath}&#10;\pagestyle{empty}&#10;\begin{document}&#10;&#10;&#10;$A$&#10;&#10;\end{document}" title="IguanaTex Bitmap Display">
            <a:extLst>
              <a:ext uri="{FF2B5EF4-FFF2-40B4-BE49-F238E27FC236}">
                <a16:creationId xmlns:a16="http://schemas.microsoft.com/office/drawing/2014/main" id="{980EA07D-4035-4F2F-8B29-46EA46C977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25425"/>
            <a:ext cx="462280" cy="47835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&#10;$B$&#10;&#10;\end{document}" title="IguanaTex Bitmap Display">
            <a:extLst>
              <a:ext uri="{FF2B5EF4-FFF2-40B4-BE49-F238E27FC236}">
                <a16:creationId xmlns:a16="http://schemas.microsoft.com/office/drawing/2014/main" id="{C90479A8-C9A3-42BD-92C0-E4A475F98E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8" y="205842"/>
            <a:ext cx="482379" cy="45424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&#10;$\Gamma$&#10;&#10;\end{document}" title="IguanaTex Bitmap Display">
            <a:extLst>
              <a:ext uri="{FF2B5EF4-FFF2-40B4-BE49-F238E27FC236}">
                <a16:creationId xmlns:a16="http://schemas.microsoft.com/office/drawing/2014/main" id="{A4EBA317-4515-4884-AE09-356197561B7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887" y="249544"/>
            <a:ext cx="369824" cy="45424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&#10;$\gamma_{21} = [1, 1, 1, 1]$&#10;&#10;\end{document}" title="IguanaTex Bitmap Display">
            <a:extLst>
              <a:ext uri="{FF2B5EF4-FFF2-40B4-BE49-F238E27FC236}">
                <a16:creationId xmlns:a16="http://schemas.microsoft.com/office/drawing/2014/main" id="{7AC30663-CAD6-4CFE-ADAE-117BB0CEF0A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071" y="2722151"/>
            <a:ext cx="2918556" cy="454239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\gamma_{31} = [2, 1, 2, 2]$&#10;&#10;\end{document}" title="IguanaTex Bitmap Display">
            <a:extLst>
              <a:ext uri="{FF2B5EF4-FFF2-40B4-BE49-F238E27FC236}">
                <a16:creationId xmlns:a16="http://schemas.microsoft.com/office/drawing/2014/main" id="{FB921FB8-3508-40B5-BAD8-CB75287230B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070" y="4363930"/>
            <a:ext cx="2918556" cy="454239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&#10;$\gamma_{11} = [3, 1, 1, 2]$&#10;&#10;\end{document}" title="IguanaTex Bitmap Display">
            <a:extLst>
              <a:ext uri="{FF2B5EF4-FFF2-40B4-BE49-F238E27FC236}">
                <a16:creationId xmlns:a16="http://schemas.microsoft.com/office/drawing/2014/main" id="{4332CA31-B801-4CB2-B94E-AEE13066A87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070" y="1354138"/>
            <a:ext cx="2918556" cy="454239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&#10;$n_A \times F$&#10;&#10;\end{document}" title="IguanaTex Bitmap Display">
            <a:extLst>
              <a:ext uri="{FF2B5EF4-FFF2-40B4-BE49-F238E27FC236}">
                <a16:creationId xmlns:a16="http://schemas.microsoft.com/office/drawing/2014/main" id="{8D52B2AE-5D68-4B4E-98C5-EA4AE8E2AD0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54" y="5843756"/>
            <a:ext cx="1161487" cy="301288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&#10;$n_B \times F$&#10;&#10;\end{document}" title="IguanaTex Bitmap Display">
            <a:extLst>
              <a:ext uri="{FF2B5EF4-FFF2-40B4-BE49-F238E27FC236}">
                <a16:creationId xmlns:a16="http://schemas.microsoft.com/office/drawing/2014/main" id="{B3D32DD1-BD16-4132-8F72-0EFC0B161FF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61" y="5773906"/>
            <a:ext cx="1174586" cy="301288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&#10;$n_A n_B \times F$&#10;&#10;\end{document}" title="IguanaTex Bitmap Display">
            <a:extLst>
              <a:ext uri="{FF2B5EF4-FFF2-40B4-BE49-F238E27FC236}">
                <a16:creationId xmlns:a16="http://schemas.microsoft.com/office/drawing/2014/main" id="{AD9546B3-E07F-490D-9CE1-F086A1FE56E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837" y="5734387"/>
            <a:ext cx="1628701" cy="30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2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194B38-B4A0-4AE1-A26C-5BCFEEBB464E}"/>
              </a:ext>
            </a:extLst>
          </p:cNvPr>
          <p:cNvSpPr/>
          <p:nvPr/>
        </p:nvSpPr>
        <p:spPr>
          <a:xfrm>
            <a:off x="816292" y="2326565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4A67F5-3323-45A3-B9F2-F12E675BEAC8}"/>
              </a:ext>
            </a:extLst>
          </p:cNvPr>
          <p:cNvSpPr/>
          <p:nvPr/>
        </p:nvSpPr>
        <p:spPr>
          <a:xfrm>
            <a:off x="816292" y="3930649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Tayler Smith</a:t>
            </a:r>
          </a:p>
          <a:p>
            <a:pPr algn="ctr"/>
            <a:r>
              <a:rPr lang="en-US" dirty="0"/>
              <a:t>Raleigh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4FCC62-70B6-4B52-A655-6CD27B224297}"/>
              </a:ext>
            </a:extLst>
          </p:cNvPr>
          <p:cNvSpPr/>
          <p:nvPr/>
        </p:nvSpPr>
        <p:spPr>
          <a:xfrm>
            <a:off x="816292" y="722480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Terry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A039C-A7DB-43F8-AF03-8A121E923897}"/>
              </a:ext>
            </a:extLst>
          </p:cNvPr>
          <p:cNvSpPr/>
          <p:nvPr/>
        </p:nvSpPr>
        <p:spPr>
          <a:xfrm>
            <a:off x="4187192" y="1354137"/>
            <a:ext cx="2286000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881133-6DAF-43C8-8455-5D1DDD32C80B}"/>
              </a:ext>
            </a:extLst>
          </p:cNvPr>
          <p:cNvCxnSpPr>
            <a:cxnSpLocks/>
          </p:cNvCxnSpPr>
          <p:nvPr/>
        </p:nvCxnSpPr>
        <p:spPr>
          <a:xfrm>
            <a:off x="3356611" y="1354137"/>
            <a:ext cx="576262" cy="280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491BF6-D1F9-4B6E-951A-08C40F898616}"/>
              </a:ext>
            </a:extLst>
          </p:cNvPr>
          <p:cNvCxnSpPr>
            <a:cxnSpLocks/>
          </p:cNvCxnSpPr>
          <p:nvPr/>
        </p:nvCxnSpPr>
        <p:spPr>
          <a:xfrm flipV="1">
            <a:off x="3356611" y="2184400"/>
            <a:ext cx="525777" cy="336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352BC0-D0E0-4382-94D1-A6B0698087A2}"/>
              </a:ext>
            </a:extLst>
          </p:cNvPr>
          <p:cNvCxnSpPr>
            <a:cxnSpLocks/>
          </p:cNvCxnSpPr>
          <p:nvPr/>
        </p:nvCxnSpPr>
        <p:spPr>
          <a:xfrm flipV="1">
            <a:off x="3320889" y="2600325"/>
            <a:ext cx="802688" cy="1388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01179E-6B53-4978-931D-A0ED2CFE2961}"/>
              </a:ext>
            </a:extLst>
          </p:cNvPr>
          <p:cNvCxnSpPr>
            <a:cxnSpLocks/>
          </p:cNvCxnSpPr>
          <p:nvPr/>
        </p:nvCxnSpPr>
        <p:spPr>
          <a:xfrm>
            <a:off x="7248525" y="822325"/>
            <a:ext cx="0" cy="521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\documentclass{article}&#10;\usepackage{amsmath}&#10;\pagestyle{empty}&#10;\begin{document}&#10;&#10;&#10;$A$&#10;&#10;\end{document}" title="IguanaTex Bitmap Display">
            <a:extLst>
              <a:ext uri="{FF2B5EF4-FFF2-40B4-BE49-F238E27FC236}">
                <a16:creationId xmlns:a16="http://schemas.microsoft.com/office/drawing/2014/main" id="{980EA07D-4035-4F2F-8B29-46EA46C977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25425"/>
            <a:ext cx="462280" cy="47835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&#10;$B$&#10;&#10;\end{document}" title="IguanaTex Bitmap Display">
            <a:extLst>
              <a:ext uri="{FF2B5EF4-FFF2-40B4-BE49-F238E27FC236}">
                <a16:creationId xmlns:a16="http://schemas.microsoft.com/office/drawing/2014/main" id="{C90479A8-C9A3-42BD-92C0-E4A475F98E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8" y="205842"/>
            <a:ext cx="482379" cy="454240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&#10;$n_A \times F$&#10;&#10;\end{document}" title="IguanaTex Bitmap Display">
            <a:extLst>
              <a:ext uri="{FF2B5EF4-FFF2-40B4-BE49-F238E27FC236}">
                <a16:creationId xmlns:a16="http://schemas.microsoft.com/office/drawing/2014/main" id="{8D52B2AE-5D68-4B4E-98C5-EA4AE8E2AD0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54" y="5843756"/>
            <a:ext cx="1161487" cy="301288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&#10;$n_B \times F$&#10;&#10;\end{document}" title="IguanaTex Bitmap Display">
            <a:extLst>
              <a:ext uri="{FF2B5EF4-FFF2-40B4-BE49-F238E27FC236}">
                <a16:creationId xmlns:a16="http://schemas.microsoft.com/office/drawing/2014/main" id="{B3D32DD1-BD16-4132-8F72-0EFC0B161FF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61" y="5773906"/>
            <a:ext cx="1174586" cy="301288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677F01BE-8C02-43DF-8D87-B59AA20DB6C8}"/>
              </a:ext>
            </a:extLst>
          </p:cNvPr>
          <p:cNvSpPr/>
          <p:nvPr/>
        </p:nvSpPr>
        <p:spPr>
          <a:xfrm>
            <a:off x="4187192" y="3270249"/>
            <a:ext cx="2286000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Brandon Green</a:t>
            </a:r>
          </a:p>
          <a:p>
            <a:pPr algn="ctr"/>
            <a:r>
              <a:rPr lang="en-US" dirty="0"/>
              <a:t>Asheville</a:t>
            </a:r>
          </a:p>
          <a:p>
            <a:pPr algn="ctr"/>
            <a:r>
              <a:rPr lang="en-US" dirty="0"/>
              <a:t>M</a:t>
            </a:r>
          </a:p>
        </p:txBody>
      </p:sp>
      <p:pic>
        <p:nvPicPr>
          <p:cNvPr id="8" name="Picture 7" descr="\documentclass{article}&#10;\usepackage{amsmath}&#10;\pagestyle{empty}&#10;\begin{document}&#10;&#10;$Z_1  = 2$&#10;&#10;&#10;\end{document}" title="IguanaTex Bitmap Display">
            <a:extLst>
              <a:ext uri="{FF2B5EF4-FFF2-40B4-BE49-F238E27FC236}">
                <a16:creationId xmlns:a16="http://schemas.microsoft.com/office/drawing/2014/main" id="{5BA40394-AF9C-467B-91CA-AA403BAA8F5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440" y="1817287"/>
            <a:ext cx="1555750" cy="451987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$Z_2  = 0$&#10;&#10;&#10;\end{document}" title="IguanaTex Bitmap Display">
            <a:extLst>
              <a:ext uri="{FF2B5EF4-FFF2-40B4-BE49-F238E27FC236}">
                <a16:creationId xmlns:a16="http://schemas.microsoft.com/office/drawing/2014/main" id="{81475072-1004-BDA5-FD6B-0D7A091A51B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440" y="3536608"/>
            <a:ext cx="1562301" cy="4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9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7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1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7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21B3B9-D69F-4D24-A8D1-8F2ADDEB9718}"/>
              </a:ext>
            </a:extLst>
          </p:cNvPr>
          <p:cNvCxnSpPr/>
          <p:nvPr/>
        </p:nvCxnSpPr>
        <p:spPr>
          <a:xfrm>
            <a:off x="2476500" y="3257550"/>
            <a:ext cx="3086100" cy="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C20F06-3FA6-4E6A-B028-F627EC8640B9}"/>
              </a:ext>
            </a:extLst>
          </p:cNvPr>
          <p:cNvCxnSpPr>
            <a:cxnSpLocks/>
          </p:cNvCxnSpPr>
          <p:nvPr/>
        </p:nvCxnSpPr>
        <p:spPr>
          <a:xfrm flipV="1">
            <a:off x="2476500" y="1828800"/>
            <a:ext cx="3086100" cy="2581275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150938-C03D-4CC1-9F01-E128EB189FCF}"/>
              </a:ext>
            </a:extLst>
          </p:cNvPr>
          <p:cNvCxnSpPr>
            <a:cxnSpLocks/>
          </p:cNvCxnSpPr>
          <p:nvPr/>
        </p:nvCxnSpPr>
        <p:spPr>
          <a:xfrm>
            <a:off x="2400300" y="1762125"/>
            <a:ext cx="3162300" cy="137160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8F1C2B-5C89-4C8B-8CD2-5144476A783C}"/>
              </a:ext>
            </a:extLst>
          </p:cNvPr>
          <p:cNvCxnSpPr>
            <a:cxnSpLocks/>
          </p:cNvCxnSpPr>
          <p:nvPr/>
        </p:nvCxnSpPr>
        <p:spPr>
          <a:xfrm flipV="1">
            <a:off x="2400300" y="3390900"/>
            <a:ext cx="3162300" cy="2790825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9985CD-2856-4B28-99A2-A8E47AA218C4}"/>
              </a:ext>
            </a:extLst>
          </p:cNvPr>
          <p:cNvCxnSpPr/>
          <p:nvPr/>
        </p:nvCxnSpPr>
        <p:spPr>
          <a:xfrm>
            <a:off x="2400300" y="1657350"/>
            <a:ext cx="3086100" cy="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87EE7F-2BD9-457B-8354-E4F3B805FAE7}"/>
              </a:ext>
            </a:extLst>
          </p:cNvPr>
          <p:cNvCxnSpPr>
            <a:cxnSpLocks/>
          </p:cNvCxnSpPr>
          <p:nvPr/>
        </p:nvCxnSpPr>
        <p:spPr>
          <a:xfrm flipV="1">
            <a:off x="2476500" y="1828801"/>
            <a:ext cx="3009900" cy="1304924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8DB961-C0A3-4E8A-8DDA-544FB65D75A4}"/>
              </a:ext>
            </a:extLst>
          </p:cNvPr>
          <p:cNvCxnSpPr>
            <a:cxnSpLocks/>
          </p:cNvCxnSpPr>
          <p:nvPr/>
        </p:nvCxnSpPr>
        <p:spPr>
          <a:xfrm flipV="1">
            <a:off x="2400300" y="2109786"/>
            <a:ext cx="3162300" cy="3910014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F468A6-7F74-4FFD-BC94-820A8F22E411}"/>
              </a:ext>
            </a:extLst>
          </p:cNvPr>
          <p:cNvCxnSpPr>
            <a:cxnSpLocks/>
          </p:cNvCxnSpPr>
          <p:nvPr/>
        </p:nvCxnSpPr>
        <p:spPr>
          <a:xfrm flipV="1">
            <a:off x="2476500" y="3362325"/>
            <a:ext cx="3086100" cy="1152525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39CCAB-B270-4F1F-A4E1-B8CF70F3BDC7}"/>
              </a:ext>
            </a:extLst>
          </p:cNvPr>
          <p:cNvCxnSpPr>
            <a:cxnSpLocks/>
          </p:cNvCxnSpPr>
          <p:nvPr/>
        </p:nvCxnSpPr>
        <p:spPr>
          <a:xfrm>
            <a:off x="2400300" y="1933575"/>
            <a:ext cx="3257550" cy="260985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402517-7232-4BA8-9EF1-149E400D75ED}"/>
              </a:ext>
            </a:extLst>
          </p:cNvPr>
          <p:cNvCxnSpPr>
            <a:cxnSpLocks/>
          </p:cNvCxnSpPr>
          <p:nvPr/>
        </p:nvCxnSpPr>
        <p:spPr>
          <a:xfrm>
            <a:off x="2476500" y="3390900"/>
            <a:ext cx="3181350" cy="123825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425268-0AA5-40B5-94BA-D3551DA03A8C}"/>
              </a:ext>
            </a:extLst>
          </p:cNvPr>
          <p:cNvCxnSpPr>
            <a:cxnSpLocks/>
          </p:cNvCxnSpPr>
          <p:nvPr/>
        </p:nvCxnSpPr>
        <p:spPr>
          <a:xfrm>
            <a:off x="2476500" y="4686300"/>
            <a:ext cx="3181350" cy="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D217E2-FC31-4EE4-AE62-36BBB940A89A}"/>
              </a:ext>
            </a:extLst>
          </p:cNvPr>
          <p:cNvCxnSpPr>
            <a:cxnSpLocks/>
          </p:cNvCxnSpPr>
          <p:nvPr/>
        </p:nvCxnSpPr>
        <p:spPr>
          <a:xfrm flipV="1">
            <a:off x="2400300" y="4886325"/>
            <a:ext cx="3257550" cy="137160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9B049E-3F81-45D6-AB52-ACE32681CA00}"/>
              </a:ext>
            </a:extLst>
          </p:cNvPr>
          <p:cNvCxnSpPr>
            <a:cxnSpLocks/>
          </p:cNvCxnSpPr>
          <p:nvPr/>
        </p:nvCxnSpPr>
        <p:spPr>
          <a:xfrm>
            <a:off x="2400300" y="2109786"/>
            <a:ext cx="3400425" cy="3786189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55539D-35EB-49A9-AC12-C08968BDF8FE}"/>
              </a:ext>
            </a:extLst>
          </p:cNvPr>
          <p:cNvCxnSpPr>
            <a:cxnSpLocks/>
          </p:cNvCxnSpPr>
          <p:nvPr/>
        </p:nvCxnSpPr>
        <p:spPr>
          <a:xfrm>
            <a:off x="2438400" y="3514725"/>
            <a:ext cx="3362325" cy="2505075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2FFA6F-BAE1-4475-BA47-DF7B1F1F7CFA}"/>
              </a:ext>
            </a:extLst>
          </p:cNvPr>
          <p:cNvCxnSpPr>
            <a:cxnSpLocks/>
          </p:cNvCxnSpPr>
          <p:nvPr/>
        </p:nvCxnSpPr>
        <p:spPr>
          <a:xfrm>
            <a:off x="2438400" y="4786312"/>
            <a:ext cx="3362325" cy="1395413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E70F41-C9F8-481D-9DB0-2AD00F3F6B07}"/>
              </a:ext>
            </a:extLst>
          </p:cNvPr>
          <p:cNvCxnSpPr>
            <a:cxnSpLocks/>
          </p:cNvCxnSpPr>
          <p:nvPr/>
        </p:nvCxnSpPr>
        <p:spPr>
          <a:xfrm>
            <a:off x="2400300" y="6391275"/>
            <a:ext cx="3400425" cy="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\documentclass{article}&#10;\usepackage{amsmath}&#10;\pagestyle{empty}&#10;\begin{document}&#10;&#10;$n_A n_B$ independent decisions&#10;&#10;&#10;\end{document}" title="IguanaTex Bitmap Display">
            <a:extLst>
              <a:ext uri="{FF2B5EF4-FFF2-40B4-BE49-F238E27FC236}">
                <a16:creationId xmlns:a16="http://schemas.microsoft.com/office/drawing/2014/main" id="{38B4A6E7-37A4-42DE-8E56-6F0054B6801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676275"/>
            <a:ext cx="3117714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5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7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3333D482-3AB2-4B1E-92D0-965FB84433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597606"/>
            <a:ext cx="2590476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08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&#10;$A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68.99134"/>
  <p:tag name="LATEXADDIN" val="\documentclass{article}&#10;\usepackage{amsmath}&#10;\pagestyle{empty}&#10;\begin{document}&#10;&#10;&#10;$\Gamma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935.508"/>
  <p:tag name="LATEXADDIN" val="\documentclass{article}&#10;\usepackage{amsmath}&#10;\pagestyle{empty}&#10;\begin{document}&#10;&#10;\centering&#10;&#10;$Z_j | \Phi, \Gamma \propto \begin{cases} &#10; w_{ij}   &amp; z_j \leq n_A \\&#10;\frac{n_B - D + \beta_{\pi}}{D + \alpha_{\pi}} &amp;  z_j  = n_A + 1 \\&#10;\end{cases}$&#10;&#10;&#10;\end{document}"/>
  <p:tag name="IGUANATEXSIZE" val="20"/>
  <p:tag name="IGUANATEXCURSOR" val="16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1.076"/>
  <p:tag name="ORIGINALWIDTH" val="1502.812"/>
  <p:tag name="LATEXADDIN" val="\documentclass{article}&#10;\usepackage{amsmath}&#10;\pagestyle{empty}&#10;\begin{document}&#10;&#10;\begin{align*}&#10;D &amp;= \sum_{j = 1}^{n_B} I(Z_j \leq n_A) \\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1.567"/>
  <p:tag name="LATEXADDIN" val="\documentclass{article}&#10;\usepackage{amsmath}&#10;\pagestyle{empty}&#10;\begin{document}&#10;&#10;&#10;Complexity depends on $n_A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039.745"/>
  <p:tag name="LATEXADDIN" val="\documentclass{article}&#10;\usepackage{amsmath}&#10;\pagestyle{empty}&#10;\begin{document}&#10;&#10;\centering&#10;&#10;$h\left(Z_j\right) | \Phi, \tilde{\Gamma} \propto \begin{cases} &#10; w_{p} \times H_{j_p} &amp; p \leq P \\&#10;\frac{n_B - D + \beta_{\pi}}{D + \alpha_{\pi}} &amp;  p  = P + 1 \\&#10;\end{cases}$&#10;&#10;&#10;\end{document}"/>
  <p:tag name="IGUANATEXSIZE" val="20"/>
  <p:tag name="IGUANATEXCURSOR" val="16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913.761"/>
  <p:tag name="LATEXADDIN" val="\documentclass{article}&#10;\usepackage{amsmath}&#10;\pagestyle{empty}&#10;\begin{document}&#10;&#10;&#10;Complexity \emph{does not} depend on $n_A$&#10;&#10;\end{document}"/>
  <p:tag name="IGUANATEXSIZE" val="20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454.068"/>
  <p:tag name="LATEXADDIN" val="\documentclass{article}&#10;\usepackage{amsmath}&#10;\pagestyle{empty}&#10;\begin{document}&#10;&#10;\centering&#10;&#10;$Z_j | h\left(Z_j\right) \propto \begin{cases} &#10; 1 &amp; i \in r_{j_p} \\&#10;0 &amp; \text{otherwise} \\&#10;\end{cases}$&#10;&#10;&#10;\end{document}"/>
  <p:tag name="IGUANATEXSIZE" val="20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38.8826"/>
  <p:tag name="LATEXADDIN" val="\documentclass{article}&#10;\usepackage{amsmath}&#10;\pagestyle{empty}&#10;\begin{document}&#10;&#10;&#10;Sample by record&#10;&#10;\end{document}"/>
  <p:tag name="IGUANATEXSIZE" val="2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935.508"/>
  <p:tag name="LATEXADDIN" val="\documentclass{article}&#10;\usepackage{amsmath}&#10;\pagestyle{empty}&#10;\begin{document}&#10;&#10;\centering&#10;&#10;$Z_j | \Phi, \Gamma \propto \begin{cases} &#10; w_{ij}   &amp; z_j \leq n_A \\&#10;\frac{n_B - D + \beta_{\pi}}{D + \alpha_{\pi}} &amp;  z_j  = n_A + 1 \\&#10;\end{cases}$&#10;&#10;&#10;\end{document}"/>
  <p:tag name="IGUANATEXSIZE" val="20"/>
  <p:tag name="IGUANATEXCURSOR" val="16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1.076"/>
  <p:tag name="ORIGINALWIDTH" val="1502.812"/>
  <p:tag name="LATEXADDIN" val="\documentclass{article}&#10;\usepackage{amsmath}&#10;\pagestyle{empty}&#10;\begin{document}&#10;&#10;\begin{align*}&#10;D &amp;= \sum_{j = 1}^{n_B} I(Z_j \leq n_A) \\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1.567"/>
  <p:tag name="LATEXADDIN" val="\documentclass{article}&#10;\usepackage{amsmath}&#10;\pagestyle{empty}&#10;\begin{document}&#10;&#10;&#10;Complexity depends on $n_A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04.6495"/>
  <p:tag name="LATEXADDIN" val="\documentclass{article}&#10;\usepackage{amsmath}&#10;\pagestyle{empty}&#10;\begin{document}&#10;&#10;&#10;$\gamma_{21} = [1, 1, 1, 1]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039.745"/>
  <p:tag name="LATEXADDIN" val="\documentclass{article}&#10;\usepackage{amsmath}&#10;\pagestyle{empty}&#10;\begin{document}&#10;&#10;\centering&#10;&#10;$h\left(Z_j\right) | \Phi, \tilde{\Gamma} \propto \begin{cases} &#10; w_{p} \times H_{j_p} &amp; p \leq P \\&#10;\frac{n_B - D + \beta_{\pi}}{D + \alpha_{\pi}} &amp;  p  = P + 1 \\&#10;\end{cases}$&#10;&#10;&#10;\end{document}"/>
  <p:tag name="IGUANATEXSIZE" val="20"/>
  <p:tag name="IGUANATEXCURSOR" val="16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913.761"/>
  <p:tag name="LATEXADDIN" val="\documentclass{article}&#10;\usepackage{amsmath}&#10;\pagestyle{empty}&#10;\begin{document}&#10;&#10;&#10;Complexity \emph{does not} depend on $n_A$&#10;&#10;\end{document}"/>
  <p:tag name="IGUANATEXSIZE" val="20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454.068"/>
  <p:tag name="LATEXADDIN" val="\documentclass{article}&#10;\usepackage{amsmath}&#10;\pagestyle{empty}&#10;\begin{document}&#10;&#10;\centering&#10;&#10;$Z_j | h\left(Z_j\right) \propto \begin{cases} &#10; 1 &amp; i \in r_{j_p} \\&#10;0 &amp; \text{otherwise} \\&#10;\end{cases}$&#10;&#10;&#10;\end{document}"/>
  <p:tag name="IGUANATEXSIZE" val="20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913.761"/>
  <p:tag name="LATEXADDIN" val="\documentclass{article}&#10;\usepackage{amsmath}&#10;\pagestyle{empty}&#10;\begin{document}&#10;&#10;&#10;Complexity \emph{does not} depend on $n_A$&#10;&#10;\end{document}"/>
  <p:tag name="IGUANATEXSIZE" val="20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38.8826"/>
  <p:tag name="LATEXADDIN" val="\documentclass{article}&#10;\usepackage{amsmath}&#10;\pagestyle{empty}&#10;\begin{document}&#10;&#10;&#10;Sample by record&#10;&#10;\end{document}"/>
  <p:tag name="IGUANATEXSIZE" val="2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051.744"/>
  <p:tag name="LATEXADDIN" val="\documentclass{article}&#10;\usepackage{amsmath}&#10;\pagestyle{empty}&#10;\begin{document}&#10;&#10;\centering&#10;$Z_j^{(s+1)} | \Phi, \Gamma, \pi \propto \begin{cases} &#10; \frac{\pi}{n_1}w_{ij}   &amp; z_j \leq n_1; \\&#10; 1-\pi &amp;  z_j  = n_1 + 1 \\&#10;\end{cases}$&#10;&#10;&#10;\end{document}"/>
  <p:tag name="IGUANATEXSIZE" val="20"/>
  <p:tag name="IGUANATEXCURSOR" val="2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628.421"/>
  <p:tag name="LATEXADDIN" val="\documentclass{article}&#10;\usepackage{amsmath}&#10;\pagestyle{empty}&#10;\begin{document}&#10;&#10;$h\left(Z_j^{(s+1)}\right) \mid \Phi, \tilde{\Gamma}, \pi \propto&#10;\begin{cases} &#10; \frac{\pi}{n_A}w_{p}\times H_{j_p}  &amp; p \leq P; \\&#10; 1 - \pi &amp;   p = P + 1 \\&#10;\end{cases}$&#10;&#10;&#10;\end{document}"/>
  <p:tag name="IGUANATEXSIZE" val="20"/>
  <p:tag name="IGUANATEXCURSOR" val="1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146.232"/>
  <p:tag name="LATEXADDIN" val="\documentclass{article}&#10;\usepackage{amsmath}&#10;\pagestyle{empty}&#10;\begin{document}&#10;&#10;&#10;$Z_j^{(s+1)} \mid h\left(Z_j^{(s+1)}\right) =\begin{cases} &#10; \frac{1}{H_{j_p}} &amp; i \in r_{j_p} \\&#10; 0 &amp; \text{otherwise} \\&#10;\end{cases}$&#10;&#10;\end{document}"/>
  <p:tag name="IGUANATEXSIZE" val="20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1.567"/>
  <p:tag name="LATEXADDIN" val="\documentclass{article}&#10;\usepackage{amsmath}&#10;\pagestyle{empty}&#10;\begin{document}&#10;&#10;&#10;Complexity depends on $n_A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913.761"/>
  <p:tag name="LATEXADDIN" val="\documentclass{article}&#10;\usepackage{amsmath}&#10;\pagestyle{empty}&#10;\begin{document}&#10;&#10;&#10;Complexity \emph{does not} depend on $n_A$&#10;&#10;\end{document}"/>
  <p:tag name="IGUANATEXSIZE" val="20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04.6495"/>
  <p:tag name="LATEXADDIN" val="\documentclass{article}&#10;\usepackage{amsmath}&#10;\pagestyle{empty}&#10;\begin{document}&#10;&#10;&#10;$\gamma_{31} = [2, 1, 2, 2]$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913.761"/>
  <p:tag name="LATEXADDIN" val="\documentclass{article}&#10;\usepackage{amsmath}&#10;\pagestyle{empty}&#10;\begin{document}&#10;&#10;&#10;Complexity \emph{does not} depend on $n_A$&#10;&#10;\end{document}"/>
  <p:tag name="IGUANATEXSIZE" val="20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8.3802"/>
  <p:tag name="ORIGINALWIDTH" val="1502.812"/>
  <p:tag name="LATEXADDIN" val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051.744"/>
  <p:tag name="LATEXADDIN" val="\documentclass{article}&#10;\usepackage{amsmath}&#10;\pagestyle{empty}&#10;\begin{document}&#10;&#10;\centering&#10;$Z_j^{(s+1)} | \Phi, \Gamma, \pi \propto \begin{cases} &#10; \frac{\pi}{n_1}w_{ij}   &amp; z_j \leq n_1; \\&#10; 1-\pi &amp;  z_j  = n_1 + 1 \\&#10;\end{cases}$&#10;&#10;&#10;\end{document}"/>
  <p:tag name="IGUANATEXSIZE" val="20"/>
  <p:tag name="IGUANATEXCURSOR" val="2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628.421"/>
  <p:tag name="LATEXADDIN" val="\documentclass{article}&#10;\usepackage{amsmath}&#10;\pagestyle{empty}&#10;\begin{document}&#10;&#10;$h\left(Z_j^{(s+1)}\right) \mid \Phi, \tilde{\Gamma}, \pi \propto&#10;\begin{cases} &#10; \frac{\pi}{n_A}w_{p}\times H_{j_p}  &amp; p \leq P; \\&#10; 1 - \pi &amp;   p = P + 1 \\&#10;\end{cases}$&#10;&#10;&#10;\end{document}"/>
  <p:tag name="IGUANATEXSIZE" val="20"/>
  <p:tag name="IGUANATEXCURSOR" val="1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1.567"/>
  <p:tag name="LATEXADDIN" val="\documentclass{article}&#10;\usepackage{amsmath}&#10;\pagestyle{empty}&#10;\begin{document}&#10;&#10;&#10;Complexity depends on $n_A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8.3802"/>
  <p:tag name="ORIGINALWIDTH" val="1502.812"/>
  <p:tag name="LATEXADDIN" val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885.264"/>
  <p:tag name="LATEXADDIN" val="\documentclass{article}&#10;\usepackage{amsmath}&#10;\pagestyle{empty}&#10;\begin{document}&#10;&#10;\centering&#10;$Z_j | \Phi, \Gamma, \pi \propto \begin{cases} &#10; \frac{\pi}{n_A}w_{ij}   &amp; z_j \leq n_A; \\&#10; 1-\pi &amp;  z_j  = n_A + 1 \\&#10;\end{cases}$&#10;&#10;&#10;\end{document}"/>
  <p:tag name="IGUANATEXSIZE" val="20"/>
  <p:tag name="IGUANATEXCURSOR" val="1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8.3802"/>
  <p:tag name="ORIGINALWIDTH" val="1502.812"/>
  <p:tag name="LATEXADDIN" val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38.8826"/>
  <p:tag name="LATEXADDIN" val="\documentclass{article}&#10;\usepackage{amsmath}&#10;\pagestyle{empty}&#10;\begin{document}&#10;&#10;&#10;Sample by record&#10;&#10;\end{document}"/>
  <p:tag name="IGUANATEXSIZE" val="2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885.264"/>
  <p:tag name="LATEXADDIN" val="\documentclass{article}&#10;\usepackage{amsmath}&#10;\pagestyle{empty}&#10;\begin{document}&#10;&#10;\centering&#10;$Z_j | \Phi, \Gamma, \pi \propto \begin{cases} &#10; \frac{\pi}{n_A}w_{ij}   &amp; z_j \leq n_A; \\&#10; 1-\pi &amp;  z_j  = n_A + 1 \\&#10;\end{cases}$&#10;&#10;&#10;\end{document}"/>
  <p:tag name="IGUANATEXSIZE" val="20"/>
  <p:tag name="IGUANATEXCURSOR" val="1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04.6495"/>
  <p:tag name="LATEXADDIN" val="\documentclass{article}&#10;\usepackage{amsmath}&#10;\pagestyle{empty}&#10;\begin{document}&#10;&#10;&#10;$\gamma_{11} = [3, 1, 1, 2]$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1.567"/>
  <p:tag name="LATEXADDIN" val="\documentclass{article}&#10;\usepackage{amsmath}&#10;\pagestyle{empty}&#10;\begin{document}&#10;&#10;&#10;Complexity depends on $n_A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8.3802"/>
  <p:tag name="ORIGINALWIDTH" val="1502.812"/>
  <p:tag name="LATEXADDIN" val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38.8826"/>
  <p:tag name="LATEXADDIN" val="\documentclass{article}&#10;\usepackage{amsmath}&#10;\pagestyle{empty}&#10;\begin{document}&#10;&#10;&#10;Sample by record&#10;&#10;\end{document}"/>
  <p:tag name="IGUANATEXSIZE" val="2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885.264"/>
  <p:tag name="LATEXADDIN" val="\documentclass{article}&#10;\usepackage{amsmath}&#10;\pagestyle{empty}&#10;\begin{document}&#10;&#10;\centering&#10;$Z_j | \Phi, \Gamma, \pi \propto \begin{cases} &#10; \frac{\pi}{n_A}w_{ij}   &amp; z_j \leq n_A; \\&#10; 1-\pi &amp;  z_j  = n_A + 1 \\&#10;\end{cases}$&#10;&#10;&#10;\end{document}"/>
  <p:tag name="IGUANATEXSIZE" val="20"/>
  <p:tag name="IGUANATEXCURSOR" val="1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362.955"/>
  <p:tag name="LATEXADDIN" val="\documentclass{article}&#10;\usepackage{amsmath}&#10;\pagestyle{empty}&#10;\begin{document}&#10;&#10;$h\left(Z_j\right) \mid \Phi, \tilde{\Gamma}, \pi \propto&#10;\begin{cases} &#10; \frac{\pi}{n_A}w_{p}\times H_{j_p}  &amp; p \leq P; \\&#10; 1 - \pi &amp;   p = P + 1 \\&#10;\end{cases}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1.567"/>
  <p:tag name="LATEXADDIN" val="\documentclass{article}&#10;\usepackage{amsmath}&#10;\pagestyle{empty}&#10;\begin{document}&#10;&#10;&#10;Complexity depends on $n_A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8.3802"/>
  <p:tag name="ORIGINALWIDTH" val="1502.812"/>
  <p:tag name="LATEXADDIN" val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38.8826"/>
  <p:tag name="LATEXADDIN" val="\documentclass{article}&#10;\usepackage{amsmath}&#10;\pagestyle{empty}&#10;\begin{document}&#10;&#10;&#10;Sample by record&#10;&#10;\end{document}"/>
  <p:tag name="IGUANATEXSIZE" val="2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600.3"/>
  <p:tag name="LATEXADDIN" val="\documentclass{article}&#10;\usepackage{amsmath}&#10;\pagestyle{empty}&#10;\begin{document}&#10;&#10;&#10;Sample by agreement pattern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885.264"/>
  <p:tag name="LATEXADDIN" val="\documentclass{article}&#10;\usepackage{amsmath}&#10;\pagestyle{empty}&#10;\begin{document}&#10;&#10;\centering&#10;$Z_j | \Phi, \Gamma, \pi \propto \begin{cases} &#10; \frac{\pi}{n_A}w_{ij}   &amp; z_j \leq n_A; \\&#10; 1-\pi &amp;  z_j  = n_A + 1 \\&#10;\end{cases}$&#10;&#10;&#10;\end{document}"/>
  <p:tag name="IGUANATEXSIZE" val="20"/>
  <p:tag name="IGUANATEXCURSOR" val="1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98.9502"/>
  <p:tag name="LATEXADDIN" val="\documentclass{article}&#10;\usepackage{amsmath}&#10;\pagestyle{empty}&#10;\begin{document}&#10;&#10;&#10;$n_A \times F$&#10;&#10;\end{document}"/>
  <p:tag name="IGUANATEXSIZE" val="20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362.955"/>
  <p:tag name="LATEXADDIN" val="\documentclass{article}&#10;\usepackage{amsmath}&#10;\pagestyle{empty}&#10;\begin{document}&#10;&#10;$h\left(Z_j\right) \mid \Phi, \tilde{\Gamma}, \pi \propto&#10;\begin{cases} &#10; \frac{\pi}{n_A}w_{p}\times H_{j_p}  &amp; p \leq P; \\&#10; 1 - \pi &amp;   p = P + 1 \\&#10;\end{cases}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1.567"/>
  <p:tag name="LATEXADDIN" val="\documentclass{article}&#10;\usepackage{amsmath}&#10;\pagestyle{empty}&#10;\begin{document}&#10;&#10;&#10;Complexity depends on $n_A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913.761"/>
  <p:tag name="LATEXADDIN" val="\documentclass{article}&#10;\usepackage{amsmath}&#10;\pagestyle{empty}&#10;\begin{document}&#10;&#10;&#10;Complexity \emph{does not} depend on $n_A$&#10;&#10;\end{document}"/>
  <p:tag name="IGUANATEXSIZE" val="20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8.3802"/>
  <p:tag name="ORIGINALWIDTH" val="1502.812"/>
  <p:tag name="LATEXADDIN" val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38.8826"/>
  <p:tag name="LATEXADDIN" val="\documentclass{article}&#10;\usepackage{amsmath}&#10;\pagestyle{empty}&#10;\begin{document}&#10;&#10;&#10;Sample by record&#10;&#10;\end{document}"/>
  <p:tag name="IGUANATEXSIZE" val="2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600.3"/>
  <p:tag name="LATEXADDIN" val="\documentclass{article}&#10;\usepackage{amsmath}&#10;\pagestyle{empty}&#10;\begin{document}&#10;&#10;&#10;Sample by agreement pattern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885.264"/>
  <p:tag name="LATEXADDIN" val="\documentclass{article}&#10;\usepackage{amsmath}&#10;\pagestyle{empty}&#10;\begin{document}&#10;&#10;\centering&#10;$Z_j | \Phi, \Gamma, \pi \propto \begin{cases} &#10; \frac{\pi}{n_A}w_{ij}   &amp; z_j \leq n_A; \\&#10; 1-\pi &amp;  z_j  = n_A + 1 \\&#10;\end{cases}$&#10;&#10;&#10;\end{document}"/>
  <p:tag name="IGUANATEXSIZE" val="20"/>
  <p:tag name="IGUANATEXCURSOR" val="1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362.955"/>
  <p:tag name="LATEXADDIN" val="\documentclass{article}&#10;\usepackage{amsmath}&#10;\pagestyle{empty}&#10;\begin{document}&#10;&#10;$h\left(Z_j\right) \mid \Phi, \tilde{\Gamma}, \pi \propto&#10;\begin{cases} &#10; \frac{\pi}{n_A}w_{p}\times H_{j_p}  &amp; p \leq P; \\&#10; 1 - \pi &amp;   p = P + 1 \\&#10;\end{cases}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523.809"/>
  <p:tag name="LATEXADDIN" val="\documentclass{article}&#10;\usepackage{amsmath}&#10;\pagestyle{empty}&#10;\begin{document}&#10;&#10;&#10;$Z_j \mid h\left(Z_j\right) \propto \begin{cases} &#10; 1 &amp; i \in r_{j_p} \\&#10; 0 &amp; \text{otherwise} \\&#10;\end{cases}$&#10;&#10;\end{document}"/>
  <p:tag name="IGUANATEXSIZE" val="20"/>
  <p:tag name="IGUANATEXCURSOR" val="13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1.567"/>
  <p:tag name="LATEXADDIN" val="\documentclass{article}&#10;\usepackage{amsmath}&#10;\pagestyle{empty}&#10;\begin{document}&#10;&#10;&#10;Complexity depends on $n_A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403.4495"/>
  <p:tag name="LATEXADDIN" val="\documentclass{article}&#10;\usepackage{amsmath}&#10;\pagestyle{empty}&#10;\begin{document}&#10;&#10;&#10;$n_B \times F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913.761"/>
  <p:tag name="LATEXADDIN" val="\documentclass{article}&#10;\usepackage{amsmath}&#10;\pagestyle{empty}&#10;\begin{document}&#10;&#10;&#10;Complexity \emph{does not} depend on $n_A$&#10;&#10;\end{document}"/>
  <p:tag name="IGUANATEXSIZE" val="20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8.3802"/>
  <p:tag name="ORIGINALWIDTH" val="1502.812"/>
  <p:tag name="LATEXADDIN" val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38.8826"/>
  <p:tag name="LATEXADDIN" val="\documentclass{article}&#10;\usepackage{amsmath}&#10;\pagestyle{empty}&#10;\begin{document}&#10;&#10;&#10;Sample by record&#10;&#10;\end{document}"/>
  <p:tag name="IGUANATEXSIZE" val="2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600.3"/>
  <p:tag name="LATEXADDIN" val="\documentclass{article}&#10;\usepackage{amsmath}&#10;\pagestyle{empty}&#10;\begin{document}&#10;&#10;&#10;Sample by agreement pattern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713.536"/>
  <p:tag name="LATEXADDIN" val="\documentclass{article}&#10;\usepackage{amsmath}&#10;\pagestyle{empty}&#10;\begin{document}&#10;&#10;&#10;Sample by record \emph{given} pattern&#10;&#10;\end{document}"/>
  <p:tag name="IGUANATEXSIZE" val="20"/>
  <p:tag name="IGUANATEXCURSOR" val="1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885.264"/>
  <p:tag name="LATEXADDIN" val="\documentclass{article}&#10;\usepackage{amsmath}&#10;\pagestyle{empty}&#10;\begin{document}&#10;&#10;\centering&#10;$Z_j | \Phi, \Gamma, \pi \propto \begin{cases} &#10; \frac{\pi}{n_A}w_{ij}   &amp; z_j \leq n_A; \\&#10; 1-\pi &amp;  z_j  = n_A + 1 \\&#10;\end{cases}$&#10;&#10;&#10;\end{document}"/>
  <p:tag name="IGUANATEXSIZE" val="20"/>
  <p:tag name="IGUANATEXCURSOR" val="1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362.955"/>
  <p:tag name="LATEXADDIN" val="\documentclass{article}&#10;\usepackage{amsmath}&#10;\pagestyle{empty}&#10;\begin{document}&#10;&#10;$h\left(Z_j\right) \mid \Phi, \tilde{\Gamma}, \pi \propto&#10;\begin{cases} &#10; \frac{\pi}{n_A}w_{p}\times H_{j_p}  &amp; p \leq P; \\&#10; 1 - \pi &amp;   p = P + 1 \\&#10;\end{cases}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523.809"/>
  <p:tag name="LATEXADDIN" val="\documentclass{article}&#10;\usepackage{amsmath}&#10;\pagestyle{empty}&#10;\begin{document}&#10;&#10;&#10;$Z_j \mid h\left(Z_j\right) \propto \begin{cases} &#10; 1 &amp; i \in r_{j_p} \\&#10; 0 &amp; \text{otherwise} \\&#10;\end{cases}$&#10;&#10;\end{document}"/>
  <p:tag name="IGUANATEXSIZE" val="20"/>
  <p:tag name="IGUANATEXCURSOR" val="13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1.567"/>
  <p:tag name="LATEXADDIN" val="\documentclass{article}&#10;\usepackage{amsmath}&#10;\pagestyle{empty}&#10;\begin{document}&#10;&#10;&#10;Complexity depends on $n_A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913.761"/>
  <p:tag name="LATEXADDIN" val="\documentclass{article}&#10;\usepackage{amsmath}&#10;\pagestyle{empty}&#10;\begin{document}&#10;&#10;&#10;Complexity \emph{does not} depend on $n_A$&#10;&#10;\end{document}"/>
  <p:tag name="IGUANATEXSIZE" val="20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559.4301"/>
  <p:tag name="LATEXADDIN" val="\documentclass{article}&#10;\usepackage{amsmath}&#10;\pagestyle{empty}&#10;\begin{document}&#10;&#10;&#10;$n_A n_B \times F$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8.3802"/>
  <p:tag name="ORIGINALWIDTH" val="1502.812"/>
  <p:tag name="LATEXADDIN" val="\documentclass{article}&#10;\usepackage{amsmath}&#10;\pagestyle{empty}&#10;\begin{document}&#10;&#10;\begin{align*}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913.761"/>
  <p:tag name="LATEXADDIN" val="\documentclass{article}&#10;\usepackage{amsmath}&#10;\pagestyle{empty}&#10;\begin{document}&#10;&#10;&#10;Complexity \emph{does not} depend on $n_A$&#10;&#10;\end{document}"/>
  <p:tag name="IGUANATEXSIZE" val="20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38.8826"/>
  <p:tag name="LATEXADDIN" val="\documentclass{article}&#10;\usepackage{amsmath}&#10;\pagestyle{empty}&#10;\begin{document}&#10;&#10;&#10;Sample by record&#10;&#10;\end{document}"/>
  <p:tag name="IGUANATEXSIZE" val="2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600.3"/>
  <p:tag name="LATEXADDIN" val="\documentclass{article}&#10;\usepackage{amsmath}&#10;\pagestyle{empty}&#10;\begin{document}&#10;&#10;&#10;Sample by agreement pattern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713.536"/>
  <p:tag name="LATEXADDIN" val="\documentclass{article}&#10;\usepackage{amsmath}&#10;\pagestyle{empty}&#10;\begin{document}&#10;&#10;&#10;Sample by record \emph{given} pattern&#10;&#10;\end{document}"/>
  <p:tag name="IGUANATEXSIZE" val="20"/>
  <p:tag name="IGUANATEXCURSOR" val="1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&#10;$A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&#10;$B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98.9502"/>
  <p:tag name="LATEXADDIN" val="\documentclass{article}&#10;\usepackage{amsmath}&#10;\pagestyle{empty}&#10;\begin{document}&#10;&#10;&#10;$n_A \times F$&#10;&#10;\end{document}"/>
  <p:tag name="IGUANATEXSIZE" val="20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&#10;$B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403.4495"/>
  <p:tag name="LATEXADDIN" val="\documentclass{article}&#10;\usepackage{amsmath}&#10;\pagestyle{empty}&#10;\begin{document}&#10;&#10;&#10;$n_B \times F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56.2054"/>
  <p:tag name="LATEXADDIN" val="\documentclass{article}&#10;\usepackage{amsmath}&#10;\pagestyle{empty}&#10;\begin{document}&#10;&#10;$Z_1  = 2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57.7053"/>
  <p:tag name="LATEXADDIN" val="\documentclass{article}&#10;\usepackage{amsmath}&#10;\pagestyle{empty}&#10;\begin{document}&#10;&#10;$Z_2  = 0$&#10;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534.308"/>
  <p:tag name="LATEXADDIN" val="\documentclass{article}&#10;\usepackage{amsmath}&#10;\pagestyle{empty}&#10;\begin{document}&#10;&#10;$n_A n_B$ independent decisions&#10;&#10;&#10;\end{document}"/>
  <p:tag name="IGUANATEXSIZE" val="20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378.328"/>
  <p:tag name="LATEXADDIN" val="\documentclass{article}&#10;\usepackage{amsmath}&#10;\pagestyle{empty}&#10;\begin{document}&#10;&#10;$n_B$ independent decisions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378.328"/>
  <p:tag name="LATEXADDIN" val="\documentclass{article}&#10;\usepackage{amsmath}&#10;\pagestyle{empty}&#10;\begin{document}&#10;&#10;$n_B$ independent decisions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begin{document}&#10;&#10;&#10;$P(Z_1  = 1) = .95$&#10;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&#10;$A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begin{document}&#10;&#10;&#10;$P(Z_3  = 1) = .85$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378.328"/>
  <p:tag name="LATEXADDIN" val="\documentclass{article}&#10;\usepackage{amsmath}&#10;\pagestyle{empty}&#10;\begin{document}&#10;&#10;$n_B$ independent decisions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begin{document}&#10;&#10;&#10;$P(Z_1  = 1) = .95$&#10;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begin{document}&#10;&#10;&#10;$P(Z_3  = 1) = .85$&#10;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1.849"/>
  <p:tag name="ORIGINALWIDTH" val="455.1931"/>
  <p:tag name="LATEXADDIN" val="\documentclass{article}&#10;\usepackage{amsmath}&#10;\pagestyle{empty}&#10;\begin{document}&#10;\centering&#10;$$\underline{h_p}$$&#10;$$[1, 1, 1, 1]$$&#10;$$[1, 1, 1, 2]$$&#10;\vdots&#10;$$[3, 3, 2, 2]$$&#10;&#10;\end{document}"/>
  <p:tag name="IGUANATEXSIZE" val="20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3.862"/>
  <p:tag name="ORIGINALWIDTH" val="114.7357"/>
  <p:tag name="LATEXADDIN" val="\documentclass{article}&#10;\usepackage{amsmath}&#10;\pagestyle{empty}&#10;\begin{document}&#10;\centering&#10;$$\underline{p}$$&#10;$$1$$&#10;$$2$$&#10;\vdots&#10;$$36$$&#10;&#10;\end{document}"/>
  <p:tag name="IGUANATEXSIZE" val="20"/>
  <p:tag name="IGUANATEXCURSOR" val="13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89.23882"/>
  <p:tag name="LATEXADDIN" val="\documentclass{article}&#10;\usepackage{amsmath}&#10;\pagestyle{empty}&#10;\begin{document}&#10;&#10;&#10;$\mathcal{P}$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76.9029"/>
  <p:tag name="LATEXADDIN" val="\documentclass{article}&#10;\usepackage{amsmath}&#10;\pagestyle{empty}&#10;\begin{document}&#10;&#10;$L = \{3, 3, 2, 2\}$&#10;&#10;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68.99134"/>
  <p:tag name="LATEXADDIN" val="\documentclass{article}&#10;\usepackage{amsmath}&#10;\pagestyle{empty}&#10;\begin{document}&#10;&#10;&#10;$\Gamma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68.99134"/>
  <p:tag name="LATEXADDIN" val="\documentclass{article}&#10;\usepackage{amsmath}&#10;\pagestyle{empty}&#10;\begin{document}&#10;&#10;&#10;$\Gamma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&#10;$B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68.99134"/>
  <p:tag name="LATEXADDIN" val="\documentclass{article}&#10;\usepackage{amsmath}&#10;\pagestyle{empty}&#10;\begin{document}&#10;&#10;&#10;$\tilde{\Gamma}$&#10;&#10;\end{document}"/>
  <p:tag name="IGUANATEXSIZE" val="20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68.99134"/>
  <p:tag name="LATEXADDIN" val="\documentclass{article}&#10;\usepackage{amsmath}&#10;\pagestyle{empty}&#10;\begin{document}&#10;&#10;&#10;$\Gamma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68.99134"/>
  <p:tag name="LATEXADDIN" val="\documentclass{article}&#10;\usepackage{amsmath}&#10;\pagestyle{empty}&#10;\begin{document}&#10;&#10;&#10;$\tilde{\Gamma}$&#10;&#10;\end{document}"/>
  <p:tag name="IGUANATEXSIZE" val="20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1153.356"/>
  <p:tag name="LATEXADDIN" val="\documentclass{article}&#10;\usepackage{amsmath}&#10;\pagestyle{empty}&#10;\begin{document}&#10;&#10;&#10;$\mathcal{P} = \text{ unique patterns}$&#10;&#10;\end{document}"/>
  <p:tag name="IGUANATEXSIZE" val="20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68.99134"/>
  <p:tag name="LATEXADDIN" val="\documentclass{article}&#10;\usepackage{amsmath}&#10;\pagestyle{empty}&#10;\begin{document}&#10;&#10;&#10;$\Gamma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68.99134"/>
  <p:tag name="LATEXADDIN" val="\documentclass{article}&#10;\usepackage{amsmath}&#10;\pagestyle{empty}&#10;\begin{document}&#10;&#10;&#10;$\tilde{\Gamma}$&#10;&#10;\end{document}"/>
  <p:tag name="IGUANATEXSIZE" val="20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1153.356"/>
  <p:tag name="LATEXADDIN" val="\documentclass{article}&#10;\usepackage{amsmath}&#10;\pagestyle{empty}&#10;\begin{document}&#10;&#10;&#10;$\mathcal{P} = \text{ unique patterns}$&#10;&#10;\end{document}"/>
  <p:tag name="IGUANATEXSIZE" val="20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.2269"/>
  <p:tag name="ORIGINALWIDTH" val="1042.37"/>
  <p:tag name="LATEXADDIN" val="\documentclass{article}&#10;\usepackage{amsmath}&#10;\pagestyle{empty}&#10;\begin{document}&#10;&#10;&#10;$\mathcal{R} = \left\{\{r_{j_p} \}_{p=1}^{P} \right\}_{j = 1}^{n_2}$&#10;&#10;\end{document}"/>
  <p:tag name="IGUANATEXSIZE" val="20"/>
  <p:tag name="IGUANATEXCURSOR" val="14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2.6884"/>
  <p:tag name="ORIGINALWIDTH" val="2216.723"/>
  <p:tag name="LATEXADDIN" val="\documentclass{article}&#10;\usepackage{amsmath}&#10;\pagestyle{empty}&#10;\begin{document}&#10;&#10;&#10;\begin{align*}&#10;r_{j_p} &amp;= \{i \in A | (i, j) \in h_p\} \\&#10;&amp;= \text{ records in }A \text{ that share agreement } \\&#10;&amp;\text{pattern }p\text{ with record }j&#10;\end{align*}&#10;&#10;\end{document}"/>
  <p:tag name="IGUANATEXSIZE" val="20"/>
  <p:tag name="IGUANATEXCURSOR" val="221"/>
  <p:tag name="TRANSPARENCY" val="True"/>
  <p:tag name="LATEXENGINEID" val="0"/>
  <p:tag name="TEMPFOLDER" val="c:\temp\"/>
  <p:tag name="LATEXFORMHEIGHT" val="355"/>
  <p:tag name="LATEXFORMWIDTH" val="532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68.99134"/>
  <p:tag name="LATEXADDIN" val="\documentclass{article}&#10;\usepackage{amsmath}&#10;\pagestyle{empty}&#10;\begin{document}&#10;&#10;&#10;$\Gamma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98.9502"/>
  <p:tag name="LATEXADDIN" val="\documentclass{article}&#10;\usepackage{amsmath}&#10;\pagestyle{empty}&#10;\begin{document}&#10;&#10;&#10;$n_A \times F$&#10;&#10;\end{document}"/>
  <p:tag name="IGUANATEXSIZE" val="20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68.99134"/>
  <p:tag name="LATEXADDIN" val="\documentclass{article}&#10;\usepackage{amsmath}&#10;\pagestyle{empty}&#10;\begin{document}&#10;&#10;&#10;$\tilde{\Gamma}$&#10;&#10;\end{document}"/>
  <p:tag name="IGUANATEXSIZE" val="20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1153.356"/>
  <p:tag name="LATEXADDIN" val="\documentclass{article}&#10;\usepackage{amsmath}&#10;\pagestyle{empty}&#10;\begin{document}&#10;&#10;&#10;$\mathcal{P} = \text{ unique patterns}$&#10;&#10;\end{document}"/>
  <p:tag name="IGUANATEXSIZE" val="20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.2269"/>
  <p:tag name="ORIGINALWIDTH" val="1042.37"/>
  <p:tag name="LATEXADDIN" val="\documentclass{article}&#10;\usepackage{amsmath}&#10;\pagestyle{empty}&#10;\begin{document}&#10;&#10;&#10;$\mathcal{R} = \left\{\{r_{j_p} \}_{p=1}^{P} \right\}_{j = 1}^{n_2}$&#10;&#10;\end{document}"/>
  <p:tag name="IGUANATEXSIZE" val="20"/>
  <p:tag name="IGUANATEXCURSOR" val="14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2.6884"/>
  <p:tag name="ORIGINALWIDTH" val="2216.723"/>
  <p:tag name="LATEXADDIN" val="\documentclass{article}&#10;\usepackage{amsmath}&#10;\pagestyle{empty}&#10;\begin{document}&#10;&#10;&#10;\begin{align*}&#10;r_{j_p} &amp;= \{i \in A | (i, j) \in h_p\} \\&#10;&amp;= \text{ records in }A \text{ that share agreement } \\&#10;&amp;\text{pattern }p\text{ with record }j&#10;\end{align*}&#10;&#10;\end{document}"/>
  <p:tag name="IGUANATEXSIZE" val="20"/>
  <p:tag name="IGUANATEXCURSOR" val="221"/>
  <p:tag name="TRANSPARENCY" val="True"/>
  <p:tag name="LATEXENGINEID" val="0"/>
  <p:tag name="TEMPFOLDER" val="c:\temp\"/>
  <p:tag name="LATEXFORMHEIGHT" val="355"/>
  <p:tag name="LATEXFORMWIDTH" val="532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.2269"/>
  <p:tag name="ORIGINALWIDTH" val="1090.364"/>
  <p:tag name="LATEXADDIN" val="\documentclass{article}&#10;\usepackage{amsmath}&#10;\pagestyle{empty}&#10;\begin{document}&#10;&#10;&#10;$\mathcal{H} = \left\{\{H_{j_p} \}_{p=1}^{P} \right\}_{j = 1}^{n_2}$&#10;&#10;\end{document}"/>
  <p:tag name="IGUANATEXSIZE" val="20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1.4099"/>
  <p:tag name="ORIGINALWIDTH" val="2695.913"/>
  <p:tag name="LATEXADDIN" val="\documentclass{article}&#10;\usepackage{amsmath}&#10;\pagestyle{empty}&#10;\begin{document}&#10;&#10;&#10;\begin{align*}&#10;H_{j_p} &amp;= ||r_{j_p}|| = \sum_{i = 1}^{n_A} \mathbf{1}_{(i, j) \in h_p} \\&#10;&amp;= \text{ number of records in }A \\&#10;&amp;\text{ that share agreement } \text{pattern }p\text{ with record }j&#10;\end{align*}&#10;\end{document}"/>
  <p:tag name="IGUANATEXSIZE" val="20"/>
  <p:tag name="IGUANATEXCURSOR" val="2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277.4653"/>
  <p:tag name="LATEXADDIN" val="\documentclass{article}&#10;\usepackage{amsmath}&#10;\pagestyle{empty}&#10;\begin{document}&#10;&#10;&#10;$r_{j_p} = $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169.104"/>
  <p:tag name="LATEXADDIN" val="\documentclass{article}&#10;\usepackage{amsmath}&#10;\pagestyle{empty}&#10;\begin{document}&#10;&#10;&#10;up to $n_A$ many labels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345.7068"/>
  <p:tag name="LATEXADDIN" val="\documentclass{article}&#10;\usepackage{amsmath}&#10;\pagestyle{empty}&#10;\begin{document}&#10;&#10;&#10;$r_{j_p}^{\text{SEI}} = $&#10;&#10;\end{document}"/>
  <p:tag name="IGUANATEXSIZE" val="20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220.847"/>
  <p:tag name="LATEXADDIN" val="\documentclass{article}&#10;\usepackage{amsmath}&#10;\pagestyle{empty}&#10;\begin{document}&#10;&#10;&#10;at most $S$ many labels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403.4495"/>
  <p:tag name="LATEXADDIN" val="\documentclass{article}&#10;\usepackage{amsmath}&#10;\pagestyle{empty}&#10;\begin{document}&#10;&#10;&#10;$n_B \times F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$B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68.4665"/>
  <p:tag name="LATEXADDIN" val="\documentclass{article}&#10;\usepackage{amsmath}&#10;\pagestyle{empty}&#10;\begin{document}&#10;&#10;$\{A_n\}$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6.213"/>
  <p:tag name="LATEXADDIN" val="\documentclass{article}&#10;\usepackage{amsmath}&#10;\pagestyle{empty}&#10;\begin{document}&#10;&#10;$\{B_m\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68.4665"/>
  <p:tag name="LATEXADDIN" val="\documentclass{article}&#10;\usepackage{amsmath}&#10;\pagestyle{empty}&#10;\begin{document}&#10;&#10;$\{A_n\}$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6.213"/>
  <p:tag name="LATEXADDIN" val="\documentclass{article}&#10;\usepackage{amsmath}&#10;\pagestyle{empty}&#10;\begin{document}&#10;&#10;$\{B_m\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68.4665"/>
  <p:tag name="LATEXADDIN" val="\documentclass{article}&#10;\usepackage{amsmath}&#10;\pagestyle{empty}&#10;\begin{document}&#10;&#10;$\{A_n\}$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6.213"/>
  <p:tag name="LATEXADDIN" val="\documentclass{article}&#10;\usepackage{amsmath}&#10;\pagestyle{empty}&#10;\begin{document}&#10;&#10;$\{B_m\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341.2073"/>
  <p:tag name="LATEXADDIN" val="\documentclass{article}&#10;\usepackage{amsmath}&#10;\pagestyle{empty}&#10;\begin{document}&#10;&#10;$\{\tilde{\Gamma}_{nm}\}$&#10;&#10;&#10;\end{document}"/>
  <p:tag name="IGUANATEXSIZE" val="20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6.213"/>
  <p:tag name="LATEXADDIN" val="\documentclass{article}&#10;\usepackage{amsmath}&#10;\pagestyle{empty}&#10;\begin{document}&#10;&#10;$\{B_m\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7.049"/>
  <p:tag name="ORIGINALWIDTH" val="1757.03"/>
  <p:tag name="LATEXADDIN" val="\documentclass{article}&#10;\usepackage{amsmath}&#10;\pagestyle{empty}&#10;\begin{document}&#10;&#10;\begin{itemize}&#10;\item $n_A, n_B$ records in $A, B$&#10;&#10;\item $F = 4$ features for comparison&#10;\begin{itemize}&#10;\item First name&#10;\item Last name&#10;\item City&#10;\item Gender&#10;\end{itemize}&#10;&#10;\item $L = \{3, 3, 2, 2\}$ \\&#10; levels of comparison&#10;\end{itemize}&#10;&#10;\end{document}"/>
  <p:tag name="IGUANATEXSIZE" val="20"/>
  <p:tag name="IGUANATEXCURSOR" val="25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68.4665"/>
  <p:tag name="LATEXADDIN" val="\documentclass{article}&#10;\usepackage{amsmath}&#10;\pagestyle{empty}&#10;\begin{document}&#10;&#10;$\{A_n\}$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341.2073"/>
  <p:tag name="LATEXADDIN" val="\documentclass{article}&#10;\usepackage{amsmath}&#10;\pagestyle{empty}&#10;\begin{document}&#10;&#10;$\{\tilde{\Gamma}_{nm}\}$&#10;&#10;&#10;\end{document}"/>
  <p:tag name="IGUANATEXSIZE" val="20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68.99134"/>
  <p:tag name="LATEXADDIN" val="\documentclass{article}&#10;\usepackage{amsmath}&#10;\pagestyle{empty}&#10;\begin{document}&#10;&#10;$\tilde{\Gamma}$&#10;&#10;&#10;\end{document}"/>
  <p:tag name="IGUANATEXSIZE" val="20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&#10;$A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&#10;$B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68.99134"/>
  <p:tag name="LATEXADDIN" val="\documentclass{article}&#10;\usepackage{amsmath}&#10;\pagestyle{empty}&#10;\begin{document}&#10;&#10;&#10;$\Gamma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64.6419"/>
  <p:tag name="LATEXADDIN" val="\documentclass{article}&#10;\usepackage{amsmath}&#10;\pagestyle{empty}&#10;\begin{document}&#10;&#10;&#10;$\gamma_{11} = \{1, 1, 1, 1\}$&#10;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64.6419"/>
  <p:tag name="LATEXADDIN" val="\documentclass{article}&#10;\usepackage{amsmath}&#10;\pagestyle{empty}&#10;\begin{document}&#10;&#10;&#10;$\gamma_{21} = \{2, 1, 2, 2\}$&#10;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64.6419"/>
  <p:tag name="LATEXADDIN" val="\documentclass{article}&#10;\usepackage{amsmath}&#10;\pagestyle{empty}&#10;\begin{document}&#10;&#10;&#10;$\gamma_{31} = \{3, 1, 1, 2\}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98.9502"/>
  <p:tag name="LATEXADDIN" val="\documentclass{article}&#10;\usepackage{amsmath}&#10;\pagestyle{empty}&#10;\begin{document}&#10;&#10;&#10;$n_A \times F$&#10;&#10;\end{document}"/>
  <p:tag name="IGUANATEXSIZE" val="20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&#10;$A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403.4495"/>
  <p:tag name="LATEXADDIN" val="\documentclass{article}&#10;\usepackage{amsmath}&#10;\pagestyle{empty}&#10;\begin{document}&#10;&#10;&#10;$n_B \times F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559.4301"/>
  <p:tag name="LATEXADDIN" val="\documentclass{article}&#10;\usepackage{amsmath}&#10;\pagestyle{empty}&#10;\begin{document}&#10;&#10;&#10;$n_A n_B \times F$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935.508"/>
  <p:tag name="LATEXADDIN" val="\documentclass{article}&#10;\usepackage{amsmath}&#10;\pagestyle{empty}&#10;\begin{document}&#10;&#10;\centering&#10;&#10;$Z_j | \Phi, \Gamma \propto \begin{cases} &#10; w_{ij}   &amp; z_j \leq n_A \\&#10;\frac{n_B - D + \beta_{\pi}}{D + \alpha_{\pi}} &amp;  z_j  = n_A + 1 \\&#10;\end{cases}$&#10;&#10;&#10;\end{document}"/>
  <p:tag name="IGUANATEXSIZE" val="20"/>
  <p:tag name="IGUANATEXCURSOR" val="16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1.076"/>
  <p:tag name="ORIGINALWIDTH" val="1502.812"/>
  <p:tag name="LATEXADDIN" val="\documentclass{article}&#10;\usepackage{amsmath}&#10;\pagestyle{empty}&#10;\begin{document}&#10;&#10;\begin{align*}&#10;D &amp;= \sum_{j = 1}^{n_B} I(Z_j \leq n_A) \\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38.8826"/>
  <p:tag name="LATEXADDIN" val="\documentclass{article}&#10;\usepackage{amsmath}&#10;\pagestyle{empty}&#10;\begin{document}&#10;&#10;&#10;Sample by record&#10;&#10;\end{document}"/>
  <p:tag name="IGUANATEXSIZE" val="2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935.508"/>
  <p:tag name="LATEXADDIN" val="\documentclass{article}&#10;\usepackage{amsmath}&#10;\pagestyle{empty}&#10;\begin{document}&#10;&#10;\centering&#10;&#10;$Z_j | \Phi, \Gamma \propto \begin{cases} &#10; w_{ij}   &amp; z_j \leq n_A \\&#10;\frac{n_B - D + \beta_{\pi}}{D + \alpha_{\pi}} &amp;  z_j  = n_A + 1 \\&#10;\end{cases}$&#10;&#10;&#10;\end{document}"/>
  <p:tag name="IGUANATEXSIZE" val="20"/>
  <p:tag name="IGUANATEXCURSOR" val="16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1.076"/>
  <p:tag name="ORIGINALWIDTH" val="1502.812"/>
  <p:tag name="LATEXADDIN" val="\documentclass{article}&#10;\usepackage{amsmath}&#10;\pagestyle{empty}&#10;\begin{document}&#10;&#10;\begin{align*}&#10;D &amp;= \sum_{j = 1}^{n_B} I(Z_j \leq n_A) \\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1.567"/>
  <p:tag name="LATEXADDIN" val="\documentclass{article}&#10;\usepackage{amsmath}&#10;\pagestyle{empty}&#10;\begin{document}&#10;&#10;&#10;Complexity depends on $n_A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38.8826"/>
  <p:tag name="LATEXADDIN" val="\documentclass{article}&#10;\usepackage{amsmath}&#10;\pagestyle{empty}&#10;\begin{document}&#10;&#10;&#10;Sample by record&#10;&#10;\end{document}"/>
  <p:tag name="IGUANATEXSIZE" val="2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935.508"/>
  <p:tag name="LATEXADDIN" val="\documentclass{article}&#10;\usepackage{amsmath}&#10;\pagestyle{empty}&#10;\begin{document}&#10;&#10;\centering&#10;&#10;$Z_j | \Phi, \Gamma \propto \begin{cases} &#10; w_{ij}   &amp; z_j \leq n_A \\&#10;\frac{n_B - D + \beta_{\pi}}{D + \alpha_{\pi}} &amp;  z_j  = n_A + 1 \\&#10;\end{cases}$&#10;&#10;&#10;\end{document}"/>
  <p:tag name="IGUANATEXSIZE" val="20"/>
  <p:tag name="IGUANATEXCURSOR" val="16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&#10;$B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1.076"/>
  <p:tag name="ORIGINALWIDTH" val="1502.812"/>
  <p:tag name="LATEXADDIN" val="\documentclass{article}&#10;\usepackage{amsmath}&#10;\pagestyle{empty}&#10;\begin{document}&#10;&#10;\begin{align*}&#10;D &amp;= \sum_{j = 1}^{n_B} I(Z_j \leq n_A) \\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1.567"/>
  <p:tag name="LATEXADDIN" val="\documentclass{article}&#10;\usepackage{amsmath}&#10;\pagestyle{empty}&#10;\begin{document}&#10;&#10;&#10;Complexity depends on $n_A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039.745"/>
  <p:tag name="LATEXADDIN" val="\documentclass{article}&#10;\usepackage{amsmath}&#10;\pagestyle{empty}&#10;\begin{document}&#10;&#10;\centering&#10;&#10;$h\left(Z_j\right) | \Phi, \tilde{\Gamma} \propto \begin{cases} &#10; w_p \times H_{j_p} &amp; p \leq P \\&#10;\frac{n_B - D + \beta_{\pi}}{D + \alpha_{\pi}} &amp;  p  = P + 1 \\&#10;\end{cases}$&#10;&#10;&#10;\end{document}"/>
  <p:tag name="IGUANATEXSIZE" val="20"/>
  <p:tag name="IGUANATEXCURSOR" val="1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38.8826"/>
  <p:tag name="LATEXADDIN" val="\documentclass{article}&#10;\usepackage{amsmath}&#10;\pagestyle{empty}&#10;\begin{document}&#10;&#10;&#10;Sample by record&#10;&#10;\end{document}"/>
  <p:tag name="IGUANATEXSIZE" val="2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935.508"/>
  <p:tag name="LATEXADDIN" val="\documentclass{article}&#10;\usepackage{amsmath}&#10;\pagestyle{empty}&#10;\begin{document}&#10;&#10;\centering&#10;&#10;$Z_j | \Phi, \Gamma \propto \begin{cases} &#10; w_{ij}   &amp; z_j \leq n_A \\&#10;\frac{n_B - D + \beta_{\pi}}{D + \alpha_{\pi}} &amp;  z_j  = n_A + 1 \\&#10;\end{cases}$&#10;&#10;&#10;\end{document}"/>
  <p:tag name="IGUANATEXSIZE" val="20"/>
  <p:tag name="IGUANATEXCURSOR" val="16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1.076"/>
  <p:tag name="ORIGINALWIDTH" val="1502.812"/>
  <p:tag name="LATEXADDIN" val="\documentclass{article}&#10;\usepackage{amsmath}&#10;\pagestyle{empty}&#10;\begin{document}&#10;&#10;\begin{align*}&#10;D &amp;= \sum_{j = 1}^{n_B} I(Z_j \leq n_A) \\&#10;\Phi &amp;= \{\mathbf{m}, \mathbf{u}\} \\&#10;w_{ij} &amp;= \prod_{f=1}^{F}\prod_{l = 1}^{L_f} \left(\frac{m_{fl}}{u_{fl}}\right)^{I(\gamma_{ij}^f = l)} \\&#10;&amp;= \frac{P(\boldsymbol{\gamma_{ij}}|Z_j = i)}{P(\boldsymbol{\gamma_{ij}} |Z_j \neq i)}&#10;\end{align*}&#10;&#10;&#10;\end{document}"/>
  <p:tag name="IGUANATEXSIZE" val="20"/>
  <p:tag name="IGUANATEXCURSOR" val="1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1.567"/>
  <p:tag name="LATEXADDIN" val="\documentclass{article}&#10;\usepackage{amsmath}&#10;\pagestyle{empty}&#10;\begin{document}&#10;&#10;&#10;Complexity depends on $n_A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039.745"/>
  <p:tag name="LATEXADDIN" val="\documentclass{article}&#10;\usepackage{amsmath}&#10;\pagestyle{empty}&#10;\begin{document}&#10;&#10;\centering&#10;&#10;$h\left(Z_j\right) | \Phi, \tilde{\Gamma} \propto \begin{cases} &#10; w_{p} \times H_{j_p} &amp; p \leq P \\&#10;\frac{n_B - D + \beta_{\pi}}{D + \alpha_{\pi}} &amp;  p  = P + 1 \\&#10;\end{cases}$&#10;&#10;&#10;\end{document}"/>
  <p:tag name="IGUANATEXSIZE" val="20"/>
  <p:tag name="IGUANATEXCURSOR" val="16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913.761"/>
  <p:tag name="LATEXADDIN" val="\documentclass{article}&#10;\usepackage{amsmath}&#10;\pagestyle{empty}&#10;\begin{document}&#10;&#10;&#10;Complexity \emph{does not} depend on $n_A$&#10;&#10;\end{document}"/>
  <p:tag name="IGUANATEXSIZE" val="20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38.8826"/>
  <p:tag name="LATEXADDIN" val="\documentclass{article}&#10;\usepackage{amsmath}&#10;\pagestyle{empty}&#10;\begin{document}&#10;&#10;&#10;Sample by record&#10;&#10;\end{document}"/>
  <p:tag name="IGUANATEXSIZE" val="2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5632</TotalTime>
  <Words>102</Words>
  <Application>Microsoft Office PowerPoint</Application>
  <PresentationFormat>Widescreen</PresentationFormat>
  <Paragraphs>79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briankundinger@gmail.com</dc:creator>
  <cp:lastModifiedBy>briankundinger@gmail.com</cp:lastModifiedBy>
  <cp:revision>21</cp:revision>
  <dcterms:created xsi:type="dcterms:W3CDTF">2021-09-21T19:05:58Z</dcterms:created>
  <dcterms:modified xsi:type="dcterms:W3CDTF">2022-11-09T14:30:00Z</dcterms:modified>
</cp:coreProperties>
</file>