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9" r:id="rId5"/>
    <p:sldId id="256" r:id="rId6"/>
    <p:sldId id="272" r:id="rId7"/>
    <p:sldId id="262" r:id="rId8"/>
    <p:sldId id="273" r:id="rId9"/>
    <p:sldId id="264" r:id="rId10"/>
    <p:sldId id="263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6607-55E1-4612-971E-1D394E5B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CD0D2-C9B1-44CF-A11D-F24D0E389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4E2C-C2A4-425E-A1BB-5DAE6F0E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C2A2-220E-4707-B85E-01EAF59B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4EC3-E9D0-4826-A926-F87B9949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ACA7-F8AB-49A3-9618-A2E3A710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489E-9272-4172-95B5-42A119C89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C6EF8-66BC-4473-BA9D-A7EF5F70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B9F0-8090-4414-B0CF-ACF03398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DE6B-A585-4B04-8E10-39105C0D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DA0EE-06DD-40CF-A134-BBB4811DC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55C3-39FE-4C22-BFC9-8D161E0B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07B6A-123E-4064-86E6-B8EFF04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B9D7-AA9B-4C82-A490-F5E515AB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47AA-DB9D-49BE-9E9D-EA22A2BF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170B-71F8-466F-B0E2-3CD396F0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6E2D-FE53-4018-8E5E-97FF61FC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C79-468E-43BE-B75F-CB7E2C25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42CC-764C-468C-B9E7-24D07DF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2DFC-4ED4-4A7A-A803-E986D9BB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6AE1-4730-4FDA-B9F9-FA52B508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16AB-D764-48C6-B78A-4C76240B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8FE6-8DED-412F-8863-54A909B9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28CF-EB3D-4EEE-A15A-B5D55CC0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A5D8-4A6C-4A23-88BB-5ADFD5EE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0A7A-5F99-475E-BD67-1E64EBDB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65E2-2F9C-4890-8DBA-0EDD69B6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1C1C-8176-4EC6-912A-EFEAF0196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F063-3A20-434D-9CE3-26BC4B9A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188D-F3A6-43C9-8338-7D371716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5673-F974-4CFC-932D-4997BBA3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65E-69BA-404C-BE0E-702265DF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3963-3429-4763-9F7C-03EBF820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50D30-272A-4523-A6A5-FD81EBE7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EF8-A243-48F0-B0AB-6AA4795B5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60B6D-F88F-4791-82A3-E715485E9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1E45-94AD-4843-97A6-ADEC1F1A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3DAD1-B864-4C8D-ADD2-C25B1A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61B7-97D0-40A0-8179-639B4E9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7BAB-A7F9-484A-BE19-8C7ED88B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982AF-7AB8-435F-A837-2885C08A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AD68-CEDD-48E5-A757-6D012D9A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E4063-CABD-4F81-8E79-66F4E8B2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D674-56AD-4C4D-90C8-96DCBAAF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87054-8502-4CFB-9A51-F8692A0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BF5-4A38-4DB7-9F26-FA7EAD7D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ED-C92B-4F65-8B83-D1887AE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88B-0803-49BE-B494-ED7D37D3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5C5E-E449-4DA6-A44A-BD5A8C95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B53DC-2971-48CB-B7EC-C1D4B5F1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7BB7-5C6D-44DE-BB6F-F13231D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A04E6-D644-4BAD-9CC2-1D8D24CC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B7D7-8B36-40DE-9AB1-1EA258F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3D46-64E8-4A15-B58A-EE28163B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F7A9-8C24-4A34-9F0B-E3222BBA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A4D3-BC07-4A92-ADEF-5CBB9C4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8672-D294-4B4B-935E-85D04FC8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C5F8-DBD2-479F-9C91-9A30E8D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A3875-D37C-4A1A-A764-461F254A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8EFB-753E-459B-A568-0D45301F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73B4-1A50-43ED-BB4F-D4F6D2C66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A4C8-7327-4125-B40E-B37CE817E856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7B30-B71B-49F0-AF36-1F4B6BDD9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B269-BD07-4B59-8560-CBFE005A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19EC-9CFF-41B1-A020-3FA2EACD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0E0A-B7EC-4296-A65A-83591C4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Efficient and Scalable Bipartite Matching Through Fast Beta Linkage (</a:t>
            </a:r>
            <a:r>
              <a:rPr lang="en-US" dirty="0" err="1"/>
              <a:t>fabl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B8899-853C-4640-A0A6-BE7D763F3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Kundinger</a:t>
            </a:r>
          </a:p>
          <a:p>
            <a:r>
              <a:rPr lang="en-US" dirty="0"/>
              <a:t>Department of Statistical Science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1438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FE6585A1-7E2B-4C5B-A5FF-CD604C1FE9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1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DDCE2-92B0-42FD-94D7-1ECE4CD8DB28}"/>
              </a:ext>
            </a:extLst>
          </p:cNvPr>
          <p:cNvCxnSpPr/>
          <p:nvPr/>
        </p:nvCxnSpPr>
        <p:spPr>
          <a:xfrm>
            <a:off x="2468880" y="1752598"/>
            <a:ext cx="266192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E3B2BD-C8D0-48D7-BCF2-4DFEAEC9F460}"/>
              </a:ext>
            </a:extLst>
          </p:cNvPr>
          <p:cNvSpPr/>
          <p:nvPr/>
        </p:nvSpPr>
        <p:spPr>
          <a:xfrm>
            <a:off x="6000746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558800">
              <a:schemeClr val="accent5">
                <a:lumMod val="75000"/>
                <a:alpha val="7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0E10F5CC-AAF1-49A3-A9FB-59ED544D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4600" y="3015302"/>
            <a:ext cx="413698" cy="41369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1EE6AE8E-1900-4282-B4EF-37672668F3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4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3891D-2A03-4FE5-9347-D938B13E192B}"/>
              </a:ext>
            </a:extLst>
          </p:cNvPr>
          <p:cNvSpPr txBox="1"/>
          <p:nvPr/>
        </p:nvSpPr>
        <p:spPr>
          <a:xfrm>
            <a:off x="8890000" y="1338261"/>
            <a:ext cx="1259840" cy="61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independent decisions&#10;&#10;&#10;\end{document}" title="IguanaTex Bitmap Display">
            <a:extLst>
              <a:ext uri="{FF2B5EF4-FFF2-40B4-BE49-F238E27FC236}">
                <a16:creationId xmlns:a16="http://schemas.microsoft.com/office/drawing/2014/main" id="{11E98DA5-8380-4400-8AE8-9DAD774114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1" y="597605"/>
            <a:ext cx="2800761" cy="22400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738396F-8916-4B61-BF36-5C2C5DA5191D}"/>
              </a:ext>
            </a:extLst>
          </p:cNvPr>
          <p:cNvSpPr/>
          <p:nvPr/>
        </p:nvSpPr>
        <p:spPr>
          <a:xfrm>
            <a:off x="5997781" y="279558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D4BD2-504A-452C-8EA9-9C52A059AB80}"/>
              </a:ext>
            </a:extLst>
          </p:cNvPr>
          <p:cNvSpPr/>
          <p:nvPr/>
        </p:nvSpPr>
        <p:spPr>
          <a:xfrm>
            <a:off x="5997781" y="425290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D80BBF-31ED-4260-BEEF-3B6D79277DE3}"/>
              </a:ext>
            </a:extLst>
          </p:cNvPr>
          <p:cNvSpPr/>
          <p:nvPr/>
        </p:nvSpPr>
        <p:spPr>
          <a:xfrm>
            <a:off x="5997780" y="571023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482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0DFE-CEE5-42C3-BBC1-0D1E30F8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3280"/>
          </a:xfr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What is Record Linage?</a:t>
            </a:r>
          </a:p>
        </p:txBody>
      </p:sp>
      <p:pic>
        <p:nvPicPr>
          <p:cNvPr id="7" name="Picture 6" descr="Two people&#10;&#10;Description automatically generated with low confidence">
            <a:extLst>
              <a:ext uri="{FF2B5EF4-FFF2-40B4-BE49-F238E27FC236}">
                <a16:creationId xmlns:a16="http://schemas.microsoft.com/office/drawing/2014/main" id="{1769415E-4CFD-400A-841F-7B252582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8" y="1562004"/>
            <a:ext cx="4305521" cy="373399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4A9B4E1-D429-4A5E-896F-753A2EBD2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93" y="1562004"/>
            <a:ext cx="6632654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0DFE-CEE5-42C3-BBC1-0D1E30F8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3280"/>
          </a:xfr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What is Record Linage?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1ADD1-4325-4C87-AF60-9838EC817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28" y="4147037"/>
            <a:ext cx="9168892" cy="2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9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BF0E39-C5B4-4E0C-BC16-451FBA46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44790"/>
              </p:ext>
            </p:extLst>
          </p:nvPr>
        </p:nvGraphicFramePr>
        <p:xfrm>
          <a:off x="736600" y="1455738"/>
          <a:ext cx="4178300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1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47455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912644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19520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5A45B-D19D-4E88-B50F-7B774A942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17946"/>
              </p:ext>
            </p:extLst>
          </p:nvPr>
        </p:nvGraphicFramePr>
        <p:xfrm>
          <a:off x="7210425" y="1455738"/>
          <a:ext cx="4244975" cy="480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56">
                  <a:extLst>
                    <a:ext uri="{9D8B030D-6E8A-4147-A177-3AD203B41FA5}">
                      <a16:colId xmlns:a16="http://schemas.microsoft.com/office/drawing/2014/main" val="3426786682"/>
                    </a:ext>
                  </a:extLst>
                </a:gridCol>
                <a:gridCol w="873656">
                  <a:extLst>
                    <a:ext uri="{9D8B030D-6E8A-4147-A177-3AD203B41FA5}">
                      <a16:colId xmlns:a16="http://schemas.microsoft.com/office/drawing/2014/main" val="216485647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68067054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3897736944"/>
                    </a:ext>
                  </a:extLst>
                </a:gridCol>
                <a:gridCol w="849696">
                  <a:extLst>
                    <a:ext uri="{9D8B030D-6E8A-4147-A177-3AD203B41FA5}">
                      <a16:colId xmlns:a16="http://schemas.microsoft.com/office/drawing/2014/main" val="1523190803"/>
                    </a:ext>
                  </a:extLst>
                </a:gridCol>
              </a:tblGrid>
              <a:tr h="1010948">
                <a:tc gridSpan="3">
                  <a:txBody>
                    <a:bodyPr/>
                    <a:lstStyle/>
                    <a:p>
                      <a:r>
                        <a:rPr lang="en-US" dirty="0"/>
                        <a:t>Personal 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</a:p>
                    <a:p>
                      <a:r>
                        <a:rPr lang="en-US" dirty="0"/>
                        <a:t>Identification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Covariates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518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7244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08068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617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69172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04329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8391"/>
                  </a:ext>
                </a:extLst>
              </a:tr>
              <a:tr h="541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204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8407F0-F8C8-489F-8CA8-55E446EF2704}"/>
              </a:ext>
            </a:extLst>
          </p:cNvPr>
          <p:cNvCxnSpPr/>
          <p:nvPr/>
        </p:nvCxnSpPr>
        <p:spPr>
          <a:xfrm>
            <a:off x="5124450" y="2828925"/>
            <a:ext cx="1866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0847B-4D7B-4846-8404-53C897878B1B}"/>
              </a:ext>
            </a:extLst>
          </p:cNvPr>
          <p:cNvCxnSpPr>
            <a:cxnSpLocks/>
          </p:cNvCxnSpPr>
          <p:nvPr/>
        </p:nvCxnSpPr>
        <p:spPr>
          <a:xfrm flipV="1">
            <a:off x="5048250" y="3429000"/>
            <a:ext cx="1943100" cy="1562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BA56B7-F468-44F5-9082-69D8C99B2668}"/>
              </a:ext>
            </a:extLst>
          </p:cNvPr>
          <p:cNvCxnSpPr>
            <a:cxnSpLocks/>
          </p:cNvCxnSpPr>
          <p:nvPr/>
        </p:nvCxnSpPr>
        <p:spPr>
          <a:xfrm>
            <a:off x="5124450" y="3381375"/>
            <a:ext cx="1866900" cy="22002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C6B2F7EA-FD2E-489D-828A-1BA3A8D0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600" y="1471613"/>
            <a:ext cx="914400" cy="914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A1E435C-0CD5-4FDE-8228-734D5751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3280"/>
          </a:xfr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What is Record Linage?</a:t>
            </a:r>
          </a:p>
        </p:txBody>
      </p:sp>
    </p:spTree>
    <p:extLst>
      <p:ext uri="{BB962C8B-B14F-4D97-AF65-F5344CB8AC3E}">
        <p14:creationId xmlns:p14="http://schemas.microsoft.com/office/powerpoint/2010/main" val="36774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194B38-B4A0-4AE1-A26C-5BCFEEBB464E}"/>
              </a:ext>
            </a:extLst>
          </p:cNvPr>
          <p:cNvSpPr/>
          <p:nvPr/>
        </p:nvSpPr>
        <p:spPr>
          <a:xfrm>
            <a:off x="821054" y="1495212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4A67F5-3323-45A3-B9F2-F12E675BEAC8}"/>
              </a:ext>
            </a:extLst>
          </p:cNvPr>
          <p:cNvSpPr/>
          <p:nvPr/>
        </p:nvSpPr>
        <p:spPr>
          <a:xfrm>
            <a:off x="821054" y="3043131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Tayler Smith</a:t>
            </a:r>
          </a:p>
          <a:p>
            <a:pPr algn="ctr"/>
            <a:r>
              <a:rPr lang="en-US" dirty="0"/>
              <a:t>Raleigh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4FCC62-70B6-4B52-A655-6CD27B224297}"/>
              </a:ext>
            </a:extLst>
          </p:cNvPr>
          <p:cNvSpPr/>
          <p:nvPr/>
        </p:nvSpPr>
        <p:spPr>
          <a:xfrm>
            <a:off x="821055" y="4591050"/>
            <a:ext cx="2286000" cy="1320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Terry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A039C-A7DB-43F8-AF03-8A121E923897}"/>
              </a:ext>
            </a:extLst>
          </p:cNvPr>
          <p:cNvSpPr/>
          <p:nvPr/>
        </p:nvSpPr>
        <p:spPr>
          <a:xfrm>
            <a:off x="4137026" y="3054350"/>
            <a:ext cx="2286000" cy="1320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Taylor Smith</a:t>
            </a:r>
          </a:p>
          <a:p>
            <a:pPr algn="ctr"/>
            <a:r>
              <a:rPr lang="en-US" dirty="0"/>
              <a:t>Durham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81133-6DAF-43C8-8455-5D1DDD32C80B}"/>
              </a:ext>
            </a:extLst>
          </p:cNvPr>
          <p:cNvCxnSpPr/>
          <p:nvPr/>
        </p:nvCxnSpPr>
        <p:spPr>
          <a:xfrm>
            <a:off x="3385659" y="2481156"/>
            <a:ext cx="581025" cy="561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91BF6-D1F9-4B6E-951A-08C40F898616}"/>
              </a:ext>
            </a:extLst>
          </p:cNvPr>
          <p:cNvCxnSpPr>
            <a:cxnSpLocks/>
          </p:cNvCxnSpPr>
          <p:nvPr/>
        </p:nvCxnSpPr>
        <p:spPr>
          <a:xfrm>
            <a:off x="3372959" y="3703531"/>
            <a:ext cx="477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52BC0-D0E0-4382-94D1-A6B0698087A2}"/>
              </a:ext>
            </a:extLst>
          </p:cNvPr>
          <p:cNvCxnSpPr>
            <a:cxnSpLocks/>
          </p:cNvCxnSpPr>
          <p:nvPr/>
        </p:nvCxnSpPr>
        <p:spPr>
          <a:xfrm flipV="1">
            <a:off x="3424713" y="4596289"/>
            <a:ext cx="541971" cy="54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01179E-6B53-4978-931D-A0ED2CFE2961}"/>
              </a:ext>
            </a:extLst>
          </p:cNvPr>
          <p:cNvCxnSpPr>
            <a:cxnSpLocks/>
          </p:cNvCxnSpPr>
          <p:nvPr/>
        </p:nvCxnSpPr>
        <p:spPr>
          <a:xfrm>
            <a:off x="7207885" y="1279313"/>
            <a:ext cx="0" cy="521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\documentclass{article}&#10;\usepackage{amsmath}&#10;\pagestyle{empty}&#10;\begin{document}&#10;&#10;&#10;$A$&#10;&#10;\end{document}" title="IguanaTex Bitmap Display">
            <a:extLst>
              <a:ext uri="{FF2B5EF4-FFF2-40B4-BE49-F238E27FC236}">
                <a16:creationId xmlns:a16="http://schemas.microsoft.com/office/drawing/2014/main" id="{980EA07D-4035-4F2F-8B29-46EA46C977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084055"/>
            <a:ext cx="462280" cy="47835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B$&#10;&#10;\end{document}" title="IguanaTex Bitmap Display">
            <a:extLst>
              <a:ext uri="{FF2B5EF4-FFF2-40B4-BE49-F238E27FC236}">
                <a16:creationId xmlns:a16="http://schemas.microsoft.com/office/drawing/2014/main" id="{C90479A8-C9A3-42BD-92C0-E4A475F98E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60" y="1084055"/>
            <a:ext cx="482379" cy="4542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\Gamma$&#10;&#10;\end{document}" title="IguanaTex Bitmap Display">
            <a:extLst>
              <a:ext uri="{FF2B5EF4-FFF2-40B4-BE49-F238E27FC236}">
                <a16:creationId xmlns:a16="http://schemas.microsoft.com/office/drawing/2014/main" id="{A4EBA317-4515-4884-AE09-356197561B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51" y="1108174"/>
            <a:ext cx="369824" cy="45424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\gamma_{11} = \{1, 1, 1, 1\}$&#10;&#10;\end{document}" title="IguanaTex Bitmap Display">
            <a:extLst>
              <a:ext uri="{FF2B5EF4-FFF2-40B4-BE49-F238E27FC236}">
                <a16:creationId xmlns:a16="http://schemas.microsoft.com/office/drawing/2014/main" id="{5AC76707-6AA5-4BAB-A8D0-D23508D42BA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6" y="2055706"/>
            <a:ext cx="3136155" cy="45423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gamma_{21} = \{2, 1, 2, 2\}$&#10;&#10;\end{document}" title="IguanaTex Bitmap Display">
            <a:extLst>
              <a:ext uri="{FF2B5EF4-FFF2-40B4-BE49-F238E27FC236}">
                <a16:creationId xmlns:a16="http://schemas.microsoft.com/office/drawing/2014/main" id="{69F6B154-B4D6-440F-8AF9-CBF6570FB90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7" y="3429000"/>
            <a:ext cx="3136155" cy="454239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&#10;&#10;$\gamma_{31} = \{3, 1, 1, 2\}$&#10;&#10;\end{document}" title="IguanaTex Bitmap Display">
            <a:extLst>
              <a:ext uri="{FF2B5EF4-FFF2-40B4-BE49-F238E27FC236}">
                <a16:creationId xmlns:a16="http://schemas.microsoft.com/office/drawing/2014/main" id="{BAEB5AB9-1DA5-44DC-A9A9-EAAAC196DE6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95" y="4797211"/>
            <a:ext cx="3136155" cy="45423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&#10;$n_A \times F$&#10;&#10;\end{document}" title="IguanaTex Bitmap Display">
            <a:extLst>
              <a:ext uri="{FF2B5EF4-FFF2-40B4-BE49-F238E27FC236}">
                <a16:creationId xmlns:a16="http://schemas.microsoft.com/office/drawing/2014/main" id="{8D52B2AE-5D68-4B4E-98C5-EA4AE8E2AD0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1" y="6290796"/>
            <a:ext cx="1161487" cy="301288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B \times F$&#10;&#10;\end{document}" title="IguanaTex Bitmap Display">
            <a:extLst>
              <a:ext uri="{FF2B5EF4-FFF2-40B4-BE49-F238E27FC236}">
                <a16:creationId xmlns:a16="http://schemas.microsoft.com/office/drawing/2014/main" id="{B3D32DD1-BD16-4132-8F72-0EFC0B161FF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33" y="6290796"/>
            <a:ext cx="1174586" cy="301288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&#10;$n_A n_B \times F$&#10;&#10;\end{document}" title="IguanaTex Bitmap Display">
            <a:extLst>
              <a:ext uri="{FF2B5EF4-FFF2-40B4-BE49-F238E27FC236}">
                <a16:creationId xmlns:a16="http://schemas.microsoft.com/office/drawing/2014/main" id="{AD9546B3-E07F-490D-9CE1-F086A1FE56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57" y="6191375"/>
            <a:ext cx="1628701" cy="30128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178C581-74EE-4635-BAAE-970E4A9C18B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432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Fellegi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dirty="0" err="1">
                <a:solidFill>
                  <a:schemeClr val="bg1"/>
                </a:solidFill>
              </a:rPr>
              <a:t>Sunter</a:t>
            </a:r>
            <a:r>
              <a:rPr lang="en-US" sz="3600" dirty="0">
                <a:solidFill>
                  <a:schemeClr val="bg1"/>
                </a:solidFill>
              </a:rPr>
              <a:t> (1969)</a:t>
            </a:r>
          </a:p>
        </p:txBody>
      </p:sp>
    </p:spTree>
    <p:extLst>
      <p:ext uri="{BB962C8B-B14F-4D97-AF65-F5344CB8AC3E}">
        <p14:creationId xmlns:p14="http://schemas.microsoft.com/office/powerpoint/2010/main" val="32012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2309337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343376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57199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4" y="228600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4" y="343376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5" y="457199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1FF8DAE5-61C7-4D21-B5F7-0F2F6EC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280"/>
          </a:xfr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Previous Work</a:t>
            </a:r>
          </a:p>
        </p:txBody>
      </p:sp>
    </p:spTree>
    <p:extLst>
      <p:ext uri="{BB962C8B-B14F-4D97-AF65-F5344CB8AC3E}">
        <p14:creationId xmlns:p14="http://schemas.microsoft.com/office/powerpoint/2010/main" val="211917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2309337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343376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57199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4" y="228600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4" y="343376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5" y="457199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21B3B9-D69F-4D24-A8D1-8F2ADDEB9718}"/>
              </a:ext>
            </a:extLst>
          </p:cNvPr>
          <p:cNvCxnSpPr>
            <a:cxnSpLocks/>
          </p:cNvCxnSpPr>
          <p:nvPr/>
        </p:nvCxnSpPr>
        <p:spPr>
          <a:xfrm>
            <a:off x="2351122" y="3713084"/>
            <a:ext cx="3302068" cy="5667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C20F06-3FA6-4E6A-B028-F627EC8640B9}"/>
              </a:ext>
            </a:extLst>
          </p:cNvPr>
          <p:cNvCxnSpPr>
            <a:cxnSpLocks/>
          </p:cNvCxnSpPr>
          <p:nvPr/>
        </p:nvCxnSpPr>
        <p:spPr>
          <a:xfrm flipV="1">
            <a:off x="2324305" y="2793206"/>
            <a:ext cx="3311388" cy="1846341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150938-C03D-4CC1-9F01-E128EB189FCF}"/>
              </a:ext>
            </a:extLst>
          </p:cNvPr>
          <p:cNvCxnSpPr>
            <a:cxnSpLocks/>
          </p:cNvCxnSpPr>
          <p:nvPr/>
        </p:nvCxnSpPr>
        <p:spPr>
          <a:xfrm>
            <a:off x="2343150" y="2556748"/>
            <a:ext cx="3310040" cy="955271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F1C2B-5C89-4C8B-8CD2-5144476A783C}"/>
              </a:ext>
            </a:extLst>
          </p:cNvPr>
          <p:cNvCxnSpPr>
            <a:cxnSpLocks/>
          </p:cNvCxnSpPr>
          <p:nvPr/>
        </p:nvCxnSpPr>
        <p:spPr>
          <a:xfrm flipV="1">
            <a:off x="2357540" y="4224020"/>
            <a:ext cx="3322467" cy="1806215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9985CD-2856-4B28-99A2-A8E47AA218C4}"/>
              </a:ext>
            </a:extLst>
          </p:cNvPr>
          <p:cNvCxnSpPr>
            <a:cxnSpLocks/>
          </p:cNvCxnSpPr>
          <p:nvPr/>
        </p:nvCxnSpPr>
        <p:spPr>
          <a:xfrm>
            <a:off x="2319340" y="2478522"/>
            <a:ext cx="3357560" cy="5122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7EE7F-2BD9-457B-8354-E4F3B805FAE7}"/>
              </a:ext>
            </a:extLst>
          </p:cNvPr>
          <p:cNvCxnSpPr>
            <a:cxnSpLocks/>
          </p:cNvCxnSpPr>
          <p:nvPr/>
        </p:nvCxnSpPr>
        <p:spPr>
          <a:xfrm flipV="1">
            <a:off x="2306808" y="2640575"/>
            <a:ext cx="3328885" cy="919069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8DB961-C0A3-4E8A-8DDA-544FB65D75A4}"/>
              </a:ext>
            </a:extLst>
          </p:cNvPr>
          <p:cNvCxnSpPr>
            <a:cxnSpLocks/>
          </p:cNvCxnSpPr>
          <p:nvPr/>
        </p:nvCxnSpPr>
        <p:spPr>
          <a:xfrm flipV="1">
            <a:off x="2359093" y="2921033"/>
            <a:ext cx="3294097" cy="2974942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F468A6-7F74-4FFD-BC94-820A8F22E411}"/>
              </a:ext>
            </a:extLst>
          </p:cNvPr>
          <p:cNvCxnSpPr>
            <a:cxnSpLocks/>
          </p:cNvCxnSpPr>
          <p:nvPr/>
        </p:nvCxnSpPr>
        <p:spPr>
          <a:xfrm flipV="1">
            <a:off x="2359093" y="4059080"/>
            <a:ext cx="3295650" cy="698933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9CCAB-B270-4F1F-A4E1-B8CF70F3BDC7}"/>
              </a:ext>
            </a:extLst>
          </p:cNvPr>
          <p:cNvCxnSpPr>
            <a:cxnSpLocks/>
          </p:cNvCxnSpPr>
          <p:nvPr/>
        </p:nvCxnSpPr>
        <p:spPr>
          <a:xfrm>
            <a:off x="2314680" y="2693194"/>
            <a:ext cx="3343170" cy="1946353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02517-7232-4BA8-9EF1-149E400D75ED}"/>
              </a:ext>
            </a:extLst>
          </p:cNvPr>
          <p:cNvCxnSpPr>
            <a:cxnSpLocks/>
          </p:cNvCxnSpPr>
          <p:nvPr/>
        </p:nvCxnSpPr>
        <p:spPr>
          <a:xfrm>
            <a:off x="2338489" y="3971768"/>
            <a:ext cx="3319361" cy="881219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425268-0AA5-40B5-94BA-D3551DA03A8C}"/>
              </a:ext>
            </a:extLst>
          </p:cNvPr>
          <p:cNvCxnSpPr>
            <a:cxnSpLocks/>
          </p:cNvCxnSpPr>
          <p:nvPr/>
        </p:nvCxnSpPr>
        <p:spPr>
          <a:xfrm>
            <a:off x="2343150" y="4967562"/>
            <a:ext cx="3292543" cy="69258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D217E2-FC31-4EE4-AE62-36BBB940A89A}"/>
              </a:ext>
            </a:extLst>
          </p:cNvPr>
          <p:cNvCxnSpPr>
            <a:cxnSpLocks/>
          </p:cNvCxnSpPr>
          <p:nvPr/>
        </p:nvCxnSpPr>
        <p:spPr>
          <a:xfrm flipV="1">
            <a:off x="2351122" y="5290821"/>
            <a:ext cx="3325778" cy="889237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9B049E-3F81-45D6-AB52-ACE32681CA00}"/>
              </a:ext>
            </a:extLst>
          </p:cNvPr>
          <p:cNvCxnSpPr>
            <a:cxnSpLocks/>
          </p:cNvCxnSpPr>
          <p:nvPr/>
        </p:nvCxnSpPr>
        <p:spPr>
          <a:xfrm>
            <a:off x="2292523" y="2840831"/>
            <a:ext cx="3508202" cy="3055144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55539D-35EB-49A9-AC12-C08968BDF8FE}"/>
              </a:ext>
            </a:extLst>
          </p:cNvPr>
          <p:cNvCxnSpPr>
            <a:cxnSpLocks/>
          </p:cNvCxnSpPr>
          <p:nvPr/>
        </p:nvCxnSpPr>
        <p:spPr>
          <a:xfrm>
            <a:off x="2319340" y="4113053"/>
            <a:ext cx="3481385" cy="1906747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2FFA6F-BAE1-4475-BA47-DF7B1F1F7CFA}"/>
              </a:ext>
            </a:extLst>
          </p:cNvPr>
          <p:cNvCxnSpPr>
            <a:cxnSpLocks/>
          </p:cNvCxnSpPr>
          <p:nvPr/>
        </p:nvCxnSpPr>
        <p:spPr>
          <a:xfrm>
            <a:off x="2359093" y="5172355"/>
            <a:ext cx="3441632" cy="100937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E70F41-C9F8-481D-9DB0-2AD00F3F6B07}"/>
              </a:ext>
            </a:extLst>
          </p:cNvPr>
          <p:cNvCxnSpPr>
            <a:cxnSpLocks/>
          </p:cNvCxnSpPr>
          <p:nvPr/>
        </p:nvCxnSpPr>
        <p:spPr>
          <a:xfrm>
            <a:off x="2400300" y="6391275"/>
            <a:ext cx="3400425" cy="0"/>
          </a:xfrm>
          <a:prstGeom prst="line">
            <a:avLst/>
          </a:prstGeom>
          <a:ln w="3810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\documentclass{article}&#10;\usepackage{amsmath}&#10;\pagestyle{empty}&#10;\begin{document}&#10;&#10;\begin{center}&#10;$n_A n_B$ independent &#10;decisions&#10;\end{center}&#10;&#10;\end{document}" title="IguanaTex Bitmap Display">
            <a:extLst>
              <a:ext uri="{FF2B5EF4-FFF2-40B4-BE49-F238E27FC236}">
                <a16:creationId xmlns:a16="http://schemas.microsoft.com/office/drawing/2014/main" id="{0F96B6B4-4072-47A6-B6EC-89CE591601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64" y="1671873"/>
            <a:ext cx="3116191" cy="224000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:a16="http://schemas.microsoft.com/office/drawing/2014/main" id="{1FF8DAE5-61C7-4D21-B5F7-0F2F6EC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280"/>
          </a:xfr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Previous Work</a:t>
            </a:r>
          </a:p>
        </p:txBody>
      </p:sp>
    </p:spTree>
    <p:extLst>
      <p:ext uri="{BB962C8B-B14F-4D97-AF65-F5344CB8AC3E}">
        <p14:creationId xmlns:p14="http://schemas.microsoft.com/office/powerpoint/2010/main" val="24043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2309337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343376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57199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4" y="228600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5">
                <a:lumMod val="75000"/>
                <a:alpha val="8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4" y="343376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5" y="4571999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1FF8DAE5-61C7-4D21-B5F7-0F2F6EC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3280"/>
          </a:xfr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Previous </a:t>
            </a:r>
            <a:r>
              <a:rPr lang="en-US" sz="3600" dirty="0">
                <a:solidFill>
                  <a:schemeClr val="bg1"/>
                </a:solidFill>
                <a:latin typeface="LM Roman 12" panose="00000500000000000000" pitchFamily="50" charset="0"/>
              </a:rPr>
              <a:t>Work</a:t>
            </a:r>
          </a:p>
        </p:txBody>
      </p:sp>
      <p:pic>
        <p:nvPicPr>
          <p:cNvPr id="11" name="Picture 10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EE2AEEB7-0109-4410-817C-94B78D33A0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25" y="1464308"/>
            <a:ext cx="2590476" cy="224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E280B2-DEA2-48E5-ACD7-299AEE7401DD}"/>
              </a:ext>
            </a:extLst>
          </p:cNvPr>
          <p:cNvCxnSpPr/>
          <p:nvPr/>
        </p:nvCxnSpPr>
        <p:spPr>
          <a:xfrm>
            <a:off x="8107680" y="1991359"/>
            <a:ext cx="0" cy="43688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9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4F7D415-6BB9-48F3-A6BB-CB7B95BD14B6}"/>
              </a:ext>
            </a:extLst>
          </p:cNvPr>
          <p:cNvSpPr/>
          <p:nvPr/>
        </p:nvSpPr>
        <p:spPr>
          <a:xfrm>
            <a:off x="857243" y="1338262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65012D-8697-41D7-8687-936083FC4BF0}"/>
              </a:ext>
            </a:extLst>
          </p:cNvPr>
          <p:cNvSpPr/>
          <p:nvPr/>
        </p:nvSpPr>
        <p:spPr>
          <a:xfrm>
            <a:off x="857243" y="279558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FD7AF-637E-4523-B530-6AC856910030}"/>
              </a:ext>
            </a:extLst>
          </p:cNvPr>
          <p:cNvSpPr/>
          <p:nvPr/>
        </p:nvSpPr>
        <p:spPr>
          <a:xfrm>
            <a:off x="857243" y="4252909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616D8F-0042-494A-8923-7A436B688D96}"/>
              </a:ext>
            </a:extLst>
          </p:cNvPr>
          <p:cNvSpPr/>
          <p:nvPr/>
        </p:nvSpPr>
        <p:spPr>
          <a:xfrm>
            <a:off x="857243" y="5710234"/>
            <a:ext cx="990599" cy="8286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AC74B1-C613-461E-A8EB-207FC4CA44A8}"/>
              </a:ext>
            </a:extLst>
          </p:cNvPr>
          <p:cNvSpPr/>
          <p:nvPr/>
        </p:nvSpPr>
        <p:spPr>
          <a:xfrm>
            <a:off x="6000747" y="1338261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A742F-A552-4A5F-98A6-4ECC03FD728D}"/>
              </a:ext>
            </a:extLst>
          </p:cNvPr>
          <p:cNvSpPr/>
          <p:nvPr/>
        </p:nvSpPr>
        <p:spPr>
          <a:xfrm>
            <a:off x="6000747" y="2795583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854827-1BE3-42FB-8BC8-2A77A7A51DE1}"/>
              </a:ext>
            </a:extLst>
          </p:cNvPr>
          <p:cNvSpPr/>
          <p:nvPr/>
        </p:nvSpPr>
        <p:spPr>
          <a:xfrm>
            <a:off x="6000746" y="4252905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CEC74-78C4-4115-A638-250AE6F63792}"/>
              </a:ext>
            </a:extLst>
          </p:cNvPr>
          <p:cNvSpPr/>
          <p:nvPr/>
        </p:nvSpPr>
        <p:spPr>
          <a:xfrm>
            <a:off x="6000746" y="5710234"/>
            <a:ext cx="990599" cy="8286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\documentclass{article}&#10;\usepackage{amsmath}&#10;\pagestyle{empty}&#10;\begin{document}&#10;&#10;$n_B$ dependent decisions&#10;&#10;&#10;\end{document}" title="IguanaTex Bitmap Display">
            <a:extLst>
              <a:ext uri="{FF2B5EF4-FFF2-40B4-BE49-F238E27FC236}">
                <a16:creationId xmlns:a16="http://schemas.microsoft.com/office/drawing/2014/main" id="{3333D482-3AB2-4B1E-92D0-965FB84433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597606"/>
            <a:ext cx="2590476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8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&#10;$A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33.558"/>
  <p:tag name="LATEXADDIN" val="\documentclass{article}&#10;\usepackage{amsmath}&#10;\pagestyle{empty}&#10;\begin{document}&#10;&#10;\begin{center}&#10;$n_A n_B$ independent &#10;decisions&#10;\end{center}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4.841"/>
  <p:tag name="LATEXADDIN" val="\documentclass{article}&#10;\usepackage{amsmath}&#10;\pagestyle{empty}&#10;\begin{document}&#10;&#10;$n_B$ dependent decisions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378.328"/>
  <p:tag name="LATEXADDIN" val="\documentclass{article}&#10;\usepackage{amsmath}&#10;\pagestyle{empty}&#10;\begin{document}&#10;&#10;$n_B$ independent decisions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LATEXADDIN" val="\documentclass{article}&#10;\usepackage{amsmath}&#10;\pagestyle{empty}&#10;\begin{document}&#10;&#10;&#10;$\Gamma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11} = \{1, 1, 1, 1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21} = \{2, 1, 2, 2\}$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4.6419"/>
  <p:tag name="LATEXADDIN" val="\documentclass{article}&#10;\usepackage{amsmath}&#10;\pagestyle{empty}&#10;\begin{document}&#10;&#10;&#10;$\gamma_{31} = \{3, 1, 1, 2\}$&#10;&#10;\end{document}"/>
  <p:tag name="IGUANATEXSIZE" val="20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98.9502"/>
  <p:tag name="LATEXADDIN" val="\documentclass{article}&#10;\usepackage{amsmath}&#10;\pagestyle{empty}&#10;\begin{document}&#10;&#10;&#10;$n_A \times F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403.4495"/>
  <p:tag name="LATEXADDIN" val="\documentclass{article}&#10;\usepackage{amsmath}&#10;\pagestyle{empty}&#10;\begin{document}&#10;&#10;&#10;$n_B \times F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9.4301"/>
  <p:tag name="LATEXADDIN" val="\documentclass{article}&#10;\usepackage{amsmath}&#10;\pagestyle{empty}&#10;\begin{document}&#10;&#10;&#10;$n_A n_B \times F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78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LM Roman 12</vt:lpstr>
      <vt:lpstr>Office Theme</vt:lpstr>
      <vt:lpstr>Efficient and Scalable Bipartite Matching Through Fast Beta Linkage (fabl)</vt:lpstr>
      <vt:lpstr> What is Record Linage?</vt:lpstr>
      <vt:lpstr> What is Record Linage?</vt:lpstr>
      <vt:lpstr> What is Record Linage?</vt:lpstr>
      <vt:lpstr>PowerPoint Presentation</vt:lpstr>
      <vt:lpstr> Previous Work</vt:lpstr>
      <vt:lpstr> Previous Work</vt:lpstr>
      <vt:lpstr> Previous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briankundinger@gmail.com</dc:creator>
  <cp:lastModifiedBy>briankundinger@gmail.com</cp:lastModifiedBy>
  <cp:revision>8</cp:revision>
  <dcterms:created xsi:type="dcterms:W3CDTF">2021-09-21T19:05:58Z</dcterms:created>
  <dcterms:modified xsi:type="dcterms:W3CDTF">2021-09-29T02:33:29Z</dcterms:modified>
</cp:coreProperties>
</file>