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62" r:id="rId4"/>
    <p:sldId id="265" r:id="rId5"/>
    <p:sldId id="275" r:id="rId6"/>
    <p:sldId id="268" r:id="rId7"/>
    <p:sldId id="269" r:id="rId8"/>
    <p:sldId id="267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51" autoAdjust="0"/>
  </p:normalViewPr>
  <p:slideViewPr>
    <p:cSldViewPr snapToGrid="0">
      <p:cViewPr varScale="1">
        <p:scale>
          <a:sx n="92" d="100"/>
          <a:sy n="92" d="100"/>
        </p:scale>
        <p:origin x="1230" y="66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1F4D-315B-4DA4-BCA9-3FFDDC5E70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2607-2237-4BB5-A79B-FC97399D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8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Passengers want to know flight delays if they are planning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2607-2237-4BB5-A79B-FC97399DC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1F6B-7F90-4FA3-9045-43A24096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793D6-29BF-47A7-9B09-CCBFE455A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B5E2-391F-44C3-9E9A-A58083F7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C546-6183-4A48-BEFE-08CB3135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55A7-5250-4F94-9F6B-C73EEB0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E16-87D9-410C-B9D7-80C73B84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AB130-48CD-4DD1-ACD2-A15440B2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488A-3ED3-4085-8346-94B8EB42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6572-C189-41B1-87FE-AB551622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AF42-4BF4-4085-863C-8795BB5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D93BA-E4A2-4AE6-A0F8-1CFD93D20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8D93-205E-42FD-A1BC-F4D90B14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92CA-FF4F-4885-A551-C4C6A271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ABB6-E6CC-4EFC-8756-DB8C4B87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9B2E-C1EA-413B-9DDE-DEF48E9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368B-F761-45A3-AF1E-41E82C7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966A-46E0-4759-B26B-01B4CACC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910B-668F-4621-A408-C83BFC9C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5B8F-59A3-490B-9B52-28D92EBD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FF8A-FC90-4F4C-AD24-B48D4D9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2EA-9BE4-40B9-8587-B50FFE1D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81071-3E4A-4A65-9A6F-71BD634B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2F0F-73B1-42FD-B46A-FFA8ECA4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A244-5DEC-4463-BCC6-7C08D690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C041-A605-4098-83EC-BD37D82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661-BC7B-4399-9851-9A1B89B4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A96A-31A6-4580-97CB-6F294A41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7476B-B5F8-4796-86D1-99D7931F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42F-8D93-4989-8895-1C85C7DC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5EC2-8A79-49A0-A6B9-DEB2101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A8B5-AC6F-4B5C-9ECC-8AB76A3E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4DF4-5B5D-4687-90F2-D4A8E672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F6175-EF61-461C-A398-8166A69B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DAE3-6668-4551-ABFB-0E1CC8DD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D5CEB-9EC2-4B2E-A883-10FA83DD1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840B8-5900-4395-8650-B6048D39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49186-626F-4519-BF99-7A23F63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DCDD8-B497-4FB8-876A-74684046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6D10F-DFFF-410B-A38F-42459CD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8E17-F728-4659-A095-222191C6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36EEC-4C9C-48A3-8750-F8373E24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F7645-F68B-4A8D-AEA5-20F63552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AE799-9DE6-4448-99BC-810B592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550BB-AE73-438B-82CB-19E6039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6FC0-8E7A-43AF-9099-8AA73765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5F207-CA69-423D-BB0A-F0BDA3E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8BA-3FD5-4BE1-A46E-4F801472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AC0D-B9B9-45B1-BC6D-E17F91C4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1FC-7741-4552-8006-D9A7C283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653A-9433-41B0-9832-6EB6754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13F1B-7C7D-459E-B913-543D6EAE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8E02-F4E2-48A8-A7AA-7AB2633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C6A-07C8-4D6B-933D-00AB3741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26217-DCD4-4629-B708-49DFDBEC4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49F8-AF2A-496A-B556-AC58FCE1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C3B74-1412-4675-B0B3-F0B42551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D912-6759-4F95-B7D3-A7AF4EC0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67E3-AD11-4BF9-BCB7-807F3934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24A4F-8E72-4534-B744-B1B34D7F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3E1C-4111-4C06-BFBD-E3CB67FB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D716-5F9E-4AE5-90A5-3AB4B33F0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9366-F6A6-4FC6-9F40-5EBFD601112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84FD-C1AA-4589-AC3D-3F855C2CE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A3CF-44B4-4811-973A-F91B56AB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FF07-8038-480C-A5F1-52C74B5C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13F40790-0B99-4D75-B8DB-FD9A0D569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D6141-2216-499B-A16D-8854D5C4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Predicting 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9852C-6FD7-4AA9-A21B-9B58CEBB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Owen Brush, Brian Lu, Amir Shakouri</a:t>
            </a:r>
          </a:p>
        </p:txBody>
      </p:sp>
    </p:spTree>
    <p:extLst>
      <p:ext uri="{BB962C8B-B14F-4D97-AF65-F5344CB8AC3E}">
        <p14:creationId xmlns:p14="http://schemas.microsoft.com/office/powerpoint/2010/main" val="195119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21BC-F57A-4623-9648-925D6A2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90"/>
            <a:ext cx="10515600" cy="1325563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Regression model: w/ 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02C0-7826-4202-9E6F-345FCA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12" y="2622287"/>
            <a:ext cx="4514574" cy="388620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Grid Search w/ Random Forest Regression</a:t>
            </a:r>
            <a:endParaRPr 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100" dirty="0"/>
              <a:t>Future development required: </a:t>
            </a:r>
          </a:p>
          <a:p>
            <a:pPr lvl="1"/>
            <a:r>
              <a:rPr lang="en-US" sz="1800" dirty="0"/>
              <a:t>Adding/improving new features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Increasing sampling efficiency </a:t>
            </a:r>
          </a:p>
          <a:p>
            <a:pPr marL="457200" lvl="1" indent="0">
              <a:buNone/>
            </a:pPr>
            <a:r>
              <a:rPr lang="en-US" sz="1800" dirty="0"/>
              <a:t>   (to extract </a:t>
            </a:r>
            <a:r>
              <a:rPr lang="en-US" sz="1800" dirty="0">
                <a:solidFill>
                  <a:srgbClr val="FF0000"/>
                </a:solidFill>
              </a:rPr>
              <a:t>Average Recent TN Delay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Updating the dynamic average for testing</a:t>
            </a:r>
          </a:p>
          <a:p>
            <a:pPr lvl="1"/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E2EA3-6365-46E9-97B4-0C60F39D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8" y="3076709"/>
            <a:ext cx="49911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FD1AE-9729-40B3-9C3D-281EB9203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8" y="4663872"/>
            <a:ext cx="67691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AA044-7B9F-491C-9B42-59F8D8C74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8" y="5904481"/>
            <a:ext cx="6477000" cy="5461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26ADBA-763D-4368-845C-98E420E9D6B0}"/>
              </a:ext>
            </a:extLst>
          </p:cNvPr>
          <p:cNvCxnSpPr/>
          <p:nvPr/>
        </p:nvCxnSpPr>
        <p:spPr>
          <a:xfrm>
            <a:off x="3154419" y="3722437"/>
            <a:ext cx="0" cy="71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31E69E-2888-46EB-A713-0EFF390157BF}"/>
              </a:ext>
            </a:extLst>
          </p:cNvPr>
          <p:cNvCxnSpPr/>
          <p:nvPr/>
        </p:nvCxnSpPr>
        <p:spPr>
          <a:xfrm>
            <a:off x="3154419" y="5052474"/>
            <a:ext cx="0" cy="71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38E15B-53FF-4DB0-B6D2-A16AA632684C}"/>
              </a:ext>
            </a:extLst>
          </p:cNvPr>
          <p:cNvSpPr txBox="1"/>
          <p:nvPr/>
        </p:nvSpPr>
        <p:spPr>
          <a:xfrm>
            <a:off x="3154419" y="3856753"/>
            <a:ext cx="18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F82F3-0BFE-451E-9D00-9314AFF32AAA}"/>
              </a:ext>
            </a:extLst>
          </p:cNvPr>
          <p:cNvSpPr txBox="1"/>
          <p:nvPr/>
        </p:nvSpPr>
        <p:spPr>
          <a:xfrm>
            <a:off x="554613" y="2275007"/>
            <a:ext cx="70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/>
              <a:t>Features list + </a:t>
            </a:r>
            <a:r>
              <a:rPr lang="en-US" sz="1800" dirty="0">
                <a:solidFill>
                  <a:srgbClr val="FF0000"/>
                </a:solidFill>
              </a:rPr>
              <a:t>Average Recent Tail Number Delay 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8BFCD4-2713-43B1-9878-603E3D08B741}"/>
              </a:ext>
            </a:extLst>
          </p:cNvPr>
          <p:cNvCxnSpPr>
            <a:cxnSpLocks/>
          </p:cNvCxnSpPr>
          <p:nvPr/>
        </p:nvCxnSpPr>
        <p:spPr>
          <a:xfrm>
            <a:off x="3154419" y="2685397"/>
            <a:ext cx="0" cy="3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e free icon">
            <a:extLst>
              <a:ext uri="{FF2B5EF4-FFF2-40B4-BE49-F238E27FC236}">
                <a16:creationId xmlns:a16="http://schemas.microsoft.com/office/drawing/2014/main" id="{E7995ABC-3BD1-48AE-8BAF-616B1FBC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7" y="3968991"/>
            <a:ext cx="2720242" cy="27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34B5-E8AF-47C8-9186-9B1D9422CD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8766" y="1146797"/>
            <a:ext cx="3427413" cy="480615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PASSENGERS</a:t>
            </a:r>
          </a:p>
          <a:p>
            <a:pPr marL="0" indent="0">
              <a:buNone/>
            </a:pPr>
            <a:r>
              <a:rPr lang="en-US" sz="1500" b="0" i="0" u="none" strike="noStrike" baseline="0" dirty="0"/>
              <a:t>Planning</a:t>
            </a:r>
            <a:r>
              <a:rPr lang="en-US" sz="1500" b="0" i="0" u="none" strike="noStrike" dirty="0"/>
              <a:t> to:</a:t>
            </a:r>
          </a:p>
          <a:p>
            <a:r>
              <a:rPr lang="en-US" sz="1500" dirty="0"/>
              <a:t>Arrive on time for flights</a:t>
            </a:r>
            <a:endParaRPr lang="en-US" sz="1500" b="0" i="0" u="none" strike="noStrike" baseline="0" dirty="0"/>
          </a:p>
          <a:p>
            <a:r>
              <a:rPr lang="en-US" sz="1500" dirty="0"/>
              <a:t>Following through on premade plans</a:t>
            </a:r>
          </a:p>
          <a:p>
            <a:r>
              <a:rPr lang="en-US" sz="1500" dirty="0"/>
              <a:t>Make it to destination in timely manner</a:t>
            </a:r>
          </a:p>
          <a:p>
            <a:pPr marL="0" indent="0">
              <a:buNone/>
            </a:pPr>
            <a:endParaRPr lang="en-US" sz="1500" b="0" i="0" u="none" strike="noStrike" baseline="0" dirty="0"/>
          </a:p>
          <a:p>
            <a:pPr marL="0" indent="0">
              <a:buNone/>
            </a:pPr>
            <a:r>
              <a:rPr lang="en-US" b="1" i="0" u="none" strike="noStrike" baseline="0" dirty="0"/>
              <a:t>AIRLINES</a:t>
            </a:r>
            <a:endParaRPr lang="en-US" b="1" dirty="0"/>
          </a:p>
          <a:p>
            <a:r>
              <a:rPr lang="en-US" sz="1500" dirty="0"/>
              <a:t>Help p</a:t>
            </a:r>
            <a:r>
              <a:rPr lang="en-US" sz="1500" b="0" i="0" u="none" strike="noStrike" baseline="0" dirty="0"/>
              <a:t>redict flight arrival at gates </a:t>
            </a:r>
          </a:p>
          <a:p>
            <a:r>
              <a:rPr lang="en-US" sz="1500" dirty="0"/>
              <a:t>Save on crew, fuel and maintenance  expenses</a:t>
            </a:r>
          </a:p>
          <a:p>
            <a:r>
              <a:rPr lang="en-US" sz="1500" dirty="0"/>
              <a:t>Brand integrity </a:t>
            </a:r>
          </a:p>
          <a:p>
            <a:r>
              <a:rPr lang="en-US" sz="1500" dirty="0"/>
              <a:t>Passengers ticket insurance</a:t>
            </a:r>
          </a:p>
          <a:p>
            <a:endParaRPr lang="en-US" sz="1100" dirty="0"/>
          </a:p>
          <a:p>
            <a:pPr marL="0" indent="0">
              <a:buNone/>
            </a:pPr>
            <a:endParaRPr lang="en-US" sz="1500" b="0" i="0" u="none" strike="noStrike" baseline="0" dirty="0"/>
          </a:p>
          <a:p>
            <a:pPr lvl="1"/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08714D-E15A-4889-B6F0-C3B9EFAFC6DF}"/>
              </a:ext>
            </a:extLst>
          </p:cNvPr>
          <p:cNvSpPr txBox="1">
            <a:spLocks/>
          </p:cNvSpPr>
          <p:nvPr/>
        </p:nvSpPr>
        <p:spPr>
          <a:xfrm>
            <a:off x="5217113" y="947041"/>
            <a:ext cx="4617718" cy="527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r>
              <a:rPr lang="en-US" sz="1900" dirty="0"/>
              <a:t>Federal Aviation Administration (2016-2019)</a:t>
            </a:r>
            <a:r>
              <a:rPr lang="en-US" sz="1900" baseline="30000" dirty="0"/>
              <a:t>*</a:t>
            </a:r>
            <a:endParaRPr lang="en-US" sz="1900" dirty="0"/>
          </a:p>
          <a:p>
            <a:pPr lvl="1"/>
            <a:r>
              <a:rPr lang="en-US" sz="1900" dirty="0"/>
              <a:t>Delays cost passengers ~15.65 Billion a year</a:t>
            </a:r>
          </a:p>
          <a:p>
            <a:pPr lvl="1"/>
            <a:endParaRPr lang="en-US" sz="1900" dirty="0"/>
          </a:p>
          <a:p>
            <a:r>
              <a:rPr lang="en-US" sz="1900" dirty="0"/>
              <a:t>Accurately predicting delays help </a:t>
            </a:r>
            <a:r>
              <a:rPr lang="en-US" sz="1900" b="0" i="0" u="none" strike="noStrike" baseline="0" dirty="0"/>
              <a:t>minimize costs and optimize fuel</a:t>
            </a:r>
            <a:r>
              <a:rPr lang="en-US" sz="1900" b="0" i="0" u="none" strike="noStrike" dirty="0"/>
              <a:t> consumption</a:t>
            </a:r>
          </a:p>
          <a:p>
            <a:endParaRPr lang="en-US" sz="1900" dirty="0"/>
          </a:p>
          <a:p>
            <a:endParaRPr lang="en-US" sz="1900" b="0" i="0" u="none" strike="noStrike" dirty="0"/>
          </a:p>
          <a:p>
            <a:r>
              <a:rPr lang="en-US" sz="1900" dirty="0"/>
              <a:t>How do we predict arrival delay?</a:t>
            </a:r>
            <a:endParaRPr lang="en-US" sz="1900" b="0" i="0" u="none" strike="noStrike" dirty="0"/>
          </a:p>
          <a:p>
            <a:pPr marL="0" indent="0">
              <a:buNone/>
            </a:pPr>
            <a:endParaRPr lang="en-US" sz="1900" b="0" i="0" u="none" strike="noStrike" baseline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CC1C6-6627-4E8F-A490-3FE0CD4812A0}"/>
              </a:ext>
            </a:extLst>
          </p:cNvPr>
          <p:cNvSpPr/>
          <p:nvPr/>
        </p:nvSpPr>
        <p:spPr>
          <a:xfrm>
            <a:off x="8479415" y="5662008"/>
            <a:ext cx="342728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C60BD3F9-E7FB-4607-9993-FAECB0ACB44E}"/>
              </a:ext>
            </a:extLst>
          </p:cNvPr>
          <p:cNvSpPr/>
          <p:nvPr/>
        </p:nvSpPr>
        <p:spPr>
          <a:xfrm>
            <a:off x="0" y="251708"/>
            <a:ext cx="12192000" cy="907873"/>
          </a:xfrm>
          <a:prstGeom prst="round2Same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16165-39C3-448A-8E6F-5413A7062028}"/>
              </a:ext>
            </a:extLst>
          </p:cNvPr>
          <p:cNvSpPr txBox="1"/>
          <p:nvPr/>
        </p:nvSpPr>
        <p:spPr>
          <a:xfrm>
            <a:off x="107597" y="415715"/>
            <a:ext cx="992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3200" b="1" dirty="0">
                <a:solidFill>
                  <a:schemeClr val="bg1"/>
                </a:solidFill>
              </a:rPr>
              <a:t>LHL AIRLINES 	| LHL AIRLINES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8DE91D-099A-4A0B-A914-057DDB05E388}"/>
              </a:ext>
            </a:extLst>
          </p:cNvPr>
          <p:cNvCxnSpPr/>
          <p:nvPr/>
        </p:nvCxnSpPr>
        <p:spPr>
          <a:xfrm>
            <a:off x="4873083" y="1256335"/>
            <a:ext cx="0" cy="5425313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ederal Aviation Administration - Wikipedia">
            <a:extLst>
              <a:ext uri="{FF2B5EF4-FFF2-40B4-BE49-F238E27FC236}">
                <a16:creationId xmlns:a16="http://schemas.microsoft.com/office/drawing/2014/main" id="{F147615E-3CD0-45AA-AC5C-81FAC387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828" y="1364484"/>
            <a:ext cx="2221113" cy="22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lane free icon">
            <a:extLst>
              <a:ext uri="{FF2B5EF4-FFF2-40B4-BE49-F238E27FC236}">
                <a16:creationId xmlns:a16="http://schemas.microsoft.com/office/drawing/2014/main" id="{73233BC4-FE12-4EA0-82BA-3D807FB4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51" y="2021678"/>
            <a:ext cx="1407322" cy="14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732D6C-03DF-4590-8BC2-BDA3082A150A}"/>
              </a:ext>
            </a:extLst>
          </p:cNvPr>
          <p:cNvSpPr txBox="1"/>
          <p:nvPr/>
        </p:nvSpPr>
        <p:spPr>
          <a:xfrm>
            <a:off x="5224211" y="810931"/>
            <a:ext cx="32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Where your concern of flight delays is our concern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DA5AF-99EB-48B2-A887-DFBEEB78CA20}"/>
              </a:ext>
            </a:extLst>
          </p:cNvPr>
          <p:cNvSpPr txBox="1"/>
          <p:nvPr/>
        </p:nvSpPr>
        <p:spPr>
          <a:xfrm>
            <a:off x="437915" y="810931"/>
            <a:ext cx="32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Where your concern of flight delays is our concern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E9821-93FF-49B3-AEC8-3DDDC9699A22}"/>
              </a:ext>
            </a:extLst>
          </p:cNvPr>
          <p:cNvSpPr txBox="1"/>
          <p:nvPr/>
        </p:nvSpPr>
        <p:spPr>
          <a:xfrm>
            <a:off x="6197857" y="6624675"/>
            <a:ext cx="10671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 https://www.faa.gov/data_research/aviation_data_statistics/media/cost_delay_estimates.pdf</a:t>
            </a:r>
          </a:p>
        </p:txBody>
      </p:sp>
    </p:spTree>
    <p:extLst>
      <p:ext uri="{BB962C8B-B14F-4D97-AF65-F5344CB8AC3E}">
        <p14:creationId xmlns:p14="http://schemas.microsoft.com/office/powerpoint/2010/main" val="10035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41FBB-F110-4727-8365-B91111F5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45" y="-279587"/>
            <a:ext cx="6643247" cy="2015774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Selection: 10 -&gt; ~40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A11202E-D8C0-452D-A4D4-C684E26A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03" y="1495638"/>
            <a:ext cx="5160457" cy="50711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Flight ID</a:t>
            </a:r>
          </a:p>
          <a:p>
            <a:r>
              <a:rPr lang="en-US" sz="2000" dirty="0"/>
              <a:t>Tail Number</a:t>
            </a:r>
          </a:p>
          <a:p>
            <a:r>
              <a:rPr lang="en-US" sz="2000" dirty="0"/>
              <a:t>Origin</a:t>
            </a:r>
          </a:p>
          <a:p>
            <a:r>
              <a:rPr lang="en-US" sz="2000" dirty="0"/>
              <a:t>Destination</a:t>
            </a:r>
          </a:p>
          <a:p>
            <a:endParaRPr lang="en-US" sz="2000" dirty="0"/>
          </a:p>
          <a:p>
            <a:r>
              <a:rPr lang="en-US" sz="2000" dirty="0"/>
              <a:t>Arrival time</a:t>
            </a:r>
          </a:p>
          <a:p>
            <a:r>
              <a:rPr lang="en-US" sz="2000" dirty="0"/>
              <a:t>Departure time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Weather (Destination and Origin)</a:t>
            </a:r>
          </a:p>
          <a:p>
            <a:r>
              <a:rPr lang="en-US" sz="2000" dirty="0"/>
              <a:t>Distance</a:t>
            </a:r>
          </a:p>
          <a:p>
            <a:r>
              <a:rPr lang="en-US" sz="2000" dirty="0"/>
              <a:t>CRS Flight Time</a:t>
            </a:r>
          </a:p>
          <a:p>
            <a:r>
              <a:rPr lang="en-US" sz="2000" dirty="0"/>
              <a:t>Day of the Week</a:t>
            </a:r>
          </a:p>
          <a:p>
            <a:endParaRPr lang="en-US" sz="20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96FDAC-5936-4841-8320-797A01EA9678}"/>
              </a:ext>
            </a:extLst>
          </p:cNvPr>
          <p:cNvSpPr/>
          <p:nvPr/>
        </p:nvSpPr>
        <p:spPr>
          <a:xfrm>
            <a:off x="3095699" y="1344852"/>
            <a:ext cx="552262" cy="16330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2FBAA48-14A6-4BC8-B3BF-29DE8E0E1809}"/>
              </a:ext>
            </a:extLst>
          </p:cNvPr>
          <p:cNvSpPr/>
          <p:nvPr/>
        </p:nvSpPr>
        <p:spPr>
          <a:xfrm>
            <a:off x="3331085" y="3511412"/>
            <a:ext cx="552262" cy="6699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793B4-C60B-494A-A0A7-CDD972D8F45B}"/>
              </a:ext>
            </a:extLst>
          </p:cNvPr>
          <p:cNvSpPr txBox="1"/>
          <p:nvPr/>
        </p:nvSpPr>
        <p:spPr>
          <a:xfrm>
            <a:off x="3647961" y="1799305"/>
            <a:ext cx="605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average delays for the entire dataset </a:t>
            </a:r>
          </a:p>
          <a:p>
            <a:r>
              <a:rPr lang="en-US" dirty="0"/>
              <a:t>(2018-2019 Data)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41A17-9D21-4942-BA8F-A69C0ABAC81C}"/>
              </a:ext>
            </a:extLst>
          </p:cNvPr>
          <p:cNvSpPr txBox="1"/>
          <p:nvPr/>
        </p:nvSpPr>
        <p:spPr>
          <a:xfrm>
            <a:off x="4019531" y="3590276"/>
            <a:ext cx="34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sine and cosine of arrival time and departure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38F9A-EE06-4B9E-BED8-72A65AEB318E}"/>
              </a:ext>
            </a:extLst>
          </p:cNvPr>
          <p:cNvSpPr txBox="1"/>
          <p:nvPr/>
        </p:nvSpPr>
        <p:spPr>
          <a:xfrm>
            <a:off x="5760861" y="4670202"/>
            <a:ext cx="31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 online dataset*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4B115-8B20-4A89-83A1-D81AC42A9C47}"/>
              </a:ext>
            </a:extLst>
          </p:cNvPr>
          <p:cNvSpPr txBox="1"/>
          <p:nvPr/>
        </p:nvSpPr>
        <p:spPr>
          <a:xfrm>
            <a:off x="7731659" y="6581001"/>
            <a:ext cx="591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*Source:  https://www.kaggle.com/sobhanmoosavi/us-weather-events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2FB726-25F2-4331-8D1B-39A15611F072}"/>
              </a:ext>
            </a:extLst>
          </p:cNvPr>
          <p:cNvCxnSpPr/>
          <p:nvPr/>
        </p:nvCxnSpPr>
        <p:spPr>
          <a:xfrm>
            <a:off x="5241608" y="4854868"/>
            <a:ext cx="403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8718AF6-8DE3-4E5D-8791-94CCAE9BB0C4}"/>
              </a:ext>
            </a:extLst>
          </p:cNvPr>
          <p:cNvSpPr/>
          <p:nvPr/>
        </p:nvSpPr>
        <p:spPr>
          <a:xfrm>
            <a:off x="7527721" y="3427095"/>
            <a:ext cx="1539090" cy="29080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4BEB5-DEB8-4C04-A578-46401CA34CE6}"/>
              </a:ext>
            </a:extLst>
          </p:cNvPr>
          <p:cNvSpPr txBox="1"/>
          <p:nvPr/>
        </p:nvSpPr>
        <p:spPr>
          <a:xfrm>
            <a:off x="9134685" y="4711114"/>
            <a:ext cx="285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on flight given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5006B9-C03C-47CA-86F3-251A49E5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33" y="8334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6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C6F01-F13E-4C8E-A019-AC398B1A663C}"/>
              </a:ext>
            </a:extLst>
          </p:cNvPr>
          <p:cNvSpPr txBox="1"/>
          <p:nvPr/>
        </p:nvSpPr>
        <p:spPr>
          <a:xfrm>
            <a:off x="2812544" y="1312433"/>
            <a:ext cx="15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19818-F254-4688-BE11-CB1CD7BE13E2}"/>
              </a:ext>
            </a:extLst>
          </p:cNvPr>
          <p:cNvSpPr/>
          <p:nvPr/>
        </p:nvSpPr>
        <p:spPr>
          <a:xfrm>
            <a:off x="1321327" y="97557"/>
            <a:ext cx="2360230" cy="983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/ Airline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15D3E9-C0AA-41CA-B84E-D8FA7DCF65C2}"/>
              </a:ext>
            </a:extLst>
          </p:cNvPr>
          <p:cNvCxnSpPr>
            <a:cxnSpLocks/>
          </p:cNvCxnSpPr>
          <p:nvPr/>
        </p:nvCxnSpPr>
        <p:spPr>
          <a:xfrm>
            <a:off x="2501049" y="1159497"/>
            <a:ext cx="0" cy="58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98F99B-71E9-47A8-90D4-E3226697173E}"/>
              </a:ext>
            </a:extLst>
          </p:cNvPr>
          <p:cNvSpPr/>
          <p:nvPr/>
        </p:nvSpPr>
        <p:spPr>
          <a:xfrm>
            <a:off x="680690" y="1831598"/>
            <a:ext cx="4071597" cy="678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</a:t>
            </a:r>
          </a:p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0AF93C-6E39-4BC5-8A10-59E913E6342E}"/>
              </a:ext>
            </a:extLst>
          </p:cNvPr>
          <p:cNvCxnSpPr>
            <a:cxnSpLocks/>
          </p:cNvCxnSpPr>
          <p:nvPr/>
        </p:nvCxnSpPr>
        <p:spPr>
          <a:xfrm flipH="1">
            <a:off x="1118357" y="2637147"/>
            <a:ext cx="953285" cy="586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34059-0194-4E45-9CDC-FDC28C40494C}"/>
              </a:ext>
            </a:extLst>
          </p:cNvPr>
          <p:cNvCxnSpPr>
            <a:cxnSpLocks/>
          </p:cNvCxnSpPr>
          <p:nvPr/>
        </p:nvCxnSpPr>
        <p:spPr>
          <a:xfrm>
            <a:off x="3886593" y="2637147"/>
            <a:ext cx="732541" cy="534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751A0-EDDC-45B7-8F59-24B29549083D}"/>
              </a:ext>
            </a:extLst>
          </p:cNvPr>
          <p:cNvSpPr/>
          <p:nvPr/>
        </p:nvSpPr>
        <p:spPr>
          <a:xfrm>
            <a:off x="152891" y="3277098"/>
            <a:ext cx="2107480" cy="4444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Time / Early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00FC-980E-4B1D-8A58-65059E3E7B78}"/>
              </a:ext>
            </a:extLst>
          </p:cNvPr>
          <p:cNvSpPr/>
          <p:nvPr/>
        </p:nvSpPr>
        <p:spPr>
          <a:xfrm>
            <a:off x="3681557" y="3227445"/>
            <a:ext cx="1972558" cy="4587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 / Delayed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9C3211-20A4-4541-86C3-A022FE82CE63}"/>
              </a:ext>
            </a:extLst>
          </p:cNvPr>
          <p:cNvCxnSpPr>
            <a:cxnSpLocks/>
          </p:cNvCxnSpPr>
          <p:nvPr/>
        </p:nvCxnSpPr>
        <p:spPr>
          <a:xfrm flipH="1">
            <a:off x="6670049" y="4133526"/>
            <a:ext cx="740792" cy="51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A31712-3068-4439-8720-68528CF2D9E1}"/>
              </a:ext>
            </a:extLst>
          </p:cNvPr>
          <p:cNvCxnSpPr>
            <a:cxnSpLocks/>
          </p:cNvCxnSpPr>
          <p:nvPr/>
        </p:nvCxnSpPr>
        <p:spPr>
          <a:xfrm>
            <a:off x="5757508" y="3499339"/>
            <a:ext cx="9826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65C2F3-17CA-4E7F-8C88-0F80C8D89CE2}"/>
              </a:ext>
            </a:extLst>
          </p:cNvPr>
          <p:cNvSpPr/>
          <p:nvPr/>
        </p:nvSpPr>
        <p:spPr>
          <a:xfrm>
            <a:off x="6843558" y="3002461"/>
            <a:ext cx="2375856" cy="853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Regression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2CDEA-3893-41AA-B509-FB6B6A38292B}"/>
              </a:ext>
            </a:extLst>
          </p:cNvPr>
          <p:cNvSpPr/>
          <p:nvPr/>
        </p:nvSpPr>
        <p:spPr>
          <a:xfrm>
            <a:off x="5307291" y="4590854"/>
            <a:ext cx="2675682" cy="1574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 + apology to customers</a:t>
            </a:r>
          </a:p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337FD-81FF-40F7-B206-16B4D2FA3131}"/>
              </a:ext>
            </a:extLst>
          </p:cNvPr>
          <p:cNvSpPr txBox="1"/>
          <p:nvPr/>
        </p:nvSpPr>
        <p:spPr>
          <a:xfrm>
            <a:off x="7651224" y="4003265"/>
            <a:ext cx="151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Long?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28E0DA-B3AD-499B-ACFB-DA85D37D4D23}"/>
              </a:ext>
            </a:extLst>
          </p:cNvPr>
          <p:cNvCxnSpPr>
            <a:cxnSpLocks/>
          </p:cNvCxnSpPr>
          <p:nvPr/>
        </p:nvCxnSpPr>
        <p:spPr>
          <a:xfrm>
            <a:off x="8853143" y="4133526"/>
            <a:ext cx="733917" cy="51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185CDD5-A88A-4509-A368-68054D904633}"/>
              </a:ext>
            </a:extLst>
          </p:cNvPr>
          <p:cNvSpPr/>
          <p:nvPr/>
        </p:nvSpPr>
        <p:spPr>
          <a:xfrm>
            <a:off x="8853143" y="4649596"/>
            <a:ext cx="2620651" cy="1515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case of emergency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7C7048-7F59-4E2F-9581-589703BBF577}"/>
              </a:ext>
            </a:extLst>
          </p:cNvPr>
          <p:cNvSpPr txBox="1"/>
          <p:nvPr/>
        </p:nvSpPr>
        <p:spPr>
          <a:xfrm>
            <a:off x="454209" y="2637147"/>
            <a:ext cx="10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15 mins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6CC0FF-1B3F-4C00-96BC-026ACA92E8F8}"/>
              </a:ext>
            </a:extLst>
          </p:cNvPr>
          <p:cNvSpPr txBox="1"/>
          <p:nvPr/>
        </p:nvSpPr>
        <p:spPr>
          <a:xfrm>
            <a:off x="4501737" y="2622696"/>
            <a:ext cx="126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15 mins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D669D2-9200-449E-89D7-1A2EBF235D3C}"/>
              </a:ext>
            </a:extLst>
          </p:cNvPr>
          <p:cNvSpPr txBox="1"/>
          <p:nvPr/>
        </p:nvSpPr>
        <p:spPr>
          <a:xfrm>
            <a:off x="5194199" y="4273785"/>
            <a:ext cx="12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Long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3FBDF7-8E1E-4EBE-BA9F-3F4C382A33A6}"/>
              </a:ext>
            </a:extLst>
          </p:cNvPr>
          <p:cNvSpPr txBox="1"/>
          <p:nvPr/>
        </p:nvSpPr>
        <p:spPr>
          <a:xfrm>
            <a:off x="10559550" y="4273785"/>
            <a:ext cx="1186248" cy="37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Long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CDC41E-E0F1-4F4D-8AC9-0DEBFB631AE1}"/>
              </a:ext>
            </a:extLst>
          </p:cNvPr>
          <p:cNvSpPr txBox="1"/>
          <p:nvPr/>
        </p:nvSpPr>
        <p:spPr>
          <a:xfrm>
            <a:off x="5757508" y="508204"/>
            <a:ext cx="53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Where does Machine learning come into play?</a:t>
            </a:r>
          </a:p>
        </p:txBody>
      </p:sp>
      <p:pic>
        <p:nvPicPr>
          <p:cNvPr id="5122" name="Picture 2" descr="Safety Instruction Parodies | Know Your Meme">
            <a:extLst>
              <a:ext uri="{FF2B5EF4-FFF2-40B4-BE49-F238E27FC236}">
                <a16:creationId xmlns:a16="http://schemas.microsoft.com/office/drawing/2014/main" id="{CFB04515-639A-4B0E-AE26-6BA83B06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9" y="410647"/>
            <a:ext cx="4374350" cy="6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21BC-F57A-4623-9648-925D6A2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Late arrival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02C0-7826-4202-9E6F-345FCA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12" y="2341286"/>
            <a:ext cx="4349588" cy="39314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Random Forest Classifier</a:t>
            </a:r>
          </a:p>
          <a:p>
            <a:pPr lvl="1"/>
            <a:r>
              <a:rPr lang="en-US" sz="1700" dirty="0"/>
              <a:t>Tried Multiple! </a:t>
            </a:r>
          </a:p>
          <a:p>
            <a:pPr lvl="1"/>
            <a:endParaRPr lang="en-US" sz="1700" dirty="0"/>
          </a:p>
          <a:p>
            <a:r>
              <a:rPr lang="en-US" sz="2000" dirty="0"/>
              <a:t>Evaluation Metric:</a:t>
            </a:r>
          </a:p>
          <a:p>
            <a:pPr lvl="1"/>
            <a:r>
              <a:rPr lang="en-US" sz="1700" dirty="0"/>
              <a:t>Recall:  </a:t>
            </a:r>
            <a:r>
              <a:rPr lang="en-US" sz="1700" dirty="0">
                <a:solidFill>
                  <a:srgbClr val="FF0000"/>
                </a:solidFill>
              </a:rPr>
              <a:t>0.67..</a:t>
            </a:r>
          </a:p>
          <a:p>
            <a:pPr lvl="1"/>
            <a:r>
              <a:rPr lang="en-US" sz="1700" dirty="0"/>
              <a:t>Precision: </a:t>
            </a:r>
            <a:r>
              <a:rPr lang="en-US" sz="1700" dirty="0">
                <a:solidFill>
                  <a:srgbClr val="FF0000"/>
                </a:solidFill>
              </a:rPr>
              <a:t>0.30..</a:t>
            </a:r>
          </a:p>
          <a:p>
            <a:pPr lvl="1"/>
            <a:r>
              <a:rPr lang="en-US" sz="1700" dirty="0"/>
              <a:t>Accuracy: </a:t>
            </a:r>
            <a:r>
              <a:rPr lang="en-US" sz="1700" dirty="0">
                <a:solidFill>
                  <a:srgbClr val="FF0000"/>
                </a:solidFill>
              </a:rPr>
              <a:t>0.67..</a:t>
            </a:r>
          </a:p>
          <a:p>
            <a:pPr lvl="1"/>
            <a:r>
              <a:rPr lang="en-US" sz="1700" dirty="0"/>
              <a:t>F1 Score:  </a:t>
            </a:r>
            <a:r>
              <a:rPr lang="en-US" sz="1700" dirty="0">
                <a:solidFill>
                  <a:srgbClr val="FF0000"/>
                </a:solidFill>
              </a:rPr>
              <a:t>0.42…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000" dirty="0"/>
              <a:t>Picked a model with higher Recall. </a:t>
            </a:r>
          </a:p>
          <a:p>
            <a:pPr lvl="1"/>
            <a:r>
              <a:rPr lang="en-US" sz="1700" dirty="0"/>
              <a:t>Rather have more on time flights labeled as Late.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9E4BE18-B77F-4B92-B848-5A975E60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3" y="2540072"/>
            <a:ext cx="5526346" cy="35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21BC-F57A-4623-9648-925D6A2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Late arrival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02C0-7826-4202-9E6F-345FCA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12" y="2341286"/>
            <a:ext cx="4349588" cy="39314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Random Forest Classifier</a:t>
            </a:r>
          </a:p>
          <a:p>
            <a:pPr lvl="1"/>
            <a:r>
              <a:rPr lang="en-US" sz="1700" dirty="0"/>
              <a:t>Tried Multiple! </a:t>
            </a:r>
          </a:p>
          <a:p>
            <a:pPr lvl="1"/>
            <a:endParaRPr lang="en-US" sz="1700" dirty="0"/>
          </a:p>
          <a:p>
            <a:r>
              <a:rPr lang="en-US" sz="2000" dirty="0"/>
              <a:t>Evaluation Metric:</a:t>
            </a:r>
          </a:p>
          <a:p>
            <a:pPr lvl="1"/>
            <a:r>
              <a:rPr lang="en-US" sz="1700" dirty="0"/>
              <a:t>Recall:  </a:t>
            </a:r>
            <a:r>
              <a:rPr lang="en-US" sz="1700" dirty="0">
                <a:solidFill>
                  <a:srgbClr val="FF0000"/>
                </a:solidFill>
              </a:rPr>
              <a:t>0.67..</a:t>
            </a:r>
          </a:p>
          <a:p>
            <a:pPr lvl="1"/>
            <a:r>
              <a:rPr lang="en-US" sz="1700" dirty="0"/>
              <a:t>Precision: </a:t>
            </a:r>
            <a:r>
              <a:rPr lang="en-US" sz="1700" dirty="0">
                <a:solidFill>
                  <a:srgbClr val="FF0000"/>
                </a:solidFill>
              </a:rPr>
              <a:t>0.30..</a:t>
            </a:r>
          </a:p>
          <a:p>
            <a:pPr lvl="1"/>
            <a:r>
              <a:rPr lang="en-US" sz="1700" dirty="0"/>
              <a:t>Accuracy: </a:t>
            </a:r>
            <a:r>
              <a:rPr lang="en-US" sz="1700" dirty="0">
                <a:solidFill>
                  <a:srgbClr val="FF0000"/>
                </a:solidFill>
              </a:rPr>
              <a:t>0.67..</a:t>
            </a:r>
          </a:p>
          <a:p>
            <a:pPr lvl="1"/>
            <a:r>
              <a:rPr lang="en-US" sz="1700" dirty="0"/>
              <a:t>F1 Score:  </a:t>
            </a:r>
            <a:r>
              <a:rPr lang="en-US" sz="1700" dirty="0">
                <a:solidFill>
                  <a:srgbClr val="FF0000"/>
                </a:solidFill>
              </a:rPr>
              <a:t>0.42…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000" dirty="0"/>
              <a:t>Picked a model with higher Recall. </a:t>
            </a:r>
          </a:p>
          <a:p>
            <a:pPr lvl="1"/>
            <a:r>
              <a:rPr lang="en-US" sz="1700" dirty="0"/>
              <a:t>Rather have more on time flights labeled as Late.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214C6-716D-4434-B0D0-5146C8E9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5" y="2825786"/>
            <a:ext cx="4724401" cy="3766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4C20B-5DE4-425B-81B0-590117FD01FF}"/>
              </a:ext>
            </a:extLst>
          </p:cNvPr>
          <p:cNvSpPr txBox="1"/>
          <p:nvPr/>
        </p:nvSpPr>
        <p:spPr>
          <a:xfrm>
            <a:off x="1000206" y="2262909"/>
            <a:ext cx="468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Random Forest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83F94-6EA0-461E-8563-ABA98E770685}"/>
              </a:ext>
            </a:extLst>
          </p:cNvPr>
          <p:cNvSpPr txBox="1"/>
          <p:nvPr/>
        </p:nvSpPr>
        <p:spPr>
          <a:xfrm>
            <a:off x="1712516" y="3250664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BC7AC-4ABF-48DD-9BF4-090BE9A85E2F}"/>
              </a:ext>
            </a:extLst>
          </p:cNvPr>
          <p:cNvSpPr txBox="1"/>
          <p:nvPr/>
        </p:nvSpPr>
        <p:spPr>
          <a:xfrm>
            <a:off x="3312205" y="3265778"/>
            <a:ext cx="11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 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98DC8-C8E1-4B59-B905-7934CB55D240}"/>
              </a:ext>
            </a:extLst>
          </p:cNvPr>
          <p:cNvSpPr txBox="1"/>
          <p:nvPr/>
        </p:nvSpPr>
        <p:spPr>
          <a:xfrm>
            <a:off x="1652224" y="473693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 On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78933-3C26-400F-B783-F98FDABD9B11}"/>
              </a:ext>
            </a:extLst>
          </p:cNvPr>
          <p:cNvSpPr txBox="1"/>
          <p:nvPr/>
        </p:nvSpPr>
        <p:spPr>
          <a:xfrm>
            <a:off x="3171861" y="473693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On time</a:t>
            </a:r>
          </a:p>
        </p:txBody>
      </p:sp>
    </p:spTree>
    <p:extLst>
      <p:ext uri="{BB962C8B-B14F-4D97-AF65-F5344CB8AC3E}">
        <p14:creationId xmlns:p14="http://schemas.microsoft.com/office/powerpoint/2010/main" val="422279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21BC-F57A-4623-9648-925D6A2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Late arrival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02C0-7826-4202-9E6F-345FCA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12" y="2341286"/>
            <a:ext cx="4349588" cy="3931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>
                <a:solidFill>
                  <a:srgbClr val="00B0F0"/>
                </a:solidFill>
              </a:rPr>
              <a:t>No skill AUC </a:t>
            </a:r>
            <a:r>
              <a:rPr lang="en-US" sz="1700" dirty="0"/>
              <a:t>= 0.500</a:t>
            </a:r>
          </a:p>
          <a:p>
            <a:r>
              <a:rPr lang="en-US" sz="1700" dirty="0"/>
              <a:t>Model is unable to distinguish between classes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Random Forest Classifier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AUC </a:t>
            </a:r>
            <a:r>
              <a:rPr lang="en-US" sz="1700" dirty="0"/>
              <a:t>= 0.727</a:t>
            </a:r>
          </a:p>
          <a:p>
            <a:r>
              <a:rPr lang="en-US" sz="1700" dirty="0"/>
              <a:t>73% chance the model can distinguish between classes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Decent for predicting if a plane will be late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4C20B-5DE4-425B-81B0-590117FD01FF}"/>
              </a:ext>
            </a:extLst>
          </p:cNvPr>
          <p:cNvSpPr txBox="1"/>
          <p:nvPr/>
        </p:nvSpPr>
        <p:spPr>
          <a:xfrm>
            <a:off x="1000206" y="2262909"/>
            <a:ext cx="468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Curve: 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C070-B657-4B86-A62C-25682F3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6" y="2746311"/>
            <a:ext cx="4806173" cy="324924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26A50-0F8A-4E93-97A9-2B2A4FF96713}"/>
              </a:ext>
            </a:extLst>
          </p:cNvPr>
          <p:cNvCxnSpPr/>
          <p:nvPr/>
        </p:nvCxnSpPr>
        <p:spPr>
          <a:xfrm flipH="1" flipV="1">
            <a:off x="2878282" y="3751118"/>
            <a:ext cx="20781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9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21BC-F57A-4623-9648-925D6A29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Regression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Predicting arrival delay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02C0-7826-4202-9E6F-345FCA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5" y="2386584"/>
            <a:ext cx="5166009" cy="388620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Random Forest Regressor</a:t>
            </a:r>
          </a:p>
          <a:p>
            <a:pPr lvl="1"/>
            <a:r>
              <a:rPr lang="en-US" sz="1700" dirty="0"/>
              <a:t>Over 150 tests ran</a:t>
            </a:r>
          </a:p>
          <a:p>
            <a:pPr lvl="1"/>
            <a:r>
              <a:rPr lang="en-US" sz="1700" dirty="0"/>
              <a:t>11 different models tested…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000" dirty="0"/>
              <a:t>Evaluation Metric:</a:t>
            </a:r>
          </a:p>
          <a:p>
            <a:pPr lvl="1"/>
            <a:r>
              <a:rPr lang="en-US" sz="1700" dirty="0"/>
              <a:t>MSE:  </a:t>
            </a:r>
            <a:r>
              <a:rPr lang="en-US" sz="1700" dirty="0">
                <a:solidFill>
                  <a:srgbClr val="FF0000"/>
                </a:solidFill>
              </a:rPr>
              <a:t>634.5</a:t>
            </a:r>
          </a:p>
          <a:p>
            <a:pPr lvl="1"/>
            <a:r>
              <a:rPr lang="en-US" sz="1700" dirty="0"/>
              <a:t>MAE: </a:t>
            </a:r>
            <a:r>
              <a:rPr lang="en-US" sz="1700" dirty="0">
                <a:solidFill>
                  <a:srgbClr val="FF0000"/>
                </a:solidFill>
              </a:rPr>
              <a:t>16.8</a:t>
            </a:r>
          </a:p>
          <a:p>
            <a:pPr lvl="1"/>
            <a:r>
              <a:rPr lang="en-US" sz="1700" dirty="0"/>
              <a:t>R</a:t>
            </a:r>
            <a:r>
              <a:rPr lang="en-US" sz="1700" baseline="30000" dirty="0"/>
              <a:t>2 </a:t>
            </a:r>
            <a:r>
              <a:rPr lang="en-US" sz="1700" dirty="0"/>
              <a:t>score: </a:t>
            </a:r>
            <a:r>
              <a:rPr lang="en-US" sz="1700" dirty="0">
                <a:solidFill>
                  <a:srgbClr val="FF0000"/>
                </a:solidFill>
              </a:rPr>
              <a:t>0.18</a:t>
            </a:r>
          </a:p>
          <a:p>
            <a:pPr lvl="1"/>
            <a:endParaRPr lang="en-US" sz="1700" dirty="0"/>
          </a:p>
          <a:p>
            <a:r>
              <a:rPr lang="en-US" sz="1700" dirty="0"/>
              <a:t>Our model predicts on average, a plane will be 1 minute early! </a:t>
            </a:r>
          </a:p>
        </p:txBody>
      </p:sp>
      <p:pic>
        <p:nvPicPr>
          <p:cNvPr id="4100" name="Picture 4" descr="Fiddling with fires while a scandal burns | The Times of Israel">
            <a:extLst>
              <a:ext uri="{FF2B5EF4-FFF2-40B4-BE49-F238E27FC236}">
                <a16:creationId xmlns:a16="http://schemas.microsoft.com/office/drawing/2014/main" id="{5A580370-737E-48B3-A375-C552680B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386584"/>
            <a:ext cx="5547361" cy="32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1FE32-921D-421C-975D-EE9F151AAD82}"/>
              </a:ext>
            </a:extLst>
          </p:cNvPr>
          <p:cNvSpPr txBox="1"/>
          <p:nvPr/>
        </p:nvSpPr>
        <p:spPr>
          <a:xfrm>
            <a:off x="632362" y="5861785"/>
            <a:ext cx="44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Improves day to day operations! </a:t>
            </a:r>
          </a:p>
          <a:p>
            <a:r>
              <a:rPr lang="en-US" dirty="0"/>
              <a:t>But… can’t predict cascading delays</a:t>
            </a:r>
          </a:p>
        </p:txBody>
      </p:sp>
    </p:spTree>
    <p:extLst>
      <p:ext uri="{BB962C8B-B14F-4D97-AF65-F5344CB8AC3E}">
        <p14:creationId xmlns:p14="http://schemas.microsoft.com/office/powerpoint/2010/main" val="43920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71354D8-23AF-47A2-A4F8-CCEED50AE47F}"/>
              </a:ext>
            </a:extLst>
          </p:cNvPr>
          <p:cNvSpPr/>
          <p:nvPr/>
        </p:nvSpPr>
        <p:spPr>
          <a:xfrm>
            <a:off x="326842" y="228876"/>
            <a:ext cx="11335644" cy="97222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3C44B-5E60-4CAB-AF4C-6777A8D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38" y="15602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Improvement: Dynamic Averaging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7EE54-14C0-4FDD-BB2B-C09CEE73E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58" y="2392616"/>
            <a:ext cx="4129817" cy="2672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37A2-568C-4B23-B9A5-D6A1C939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62" y="1447975"/>
            <a:ext cx="5378824" cy="3996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DB3FE-6D25-4F3C-9285-256259E7FCA1}"/>
              </a:ext>
            </a:extLst>
          </p:cNvPr>
          <p:cNvSpPr txBox="1"/>
          <p:nvPr/>
        </p:nvSpPr>
        <p:spPr>
          <a:xfrm>
            <a:off x="70240" y="5530294"/>
            <a:ext cx="1019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The Solution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Engineering dynamic averaging feature(s) that track most recent delays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At any given point in time, this feature shows good correlation with the 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24E2E-121B-4FFF-9D80-9C97AD1194FE}"/>
              </a:ext>
            </a:extLst>
          </p:cNvPr>
          <p:cNvSpPr txBox="1"/>
          <p:nvPr/>
        </p:nvSpPr>
        <p:spPr>
          <a:xfrm>
            <a:off x="1665503" y="2023284"/>
            <a:ext cx="432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  =   </a:t>
            </a:r>
            <a:r>
              <a:rPr lang="en-US" dirty="0">
                <a:solidFill>
                  <a:srgbClr val="FF0000"/>
                </a:solidFill>
              </a:rPr>
              <a:t>X(Delay)  </a:t>
            </a:r>
            <a:r>
              <a:rPr lang="en-US" dirty="0"/>
              <a:t>+  Weather+  …</a:t>
            </a:r>
          </a:p>
        </p:txBody>
      </p:sp>
      <p:cxnSp>
        <p:nvCxnSpPr>
          <p:cNvPr id="9" name="Elbow Connector 23">
            <a:extLst>
              <a:ext uri="{FF2B5EF4-FFF2-40B4-BE49-F238E27FC236}">
                <a16:creationId xmlns:a16="http://schemas.microsoft.com/office/drawing/2014/main" id="{EF690F09-45D6-4DA2-B2E0-2E299755F57D}"/>
              </a:ext>
            </a:extLst>
          </p:cNvPr>
          <p:cNvCxnSpPr>
            <a:cxnSpLocks/>
          </p:cNvCxnSpPr>
          <p:nvPr/>
        </p:nvCxnSpPr>
        <p:spPr>
          <a:xfrm rot="10800000">
            <a:off x="5169778" y="2219161"/>
            <a:ext cx="1824582" cy="155073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BF78A19B-CE82-4AF7-BE5A-63FD853CF034}"/>
              </a:ext>
            </a:extLst>
          </p:cNvPr>
          <p:cNvSpPr/>
          <p:nvPr/>
        </p:nvSpPr>
        <p:spPr>
          <a:xfrm>
            <a:off x="7131170" y="3314012"/>
            <a:ext cx="4705072" cy="98527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BAF06-DE16-4DA6-9020-238094EBF6FF}"/>
              </a:ext>
            </a:extLst>
          </p:cNvPr>
          <p:cNvSpPr txBox="1"/>
          <p:nvPr/>
        </p:nvSpPr>
        <p:spPr>
          <a:xfrm>
            <a:off x="329884" y="1247920"/>
            <a:ext cx="593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Problem</a:t>
            </a:r>
            <a:r>
              <a:rPr lang="en-US" sz="2000" dirty="0"/>
              <a:t>: Self-dependency of arrival delay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499978D-A0EB-473E-AAF6-2CAAA4B7970D}"/>
              </a:ext>
            </a:extLst>
          </p:cNvPr>
          <p:cNvSpPr/>
          <p:nvPr/>
        </p:nvSpPr>
        <p:spPr>
          <a:xfrm rot="16200000">
            <a:off x="3000928" y="1420399"/>
            <a:ext cx="187218" cy="10185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3DF6A-3237-4145-A42E-BC00B7C13B8B}"/>
              </a:ext>
            </a:extLst>
          </p:cNvPr>
          <p:cNvSpPr txBox="1"/>
          <p:nvPr/>
        </p:nvSpPr>
        <p:spPr>
          <a:xfrm>
            <a:off x="2395288" y="1575217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Not:  X * Delay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8226771-DBF5-4DC0-9FC3-AFA0E99B6933}"/>
              </a:ext>
            </a:extLst>
          </p:cNvPr>
          <p:cNvSpPr/>
          <p:nvPr/>
        </p:nvSpPr>
        <p:spPr>
          <a:xfrm>
            <a:off x="6960456" y="3326143"/>
            <a:ext cx="4705072" cy="887506"/>
          </a:xfrm>
          <a:prstGeom prst="frame">
            <a:avLst>
              <a:gd name="adj1" fmla="val 5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F6872-FA0B-4E8E-9409-486123BA85B9}"/>
              </a:ext>
            </a:extLst>
          </p:cNvPr>
          <p:cNvSpPr/>
          <p:nvPr/>
        </p:nvSpPr>
        <p:spPr>
          <a:xfrm>
            <a:off x="6504709" y="4299283"/>
            <a:ext cx="4966855" cy="1052181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F6E933-9CC8-4BAB-8123-E4D650F7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62" y="4535967"/>
            <a:ext cx="5378824" cy="6223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383C40-E5C4-4C1A-936A-952AEC85DF9B}"/>
              </a:ext>
            </a:extLst>
          </p:cNvPr>
          <p:cNvSpPr txBox="1"/>
          <p:nvPr/>
        </p:nvSpPr>
        <p:spPr>
          <a:xfrm rot="16200000">
            <a:off x="5050512" y="2650138"/>
            <a:ext cx="306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Share of total delay in minutes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0B335-FF96-434C-A6CA-33C1D84A8580}"/>
              </a:ext>
            </a:extLst>
          </p:cNvPr>
          <p:cNvSpPr txBox="1"/>
          <p:nvPr/>
        </p:nvSpPr>
        <p:spPr>
          <a:xfrm>
            <a:off x="5396615" y="6660286"/>
            <a:ext cx="8174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https://www.bts.gov/topics/airlines-and-airports/understanding-reporting-causes-flight-delays-and-cancellations</a:t>
            </a:r>
          </a:p>
        </p:txBody>
      </p:sp>
    </p:spTree>
    <p:extLst>
      <p:ext uri="{BB962C8B-B14F-4D97-AF65-F5344CB8AC3E}">
        <p14:creationId xmlns:p14="http://schemas.microsoft.com/office/powerpoint/2010/main" val="390442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645</Words>
  <Application>Microsoft Office PowerPoint</Application>
  <PresentationFormat>Widescreen</PresentationFormat>
  <Paragraphs>146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Aharoni</vt:lpstr>
      <vt:lpstr>Arial</vt:lpstr>
      <vt:lpstr>Calibri</vt:lpstr>
      <vt:lpstr>Calibri Light</vt:lpstr>
      <vt:lpstr>Office Theme</vt:lpstr>
      <vt:lpstr>Predicting Flight Delays</vt:lpstr>
      <vt:lpstr>PowerPoint Presentation</vt:lpstr>
      <vt:lpstr>Feature Selection: 10 -&gt; ~40</vt:lpstr>
      <vt:lpstr>PowerPoint Presentation</vt:lpstr>
      <vt:lpstr>Binary Classification Late arrival | On time?</vt:lpstr>
      <vt:lpstr>Binary Classification Late arrival | On time?</vt:lpstr>
      <vt:lpstr>Binary Classification Late arrival | On time?</vt:lpstr>
      <vt:lpstr>Regression  Predicting arrival delay times</vt:lpstr>
      <vt:lpstr>Model Improvement: Dynamic Averaging </vt:lpstr>
      <vt:lpstr>Example Regression model: w/ new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Brian</dc:creator>
  <cp:lastModifiedBy>Brian</cp:lastModifiedBy>
  <cp:revision>29</cp:revision>
  <dcterms:created xsi:type="dcterms:W3CDTF">2021-12-02T17:48:28Z</dcterms:created>
  <dcterms:modified xsi:type="dcterms:W3CDTF">2021-12-03T21:43:31Z</dcterms:modified>
</cp:coreProperties>
</file>