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6" r:id="rId2"/>
    <p:sldId id="330" r:id="rId3"/>
    <p:sldId id="331" r:id="rId4"/>
    <p:sldId id="465" r:id="rId5"/>
    <p:sldId id="332" r:id="rId6"/>
    <p:sldId id="333" r:id="rId7"/>
    <p:sldId id="466" r:id="rId8"/>
    <p:sldId id="467" r:id="rId9"/>
    <p:sldId id="468" r:id="rId10"/>
    <p:sldId id="469" r:id="rId11"/>
    <p:sldId id="470" r:id="rId12"/>
    <p:sldId id="472" r:id="rId13"/>
    <p:sldId id="471" r:id="rId14"/>
    <p:sldId id="473" r:id="rId15"/>
    <p:sldId id="474" r:id="rId16"/>
    <p:sldId id="475" r:id="rId17"/>
    <p:sldId id="476" r:id="rId18"/>
    <p:sldId id="477" r:id="rId19"/>
    <p:sldId id="478" r:id="rId20"/>
    <p:sldId id="479" r:id="rId21"/>
    <p:sldId id="480" r:id="rId22"/>
    <p:sldId id="486" r:id="rId23"/>
    <p:sldId id="481" r:id="rId24"/>
    <p:sldId id="484" r:id="rId25"/>
    <p:sldId id="483" r:id="rId26"/>
    <p:sldId id="482" r:id="rId27"/>
    <p:sldId id="485" r:id="rId2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D14FF"/>
    <a:srgbClr val="00A249"/>
    <a:srgbClr val="FF6600"/>
    <a:srgbClr val="6600CC"/>
    <a:srgbClr val="FF66CC"/>
    <a:srgbClr val="FF00FF"/>
    <a:srgbClr val="4F81BD"/>
    <a:srgbClr val="3333B2"/>
    <a:srgbClr val="4044B9"/>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6C1A3-AAE4-5144-ADAB-F4D88DCA68F5}" v="9" dt="2023-01-29T09:22:44.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06" autoAdjust="0"/>
    <p:restoredTop sz="82221" autoAdjust="0"/>
  </p:normalViewPr>
  <p:slideViewPr>
    <p:cSldViewPr>
      <p:cViewPr varScale="1">
        <p:scale>
          <a:sx n="127" d="100"/>
          <a:sy n="127" d="100"/>
        </p:scale>
        <p:origin x="2696"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5" d="100"/>
          <a:sy n="55" d="100"/>
        </p:scale>
        <p:origin x="261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Qintian" userId="4953f5b9-d443-4ad3-9cce-ecaa8beaec47" providerId="ADAL" clId="{3946C1A3-AAE4-5144-ADAB-F4D88DCA68F5}"/>
    <pc:docChg chg="undo custSel modSld">
      <pc:chgData name="GUO, Qintian" userId="4953f5b9-d443-4ad3-9cce-ecaa8beaec47" providerId="ADAL" clId="{3946C1A3-AAE4-5144-ADAB-F4D88DCA68F5}" dt="2023-01-29T15:16:59.852" v="139" actId="20577"/>
      <pc:docMkLst>
        <pc:docMk/>
      </pc:docMkLst>
      <pc:sldChg chg="addSp delSp modSp mod">
        <pc:chgData name="GUO, Qintian" userId="4953f5b9-d443-4ad3-9cce-ecaa8beaec47" providerId="ADAL" clId="{3946C1A3-AAE4-5144-ADAB-F4D88DCA68F5}" dt="2023-01-29T09:22:48.691" v="31" actId="1076"/>
        <pc:sldMkLst>
          <pc:docMk/>
          <pc:sldMk cId="1836110125" sldId="470"/>
        </pc:sldMkLst>
        <pc:spChg chg="mod">
          <ac:chgData name="GUO, Qintian" userId="4953f5b9-d443-4ad3-9cce-ecaa8beaec47" providerId="ADAL" clId="{3946C1A3-AAE4-5144-ADAB-F4D88DCA68F5}" dt="2023-01-29T09:22:23.366" v="28" actId="1076"/>
          <ac:spMkLst>
            <pc:docMk/>
            <pc:sldMk cId="1836110125" sldId="470"/>
            <ac:spMk id="8" creationId="{F52F80FD-1230-614C-94CA-F7F8FA5037EE}"/>
          </ac:spMkLst>
        </pc:spChg>
        <pc:spChg chg="mod">
          <ac:chgData name="GUO, Qintian" userId="4953f5b9-d443-4ad3-9cce-ecaa8beaec47" providerId="ADAL" clId="{3946C1A3-AAE4-5144-ADAB-F4D88DCA68F5}" dt="2023-01-29T09:22:48.691" v="31" actId="1076"/>
          <ac:spMkLst>
            <pc:docMk/>
            <pc:sldMk cId="1836110125" sldId="470"/>
            <ac:spMk id="9" creationId="{26B9EEB4-A481-484D-A647-57362269368B}"/>
          </ac:spMkLst>
        </pc:spChg>
        <pc:picChg chg="add del mod">
          <ac:chgData name="GUO, Qintian" userId="4953f5b9-d443-4ad3-9cce-ecaa8beaec47" providerId="ADAL" clId="{3946C1A3-AAE4-5144-ADAB-F4D88DCA68F5}" dt="2023-01-29T09:21:39.079" v="18" actId="478"/>
          <ac:picMkLst>
            <pc:docMk/>
            <pc:sldMk cId="1836110125" sldId="470"/>
            <ac:picMk id="4" creationId="{647BE625-893A-AA99-1068-E623BC6F456D}"/>
          </ac:picMkLst>
        </pc:picChg>
        <pc:picChg chg="del">
          <ac:chgData name="GUO, Qintian" userId="4953f5b9-d443-4ad3-9cce-ecaa8beaec47" providerId="ADAL" clId="{3946C1A3-AAE4-5144-ADAB-F4D88DCA68F5}" dt="2023-01-29T09:15:26.621" v="2" actId="478"/>
          <ac:picMkLst>
            <pc:docMk/>
            <pc:sldMk cId="1836110125" sldId="470"/>
            <ac:picMk id="7" creationId="{EED329D3-4A9A-AB4B-9A6E-15CB5BC4FAB1}"/>
          </ac:picMkLst>
        </pc:picChg>
        <pc:picChg chg="mod">
          <ac:chgData name="GUO, Qintian" userId="4953f5b9-d443-4ad3-9cce-ecaa8beaec47" providerId="ADAL" clId="{3946C1A3-AAE4-5144-ADAB-F4D88DCA68F5}" dt="2023-01-29T09:22:48.691" v="31" actId="1076"/>
          <ac:picMkLst>
            <pc:docMk/>
            <pc:sldMk cId="1836110125" sldId="470"/>
            <ac:picMk id="10" creationId="{ADD38491-DC0A-C946-A6B7-08B58BCFF733}"/>
          </ac:picMkLst>
        </pc:picChg>
        <pc:picChg chg="add mod">
          <ac:chgData name="GUO, Qintian" userId="4953f5b9-d443-4ad3-9cce-ecaa8beaec47" providerId="ADAL" clId="{3946C1A3-AAE4-5144-ADAB-F4D88DCA68F5}" dt="2023-01-29T09:22:06.075" v="24" actId="1076"/>
          <ac:picMkLst>
            <pc:docMk/>
            <pc:sldMk cId="1836110125" sldId="470"/>
            <ac:picMk id="11" creationId="{55CE4A55-DDD6-3B5D-E22C-E98669FC1C82}"/>
          </ac:picMkLst>
        </pc:picChg>
      </pc:sldChg>
      <pc:sldChg chg="modSp mod">
        <pc:chgData name="GUO, Qintian" userId="4953f5b9-d443-4ad3-9cce-ecaa8beaec47" providerId="ADAL" clId="{3946C1A3-AAE4-5144-ADAB-F4D88DCA68F5}" dt="2023-01-29T10:12:23.812" v="67" actId="20577"/>
        <pc:sldMkLst>
          <pc:docMk/>
          <pc:sldMk cId="1660121613" sldId="477"/>
        </pc:sldMkLst>
        <pc:spChg chg="mod">
          <ac:chgData name="GUO, Qintian" userId="4953f5b9-d443-4ad3-9cce-ecaa8beaec47" providerId="ADAL" clId="{3946C1A3-AAE4-5144-ADAB-F4D88DCA68F5}" dt="2023-01-29T10:12:11.922" v="48" actId="20577"/>
          <ac:spMkLst>
            <pc:docMk/>
            <pc:sldMk cId="1660121613" sldId="477"/>
            <ac:spMk id="9" creationId="{D55DE8E2-412B-3F48-870A-3820B8FB3341}"/>
          </ac:spMkLst>
        </pc:spChg>
        <pc:spChg chg="mod">
          <ac:chgData name="GUO, Qintian" userId="4953f5b9-d443-4ad3-9cce-ecaa8beaec47" providerId="ADAL" clId="{3946C1A3-AAE4-5144-ADAB-F4D88DCA68F5}" dt="2023-01-29T10:12:23.812" v="67" actId="20577"/>
          <ac:spMkLst>
            <pc:docMk/>
            <pc:sldMk cId="1660121613" sldId="477"/>
            <ac:spMk id="10" creationId="{EA8EDD56-48AD-6A4D-A97D-3076FB860C57}"/>
          </ac:spMkLst>
        </pc:spChg>
      </pc:sldChg>
      <pc:sldChg chg="modSp mod">
        <pc:chgData name="GUO, Qintian" userId="4953f5b9-d443-4ad3-9cce-ecaa8beaec47" providerId="ADAL" clId="{3946C1A3-AAE4-5144-ADAB-F4D88DCA68F5}" dt="2023-01-29T15:16:59.852" v="139" actId="20577"/>
        <pc:sldMkLst>
          <pc:docMk/>
          <pc:sldMk cId="1059014287" sldId="478"/>
        </pc:sldMkLst>
        <pc:spChg chg="mod">
          <ac:chgData name="GUO, Qintian" userId="4953f5b9-d443-4ad3-9cce-ecaa8beaec47" providerId="ADAL" clId="{3946C1A3-AAE4-5144-ADAB-F4D88DCA68F5}" dt="2023-01-29T15:15:47.866" v="129" actId="20577"/>
          <ac:spMkLst>
            <pc:docMk/>
            <pc:sldMk cId="1059014287" sldId="478"/>
            <ac:spMk id="13" creationId="{83746F2D-8260-3B4B-916E-11D848690843}"/>
          </ac:spMkLst>
        </pc:spChg>
        <pc:spChg chg="mod">
          <ac:chgData name="GUO, Qintian" userId="4953f5b9-d443-4ad3-9cce-ecaa8beaec47" providerId="ADAL" clId="{3946C1A3-AAE4-5144-ADAB-F4D88DCA68F5}" dt="2023-01-29T15:16:59.852" v="139" actId="20577"/>
          <ac:spMkLst>
            <pc:docMk/>
            <pc:sldMk cId="1059014287" sldId="478"/>
            <ac:spMk id="14" creationId="{EF6F8B8F-6418-2645-ABD6-7421BF85BCC6}"/>
          </ac:spMkLst>
        </pc:spChg>
        <pc:spChg chg="mod">
          <ac:chgData name="GUO, Qintian" userId="4953f5b9-d443-4ad3-9cce-ecaa8beaec47" providerId="ADAL" clId="{3946C1A3-AAE4-5144-ADAB-F4D88DCA68F5}" dt="2023-01-29T12:47:23.632" v="76" actId="1076"/>
          <ac:spMkLst>
            <pc:docMk/>
            <pc:sldMk cId="1059014287" sldId="478"/>
            <ac:spMk id="15" creationId="{77E8158B-BAAC-DC41-B0E3-F7546CA11E9E}"/>
          </ac:spMkLst>
        </pc:spChg>
      </pc:sldChg>
      <pc:sldChg chg="modSp mod">
        <pc:chgData name="GUO, Qintian" userId="4953f5b9-d443-4ad3-9cce-ecaa8beaec47" providerId="ADAL" clId="{3946C1A3-AAE4-5144-ADAB-F4D88DCA68F5}" dt="2023-01-29T11:52:21.450" v="71" actId="20577"/>
        <pc:sldMkLst>
          <pc:docMk/>
          <pc:sldMk cId="3551910531" sldId="485"/>
        </pc:sldMkLst>
        <pc:spChg chg="mod">
          <ac:chgData name="GUO, Qintian" userId="4953f5b9-d443-4ad3-9cce-ecaa8beaec47" providerId="ADAL" clId="{3946C1A3-AAE4-5144-ADAB-F4D88DCA68F5}" dt="2023-01-29T11:52:21.450" v="71" actId="20577"/>
          <ac:spMkLst>
            <pc:docMk/>
            <pc:sldMk cId="3551910531" sldId="485"/>
            <ac:spMk id="2" creationId="{2D7D3465-2D2A-1BA7-65EF-A3B39B5375BD}"/>
          </ac:spMkLst>
        </pc:spChg>
        <pc:spChg chg="mod">
          <ac:chgData name="GUO, Qintian" userId="4953f5b9-d443-4ad3-9cce-ecaa8beaec47" providerId="ADAL" clId="{3946C1A3-AAE4-5144-ADAB-F4D88DCA68F5}" dt="2023-01-29T11:51:24.952" v="69" actId="20577"/>
          <ac:spMkLst>
            <pc:docMk/>
            <pc:sldMk cId="3551910531" sldId="485"/>
            <ac:spMk id="8" creationId="{F52F80FD-1230-614C-94CA-F7F8FA5037EE}"/>
          </ac:spMkLst>
        </pc:spChg>
      </pc:sldChg>
      <pc:sldChg chg="modSp mod">
        <pc:chgData name="GUO, Qintian" userId="4953f5b9-d443-4ad3-9cce-ecaa8beaec47" providerId="ADAL" clId="{3946C1A3-AAE4-5144-ADAB-F4D88DCA68F5}" dt="2023-01-29T12:50:09.419" v="81" actId="20577"/>
        <pc:sldMkLst>
          <pc:docMk/>
          <pc:sldMk cId="2492381454" sldId="486"/>
        </pc:sldMkLst>
        <pc:spChg chg="mod">
          <ac:chgData name="GUO, Qintian" userId="4953f5b9-d443-4ad3-9cce-ecaa8beaec47" providerId="ADAL" clId="{3946C1A3-AAE4-5144-ADAB-F4D88DCA68F5}" dt="2023-01-29T12:50:09.419" v="81" actId="20577"/>
          <ac:spMkLst>
            <pc:docMk/>
            <pc:sldMk cId="2492381454" sldId="486"/>
            <ac:spMk id="7" creationId="{AC9A40FD-F6CB-E848-9955-0670EA6D47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34" tIns="48317" rIns="96634" bIns="48317"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6634" tIns="48317" rIns="96634" bIns="48317" rtlCol="0"/>
          <a:lstStyle>
            <a:lvl1pPr algn="r">
              <a:defRPr sz="1300"/>
            </a:lvl1pPr>
          </a:lstStyle>
          <a:p>
            <a:fld id="{0B9AF00C-6D75-48A8-A194-B96D46F0E30B}" type="datetimeFigureOut">
              <a:rPr lang="en-US" smtClean="0"/>
              <a:t>1/23/24</a:t>
            </a:fld>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34" tIns="48317" rIns="96634" bIns="48317"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34" tIns="48317" rIns="96634" bIns="48317" rtlCol="0" anchor="b"/>
          <a:lstStyle>
            <a:lvl1pPr algn="r">
              <a:defRPr sz="13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07:54:42.458"/>
    </inkml:context>
    <inkml:brush xml:id="br0">
      <inkml:brushProperty name="width" value="0.05" units="cm"/>
      <inkml:brushProperty name="height" value="0.05" units="cm"/>
    </inkml:brush>
  </inkml:definitions>
  <inkml:trace contextRef="#ctx0" brushRef="#br0">1 0 24575,'4'0'0,"0"0"0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9T07:55:40.408"/>
    </inkml:context>
    <inkml:brush xml:id="br0">
      <inkml:brushProperty name="width" value="0.05" units="cm"/>
      <inkml:brushProperty name="height" value="0.05" units="cm"/>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4" tIns="48317" rIns="96634" bIns="48317"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4" tIns="48317" rIns="96634" bIns="48317" rtlCol="0"/>
          <a:lstStyle>
            <a:lvl1pPr algn="r" fontAlgn="auto">
              <a:spcBef>
                <a:spcPts val="0"/>
              </a:spcBef>
              <a:spcAft>
                <a:spcPts val="0"/>
              </a:spcAft>
              <a:defRPr sz="1300" smtClean="0">
                <a:latin typeface="+mn-lt"/>
                <a:cs typeface="+mn-cs"/>
              </a:defRPr>
            </a:lvl1pPr>
          </a:lstStyle>
          <a:p>
            <a:pPr>
              <a:defRPr/>
            </a:pPr>
            <a:fld id="{564DB847-A7C6-423F-B771-46A6092732E3}" type="datetimeFigureOut">
              <a:rPr lang="en-US"/>
              <a:pPr>
                <a:defRPr/>
              </a:pPr>
              <a:t>1/23/24</a:t>
            </a:fld>
            <a:endParaRPr lang="en-US"/>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34" tIns="48317" rIns="96634" bIns="48317"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3"/>
            <a:ext cx="3169920" cy="480060"/>
          </a:xfrm>
          <a:prstGeom prst="rect">
            <a:avLst/>
          </a:prstGeom>
        </p:spPr>
        <p:txBody>
          <a:bodyPr vert="horz" lIns="96634" tIns="48317" rIns="96634" bIns="48317" rtlCol="0" anchor="b"/>
          <a:lstStyle>
            <a:lvl1pPr algn="r" fontAlgn="auto">
              <a:spcBef>
                <a:spcPts val="0"/>
              </a:spcBef>
              <a:spcAft>
                <a:spcPts val="0"/>
              </a:spcAft>
              <a:defRPr sz="13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51759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86224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17</a:t>
            </a:fld>
            <a:endParaRPr lang="en-US"/>
          </a:p>
        </p:txBody>
      </p:sp>
    </p:spTree>
    <p:extLst>
      <p:ext uri="{BB962C8B-B14F-4D97-AF65-F5344CB8AC3E}">
        <p14:creationId xmlns:p14="http://schemas.microsoft.com/office/powerpoint/2010/main" val="265584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18</a:t>
            </a:fld>
            <a:endParaRPr lang="en-US"/>
          </a:p>
        </p:txBody>
      </p:sp>
    </p:spTree>
    <p:extLst>
      <p:ext uri="{BB962C8B-B14F-4D97-AF65-F5344CB8AC3E}">
        <p14:creationId xmlns:p14="http://schemas.microsoft.com/office/powerpoint/2010/main" val="18946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19</a:t>
            </a:fld>
            <a:endParaRPr lang="en-US"/>
          </a:p>
        </p:txBody>
      </p:sp>
    </p:spTree>
    <p:extLst>
      <p:ext uri="{BB962C8B-B14F-4D97-AF65-F5344CB8AC3E}">
        <p14:creationId xmlns:p14="http://schemas.microsoft.com/office/powerpoint/2010/main" val="3597811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20</a:t>
            </a:fld>
            <a:endParaRPr lang="en-US"/>
          </a:p>
        </p:txBody>
      </p:sp>
    </p:spTree>
    <p:extLst>
      <p:ext uri="{BB962C8B-B14F-4D97-AF65-F5344CB8AC3E}">
        <p14:creationId xmlns:p14="http://schemas.microsoft.com/office/powerpoint/2010/main" val="259423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22</a:t>
            </a:fld>
            <a:endParaRPr lang="en-US"/>
          </a:p>
        </p:txBody>
      </p:sp>
    </p:spTree>
    <p:extLst>
      <p:ext uri="{BB962C8B-B14F-4D97-AF65-F5344CB8AC3E}">
        <p14:creationId xmlns:p14="http://schemas.microsoft.com/office/powerpoint/2010/main" val="3328151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23</a:t>
            </a:fld>
            <a:endParaRPr lang="en-US"/>
          </a:p>
        </p:txBody>
      </p:sp>
    </p:spTree>
    <p:extLst>
      <p:ext uri="{BB962C8B-B14F-4D97-AF65-F5344CB8AC3E}">
        <p14:creationId xmlns:p14="http://schemas.microsoft.com/office/powerpoint/2010/main" val="2443304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24</a:t>
            </a:fld>
            <a:endParaRPr lang="en-US"/>
          </a:p>
        </p:txBody>
      </p:sp>
    </p:spTree>
    <p:extLst>
      <p:ext uri="{BB962C8B-B14F-4D97-AF65-F5344CB8AC3E}">
        <p14:creationId xmlns:p14="http://schemas.microsoft.com/office/powerpoint/2010/main" val="2546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25</a:t>
            </a:fld>
            <a:endParaRPr lang="en-US"/>
          </a:p>
        </p:txBody>
      </p:sp>
    </p:spTree>
    <p:extLst>
      <p:ext uri="{BB962C8B-B14F-4D97-AF65-F5344CB8AC3E}">
        <p14:creationId xmlns:p14="http://schemas.microsoft.com/office/powerpoint/2010/main" val="466165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26</a:t>
            </a:fld>
            <a:endParaRPr lang="en-US"/>
          </a:p>
        </p:txBody>
      </p:sp>
    </p:spTree>
    <p:extLst>
      <p:ext uri="{BB962C8B-B14F-4D97-AF65-F5344CB8AC3E}">
        <p14:creationId xmlns:p14="http://schemas.microsoft.com/office/powerpoint/2010/main" val="59347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82991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27</a:t>
            </a:fld>
            <a:endParaRPr lang="en-US"/>
          </a:p>
        </p:txBody>
      </p:sp>
    </p:spTree>
    <p:extLst>
      <p:ext uri="{BB962C8B-B14F-4D97-AF65-F5344CB8AC3E}">
        <p14:creationId xmlns:p14="http://schemas.microsoft.com/office/powerpoint/2010/main" val="309981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309164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82667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300423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233844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392074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88785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49665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33400" y="1295400"/>
            <a:ext cx="8077200" cy="1557536"/>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2" name="Title 1"/>
          <p:cNvSpPr>
            <a:spLocks noGrp="1"/>
          </p:cNvSpPr>
          <p:nvPr>
            <p:ph type="ctrTitle"/>
          </p:nvPr>
        </p:nvSpPr>
        <p:spPr>
          <a:xfrm>
            <a:off x="609600" y="1447800"/>
            <a:ext cx="7922840" cy="838200"/>
          </a:xfrm>
          <a:prstGeom prst="rect">
            <a:avLst/>
          </a:prstGeom>
        </p:spPr>
        <p:txBody>
          <a:bodyPr/>
          <a:lstStyle>
            <a:lvl1pPr>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9"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10"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AB3BBB-AF8A-984E-9D44-48BAAC15D0A5}" type="datetime1">
              <a:rPr lang="zh-CN" altLang="en-US" smtClean="0"/>
              <a:t>2024/1/23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Lab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AC2F5B-4599-9E4E-90AA-775D37B36E70}" type="datetime1">
              <a:rPr lang="zh-CN" altLang="en-US" smtClean="0"/>
              <a:t>2024/1/23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Lab 1</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12"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13"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
        <p:nvSpPr>
          <p:cNvPr id="14" name="Rounded Rectangle 5"/>
          <p:cNvSpPr/>
          <p:nvPr userDrawn="1"/>
        </p:nvSpPr>
        <p:spPr>
          <a:xfrm>
            <a:off x="619060" y="2884552"/>
            <a:ext cx="8077200" cy="901432"/>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itle 1"/>
          <p:cNvSpPr>
            <a:spLocks noGrp="1"/>
          </p:cNvSpPr>
          <p:nvPr>
            <p:ph type="ctrTitle"/>
          </p:nvPr>
        </p:nvSpPr>
        <p:spPr>
          <a:xfrm>
            <a:off x="696240" y="2916168"/>
            <a:ext cx="7922840" cy="838200"/>
          </a:xfrm>
          <a:prstGeom prst="rect">
            <a:avLst/>
          </a:prstGeom>
        </p:spPr>
        <p:txBody>
          <a:bodyPr/>
          <a:lstStyle>
            <a:lvl1pPr>
              <a:defRPr sz="4000" baseline="0">
                <a:solidFill>
                  <a:schemeClr val="bg1"/>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5980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p:nvSpPr>
        <p:spPr>
          <a:xfrm>
            <a:off x="0" y="-5298"/>
            <a:ext cx="9144000" cy="92202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04800" y="1196752"/>
            <a:ext cx="8382000" cy="4929411"/>
          </a:xfrm>
        </p:spPr>
        <p:txBody>
          <a:bodyPr/>
          <a:lstStyle>
            <a:lvl1pPr>
              <a:buSzPct val="60000"/>
              <a:buFontTx/>
              <a:buBlip>
                <a:blip r:embed="rId2"/>
              </a:buBlip>
              <a:defRPr>
                <a:latin typeface="+mj-lt"/>
                <a:cs typeface="Times New Roman" panose="02020603050405020304" pitchFamily="18" charset="0"/>
              </a:defRPr>
            </a:lvl1pPr>
            <a:lvl2pPr>
              <a:buSzPct val="60000"/>
              <a:buFontTx/>
              <a:buBlip>
                <a:blip r:embed="rId3"/>
              </a:buBlip>
              <a:defRPr>
                <a:latin typeface="+mj-lt"/>
                <a:cs typeface="Times New Roman" panose="02020603050405020304" pitchFamily="18" charset="0"/>
              </a:defRPr>
            </a:lvl2pPr>
            <a:lvl3pPr>
              <a:defRPr>
                <a:latin typeface="+mj-lt"/>
                <a:cs typeface="Times New Roman" panose="02020603050405020304" pitchFamily="18" charset="0"/>
              </a:defRPr>
            </a:lvl3pPr>
            <a:lvl4pPr>
              <a:defRPr>
                <a:latin typeface="+mj-lt"/>
                <a:cs typeface="Times New Roman" panose="02020603050405020304" pitchFamily="18" charset="0"/>
              </a:defRPr>
            </a:lvl4pPr>
            <a:lvl5pPr>
              <a:defRPr>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 y="14644"/>
            <a:ext cx="9143999" cy="900183"/>
          </a:xfrm>
          <a:prstGeom prst="rect">
            <a:avLst/>
          </a:prstGeom>
        </p:spPr>
        <p:txBody>
          <a:bodyPr/>
          <a:lstStyle>
            <a:lvl1pPr marL="182880" algn="l">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20"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23"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24"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9143999" cy="762000"/>
          </a:xfrm>
          <a:prstGeom prst="rect">
            <a:avLst/>
          </a:prstGeom>
        </p:spPr>
        <p:txBody>
          <a:bodyPr/>
          <a:lstStyle>
            <a:lvl1pPr marL="182880" algn="l">
              <a:defRPr baseline="0">
                <a:solidFill>
                  <a:schemeClr val="bg1"/>
                </a:solidFill>
              </a:defRPr>
            </a:lvl1pPr>
          </a:lstStyle>
          <a:p>
            <a:r>
              <a:rPr lang="en-US" dirty="0"/>
              <a:t>Click to edit Master title style</a:t>
            </a:r>
          </a:p>
        </p:txBody>
      </p:sp>
      <p:sp>
        <p:nvSpPr>
          <p:cNvPr id="21"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3"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24"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25"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9143999" cy="762000"/>
          </a:xfrm>
          <a:prstGeom prst="rect">
            <a:avLst/>
          </a:prstGeom>
        </p:spPr>
        <p:txBody>
          <a:bodyPr/>
          <a:lstStyle>
            <a:lvl1pPr marL="182880" algn="l">
              <a:defRPr baseline="0">
                <a:solidFill>
                  <a:schemeClr val="bg1"/>
                </a:solidFill>
              </a:defRPr>
            </a:lvl1pPr>
          </a:lstStyle>
          <a:p>
            <a:r>
              <a:rPr lang="en-US" dirty="0"/>
              <a:t>Click to edit Master title style</a:t>
            </a:r>
          </a:p>
        </p:txBody>
      </p:sp>
      <p:sp>
        <p:nvSpPr>
          <p:cNvPr id="23"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4"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5"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2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27"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 y="0"/>
            <a:ext cx="9143999" cy="762000"/>
          </a:xfrm>
          <a:prstGeom prst="rect">
            <a:avLst/>
          </a:prstGeom>
        </p:spPr>
        <p:txBody>
          <a:bodyPr/>
          <a:lstStyle>
            <a:lvl1pPr marL="182880" algn="l">
              <a:defRPr baseline="0">
                <a:solidFill>
                  <a:schemeClr val="bg1"/>
                </a:solidFill>
                <a:latin typeface="+mn-lt"/>
              </a:defRPr>
            </a:lvl1pPr>
          </a:lstStyle>
          <a:p>
            <a:r>
              <a:rPr lang="en-US" dirty="0"/>
              <a:t>Click to edit Master title style</a:t>
            </a:r>
          </a:p>
        </p:txBody>
      </p:sp>
      <p:sp>
        <p:nvSpPr>
          <p:cNvPr id="19"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0"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22"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23"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8"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9"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a:t>
            </a:r>
            <a:r>
              <a:rPr lang="en-US" altLang="zh-CN" sz="1200" dirty="0">
                <a:solidFill>
                  <a:schemeClr val="bg1"/>
                </a:solidFill>
                <a:latin typeface="+mn-lt"/>
                <a:cs typeface="+mn-cs"/>
              </a:rPr>
              <a:t>D</a:t>
            </a:r>
            <a:r>
              <a:rPr lang="en-US" sz="1200" dirty="0">
                <a:solidFill>
                  <a:schemeClr val="bg1"/>
                </a:solidFill>
                <a:latin typeface="+mn-lt"/>
                <a:cs typeface="+mn-cs"/>
              </a:rPr>
              <a:t> Data Structures</a:t>
            </a:r>
          </a:p>
        </p:txBody>
      </p:sp>
      <p:sp>
        <p:nvSpPr>
          <p:cNvPr id="20"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t>Lab 1</a:t>
            </a:r>
            <a:endParaRPr lang="en-US" dirty="0"/>
          </a:p>
        </p:txBody>
      </p:sp>
      <p:sp>
        <p:nvSpPr>
          <p:cNvPr id="21" name="Slide Number Placeholder 5"/>
          <p:cNvSpPr>
            <a:spLocks noGrp="1"/>
          </p:cNvSpPr>
          <p:nvPr>
            <p:ph type="sldNum" sz="quarter" idx="12"/>
          </p:nvPr>
        </p:nvSpPr>
        <p:spPr>
          <a:xfrm>
            <a:off x="8001000" y="6597352"/>
            <a:ext cx="1143000" cy="260648"/>
          </a:xfrm>
          <a:prstGeom prst="rect">
            <a:avLst/>
          </a:prstGeo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F3C50DDB-B24E-5F40-B657-B4A4C51DC6B0}" type="datetime1">
              <a:rPr lang="zh-CN" altLang="en-US" smtClean="0"/>
              <a:t>2024/1/23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Lab 1</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4AA1BFD8-ED52-5141-9C1F-FA324CAB9F0A}" type="datetime1">
              <a:rPr lang="zh-CN" altLang="en-US" smtClean="0"/>
              <a:t>2024/1/23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Lab 1</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A0EF081-81CE-3F4A-B241-B9134AFA01CE}" type="datetime1">
              <a:rPr lang="zh-CN" altLang="en-US" smtClean="0"/>
              <a:t>2024/1/23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Lab 1</a:t>
            </a:r>
            <a:endParaRPr lang="en-US" dirty="0"/>
          </a:p>
        </p:txBody>
      </p:sp>
      <p:sp>
        <p:nvSpPr>
          <p:cNvPr id="2" name="灯片编号占位符 1">
            <a:extLst>
              <a:ext uri="{FF2B5EF4-FFF2-40B4-BE49-F238E27FC236}">
                <a16:creationId xmlns:a16="http://schemas.microsoft.com/office/drawing/2014/main" id="{1B593192-1EF4-54D7-4F65-3079959476B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17779-F268-1246-91AC-17756C00A6C6}" type="slidenum">
              <a:rPr kumimoji="1" lang="zh-CN" altLang="en-US" smtClean="0"/>
              <a:t>‹#›</a:t>
            </a:fld>
            <a:endParaRPr kumimoji="1" lang="zh-CN" altLang="en-US"/>
          </a:p>
        </p:txBody>
      </p:sp>
      <p:sp>
        <p:nvSpPr>
          <p:cNvPr id="3" name="标题占位符 2">
            <a:extLst>
              <a:ext uri="{FF2B5EF4-FFF2-40B4-BE49-F238E27FC236}">
                <a16:creationId xmlns:a16="http://schemas.microsoft.com/office/drawing/2014/main" id="{6DB03F9A-7514-368B-566B-652AA373749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1" r:id="rId1"/>
    <p:sldLayoutId id="2147483677" r:id="rId2"/>
    <p:sldLayoutId id="2147483672"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sourceforge.net/projects/orwelldevcpp/" TargetMode="External"/><Relationship Id="rId4" Type="http://schemas.openxmlformats.org/officeDocument/2006/relationships/hyperlink" Target="http://www.codeblocks.org/downloads/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cprogramming/c_environment_setup.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learn-c.or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tutorialspoint.com/cprogramming/index.ht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www.cuhk.edu.hk/policy/academichonesty/" TargetMode="External"/><Relationship Id="rId4" Type="http://schemas.openxmlformats.org/officeDocument/2006/relationships/image" Target="../media/image2.gif"/></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oj.boleyn.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371600"/>
            <a:ext cx="7924800" cy="1409328"/>
          </a:xfrm>
        </p:spPr>
        <p:txBody>
          <a:bodyPr/>
          <a:lstStyle/>
          <a:p>
            <a:r>
              <a:rPr lang="en-US" altLang="zh-CN" sz="3600" dirty="0"/>
              <a:t>CSCI2100D Lab 1</a:t>
            </a:r>
            <a:endParaRPr lang="en-US" sz="3600" dirty="0">
              <a:latin typeface="Comic Sans MS" panose="030F0702030302020204" pitchFamily="66" charset="0"/>
            </a:endParaRPr>
          </a:p>
        </p:txBody>
      </p:sp>
      <p:sp>
        <p:nvSpPr>
          <p:cNvPr id="4" name="Slide Number Placeholder 3"/>
          <p:cNvSpPr>
            <a:spLocks noGrp="1"/>
          </p:cNvSpPr>
          <p:nvPr>
            <p:ph type="sldNum" sz="quarter" idx="12"/>
          </p:nvPr>
        </p:nvSpPr>
        <p:spPr>
          <a:xfrm>
            <a:off x="8388424" y="6597352"/>
            <a:ext cx="755576" cy="260648"/>
          </a:xfrm>
        </p:spPr>
        <p:txBody>
          <a:bodyPr/>
          <a:lstStyle/>
          <a:p>
            <a:pPr>
              <a:defRPr/>
            </a:pPr>
            <a:r>
              <a:rPr lang="en-US" dirty="0"/>
              <a:t>1</a:t>
            </a:r>
          </a:p>
        </p:txBody>
      </p:sp>
      <p:sp>
        <p:nvSpPr>
          <p:cNvPr id="6" name="TextBox 5"/>
          <p:cNvSpPr txBox="1"/>
          <p:nvPr/>
        </p:nvSpPr>
        <p:spPr>
          <a:xfrm>
            <a:off x="2591780" y="3429000"/>
            <a:ext cx="3657600" cy="461665"/>
          </a:xfrm>
          <a:prstGeom prst="rect">
            <a:avLst/>
          </a:prstGeom>
          <a:noFill/>
        </p:spPr>
        <p:txBody>
          <a:bodyPr wrap="square" rtlCol="0">
            <a:spAutoFit/>
          </a:bodyPr>
          <a:lstStyle/>
          <a:p>
            <a:pPr algn="ctr"/>
            <a:r>
              <a:rPr lang="en-US" altLang="zh-CN" sz="2400" dirty="0" err="1">
                <a:latin typeface="Comic Sans MS" panose="030F0702030302020204" pitchFamily="66" charset="0"/>
                <a:cs typeface="Times New Roman" panose="02020603050405020304" pitchFamily="18" charset="0"/>
              </a:rPr>
              <a:t>Xinyu</a:t>
            </a:r>
            <a:r>
              <a:rPr lang="en-US" altLang="zh-CN" sz="2400" dirty="0">
                <a:latin typeface="Comic Sans MS" panose="030F0702030302020204" pitchFamily="66" charset="0"/>
                <a:cs typeface="Times New Roman" panose="02020603050405020304" pitchFamily="18" charset="0"/>
              </a:rPr>
              <a:t> Du</a:t>
            </a:r>
          </a:p>
        </p:txBody>
      </p:sp>
      <p:sp>
        <p:nvSpPr>
          <p:cNvPr id="9" name="Rectangle 8"/>
          <p:cNvSpPr/>
          <p:nvPr/>
        </p:nvSpPr>
        <p:spPr>
          <a:xfrm>
            <a:off x="2411760" y="3068960"/>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矩形 1"/>
          <p:cNvSpPr/>
          <p:nvPr/>
        </p:nvSpPr>
        <p:spPr>
          <a:xfrm>
            <a:off x="1180220" y="4294836"/>
            <a:ext cx="7208204" cy="646331"/>
          </a:xfrm>
          <a:prstGeom prst="rect">
            <a:avLst/>
          </a:prstGeom>
        </p:spPr>
        <p:txBody>
          <a:bodyPr wrap="square">
            <a:spAutoFit/>
          </a:bodyPr>
          <a:lstStyle/>
          <a:p>
            <a:pPr algn="ctr"/>
            <a:r>
              <a:rPr lang="en-US" dirty="0">
                <a:latin typeface="Comic Sans MS" panose="030F0702030302020204" pitchFamily="66" charset="0"/>
              </a:rPr>
              <a:t>Department of Systems Engineering and Engineering Management</a:t>
            </a:r>
          </a:p>
          <a:p>
            <a:pPr algn="ctr"/>
            <a:r>
              <a:rPr lang="en-US" dirty="0">
                <a:latin typeface="Comic Sans MS" panose="030F0702030302020204" pitchFamily="66" charset="0"/>
              </a:rPr>
              <a:t>Chinese University of Hong Kong</a:t>
            </a:r>
          </a:p>
        </p:txBody>
      </p:sp>
      <p:sp>
        <p:nvSpPr>
          <p:cNvPr id="8"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Tree>
  </p:cSld>
  <p:clrMapOvr>
    <a:masterClrMapping/>
  </p:clrMapOvr>
  <mc:AlternateContent xmlns:mc="http://schemas.openxmlformats.org/markup-compatibility/2006" xmlns:p14="http://schemas.microsoft.com/office/powerpoint/2010/main">
    <mc:Choice Requires="p14">
      <p:transition spd="slow" p14:dur="2000" advTm="1352"/>
    </mc:Choice>
    <mc:Fallback xmlns="">
      <p:transition spd="slow" advTm="13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10</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Guidelines on OJ</a:t>
            </a:r>
            <a:endParaRPr lang="en-US" sz="2000" dirty="0"/>
          </a:p>
          <a:p>
            <a:pPr lvl="1"/>
            <a:r>
              <a:rPr lang="en-US" altLang="zh-CN" sz="2000" dirty="0"/>
              <a:t>Submission Status</a:t>
            </a:r>
          </a:p>
          <a:p>
            <a:pPr lvl="2"/>
            <a:r>
              <a:rPr lang="en-US" altLang="zh-CN" sz="2000" dirty="0">
                <a:solidFill>
                  <a:srgbClr val="3B753D"/>
                </a:solidFill>
              </a:rPr>
              <a:t>accepted</a:t>
            </a:r>
            <a:r>
              <a:rPr lang="en-US" altLang="zh-CN" sz="2000" dirty="0"/>
              <a:t>: </a:t>
            </a:r>
            <a:r>
              <a:rPr lang="en-US" altLang="zh-CN" sz="2000" dirty="0">
                <a:solidFill>
                  <a:srgbClr val="0D14FF"/>
                </a:solidFill>
              </a:rPr>
              <a:t>compiled</a:t>
            </a:r>
            <a:r>
              <a:rPr lang="en-US" altLang="zh-CN" sz="2000" dirty="0"/>
              <a:t> successfully with </a:t>
            </a:r>
            <a:r>
              <a:rPr lang="en-US" altLang="zh-CN" sz="2000" dirty="0">
                <a:solidFill>
                  <a:srgbClr val="0D14FF"/>
                </a:solidFill>
              </a:rPr>
              <a:t>correct answers </a:t>
            </a:r>
            <a:r>
              <a:rPr lang="en-US" altLang="zh-CN" sz="2000" dirty="0"/>
              <a:t>on all testcases and executed </a:t>
            </a:r>
            <a:r>
              <a:rPr lang="en-US" altLang="zh-CN" sz="2000" dirty="0">
                <a:solidFill>
                  <a:srgbClr val="0D14FF"/>
                </a:solidFill>
              </a:rPr>
              <a:t>within time limit</a:t>
            </a:r>
          </a:p>
          <a:p>
            <a:pPr lvl="2"/>
            <a:r>
              <a:rPr lang="en-US" altLang="zh-CN" sz="2000" dirty="0">
                <a:solidFill>
                  <a:srgbClr val="FF0000"/>
                </a:solidFill>
              </a:rPr>
              <a:t>error: wrong answer #n, time limit exceeded #n, compilation error  </a:t>
            </a:r>
          </a:p>
        </p:txBody>
      </p:sp>
      <p:pic>
        <p:nvPicPr>
          <p:cNvPr id="13" name="Picture 7">
            <a:extLst>
              <a:ext uri="{FF2B5EF4-FFF2-40B4-BE49-F238E27FC236}">
                <a16:creationId xmlns:a16="http://schemas.microsoft.com/office/drawing/2014/main" id="{CB803ED7-5409-5248-8206-F72A1CEB38C0}"/>
              </a:ext>
            </a:extLst>
          </p:cNvPr>
          <p:cNvPicPr>
            <a:picLocks noChangeAspect="1"/>
          </p:cNvPicPr>
          <p:nvPr/>
        </p:nvPicPr>
        <p:blipFill>
          <a:blip r:embed="rId3"/>
          <a:stretch>
            <a:fillRect/>
          </a:stretch>
        </p:blipFill>
        <p:spPr>
          <a:xfrm>
            <a:off x="1496181" y="3210538"/>
            <a:ext cx="6151633" cy="3314806"/>
          </a:xfrm>
          <a:prstGeom prst="rect">
            <a:avLst/>
          </a:prstGeom>
        </p:spPr>
      </p:pic>
    </p:spTree>
    <p:extLst>
      <p:ext uri="{BB962C8B-B14F-4D97-AF65-F5344CB8AC3E}">
        <p14:creationId xmlns:p14="http://schemas.microsoft.com/office/powerpoint/2010/main" val="187758606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11</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Guidelines on OJ</a:t>
            </a:r>
            <a:endParaRPr lang="en-US" sz="2000" dirty="0"/>
          </a:p>
          <a:p>
            <a:pPr lvl="1"/>
            <a:r>
              <a:rPr lang="en-US" altLang="zh-CN" sz="2000" dirty="0"/>
              <a:t>Lab Assignments</a:t>
            </a:r>
          </a:p>
          <a:p>
            <a:pPr lvl="2"/>
            <a:r>
              <a:rPr lang="en-US" altLang="zh-CN" sz="2000" dirty="0"/>
              <a:t>Each lab assignment will appear at </a:t>
            </a:r>
            <a:r>
              <a:rPr lang="en-US" altLang="zh-CN" sz="2000" dirty="0">
                <a:solidFill>
                  <a:srgbClr val="0D14FF"/>
                </a:solidFill>
              </a:rPr>
              <a:t>Contests</a:t>
            </a:r>
            <a:r>
              <a:rPr lang="en-US" altLang="zh-CN" sz="2000" dirty="0"/>
              <a:t> upon release of it.</a:t>
            </a:r>
          </a:p>
          <a:p>
            <a:pPr lvl="2"/>
            <a:r>
              <a:rPr lang="en-US" altLang="zh-CN" sz="2000" dirty="0"/>
              <a:t>After the deadline specified by End, no more submission will be accepted.</a:t>
            </a:r>
          </a:p>
          <a:p>
            <a:pPr lvl="2"/>
            <a:r>
              <a:rPr lang="en-US" altLang="zh-CN" sz="2000" dirty="0"/>
              <a:t>Click into the title to submit your codes.</a:t>
            </a:r>
          </a:p>
        </p:txBody>
      </p:sp>
      <p:pic>
        <p:nvPicPr>
          <p:cNvPr id="11" name="图片 10" descr="图形用户界面, 应用程序&#10;&#10;描述已自动生成">
            <a:extLst>
              <a:ext uri="{FF2B5EF4-FFF2-40B4-BE49-F238E27FC236}">
                <a16:creationId xmlns:a16="http://schemas.microsoft.com/office/drawing/2014/main" id="{55CE4A55-DDD6-3B5D-E22C-E98669FC1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735" y="3711778"/>
            <a:ext cx="6942526" cy="2741558"/>
          </a:xfrm>
          <a:prstGeom prst="rect">
            <a:avLst/>
          </a:prstGeom>
        </p:spPr>
      </p:pic>
      <p:sp>
        <p:nvSpPr>
          <p:cNvPr id="9" name="Oval 14">
            <a:extLst>
              <a:ext uri="{FF2B5EF4-FFF2-40B4-BE49-F238E27FC236}">
                <a16:creationId xmlns:a16="http://schemas.microsoft.com/office/drawing/2014/main" id="{26B9EEB4-A481-484D-A647-57362269368B}"/>
              </a:ext>
            </a:extLst>
          </p:cNvPr>
          <p:cNvSpPr/>
          <p:nvPr/>
        </p:nvSpPr>
        <p:spPr>
          <a:xfrm>
            <a:off x="3707904" y="4293096"/>
            <a:ext cx="1440160" cy="294548"/>
          </a:xfrm>
          <a:prstGeom prst="ellipse">
            <a:avLst/>
          </a:prstGeom>
          <a:solidFill>
            <a:srgbClr val="A9D18E">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12" descr="Cursor">
            <a:extLst>
              <a:ext uri="{FF2B5EF4-FFF2-40B4-BE49-F238E27FC236}">
                <a16:creationId xmlns:a16="http://schemas.microsoft.com/office/drawing/2014/main" id="{ADD38491-DC0A-C946-A6B7-08B58BCFF7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00708">
            <a:off x="4850276" y="4580627"/>
            <a:ext cx="322720" cy="322720"/>
          </a:xfrm>
          <a:prstGeom prst="rect">
            <a:avLst/>
          </a:prstGeom>
        </p:spPr>
      </p:pic>
    </p:spTree>
    <p:extLst>
      <p:ext uri="{BB962C8B-B14F-4D97-AF65-F5344CB8AC3E}">
        <p14:creationId xmlns:p14="http://schemas.microsoft.com/office/powerpoint/2010/main" val="1836110125"/>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12</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pPr marL="0" indent="0">
              <a:buNone/>
            </a:pPr>
            <a:endParaRPr lang="en-US" sz="2800" dirty="0"/>
          </a:p>
          <a:p>
            <a:pPr marL="0" indent="0">
              <a:buNone/>
            </a:pPr>
            <a:r>
              <a:rPr lang="en-US" sz="2800" dirty="0">
                <a:solidFill>
                  <a:schemeClr val="bg1">
                    <a:lumMod val="95000"/>
                  </a:schemeClr>
                </a:solidFill>
              </a:rPr>
              <a:t>Online Judge Platform</a:t>
            </a:r>
          </a:p>
          <a:p>
            <a:pPr marL="0" indent="0">
              <a:buNone/>
            </a:pPr>
            <a:endParaRPr lang="en-US" sz="2800" dirty="0"/>
          </a:p>
          <a:p>
            <a:pPr marL="0" indent="0">
              <a:buNone/>
            </a:pPr>
            <a:r>
              <a:rPr lang="en-US" altLang="zh-CN" sz="2800" dirty="0"/>
              <a:t>Recommended IDEs</a:t>
            </a:r>
          </a:p>
          <a:p>
            <a:pPr marL="0" indent="0">
              <a:buNone/>
            </a:pPr>
            <a:endParaRPr lang="en-US" altLang="zh-CN" sz="2800" dirty="0"/>
          </a:p>
          <a:p>
            <a:pPr marL="0" indent="0">
              <a:buNone/>
            </a:pPr>
            <a:r>
              <a:rPr lang="en-US" altLang="zh-CN" sz="2800" dirty="0">
                <a:solidFill>
                  <a:schemeClr val="bg1">
                    <a:lumMod val="95000"/>
                  </a:schemeClr>
                </a:solidFill>
              </a:rPr>
              <a:t>C language </a:t>
            </a:r>
          </a:p>
          <a:p>
            <a:pPr marL="0" indent="0">
              <a:buNone/>
            </a:pPr>
            <a:endParaRPr lang="en-US" altLang="zh-CN" sz="2800" dirty="0">
              <a:solidFill>
                <a:schemeClr val="bg1">
                  <a:lumMod val="95000"/>
                </a:schemeClr>
              </a:solidFill>
            </a:endParaRPr>
          </a:p>
          <a:p>
            <a:pPr marL="0" indent="0">
              <a:buNone/>
            </a:pPr>
            <a:r>
              <a:rPr lang="en-US" altLang="zh-CN" sz="2800" dirty="0">
                <a:solidFill>
                  <a:schemeClr val="bg1">
                    <a:lumMod val="95000"/>
                  </a:schemeClr>
                </a:solidFill>
              </a:rPr>
              <a:t>Overview of Lab 1 Problems</a:t>
            </a:r>
          </a:p>
        </p:txBody>
      </p:sp>
    </p:spTree>
    <p:extLst>
      <p:ext uri="{BB962C8B-B14F-4D97-AF65-F5344CB8AC3E}">
        <p14:creationId xmlns:p14="http://schemas.microsoft.com/office/powerpoint/2010/main" val="1558938419"/>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Recommended IDEs</a:t>
            </a:r>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13</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Several IDEs</a:t>
            </a:r>
            <a:endParaRPr lang="en-US" altLang="zh-CN" sz="2000" dirty="0"/>
          </a:p>
          <a:p>
            <a:pPr lvl="1"/>
            <a:r>
              <a:rPr lang="en-US" altLang="zh-CN" sz="2000" dirty="0"/>
              <a:t>Visual Studio Code (Windows/Mac)</a:t>
            </a:r>
          </a:p>
          <a:p>
            <a:pPr lvl="2"/>
            <a:r>
              <a:rPr lang="en-HK" altLang="zh-CN" sz="2000" dirty="0">
                <a:solidFill>
                  <a:srgbClr val="0D14FF"/>
                </a:solidFill>
                <a:hlinkClick r:id="rId3">
                  <a:extLst>
                    <a:ext uri="{A12FA001-AC4F-418D-AE19-62706E023703}">
                      <ahyp:hlinkClr xmlns:ahyp="http://schemas.microsoft.com/office/drawing/2018/hyperlinkcolor" val="tx"/>
                    </a:ext>
                  </a:extLst>
                </a:hlinkClick>
              </a:rPr>
              <a:t>https://code.visualstudio.com/</a:t>
            </a:r>
            <a:endParaRPr lang="en-US" altLang="zh-CN" sz="2000" dirty="0"/>
          </a:p>
          <a:p>
            <a:pPr lvl="1"/>
            <a:r>
              <a:rPr lang="en-US" altLang="zh-CN" sz="2000" dirty="0"/>
              <a:t>CodeBlock (Windows/Mac)</a:t>
            </a:r>
          </a:p>
          <a:p>
            <a:pPr lvl="2"/>
            <a:r>
              <a:rPr lang="en-HK" altLang="zh-CN" sz="2000" dirty="0">
                <a:solidFill>
                  <a:srgbClr val="0D14FF"/>
                </a:solidFill>
                <a:hlinkClick r:id="rId4">
                  <a:extLst>
                    <a:ext uri="{A12FA001-AC4F-418D-AE19-62706E023703}">
                      <ahyp:hlinkClr xmlns:ahyp="http://schemas.microsoft.com/office/drawing/2018/hyperlinkcolor" val="tx"/>
                    </a:ext>
                  </a:extLst>
                </a:hlinkClick>
              </a:rPr>
              <a:t>http://www.codeblocks.org/downloads/26</a:t>
            </a:r>
            <a:endParaRPr lang="en-US" altLang="zh-CN" sz="2000" dirty="0">
              <a:solidFill>
                <a:srgbClr val="0D14FF"/>
              </a:solidFill>
            </a:endParaRPr>
          </a:p>
          <a:p>
            <a:pPr lvl="1"/>
            <a:r>
              <a:rPr lang="en-US" altLang="zh-CN" sz="2000" dirty="0"/>
              <a:t>Dev C++ (Windows)</a:t>
            </a:r>
          </a:p>
          <a:p>
            <a:pPr lvl="2"/>
            <a:r>
              <a:rPr lang="en-HK" altLang="zh-CN" sz="2000" dirty="0">
                <a:solidFill>
                  <a:srgbClr val="0D14FF"/>
                </a:solidFill>
                <a:hlinkClick r:id="rId5">
                  <a:extLst>
                    <a:ext uri="{A12FA001-AC4F-418D-AE19-62706E023703}">
                      <ahyp:hlinkClr xmlns:ahyp="http://schemas.microsoft.com/office/drawing/2018/hyperlinkcolor" val="tx"/>
                    </a:ext>
                  </a:extLst>
                </a:hlinkClick>
              </a:rPr>
              <a:t>https://sourceforge.net/projects/orwelldevcpp/</a:t>
            </a:r>
            <a:endParaRPr lang="en-US" altLang="zh-CN" sz="2000" dirty="0">
              <a:solidFill>
                <a:prstClr val="black"/>
              </a:solidFill>
            </a:endParaRPr>
          </a:p>
          <a:p>
            <a:pPr lvl="0"/>
            <a:r>
              <a:rPr lang="en-US" altLang="zh-TW" sz="2400" dirty="0"/>
              <a:t>Also Consider:</a:t>
            </a:r>
          </a:p>
          <a:p>
            <a:pPr lvl="1"/>
            <a:r>
              <a:rPr lang="en-US" altLang="zh-TW" sz="2000" dirty="0"/>
              <a:t>Online C IDE</a:t>
            </a:r>
          </a:p>
          <a:p>
            <a:pPr lvl="1"/>
            <a:r>
              <a:rPr lang="en-US" altLang="zh-TW" sz="2000" dirty="0"/>
              <a:t>Text editor + C compiler</a:t>
            </a:r>
          </a:p>
          <a:p>
            <a:pPr lvl="1"/>
            <a:r>
              <a:rPr lang="en-US" altLang="zh-TW" sz="2000" dirty="0"/>
              <a:t>Xcode</a:t>
            </a:r>
          </a:p>
          <a:p>
            <a:pPr lvl="1"/>
            <a:r>
              <a:rPr lang="en-US" altLang="zh-TW" sz="2000" dirty="0"/>
              <a:t>Others</a:t>
            </a:r>
          </a:p>
          <a:p>
            <a:pPr lvl="1"/>
            <a:endParaRPr lang="en-US" altLang="zh-TW" sz="2000" dirty="0"/>
          </a:p>
          <a:p>
            <a:pPr lvl="0"/>
            <a:endParaRPr lang="en-US" altLang="zh-TW" sz="1800" dirty="0">
              <a:solidFill>
                <a:srgbClr val="0D14FF"/>
              </a:solidFill>
            </a:endParaRPr>
          </a:p>
          <a:p>
            <a:pPr lvl="0"/>
            <a:endParaRPr lang="en-US" altLang="zh-TW" sz="1800" dirty="0">
              <a:solidFill>
                <a:srgbClr val="0D14FF"/>
              </a:solidFill>
            </a:endParaRPr>
          </a:p>
        </p:txBody>
      </p:sp>
    </p:spTree>
    <p:extLst>
      <p:ext uri="{BB962C8B-B14F-4D97-AF65-F5344CB8AC3E}">
        <p14:creationId xmlns:p14="http://schemas.microsoft.com/office/powerpoint/2010/main" val="3872321193"/>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14</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pPr marL="0" indent="0">
              <a:buNone/>
            </a:pPr>
            <a:endParaRPr lang="en-US" sz="2800" dirty="0"/>
          </a:p>
          <a:p>
            <a:pPr marL="0" indent="0">
              <a:buNone/>
            </a:pPr>
            <a:r>
              <a:rPr lang="en-US" sz="2800" dirty="0">
                <a:solidFill>
                  <a:schemeClr val="bg1">
                    <a:lumMod val="95000"/>
                  </a:schemeClr>
                </a:solidFill>
              </a:rPr>
              <a:t>Online Judge Platform</a:t>
            </a:r>
          </a:p>
          <a:p>
            <a:pPr marL="0" indent="0">
              <a:buNone/>
            </a:pPr>
            <a:endParaRPr lang="en-US" sz="2800" dirty="0"/>
          </a:p>
          <a:p>
            <a:pPr marL="0" indent="0">
              <a:buNone/>
            </a:pPr>
            <a:r>
              <a:rPr lang="en-US" altLang="zh-CN" sz="2800" dirty="0">
                <a:solidFill>
                  <a:schemeClr val="bg1">
                    <a:lumMod val="95000"/>
                  </a:schemeClr>
                </a:solidFill>
              </a:rPr>
              <a:t>Recommended IDEs</a:t>
            </a:r>
          </a:p>
          <a:p>
            <a:pPr marL="0" indent="0">
              <a:buNone/>
            </a:pPr>
            <a:endParaRPr lang="en-US" altLang="zh-CN" sz="2800" dirty="0"/>
          </a:p>
          <a:p>
            <a:pPr marL="0" indent="0">
              <a:buNone/>
            </a:pPr>
            <a:r>
              <a:rPr lang="en-US" altLang="zh-CN" sz="2800" dirty="0"/>
              <a:t>C language </a:t>
            </a:r>
          </a:p>
          <a:p>
            <a:pPr marL="0" indent="0">
              <a:buNone/>
            </a:pPr>
            <a:endParaRPr lang="en-US" altLang="zh-CN" sz="2800" dirty="0">
              <a:solidFill>
                <a:schemeClr val="bg1">
                  <a:lumMod val="95000"/>
                </a:schemeClr>
              </a:solidFill>
            </a:endParaRPr>
          </a:p>
          <a:p>
            <a:pPr marL="0" indent="0">
              <a:buNone/>
            </a:pPr>
            <a:r>
              <a:rPr lang="en-US" altLang="zh-CN" sz="2800" dirty="0">
                <a:solidFill>
                  <a:schemeClr val="bg1">
                    <a:lumMod val="95000"/>
                  </a:schemeClr>
                </a:solidFill>
              </a:rPr>
              <a:t>Overview of Lab 1 Problems</a:t>
            </a:r>
          </a:p>
        </p:txBody>
      </p:sp>
    </p:spTree>
    <p:extLst>
      <p:ext uri="{BB962C8B-B14F-4D97-AF65-F5344CB8AC3E}">
        <p14:creationId xmlns:p14="http://schemas.microsoft.com/office/powerpoint/2010/main" val="354554679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C language </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15</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3807606" cy="5384166"/>
          </a:xfrm>
        </p:spPr>
        <p:txBody>
          <a:bodyPr/>
          <a:lstStyle/>
          <a:p>
            <a:pPr lvl="0"/>
            <a:r>
              <a:rPr lang="en-US" altLang="zh-CN" sz="2400" dirty="0">
                <a:solidFill>
                  <a:prstClr val="black"/>
                </a:solidFill>
              </a:rPr>
              <a:t>Compilation Model</a:t>
            </a:r>
            <a:endParaRPr lang="en-US" altLang="zh-CN" sz="2000" dirty="0"/>
          </a:p>
          <a:p>
            <a:pPr lvl="1"/>
            <a:r>
              <a:rPr lang="en-US" altLang="zh-CN" sz="2000" dirty="0"/>
              <a:t>Most frequently used and free available compiler:</a:t>
            </a:r>
          </a:p>
          <a:p>
            <a:pPr lvl="2"/>
            <a:r>
              <a:rPr lang="en-US" altLang="zh-CN" sz="2000" dirty="0"/>
              <a:t>GNU C compiler</a:t>
            </a:r>
          </a:p>
          <a:p>
            <a:pPr lvl="1"/>
            <a:r>
              <a:rPr lang="en-US" altLang="zh-CN" sz="2000" dirty="0"/>
              <a:t>Installation:</a:t>
            </a:r>
          </a:p>
          <a:p>
            <a:pPr lvl="2"/>
            <a:r>
              <a:rPr lang="en-HK" altLang="zh-CN" sz="2000" dirty="0">
                <a:solidFill>
                  <a:srgbClr val="0D14FF"/>
                </a:solidFill>
                <a:hlinkClick r:id="rId3">
                  <a:extLst>
                    <a:ext uri="{A12FA001-AC4F-418D-AE19-62706E023703}">
                      <ahyp:hlinkClr xmlns:ahyp="http://schemas.microsoft.com/office/drawing/2018/hyperlinkcolor" val="tx"/>
                    </a:ext>
                  </a:extLst>
                </a:hlinkClick>
              </a:rPr>
              <a:t>https://www.tutorialspoint.com/cprogramming/c_environment_setup.htm</a:t>
            </a:r>
            <a:endParaRPr lang="en-US" altLang="zh-CN" sz="2000" dirty="0"/>
          </a:p>
          <a:p>
            <a:pPr lvl="0"/>
            <a:r>
              <a:rPr lang="en-US" altLang="zh-TW" sz="2400" dirty="0"/>
              <a:t>Compile in terminal under the directory with your C source code, e.g.:</a:t>
            </a:r>
            <a:endParaRPr lang="en-US" altLang="zh-TW" sz="2000" dirty="0"/>
          </a:p>
          <a:p>
            <a:pPr lvl="0"/>
            <a:endParaRPr lang="en-US" altLang="zh-TW" sz="1800" dirty="0">
              <a:solidFill>
                <a:srgbClr val="0D14FF"/>
              </a:solidFill>
            </a:endParaRPr>
          </a:p>
          <a:p>
            <a:pPr lvl="0"/>
            <a:endParaRPr lang="en-US" altLang="zh-TW" sz="1800" dirty="0">
              <a:solidFill>
                <a:srgbClr val="0D14FF"/>
              </a:solidFill>
            </a:endParaRPr>
          </a:p>
        </p:txBody>
      </p:sp>
      <p:sp>
        <p:nvSpPr>
          <p:cNvPr id="7" name="Rectangle 10">
            <a:extLst>
              <a:ext uri="{FF2B5EF4-FFF2-40B4-BE49-F238E27FC236}">
                <a16:creationId xmlns:a16="http://schemas.microsoft.com/office/drawing/2014/main" id="{7533C1F5-0959-8443-8EB0-E8D37893F549}"/>
              </a:ext>
            </a:extLst>
          </p:cNvPr>
          <p:cNvSpPr/>
          <p:nvPr/>
        </p:nvSpPr>
        <p:spPr>
          <a:xfrm>
            <a:off x="4252958" y="5231964"/>
            <a:ext cx="4266940" cy="954107"/>
          </a:xfrm>
          <a:prstGeom prst="rect">
            <a:avLst/>
          </a:prstGeom>
          <a:solidFill>
            <a:sysClr val="window" lastClr="FFFFFF">
              <a:lumMod val="95000"/>
            </a:sys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HK" sz="1400" kern="0" dirty="0">
                <a:solidFill>
                  <a:srgbClr val="000088"/>
                </a:solidFill>
                <a:latin typeface="Consolas" panose="020B0609020204030204" pitchFamily="49" charset="0"/>
                <a:cs typeface="Consolas" panose="020B0609020204030204" pitchFamily="49" charset="0"/>
              </a:rPr>
              <a:t>$ gcc hello.c –o hello_program</a:t>
            </a:r>
          </a:p>
          <a:p>
            <a:pPr marL="0" marR="0" lvl="0" indent="0" defTabSz="914400" eaLnBrk="1" fontAlgn="auto" latinLnBrk="0" hangingPunct="1">
              <a:lnSpc>
                <a:spcPct val="100000"/>
              </a:lnSpc>
              <a:spcBef>
                <a:spcPts val="0"/>
              </a:spcBef>
              <a:spcAft>
                <a:spcPts val="0"/>
              </a:spcAft>
              <a:buClrTx/>
              <a:buSzTx/>
              <a:buFontTx/>
              <a:buNone/>
              <a:tabLst/>
              <a:defRPr/>
            </a:pPr>
            <a:r>
              <a:rPr lang="en-HK" sz="1400" kern="0" dirty="0">
                <a:solidFill>
                  <a:srgbClr val="000088"/>
                </a:solidFill>
                <a:latin typeface="Consolas" panose="020B0609020204030204" pitchFamily="49" charset="0"/>
                <a:cs typeface="Consolas" panose="020B0609020204030204" pitchFamily="49" charset="0"/>
              </a:rPr>
              <a:t>$ ./hello_program</a:t>
            </a:r>
          </a:p>
          <a:p>
            <a:pPr marL="0" marR="0" lvl="0" indent="0" defTabSz="914400" eaLnBrk="1" fontAlgn="auto" latinLnBrk="0" hangingPunct="1">
              <a:lnSpc>
                <a:spcPct val="100000"/>
              </a:lnSpc>
              <a:spcBef>
                <a:spcPts val="0"/>
              </a:spcBef>
              <a:spcAft>
                <a:spcPts val="0"/>
              </a:spcAft>
              <a:buClrTx/>
              <a:buSzTx/>
              <a:buFontTx/>
              <a:buNone/>
              <a:tabLst/>
              <a:defRPr/>
            </a:pPr>
            <a:endParaRPr lang="en-HK" sz="1400" kern="0" dirty="0">
              <a:solidFill>
                <a:srgbClr val="000088"/>
              </a:solidFill>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HK" sz="1400" kern="0" dirty="0">
                <a:solidFill>
                  <a:srgbClr val="000088"/>
                </a:solidFill>
                <a:latin typeface="Consolas" panose="020B0609020204030204" pitchFamily="49" charset="0"/>
                <a:cs typeface="Consolas" panose="020B0609020204030204" pitchFamily="49" charset="0"/>
              </a:rPr>
              <a:t>Hello, World!</a:t>
            </a:r>
          </a:p>
        </p:txBody>
      </p:sp>
      <p:grpSp>
        <p:nvGrpSpPr>
          <p:cNvPr id="9" name="Group 42">
            <a:extLst>
              <a:ext uri="{FF2B5EF4-FFF2-40B4-BE49-F238E27FC236}">
                <a16:creationId xmlns:a16="http://schemas.microsoft.com/office/drawing/2014/main" id="{A4535CB4-4635-F04D-AF40-6A95C6DFB31C}"/>
              </a:ext>
            </a:extLst>
          </p:cNvPr>
          <p:cNvGrpSpPr/>
          <p:nvPr/>
        </p:nvGrpSpPr>
        <p:grpSpPr>
          <a:xfrm>
            <a:off x="4205615" y="1326108"/>
            <a:ext cx="4466830" cy="3601883"/>
            <a:chOff x="3778494" y="2635664"/>
            <a:chExt cx="3733924" cy="3010895"/>
          </a:xfrm>
        </p:grpSpPr>
        <p:sp>
          <p:nvSpPr>
            <p:cNvPr id="10" name="TextBox 11">
              <a:extLst>
                <a:ext uri="{FF2B5EF4-FFF2-40B4-BE49-F238E27FC236}">
                  <a16:creationId xmlns:a16="http://schemas.microsoft.com/office/drawing/2014/main" id="{32A5BF54-B6FE-B64B-A3F6-CCCF9EF4C3FE}"/>
                </a:ext>
              </a:extLst>
            </p:cNvPr>
            <p:cNvSpPr txBox="1"/>
            <p:nvPr/>
          </p:nvSpPr>
          <p:spPr>
            <a:xfrm>
              <a:off x="3818069" y="4216757"/>
              <a:ext cx="1902030" cy="283005"/>
            </a:xfrm>
            <a:prstGeom prst="rect">
              <a:avLst/>
            </a:prstGeom>
            <a:noFill/>
          </p:spPr>
          <p:txBody>
            <a:bodyPr wrap="none" rtlCol="0">
              <a:spAutoFit/>
            </a:bodyPr>
            <a:lstStyle/>
            <a:p>
              <a:pPr algn="ctr"/>
              <a:r>
                <a:rPr lang="en-US" altLang="zh-TW" sz="1600" dirty="0">
                  <a:latin typeface="Calibri Light" panose="020F0302020204030204" pitchFamily="34" charset="0"/>
                  <a:cs typeface="Calibri Light" panose="020F0302020204030204" pitchFamily="34" charset="0"/>
                </a:rPr>
                <a:t>(</a:t>
              </a:r>
              <a:r>
                <a:rPr lang="en-US" altLang="zh-TW" sz="1600" dirty="0">
                  <a:solidFill>
                    <a:srgbClr val="C00000"/>
                  </a:solidFill>
                  <a:latin typeface="Calibri Light" panose="020F0302020204030204" pitchFamily="34" charset="0"/>
                  <a:cs typeface="Calibri Light" panose="020F0302020204030204" pitchFamily="34" charset="0"/>
                </a:rPr>
                <a:t>additional</a:t>
              </a:r>
              <a:r>
                <a:rPr lang="zh-TW" altLang="en-US" sz="1600" dirty="0">
                  <a:solidFill>
                    <a:srgbClr val="C00000"/>
                  </a:solidFill>
                  <a:latin typeface="Calibri Light" panose="020F0302020204030204" pitchFamily="34" charset="0"/>
                  <a:cs typeface="Calibri Light" panose="020F0302020204030204" pitchFamily="34" charset="0"/>
                </a:rPr>
                <a:t> </a:t>
              </a:r>
              <a:r>
                <a:rPr lang="en-US" altLang="zh-TW" sz="1600" dirty="0">
                  <a:solidFill>
                    <a:srgbClr val="C00000"/>
                  </a:solidFill>
                  <a:latin typeface="Calibri Light" panose="020F0302020204030204" pitchFamily="34" charset="0"/>
                  <a:cs typeface="Calibri Light" panose="020F0302020204030204" pitchFamily="34" charset="0"/>
                </a:rPr>
                <a:t>code</a:t>
              </a:r>
              <a:r>
                <a:rPr lang="en-US" altLang="zh-TW" sz="1600" dirty="0">
                  <a:latin typeface="Calibri Light" panose="020F0302020204030204" pitchFamily="34" charset="0"/>
                  <a:cs typeface="Calibri Light" panose="020F0302020204030204" pitchFamily="34" charset="0"/>
                </a:rPr>
                <a:t>)Libraries</a:t>
              </a:r>
              <a:endParaRPr lang="en-US" sz="1600" dirty="0">
                <a:latin typeface="Calibri Light" panose="020F0302020204030204" pitchFamily="34" charset="0"/>
                <a:cs typeface="Calibri Light" panose="020F0302020204030204" pitchFamily="34" charset="0"/>
              </a:endParaRPr>
            </a:p>
          </p:txBody>
        </p:sp>
        <p:sp>
          <p:nvSpPr>
            <p:cNvPr id="11" name="TextBox 15">
              <a:extLst>
                <a:ext uri="{FF2B5EF4-FFF2-40B4-BE49-F238E27FC236}">
                  <a16:creationId xmlns:a16="http://schemas.microsoft.com/office/drawing/2014/main" id="{0036CA45-6E42-A045-8D19-216FFC8F8EB9}"/>
                </a:ext>
              </a:extLst>
            </p:cNvPr>
            <p:cNvSpPr txBox="1"/>
            <p:nvPr/>
          </p:nvSpPr>
          <p:spPr>
            <a:xfrm>
              <a:off x="5939740" y="2635664"/>
              <a:ext cx="1091661" cy="308733"/>
            </a:xfrm>
            <a:prstGeom prst="rect">
              <a:avLst/>
            </a:prstGeom>
            <a:noFill/>
          </p:spPr>
          <p:txBody>
            <a:bodyPr wrap="none" rtlCol="0">
              <a:spAutoFit/>
            </a:bodyPr>
            <a:lstStyle/>
            <a:p>
              <a:pPr algn="ctr"/>
              <a:r>
                <a:rPr lang="en-US" altLang="zh-TW" dirty="0">
                  <a:latin typeface="Calibri Light" panose="020F0302020204030204" pitchFamily="34" charset="0"/>
                  <a:cs typeface="Calibri Light" panose="020F0302020204030204" pitchFamily="34" charset="0"/>
                </a:rPr>
                <a:t>source</a:t>
              </a:r>
              <a:r>
                <a:rPr lang="zh-TW" altLang="en-US" dirty="0">
                  <a:latin typeface="Calibri Light" panose="020F0302020204030204" pitchFamily="34" charset="0"/>
                  <a:cs typeface="Calibri Light" panose="020F0302020204030204" pitchFamily="34" charset="0"/>
                </a:rPr>
                <a:t> </a:t>
              </a:r>
              <a:r>
                <a:rPr lang="en-US" altLang="zh-TW" dirty="0">
                  <a:latin typeface="Calibri Light" panose="020F0302020204030204" pitchFamily="34" charset="0"/>
                  <a:cs typeface="Calibri Light" panose="020F0302020204030204" pitchFamily="34" charset="0"/>
                </a:rPr>
                <a:t>code</a:t>
              </a:r>
              <a:endParaRPr lang="en-US" dirty="0">
                <a:latin typeface="Calibri Light" panose="020F0302020204030204" pitchFamily="34" charset="0"/>
                <a:cs typeface="Calibri Light" panose="020F0302020204030204" pitchFamily="34" charset="0"/>
              </a:endParaRPr>
            </a:p>
          </p:txBody>
        </p:sp>
        <p:sp>
          <p:nvSpPr>
            <p:cNvPr id="12" name="TextBox 16">
              <a:extLst>
                <a:ext uri="{FF2B5EF4-FFF2-40B4-BE49-F238E27FC236}">
                  <a16:creationId xmlns:a16="http://schemas.microsoft.com/office/drawing/2014/main" id="{CC6F2B71-8E66-AC47-A4A4-2042611DC6C5}"/>
                </a:ext>
              </a:extLst>
            </p:cNvPr>
            <p:cNvSpPr txBox="1"/>
            <p:nvPr/>
          </p:nvSpPr>
          <p:spPr>
            <a:xfrm>
              <a:off x="5243376" y="3108586"/>
              <a:ext cx="1172863" cy="308733"/>
            </a:xfrm>
            <a:prstGeom prst="rect">
              <a:avLst/>
            </a:prstGeom>
            <a:noFill/>
            <a:ln>
              <a:solidFill>
                <a:schemeClr val="tx1"/>
              </a:solidFill>
            </a:ln>
          </p:spPr>
          <p:txBody>
            <a:bodyPr wrap="none" rtlCol="0">
              <a:spAutoFit/>
            </a:bodyPr>
            <a:lstStyle/>
            <a:p>
              <a:pPr algn="ctr"/>
              <a:r>
                <a:rPr lang="en-US" altLang="zh-TW" dirty="0">
                  <a:latin typeface="Calibri Light" panose="020F0302020204030204" pitchFamily="34" charset="0"/>
                  <a:cs typeface="Calibri Light" panose="020F0302020204030204" pitchFamily="34" charset="0"/>
                </a:rPr>
                <a:t>preprocessor</a:t>
              </a:r>
              <a:endParaRPr lang="en-US" dirty="0">
                <a:latin typeface="Calibri Light" panose="020F0302020204030204" pitchFamily="34" charset="0"/>
                <a:cs typeface="Calibri Light" panose="020F0302020204030204" pitchFamily="34" charset="0"/>
              </a:endParaRPr>
            </a:p>
          </p:txBody>
        </p:sp>
        <p:sp>
          <p:nvSpPr>
            <p:cNvPr id="13" name="TextBox 17">
              <a:extLst>
                <a:ext uri="{FF2B5EF4-FFF2-40B4-BE49-F238E27FC236}">
                  <a16:creationId xmlns:a16="http://schemas.microsoft.com/office/drawing/2014/main" id="{85BEF151-DC8B-0042-9144-CD384D394664}"/>
                </a:ext>
              </a:extLst>
            </p:cNvPr>
            <p:cNvSpPr txBox="1"/>
            <p:nvPr/>
          </p:nvSpPr>
          <p:spPr>
            <a:xfrm>
              <a:off x="5411866" y="3889037"/>
              <a:ext cx="835883" cy="308733"/>
            </a:xfrm>
            <a:prstGeom prst="rect">
              <a:avLst/>
            </a:prstGeom>
            <a:noFill/>
            <a:ln>
              <a:solidFill>
                <a:schemeClr val="tx1"/>
              </a:solidFill>
            </a:ln>
          </p:spPr>
          <p:txBody>
            <a:bodyPr wrap="none" rtlCol="0">
              <a:spAutoFit/>
            </a:bodyPr>
            <a:lstStyle/>
            <a:p>
              <a:pPr algn="ctr"/>
              <a:r>
                <a:rPr lang="en-US" altLang="zh-TW" dirty="0">
                  <a:latin typeface="Calibri Light" panose="020F0302020204030204" pitchFamily="34" charset="0"/>
                  <a:cs typeface="Calibri Light" panose="020F0302020204030204" pitchFamily="34" charset="0"/>
                </a:rPr>
                <a:t>compiler</a:t>
              </a:r>
              <a:endParaRPr lang="en-US" dirty="0">
                <a:latin typeface="Calibri Light" panose="020F0302020204030204" pitchFamily="34" charset="0"/>
                <a:cs typeface="Calibri Light" panose="020F0302020204030204" pitchFamily="34" charset="0"/>
              </a:endParaRPr>
            </a:p>
          </p:txBody>
        </p:sp>
        <p:sp>
          <p:nvSpPr>
            <p:cNvPr id="14" name="TextBox 19">
              <a:extLst>
                <a:ext uri="{FF2B5EF4-FFF2-40B4-BE49-F238E27FC236}">
                  <a16:creationId xmlns:a16="http://schemas.microsoft.com/office/drawing/2014/main" id="{28E18B31-3939-3E4A-A672-A16BCE4E32DE}"/>
                </a:ext>
              </a:extLst>
            </p:cNvPr>
            <p:cNvSpPr txBox="1"/>
            <p:nvPr/>
          </p:nvSpPr>
          <p:spPr>
            <a:xfrm>
              <a:off x="5539513" y="4753361"/>
              <a:ext cx="580589" cy="308733"/>
            </a:xfrm>
            <a:prstGeom prst="rect">
              <a:avLst/>
            </a:prstGeom>
            <a:noFill/>
            <a:ln>
              <a:solidFill>
                <a:schemeClr val="tx1"/>
              </a:solidFill>
            </a:ln>
          </p:spPr>
          <p:txBody>
            <a:bodyPr wrap="none" rtlCol="0">
              <a:spAutoFit/>
            </a:bodyPr>
            <a:lstStyle/>
            <a:p>
              <a:pPr algn="ctr"/>
              <a:r>
                <a:rPr lang="en-US" altLang="zh-TW" dirty="0">
                  <a:latin typeface="Calibri Light" panose="020F0302020204030204" pitchFamily="34" charset="0"/>
                  <a:cs typeface="Calibri Light" panose="020F0302020204030204" pitchFamily="34" charset="0"/>
                </a:rPr>
                <a:t>linker</a:t>
              </a:r>
              <a:endParaRPr lang="en-US" dirty="0">
                <a:latin typeface="Calibri Light" panose="020F0302020204030204" pitchFamily="34" charset="0"/>
                <a:cs typeface="Calibri Light" panose="020F0302020204030204" pitchFamily="34" charset="0"/>
              </a:endParaRPr>
            </a:p>
          </p:txBody>
        </p:sp>
        <p:sp>
          <p:nvSpPr>
            <p:cNvPr id="15" name="TextBox 21">
              <a:extLst>
                <a:ext uri="{FF2B5EF4-FFF2-40B4-BE49-F238E27FC236}">
                  <a16:creationId xmlns:a16="http://schemas.microsoft.com/office/drawing/2014/main" id="{520BE2A7-FEA7-BB4E-8816-4FCF59D0CC7C}"/>
                </a:ext>
              </a:extLst>
            </p:cNvPr>
            <p:cNvSpPr txBox="1"/>
            <p:nvPr/>
          </p:nvSpPr>
          <p:spPr>
            <a:xfrm>
              <a:off x="5817817" y="4214229"/>
              <a:ext cx="1694601" cy="488827"/>
            </a:xfrm>
            <a:prstGeom prst="rect">
              <a:avLst/>
            </a:prstGeom>
            <a:noFill/>
          </p:spPr>
          <p:txBody>
            <a:bodyPr wrap="none" rtlCol="0">
              <a:spAutoFit/>
            </a:bodyPr>
            <a:lstStyle/>
            <a:p>
              <a:pPr algn="ctr"/>
              <a:r>
                <a:rPr lang="en-US" altLang="zh-TW" sz="1600" dirty="0">
                  <a:latin typeface="Calibri Light" panose="020F0302020204030204" pitchFamily="34" charset="0"/>
                  <a:cs typeface="Calibri Light" panose="020F0302020204030204" pitchFamily="34" charset="0"/>
                </a:rPr>
                <a:t>object</a:t>
              </a:r>
              <a:r>
                <a:rPr lang="zh-TW" altLang="en-US" sz="1600" dirty="0">
                  <a:latin typeface="Calibri Light" panose="020F0302020204030204" pitchFamily="34" charset="0"/>
                  <a:cs typeface="Calibri Light" panose="020F0302020204030204" pitchFamily="34" charset="0"/>
                </a:rPr>
                <a:t> </a:t>
              </a:r>
              <a:r>
                <a:rPr lang="en-US" altLang="zh-TW" sz="1600" dirty="0">
                  <a:latin typeface="Calibri Light" panose="020F0302020204030204" pitchFamily="34" charset="0"/>
                  <a:cs typeface="Calibri Light" panose="020F0302020204030204" pitchFamily="34" charset="0"/>
                </a:rPr>
                <a:t>code</a:t>
              </a:r>
            </a:p>
            <a:p>
              <a:pPr algn="ctr"/>
              <a:r>
                <a:rPr lang="en-US" altLang="zh-TW" sz="1600" dirty="0">
                  <a:latin typeface="Calibri Light" panose="020F0302020204030204" pitchFamily="34" charset="0"/>
                  <a:cs typeface="Calibri Light" panose="020F0302020204030204" pitchFamily="34" charset="0"/>
                </a:rPr>
                <a:t>(</a:t>
              </a:r>
              <a:r>
                <a:rPr lang="en-US" altLang="zh-TW" sz="1600" dirty="0">
                  <a:solidFill>
                    <a:srgbClr val="C00000"/>
                  </a:solidFill>
                  <a:latin typeface="Calibri Light" panose="020F0302020204030204" pitchFamily="34" charset="0"/>
                  <a:cs typeface="Calibri Light" panose="020F0302020204030204" pitchFamily="34" charset="0"/>
                </a:rPr>
                <a:t>machine</a:t>
              </a:r>
              <a:r>
                <a:rPr lang="zh-TW" altLang="en-US" sz="1600" dirty="0">
                  <a:solidFill>
                    <a:srgbClr val="C00000"/>
                  </a:solidFill>
                  <a:latin typeface="Calibri Light" panose="020F0302020204030204" pitchFamily="34" charset="0"/>
                  <a:cs typeface="Calibri Light" panose="020F0302020204030204" pitchFamily="34" charset="0"/>
                </a:rPr>
                <a:t> </a:t>
              </a:r>
              <a:r>
                <a:rPr lang="en-US" altLang="zh-TW" sz="1600" dirty="0">
                  <a:solidFill>
                    <a:srgbClr val="C00000"/>
                  </a:solidFill>
                  <a:latin typeface="Calibri Light" panose="020F0302020204030204" pitchFamily="34" charset="0"/>
                  <a:cs typeface="Calibri Light" panose="020F0302020204030204" pitchFamily="34" charset="0"/>
                </a:rPr>
                <a:t>instructions</a:t>
              </a:r>
              <a:r>
                <a:rPr lang="en-US" altLang="zh-TW" sz="1600" dirty="0">
                  <a:latin typeface="Calibri Light" panose="020F0302020204030204" pitchFamily="34" charset="0"/>
                  <a:cs typeface="Calibri Light" panose="020F0302020204030204" pitchFamily="34" charset="0"/>
                </a:rPr>
                <a:t>)</a:t>
              </a:r>
              <a:endParaRPr lang="en-US" sz="1600" dirty="0">
                <a:latin typeface="Calibri Light" panose="020F0302020204030204" pitchFamily="34" charset="0"/>
                <a:cs typeface="Calibri Light" panose="020F0302020204030204" pitchFamily="34" charset="0"/>
              </a:endParaRPr>
            </a:p>
          </p:txBody>
        </p:sp>
        <p:sp>
          <p:nvSpPr>
            <p:cNvPr id="16" name="TextBox 22">
              <a:extLst>
                <a:ext uri="{FF2B5EF4-FFF2-40B4-BE49-F238E27FC236}">
                  <a16:creationId xmlns:a16="http://schemas.microsoft.com/office/drawing/2014/main" id="{4312D8CE-04DC-1D4B-9996-086B308EFAD6}"/>
                </a:ext>
              </a:extLst>
            </p:cNvPr>
            <p:cNvSpPr txBox="1"/>
            <p:nvPr/>
          </p:nvSpPr>
          <p:spPr>
            <a:xfrm>
              <a:off x="5932927" y="5187206"/>
              <a:ext cx="1409237" cy="308733"/>
            </a:xfrm>
            <a:prstGeom prst="rect">
              <a:avLst/>
            </a:prstGeom>
            <a:noFill/>
          </p:spPr>
          <p:txBody>
            <a:bodyPr wrap="none" rtlCol="0">
              <a:spAutoFit/>
            </a:bodyPr>
            <a:lstStyle/>
            <a:p>
              <a:pPr algn="ctr"/>
              <a:r>
                <a:rPr lang="en-US" altLang="zh-TW" dirty="0">
                  <a:latin typeface="Calibri Light" panose="020F0302020204030204" pitchFamily="34" charset="0"/>
                  <a:cs typeface="Calibri Light" panose="020F0302020204030204" pitchFamily="34" charset="0"/>
                </a:rPr>
                <a:t>executable</a:t>
              </a:r>
              <a:r>
                <a:rPr lang="zh-TW" altLang="en-US" dirty="0">
                  <a:latin typeface="Calibri Light" panose="020F0302020204030204" pitchFamily="34" charset="0"/>
                  <a:cs typeface="Calibri Light" panose="020F0302020204030204" pitchFamily="34" charset="0"/>
                </a:rPr>
                <a:t> </a:t>
              </a:r>
              <a:r>
                <a:rPr lang="en-US" altLang="zh-TW" dirty="0">
                  <a:latin typeface="Calibri Light" panose="020F0302020204030204" pitchFamily="34" charset="0"/>
                  <a:cs typeface="Calibri Light" panose="020F0302020204030204" pitchFamily="34" charset="0"/>
                </a:rPr>
                <a:t>code</a:t>
              </a:r>
              <a:endParaRPr lang="en-US" dirty="0">
                <a:latin typeface="Calibri Light" panose="020F0302020204030204" pitchFamily="34" charset="0"/>
                <a:cs typeface="Calibri Light" panose="020F0302020204030204" pitchFamily="34" charset="0"/>
              </a:endParaRPr>
            </a:p>
          </p:txBody>
        </p:sp>
        <p:cxnSp>
          <p:nvCxnSpPr>
            <p:cNvPr id="17" name="Straight Arrow Connector 24">
              <a:extLst>
                <a:ext uri="{FF2B5EF4-FFF2-40B4-BE49-F238E27FC236}">
                  <a16:creationId xmlns:a16="http://schemas.microsoft.com/office/drawing/2014/main" id="{3DEE5D86-28E0-C147-9832-EFBFEF1DD59D}"/>
                </a:ext>
              </a:extLst>
            </p:cNvPr>
            <p:cNvCxnSpPr>
              <a:cxnSpLocks/>
              <a:endCxn id="12" idx="0"/>
            </p:cNvCxnSpPr>
            <p:nvPr/>
          </p:nvCxnSpPr>
          <p:spPr>
            <a:xfrm>
              <a:off x="5829807" y="2655380"/>
              <a:ext cx="1" cy="453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8">
              <a:extLst>
                <a:ext uri="{FF2B5EF4-FFF2-40B4-BE49-F238E27FC236}">
                  <a16:creationId xmlns:a16="http://schemas.microsoft.com/office/drawing/2014/main" id="{F57E1996-77CC-B442-9E39-5F8D4516CE23}"/>
                </a:ext>
              </a:extLst>
            </p:cNvPr>
            <p:cNvCxnSpPr>
              <a:cxnSpLocks/>
              <a:stCxn id="12" idx="2"/>
              <a:endCxn id="13" idx="0"/>
            </p:cNvCxnSpPr>
            <p:nvPr/>
          </p:nvCxnSpPr>
          <p:spPr>
            <a:xfrm>
              <a:off x="5829808" y="3417319"/>
              <a:ext cx="0" cy="471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31">
              <a:extLst>
                <a:ext uri="{FF2B5EF4-FFF2-40B4-BE49-F238E27FC236}">
                  <a16:creationId xmlns:a16="http://schemas.microsoft.com/office/drawing/2014/main" id="{1EA96372-5526-C74E-9CB8-DBC0B96B813E}"/>
                </a:ext>
              </a:extLst>
            </p:cNvPr>
            <p:cNvCxnSpPr>
              <a:cxnSpLocks/>
              <a:stCxn id="13" idx="2"/>
              <a:endCxn id="14" idx="0"/>
            </p:cNvCxnSpPr>
            <p:nvPr/>
          </p:nvCxnSpPr>
          <p:spPr>
            <a:xfrm>
              <a:off x="5829808" y="4197770"/>
              <a:ext cx="0" cy="555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4">
              <a:extLst>
                <a:ext uri="{FF2B5EF4-FFF2-40B4-BE49-F238E27FC236}">
                  <a16:creationId xmlns:a16="http://schemas.microsoft.com/office/drawing/2014/main" id="{3BF0C8BE-9007-7B45-9A02-B9229E980339}"/>
                </a:ext>
              </a:extLst>
            </p:cNvPr>
            <p:cNvCxnSpPr>
              <a:cxnSpLocks/>
            </p:cNvCxnSpPr>
            <p:nvPr/>
          </p:nvCxnSpPr>
          <p:spPr>
            <a:xfrm>
              <a:off x="3778494" y="4526397"/>
              <a:ext cx="20441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9">
              <a:extLst>
                <a:ext uri="{FF2B5EF4-FFF2-40B4-BE49-F238E27FC236}">
                  <a16:creationId xmlns:a16="http://schemas.microsoft.com/office/drawing/2014/main" id="{26E9F08F-7F3E-E049-A9F9-03ED89363654}"/>
                </a:ext>
              </a:extLst>
            </p:cNvPr>
            <p:cNvCxnSpPr>
              <a:cxnSpLocks/>
              <a:stCxn id="14" idx="2"/>
            </p:cNvCxnSpPr>
            <p:nvPr/>
          </p:nvCxnSpPr>
          <p:spPr>
            <a:xfrm>
              <a:off x="5829808" y="5062094"/>
              <a:ext cx="0" cy="584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34456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C language </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16</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All programming labs must be completed with </a:t>
            </a:r>
            <a:r>
              <a:rPr lang="en-US" altLang="zh-CN" sz="2400" dirty="0">
                <a:solidFill>
                  <a:srgbClr val="FF0000"/>
                </a:solidFill>
              </a:rPr>
              <a:t>C only </a:t>
            </a:r>
            <a:r>
              <a:rPr lang="en-US" altLang="zh-CN" sz="2400" dirty="0">
                <a:solidFill>
                  <a:prstClr val="black"/>
                </a:solidFill>
              </a:rPr>
              <a:t>(not C++).</a:t>
            </a:r>
          </a:p>
          <a:p>
            <a:pPr lvl="0"/>
            <a:r>
              <a:rPr lang="en-US" altLang="zh-CN" sz="2400" dirty="0"/>
              <a:t>Assume basic knowledge of C.</a:t>
            </a:r>
          </a:p>
          <a:p>
            <a:pPr lvl="1"/>
            <a:r>
              <a:rPr lang="en-US" altLang="zh-CN" sz="2000" dirty="0"/>
              <a:t>Syntax, data type, function, variable scoping, control flow, loop, pointer, array, struct, header file, …</a:t>
            </a:r>
          </a:p>
          <a:p>
            <a:pPr lvl="0"/>
            <a:r>
              <a:rPr lang="en-US" altLang="zh-TW" sz="2400" dirty="0"/>
              <a:t>Nice C tutorials:</a:t>
            </a:r>
          </a:p>
          <a:p>
            <a:pPr lvl="1"/>
            <a:r>
              <a:rPr lang="en-HK" altLang="zh-CN" sz="2000" dirty="0">
                <a:solidFill>
                  <a:srgbClr val="0D14FF"/>
                </a:solidFill>
                <a:hlinkClick r:id="rId3">
                  <a:extLst>
                    <a:ext uri="{A12FA001-AC4F-418D-AE19-62706E023703}">
                      <ahyp:hlinkClr xmlns:ahyp="http://schemas.microsoft.com/office/drawing/2018/hyperlinkcolor" val="tx"/>
                    </a:ext>
                  </a:extLst>
                </a:hlinkClick>
              </a:rPr>
              <a:t>https://www.learn-c.org/</a:t>
            </a:r>
            <a:endParaRPr lang="en-HK" altLang="zh-CN" sz="2000" dirty="0">
              <a:solidFill>
                <a:srgbClr val="0D14FF"/>
              </a:solidFill>
            </a:endParaRPr>
          </a:p>
          <a:p>
            <a:pPr lvl="1"/>
            <a:r>
              <a:rPr lang="en-HK" altLang="zh-CN" sz="2000" dirty="0">
                <a:solidFill>
                  <a:srgbClr val="0D14FF"/>
                </a:solidFill>
                <a:hlinkClick r:id="rId4">
                  <a:extLst>
                    <a:ext uri="{A12FA001-AC4F-418D-AE19-62706E023703}">
                      <ahyp:hlinkClr xmlns:ahyp="http://schemas.microsoft.com/office/drawing/2018/hyperlinkcolor" val="tx"/>
                    </a:ext>
                  </a:extLst>
                </a:hlinkClick>
              </a:rPr>
              <a:t>https://www.tutorialspoint.com/cprogramming/index.htm</a:t>
            </a:r>
            <a:endParaRPr lang="en-HK" altLang="zh-CN" sz="2000" dirty="0">
              <a:solidFill>
                <a:srgbClr val="0D14FF"/>
              </a:solidFill>
            </a:endParaRPr>
          </a:p>
          <a:p>
            <a:pPr lvl="1"/>
            <a:r>
              <a:rPr lang="en-US" altLang="zh-TW" sz="2000" dirty="0"/>
              <a:t>Google</a:t>
            </a:r>
          </a:p>
          <a:p>
            <a:pPr lvl="0"/>
            <a:endParaRPr lang="en-US" altLang="zh-TW" sz="1800" dirty="0">
              <a:solidFill>
                <a:srgbClr val="0D14FF"/>
              </a:solidFill>
            </a:endParaRPr>
          </a:p>
          <a:p>
            <a:pPr lvl="0"/>
            <a:endParaRPr lang="en-US" altLang="zh-TW" sz="1800" dirty="0">
              <a:solidFill>
                <a:srgbClr val="0D14FF"/>
              </a:solidFill>
            </a:endParaRPr>
          </a:p>
        </p:txBody>
      </p:sp>
    </p:spTree>
    <p:extLst>
      <p:ext uri="{BB962C8B-B14F-4D97-AF65-F5344CB8AC3E}">
        <p14:creationId xmlns:p14="http://schemas.microsoft.com/office/powerpoint/2010/main" val="196070112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C language </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17</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Revisit</a:t>
            </a:r>
            <a:endParaRPr lang="en-US" altLang="zh-CN" sz="2400" dirty="0"/>
          </a:p>
          <a:p>
            <a:pPr lvl="1"/>
            <a:r>
              <a:rPr lang="en-US" altLang="zh-CN" sz="2000" dirty="0"/>
              <a:t>Pointer</a:t>
            </a:r>
          </a:p>
          <a:p>
            <a:pPr lvl="1"/>
            <a:endParaRPr lang="en-US" altLang="zh-TW" sz="2000" dirty="0"/>
          </a:p>
          <a:p>
            <a:pPr lvl="1"/>
            <a:endParaRPr lang="en-US" altLang="zh-TW" sz="2000" dirty="0"/>
          </a:p>
          <a:p>
            <a:pPr lvl="1"/>
            <a:endParaRPr lang="en-US" altLang="zh-TW" sz="2000" dirty="0"/>
          </a:p>
          <a:p>
            <a:pPr lvl="1"/>
            <a:endParaRPr lang="en-US" altLang="zh-TW" sz="2000" dirty="0"/>
          </a:p>
          <a:p>
            <a:pPr lvl="1"/>
            <a:endParaRPr lang="en-US" altLang="zh-TW" sz="2000" dirty="0"/>
          </a:p>
          <a:p>
            <a:pPr lvl="1"/>
            <a:endParaRPr lang="en-US" altLang="zh-TW" sz="2000" dirty="0"/>
          </a:p>
          <a:p>
            <a:pPr lvl="1"/>
            <a:endParaRPr lang="en-US" altLang="zh-TW" sz="2000" dirty="0"/>
          </a:p>
          <a:p>
            <a:pPr lvl="1"/>
            <a:endParaRPr lang="en-US" altLang="zh-TW" sz="2000" dirty="0"/>
          </a:p>
          <a:p>
            <a:pPr lvl="1"/>
            <a:r>
              <a:rPr lang="en-US" altLang="zh-TW" sz="2000" dirty="0"/>
              <a:t>Output</a:t>
            </a:r>
          </a:p>
          <a:p>
            <a:pPr lvl="0"/>
            <a:endParaRPr lang="en-US" altLang="zh-TW" sz="1800" dirty="0">
              <a:solidFill>
                <a:srgbClr val="0D14FF"/>
              </a:solidFill>
            </a:endParaRPr>
          </a:p>
          <a:p>
            <a:pPr lvl="0"/>
            <a:endParaRPr lang="en-US" altLang="zh-TW" sz="1800" dirty="0">
              <a:solidFill>
                <a:srgbClr val="0D14FF"/>
              </a:solidFill>
            </a:endParaRPr>
          </a:p>
        </p:txBody>
      </p:sp>
      <p:sp>
        <p:nvSpPr>
          <p:cNvPr id="7" name="Content Placeholder 2">
            <a:extLst>
              <a:ext uri="{FF2B5EF4-FFF2-40B4-BE49-F238E27FC236}">
                <a16:creationId xmlns:a16="http://schemas.microsoft.com/office/drawing/2014/main" id="{F1F3DE0A-83E5-3342-86CC-FFBD975ADB42}"/>
              </a:ext>
            </a:extLst>
          </p:cNvPr>
          <p:cNvSpPr txBox="1">
            <a:spLocks/>
          </p:cNvSpPr>
          <p:nvPr/>
        </p:nvSpPr>
        <p:spPr bwMode="auto">
          <a:xfrm>
            <a:off x="1245575" y="2016156"/>
            <a:ext cx="6652846" cy="2664295"/>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buNone/>
            </a:pPr>
            <a:r>
              <a:rPr lang="en-HK" altLang="zh-CN" sz="1400" dirty="0">
                <a:solidFill>
                  <a:srgbClr val="880000"/>
                </a:solidFill>
                <a:latin typeface="Consolas" panose="020B0609020204030204" pitchFamily="49" charset="0"/>
                <a:cs typeface="Consolas" panose="020B0609020204030204" pitchFamily="49" charset="0"/>
              </a:rPr>
              <a:t>#include</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8800"/>
                </a:solidFill>
                <a:latin typeface="Consolas" panose="020B0609020204030204" pitchFamily="49" charset="0"/>
                <a:cs typeface="Consolas" panose="020B0609020204030204" pitchFamily="49" charset="0"/>
              </a:rPr>
              <a:t>&lt;stdio.h&gt;</a:t>
            </a:r>
            <a:endParaRPr lang="en-HK" altLang="zh-CN" sz="1400" dirty="0">
              <a:solidFill>
                <a:srgbClr val="000000"/>
              </a:solidFill>
              <a:latin typeface="Consolas" panose="020B0609020204030204" pitchFamily="49" charset="0"/>
              <a:cs typeface="Consolas" panose="020B0609020204030204" pitchFamily="49" charset="0"/>
            </a:endParaRPr>
          </a:p>
          <a:p>
            <a:pPr marL="0" indent="0">
              <a:lnSpc>
                <a:spcPct val="100000"/>
              </a:lnSpc>
              <a:spcBef>
                <a:spcPts val="0"/>
              </a:spcBef>
              <a:buNone/>
            </a:pP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main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var</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6666"/>
                </a:solidFill>
                <a:latin typeface="Consolas" panose="020B0609020204030204" pitchFamily="49" charset="0"/>
                <a:cs typeface="Consolas" panose="020B0609020204030204" pitchFamily="49" charset="0"/>
              </a:rPr>
              <a:t>20</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880000"/>
                </a:solidFill>
                <a:latin typeface="Consolas" panose="020B0609020204030204" pitchFamily="49" charset="0"/>
                <a:cs typeface="Consolas" panose="020B0609020204030204" pitchFamily="49" charset="0"/>
              </a:rPr>
              <a:t>// actual variable declaration</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ip</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880000"/>
                </a:solidFill>
                <a:latin typeface="Consolas" panose="020B0609020204030204" pitchFamily="49" charset="0"/>
                <a:cs typeface="Consolas" panose="020B0609020204030204" pitchFamily="49" charset="0"/>
              </a:rPr>
              <a:t>// pointer variable declaration</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ip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&amp;</a:t>
            </a:r>
            <a:r>
              <a:rPr lang="en-HK" altLang="zh-CN" sz="1400" dirty="0">
                <a:solidFill>
                  <a:srgbClr val="000088"/>
                </a:solidFill>
                <a:latin typeface="Consolas" panose="020B0609020204030204" pitchFamily="49" charset="0"/>
                <a:cs typeface="Consolas" panose="020B0609020204030204" pitchFamily="49" charset="0"/>
              </a:rPr>
              <a:t>var</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880000"/>
                </a:solidFill>
                <a:latin typeface="Consolas" panose="020B0609020204030204" pitchFamily="49" charset="0"/>
                <a:cs typeface="Consolas" panose="020B0609020204030204" pitchFamily="49" charset="0"/>
              </a:rPr>
              <a:t>// store address of var in pointer variable</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880000"/>
                </a:solidFill>
                <a:latin typeface="Consolas" panose="020B0609020204030204" pitchFamily="49" charset="0"/>
                <a:cs typeface="Consolas" panose="020B0609020204030204" pitchFamily="49" charset="0"/>
              </a:rPr>
              <a:t>// address stored in pointer variable</a:t>
            </a:r>
            <a:endParaRPr lang="en-HK" altLang="zh-CN" sz="1400" dirty="0">
              <a:solidFill>
                <a:srgbClr val="000000"/>
              </a:solidFill>
              <a:latin typeface="Consolas" panose="020B0609020204030204" pitchFamily="49" charset="0"/>
              <a:cs typeface="Consolas" panose="020B0609020204030204" pitchFamily="49" charset="0"/>
            </a:endParaRP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printf</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8800"/>
                </a:solidFill>
                <a:latin typeface="Consolas" panose="020B0609020204030204" pitchFamily="49" charset="0"/>
                <a:cs typeface="Consolas" panose="020B0609020204030204" pitchFamily="49" charset="0"/>
              </a:rPr>
              <a:t>"Address of var variable: %x\n"</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&amp;</a:t>
            </a:r>
            <a:r>
              <a:rPr lang="en-HK" altLang="zh-CN" sz="1400" dirty="0">
                <a:solidFill>
                  <a:srgbClr val="000088"/>
                </a:solidFill>
                <a:latin typeface="Consolas" panose="020B0609020204030204" pitchFamily="49" charset="0"/>
                <a:cs typeface="Consolas" panose="020B0609020204030204" pitchFamily="49" charset="0"/>
              </a:rPr>
              <a:t>var</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printf</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8800"/>
                </a:solidFill>
                <a:latin typeface="Consolas" panose="020B0609020204030204" pitchFamily="49" charset="0"/>
                <a:cs typeface="Consolas" panose="020B0609020204030204" pitchFamily="49" charset="0"/>
              </a:rPr>
              <a:t>"Address stored in ip variable: %x\n"</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ip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endParaRPr lang="en-HK" altLang="zh-CN" sz="1400" dirty="0">
              <a:solidFill>
                <a:srgbClr val="880000"/>
              </a:solidFill>
              <a:latin typeface="Consolas" panose="020B0609020204030204" pitchFamily="49" charset="0"/>
              <a:cs typeface="Consolas" panose="020B0609020204030204" pitchFamily="49" charset="0"/>
            </a:endParaRPr>
          </a:p>
          <a:p>
            <a:pPr marL="0" indent="0">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880000"/>
                </a:solidFill>
                <a:latin typeface="Consolas" panose="020B0609020204030204" pitchFamily="49" charset="0"/>
                <a:cs typeface="Consolas" panose="020B0609020204030204" pitchFamily="49" charset="0"/>
              </a:rPr>
              <a:t>// access the value using the pointer</a:t>
            </a:r>
            <a:r>
              <a:rPr lang="en-HK" altLang="zh-CN" sz="1400" dirty="0">
                <a:solidFill>
                  <a:srgbClr val="000000"/>
                </a:solidFill>
                <a:latin typeface="Consolas" panose="020B0609020204030204" pitchFamily="49" charset="0"/>
                <a:cs typeface="Consolas" panose="020B0609020204030204" pitchFamily="49" charset="0"/>
              </a:rPr>
              <a:t>    </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printf</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8800"/>
                </a:solidFill>
                <a:latin typeface="Consolas" panose="020B0609020204030204" pitchFamily="49" charset="0"/>
                <a:cs typeface="Consolas" panose="020B0609020204030204" pitchFamily="49" charset="0"/>
              </a:rPr>
              <a:t>"Value of *ip variable: %d\n"</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ip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p>
          <a:p>
            <a:pPr marL="0" indent="0">
              <a:lnSpc>
                <a:spcPct val="100000"/>
              </a:lnSpc>
              <a:spcBef>
                <a:spcPts val="0"/>
              </a:spcBef>
              <a:buNone/>
            </a:pP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0088"/>
                </a:solidFill>
                <a:latin typeface="Consolas" panose="020B0609020204030204" pitchFamily="49" charset="0"/>
                <a:cs typeface="Consolas" panose="020B0609020204030204" pitchFamily="49" charset="0"/>
              </a:rPr>
              <a:t>return</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6666"/>
                </a:solidFill>
                <a:latin typeface="Consolas" panose="020B0609020204030204" pitchFamily="49" charset="0"/>
                <a:cs typeface="Consolas" panose="020B0609020204030204" pitchFamily="49" charset="0"/>
              </a:rPr>
              <a:t>0</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lnSpc>
                <a:spcPct val="100000"/>
              </a:lnSpc>
              <a:spcBef>
                <a:spcPts val="0"/>
              </a:spcBef>
              <a:buNone/>
            </a:pPr>
            <a:r>
              <a:rPr lang="en-HK" altLang="zh-CN" sz="1400" dirty="0">
                <a:solidFill>
                  <a:srgbClr val="666600"/>
                </a:solidFill>
                <a:latin typeface="Consolas" panose="020B0609020204030204" pitchFamily="49" charset="0"/>
                <a:cs typeface="Consolas" panose="020B0609020204030204" pitchFamily="49" charset="0"/>
              </a:rPr>
              <a:t>}</a:t>
            </a:r>
            <a:endParaRPr lang="en-US" altLang="zh-CN" sz="1400" dirty="0">
              <a:latin typeface="Consolas" panose="020B0609020204030204" pitchFamily="49" charset="0"/>
              <a:cs typeface="Consolas" panose="020B0609020204030204" pitchFamily="49" charset="0"/>
            </a:endParaRPr>
          </a:p>
        </p:txBody>
      </p:sp>
      <p:sp>
        <p:nvSpPr>
          <p:cNvPr id="10" name="Content Placeholder 2">
            <a:extLst>
              <a:ext uri="{FF2B5EF4-FFF2-40B4-BE49-F238E27FC236}">
                <a16:creationId xmlns:a16="http://schemas.microsoft.com/office/drawing/2014/main" id="{EA8EDD56-48AD-6A4D-A97D-3076FB860C57}"/>
              </a:ext>
            </a:extLst>
          </p:cNvPr>
          <p:cNvSpPr txBox="1">
            <a:spLocks/>
          </p:cNvSpPr>
          <p:nvPr/>
        </p:nvSpPr>
        <p:spPr bwMode="auto">
          <a:xfrm>
            <a:off x="1245575" y="5278995"/>
            <a:ext cx="6652846" cy="670285"/>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Address of var variable : bffd8b3c</a:t>
            </a: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Address stored in ip variable: bffd8b3c</a:t>
            </a: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Value of *ip variable: 20</a:t>
            </a: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6988716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C language </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18</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Revisit</a:t>
            </a:r>
            <a:endParaRPr lang="en-US" altLang="zh-CN" sz="2400" dirty="0"/>
          </a:p>
          <a:p>
            <a:pPr lvl="1"/>
            <a:r>
              <a:rPr lang="en-US" altLang="zh-CN" sz="2000" dirty="0"/>
              <a:t>Struct</a:t>
            </a:r>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TW" sz="2000" dirty="0"/>
          </a:p>
          <a:p>
            <a:pPr lvl="1"/>
            <a:endParaRPr lang="en-US" altLang="zh-TW" sz="2000" dirty="0"/>
          </a:p>
          <a:p>
            <a:pPr lvl="1"/>
            <a:endParaRPr lang="en-US" altLang="zh-TW" sz="2000" dirty="0"/>
          </a:p>
          <a:p>
            <a:pPr marL="457200" lvl="1" indent="0">
              <a:buNone/>
            </a:pPr>
            <a:endParaRPr lang="en-US" altLang="zh-TW" sz="2000" dirty="0"/>
          </a:p>
          <a:p>
            <a:pPr lvl="1"/>
            <a:endParaRPr lang="en-US" altLang="zh-TW" sz="2000" dirty="0"/>
          </a:p>
          <a:p>
            <a:pPr lvl="1"/>
            <a:endParaRPr lang="en-US" altLang="zh-TW" sz="2000" dirty="0"/>
          </a:p>
          <a:p>
            <a:pPr lvl="1"/>
            <a:r>
              <a:rPr lang="en-US" altLang="zh-TW" sz="2000" dirty="0"/>
              <a:t>Output</a:t>
            </a:r>
          </a:p>
          <a:p>
            <a:pPr lvl="0"/>
            <a:endParaRPr lang="en-US" altLang="zh-TW" sz="1800" dirty="0">
              <a:solidFill>
                <a:srgbClr val="0D14FF"/>
              </a:solidFill>
            </a:endParaRPr>
          </a:p>
          <a:p>
            <a:pPr lvl="0"/>
            <a:endParaRPr lang="en-US" altLang="zh-TW" sz="1800" dirty="0">
              <a:solidFill>
                <a:srgbClr val="0D14FF"/>
              </a:solidFill>
            </a:endParaRPr>
          </a:p>
        </p:txBody>
      </p:sp>
      <p:sp>
        <p:nvSpPr>
          <p:cNvPr id="10" name="Content Placeholder 2">
            <a:extLst>
              <a:ext uri="{FF2B5EF4-FFF2-40B4-BE49-F238E27FC236}">
                <a16:creationId xmlns:a16="http://schemas.microsoft.com/office/drawing/2014/main" id="{EA8EDD56-48AD-6A4D-A97D-3076FB860C57}"/>
              </a:ext>
            </a:extLst>
          </p:cNvPr>
          <p:cNvSpPr txBox="1">
            <a:spLocks/>
          </p:cNvSpPr>
          <p:nvPr/>
        </p:nvSpPr>
        <p:spPr bwMode="auto">
          <a:xfrm>
            <a:off x="1245575" y="6016266"/>
            <a:ext cx="6652846" cy="338907"/>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Book title : C</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language</a:t>
            </a: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D55DE8E2-412B-3F48-870A-3820B8FB3341}"/>
              </a:ext>
            </a:extLst>
          </p:cNvPr>
          <p:cNvSpPr txBox="1">
            <a:spLocks/>
          </p:cNvSpPr>
          <p:nvPr/>
        </p:nvSpPr>
        <p:spPr bwMode="auto">
          <a:xfrm>
            <a:off x="1245575" y="1985778"/>
            <a:ext cx="6652846" cy="3540622"/>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Tx/>
              <a:buNone/>
            </a:pPr>
            <a:r>
              <a:rPr lang="en-HK" sz="1400" dirty="0">
                <a:solidFill>
                  <a:srgbClr val="880000"/>
                </a:solidFill>
                <a:latin typeface="Consolas" panose="020B0609020204030204" pitchFamily="49" charset="0"/>
                <a:cs typeface="Consolas" panose="020B0609020204030204" pitchFamily="49" charset="0"/>
              </a:rPr>
              <a:t>#include</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8800"/>
                </a:solidFill>
                <a:latin typeface="Consolas" panose="020B0609020204030204" pitchFamily="49" charset="0"/>
                <a:cs typeface="Consolas" panose="020B0609020204030204" pitchFamily="49" charset="0"/>
              </a:rPr>
              <a:t>&lt;stdio.h&gt;</a:t>
            </a:r>
          </a:p>
          <a:p>
            <a:pPr marL="0" indent="0">
              <a:spcBef>
                <a:spcPts val="0"/>
              </a:spcBef>
              <a:buFontTx/>
              <a:buNone/>
            </a:pPr>
            <a:r>
              <a:rPr lang="en-HK" sz="1400" dirty="0">
                <a:solidFill>
                  <a:srgbClr val="880000"/>
                </a:solidFill>
                <a:latin typeface="Consolas" panose="020B0609020204030204" pitchFamily="49" charset="0"/>
                <a:cs typeface="Consolas" panose="020B0609020204030204" pitchFamily="49" charset="0"/>
              </a:rPr>
              <a:t>#include</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8800"/>
                </a:solidFill>
                <a:latin typeface="Consolas" panose="020B0609020204030204" pitchFamily="49" charset="0"/>
                <a:cs typeface="Consolas" panose="020B0609020204030204" pitchFamily="49" charset="0"/>
              </a:rPr>
              <a:t>&lt;string.h&gt;</a:t>
            </a:r>
            <a:endParaRPr lang="en-HK" sz="1400" dirty="0">
              <a:solidFill>
                <a:srgbClr val="000088"/>
              </a:solidFill>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000088"/>
                </a:solidFill>
                <a:latin typeface="Consolas" panose="020B0609020204030204" pitchFamily="49" charset="0"/>
                <a:cs typeface="Consolas" panose="020B0609020204030204" pitchFamily="49" charset="0"/>
              </a:rPr>
              <a:t>struct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0066"/>
                </a:solidFill>
                <a:latin typeface="Consolas" panose="020B0609020204030204" pitchFamily="49" charset="0"/>
                <a:cs typeface="Consolas" panose="020B0609020204030204" pitchFamily="49" charset="0"/>
              </a:rPr>
              <a:t>Books</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a:t>
            </a:r>
            <a:endParaRPr lang="en-HK" sz="1400" dirty="0">
              <a:solidFill>
                <a:srgbClr val="000000"/>
              </a:solidFill>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char</a:t>
            </a:r>
            <a:r>
              <a:rPr lang="en-HK" sz="1400" dirty="0">
                <a:solidFill>
                  <a:srgbClr val="000000"/>
                </a:solidFill>
                <a:latin typeface="Consolas" panose="020B0609020204030204" pitchFamily="49" charset="0"/>
                <a:cs typeface="Consolas" panose="020B0609020204030204" pitchFamily="49" charset="0"/>
              </a:rPr>
              <a:t> title</a:t>
            </a:r>
            <a:r>
              <a:rPr lang="en-HK" sz="1400" dirty="0">
                <a:solidFill>
                  <a:srgbClr val="666600"/>
                </a:solidFill>
                <a:latin typeface="Consolas" panose="020B0609020204030204" pitchFamily="49" charset="0"/>
                <a:cs typeface="Consolas" panose="020B0609020204030204" pitchFamily="49" charset="0"/>
              </a:rPr>
              <a:t>[</a:t>
            </a:r>
            <a:r>
              <a:rPr lang="en-US" altLang="zh-CN" sz="1400" dirty="0">
                <a:solidFill>
                  <a:srgbClr val="006666"/>
                </a:solidFill>
                <a:latin typeface="Consolas" panose="020B0609020204030204" pitchFamily="49" charset="0"/>
                <a:cs typeface="Consolas" panose="020B0609020204030204" pitchFamily="49" charset="0"/>
              </a:rPr>
              <a:t>16</a:t>
            </a:r>
            <a:r>
              <a:rPr lang="en-HK" sz="1400" dirty="0">
                <a:solidFill>
                  <a:srgbClr val="666600"/>
                </a:solidFill>
                <a:latin typeface="Consolas" panose="020B0609020204030204" pitchFamily="49" charset="0"/>
                <a:cs typeface="Consolas" panose="020B0609020204030204" pitchFamily="49" charset="0"/>
              </a:rPr>
              <a:t>];</a:t>
            </a:r>
            <a:endParaRPr lang="en-HK" sz="1400" dirty="0">
              <a:solidFill>
                <a:srgbClr val="000000"/>
              </a:solidFill>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int</a:t>
            </a:r>
            <a:r>
              <a:rPr lang="en-HK" sz="1400" dirty="0">
                <a:solidFill>
                  <a:srgbClr val="000000"/>
                </a:solidFill>
                <a:latin typeface="Consolas" panose="020B0609020204030204" pitchFamily="49" charset="0"/>
                <a:cs typeface="Consolas" panose="020B0609020204030204" pitchFamily="49" charset="0"/>
              </a:rPr>
              <a:t> book_id</a:t>
            </a:r>
            <a:r>
              <a:rPr lang="en-HK" sz="1400" dirty="0">
                <a:solidFill>
                  <a:srgbClr val="666600"/>
                </a:solidFill>
                <a:latin typeface="Consolas" panose="020B0609020204030204" pitchFamily="49" charset="0"/>
                <a:cs typeface="Consolas" panose="020B0609020204030204" pitchFamily="49" charset="0"/>
              </a:rPr>
              <a:t>;</a:t>
            </a:r>
            <a:endParaRPr lang="en-HK" sz="1400" dirty="0">
              <a:solidFill>
                <a:srgbClr val="000000"/>
              </a:solidFill>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666600"/>
                </a:solidFill>
                <a:latin typeface="Consolas" panose="020B0609020204030204" pitchFamily="49" charset="0"/>
                <a:cs typeface="Consolas" panose="020B0609020204030204" pitchFamily="49" charset="0"/>
              </a:rPr>
              <a:t>};</a:t>
            </a:r>
          </a:p>
          <a:p>
            <a:pPr marL="0" indent="0">
              <a:spcBef>
                <a:spcPts val="0"/>
              </a:spcBef>
              <a:buFontTx/>
              <a:buNone/>
            </a:pPr>
            <a:r>
              <a:rPr lang="en-HK" sz="1400" dirty="0">
                <a:solidFill>
                  <a:srgbClr val="000088"/>
                </a:solidFill>
                <a:latin typeface="Consolas" panose="020B0609020204030204" pitchFamily="49" charset="0"/>
                <a:cs typeface="Consolas" panose="020B0609020204030204" pitchFamily="49" charset="0"/>
              </a:rPr>
              <a:t>void</a:t>
            </a:r>
            <a:r>
              <a:rPr lang="en-HK" sz="1400" dirty="0">
                <a:solidFill>
                  <a:srgbClr val="000000"/>
                </a:solidFill>
                <a:latin typeface="Consolas" panose="020B0609020204030204" pitchFamily="49" charset="0"/>
                <a:cs typeface="Consolas" panose="020B0609020204030204" pitchFamily="49" charset="0"/>
              </a:rPr>
              <a:t> printBookTitle</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0088"/>
                </a:solidFill>
                <a:latin typeface="Consolas" panose="020B0609020204030204" pitchFamily="49" charset="0"/>
                <a:cs typeface="Consolas" panose="020B0609020204030204" pitchFamily="49" charset="0"/>
              </a:rPr>
              <a:t>struct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0066"/>
                </a:solidFill>
                <a:latin typeface="Consolas" panose="020B0609020204030204" pitchFamily="49" charset="0"/>
                <a:cs typeface="Consolas" panose="020B0609020204030204" pitchFamily="49" charset="0"/>
              </a:rPr>
              <a:t>Books</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book </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a:t>
            </a:r>
            <a:endParaRPr lang="en-HK" sz="1400" dirty="0">
              <a:solidFill>
                <a:srgbClr val="000000"/>
              </a:solidFill>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000000"/>
                </a:solidFill>
                <a:latin typeface="Consolas" panose="020B0609020204030204" pitchFamily="49" charset="0"/>
                <a:cs typeface="Consolas" panose="020B0609020204030204" pitchFamily="49" charset="0"/>
              </a:rPr>
              <a:t>    printf</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8800"/>
                </a:solidFill>
                <a:latin typeface="Consolas" panose="020B0609020204030204" pitchFamily="49" charset="0"/>
                <a:cs typeface="Consolas" panose="020B0609020204030204" pitchFamily="49" charset="0"/>
              </a:rPr>
              <a:t>"Book title : %s\n"</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book</a:t>
            </a:r>
            <a:r>
              <a:rPr lang="en-HK" sz="1400" dirty="0">
                <a:solidFill>
                  <a:srgbClr val="666600"/>
                </a:solidFill>
                <a:latin typeface="Consolas" panose="020B0609020204030204" pitchFamily="49" charset="0"/>
                <a:cs typeface="Consolas" panose="020B0609020204030204" pitchFamily="49" charset="0"/>
              </a:rPr>
              <a:t>-&gt;</a:t>
            </a:r>
            <a:r>
              <a:rPr lang="en-HK" sz="1400" dirty="0">
                <a:solidFill>
                  <a:srgbClr val="000000"/>
                </a:solidFill>
                <a:latin typeface="Consolas" panose="020B0609020204030204" pitchFamily="49" charset="0"/>
                <a:cs typeface="Consolas" panose="020B0609020204030204" pitchFamily="49" charset="0"/>
              </a:rPr>
              <a:t>title</a:t>
            </a:r>
            <a:r>
              <a:rPr lang="en-HK" sz="1400" dirty="0">
                <a:solidFill>
                  <a:srgbClr val="666600"/>
                </a:solidFill>
                <a:latin typeface="Consolas" panose="020B0609020204030204" pitchFamily="49" charset="0"/>
                <a:cs typeface="Consolas" panose="020B0609020204030204" pitchFamily="49" charset="0"/>
              </a:rPr>
              <a:t>);</a:t>
            </a:r>
          </a:p>
          <a:p>
            <a:pPr marL="0" indent="0">
              <a:spcBef>
                <a:spcPts val="0"/>
              </a:spcBef>
              <a:buFontTx/>
              <a:buNone/>
            </a:pPr>
            <a:r>
              <a:rPr lang="en-HK" sz="1400" dirty="0">
                <a:latin typeface="Consolas" panose="020B0609020204030204" pitchFamily="49" charset="0"/>
                <a:cs typeface="Consolas" panose="020B0609020204030204" pitchFamily="49" charset="0"/>
              </a:rPr>
              <a:t>} </a:t>
            </a:r>
          </a:p>
          <a:p>
            <a:pPr marL="0" indent="0">
              <a:spcBef>
                <a:spcPts val="0"/>
              </a:spcBef>
              <a:buFontTx/>
              <a:buNone/>
            </a:pPr>
            <a:r>
              <a:rPr lang="en-HK" sz="1400" dirty="0">
                <a:solidFill>
                  <a:srgbClr val="000088"/>
                </a:solidFill>
                <a:latin typeface="Consolas" panose="020B0609020204030204" pitchFamily="49" charset="0"/>
                <a:cs typeface="Consolas" panose="020B0609020204030204" pitchFamily="49" charset="0"/>
              </a:rPr>
              <a:t>int</a:t>
            </a:r>
            <a:r>
              <a:rPr lang="en-HK" sz="1400" dirty="0">
                <a:solidFill>
                  <a:srgbClr val="000000"/>
                </a:solidFill>
                <a:latin typeface="Consolas" panose="020B0609020204030204" pitchFamily="49" charset="0"/>
                <a:cs typeface="Consolas" panose="020B0609020204030204" pitchFamily="49" charset="0"/>
              </a:rPr>
              <a:t> main</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a:t>
            </a:r>
            <a:endParaRPr lang="en-HK" sz="1400" dirty="0">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000088"/>
                </a:solidFill>
                <a:latin typeface="Consolas" panose="020B0609020204030204" pitchFamily="49" charset="0"/>
                <a:cs typeface="Consolas" panose="020B0609020204030204" pitchFamily="49" charset="0"/>
              </a:rPr>
              <a:t>    struct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0066"/>
                </a:solidFill>
                <a:latin typeface="Consolas" panose="020B0609020204030204" pitchFamily="49" charset="0"/>
                <a:cs typeface="Consolas" panose="020B0609020204030204" pitchFamily="49" charset="0"/>
              </a:rPr>
              <a:t>Books</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0066"/>
                </a:solidFill>
                <a:latin typeface="Consolas" panose="020B0609020204030204" pitchFamily="49" charset="0"/>
                <a:cs typeface="Consolas" panose="020B0609020204030204" pitchFamily="49" charset="0"/>
              </a:rPr>
              <a:t>Book1</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880000"/>
                </a:solidFill>
                <a:latin typeface="Consolas" panose="020B0609020204030204" pitchFamily="49" charset="0"/>
                <a:cs typeface="Consolas" panose="020B0609020204030204" pitchFamily="49" charset="0"/>
              </a:rPr>
              <a:t>// Declare Book1 of type Book</a:t>
            </a:r>
          </a:p>
          <a:p>
            <a:pPr marL="0" indent="0">
              <a:spcBef>
                <a:spcPts val="0"/>
              </a:spcBef>
              <a:buFontTx/>
              <a:buNone/>
            </a:pPr>
            <a:r>
              <a:rPr lang="en-HK" sz="1400" dirty="0">
                <a:solidFill>
                  <a:srgbClr val="000000"/>
                </a:solidFill>
                <a:latin typeface="Consolas" panose="020B0609020204030204" pitchFamily="49" charset="0"/>
                <a:cs typeface="Consolas" panose="020B0609020204030204" pitchFamily="49" charset="0"/>
              </a:rPr>
              <a:t>    strcpy</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0066"/>
                </a:solidFill>
                <a:latin typeface="Consolas" panose="020B0609020204030204" pitchFamily="49" charset="0"/>
                <a:cs typeface="Consolas" panose="020B0609020204030204" pitchFamily="49" charset="0"/>
              </a:rPr>
              <a:t>Book1</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title</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8800"/>
                </a:solidFill>
                <a:latin typeface="Consolas" panose="020B0609020204030204" pitchFamily="49" charset="0"/>
                <a:cs typeface="Consolas" panose="020B0609020204030204" pitchFamily="49" charset="0"/>
              </a:rPr>
              <a:t>“C</a:t>
            </a:r>
            <a:r>
              <a:rPr lang="zh-CN" altLang="en-US" sz="1400" dirty="0">
                <a:solidFill>
                  <a:srgbClr val="008800"/>
                </a:solidFill>
                <a:latin typeface="Consolas" panose="020B0609020204030204" pitchFamily="49" charset="0"/>
                <a:cs typeface="Consolas" panose="020B0609020204030204" pitchFamily="49" charset="0"/>
              </a:rPr>
              <a:t> </a:t>
            </a:r>
            <a:r>
              <a:rPr lang="en-US" altLang="zh-CN" sz="1400" dirty="0">
                <a:solidFill>
                  <a:srgbClr val="008800"/>
                </a:solidFill>
                <a:latin typeface="Consolas" panose="020B0609020204030204" pitchFamily="49" charset="0"/>
                <a:cs typeface="Consolas" panose="020B0609020204030204" pitchFamily="49" charset="0"/>
              </a:rPr>
              <a:t>language</a:t>
            </a:r>
            <a:r>
              <a:rPr lang="en-HK" sz="1400" dirty="0">
                <a:solidFill>
                  <a:srgbClr val="008800"/>
                </a:solidFill>
                <a:latin typeface="Consolas" panose="020B0609020204030204" pitchFamily="49" charset="0"/>
                <a:cs typeface="Consolas" panose="020B0609020204030204" pitchFamily="49" charset="0"/>
              </a:rPr>
              <a:t>"</a:t>
            </a:r>
            <a:r>
              <a:rPr lang="en-HK" sz="1400" dirty="0">
                <a:solidFill>
                  <a:srgbClr val="666600"/>
                </a:solidFill>
                <a:latin typeface="Consolas" panose="020B0609020204030204" pitchFamily="49" charset="0"/>
                <a:cs typeface="Consolas" panose="020B0609020204030204" pitchFamily="49" charset="0"/>
              </a:rPr>
              <a:t>);</a:t>
            </a:r>
          </a:p>
          <a:p>
            <a:pPr marL="0" indent="0">
              <a:spcBef>
                <a:spcPts val="0"/>
              </a:spcBef>
              <a:buNone/>
            </a:pPr>
            <a:r>
              <a:rPr lang="en-HK" sz="1400" dirty="0">
                <a:solidFill>
                  <a:srgbClr val="666600"/>
                </a:solidFill>
                <a:latin typeface="Consolas" panose="020B0609020204030204" pitchFamily="49" charset="0"/>
                <a:cs typeface="Consolas" panose="020B0609020204030204" pitchFamily="49" charset="0"/>
              </a:rPr>
              <a:t>    </a:t>
            </a:r>
            <a:r>
              <a:rPr lang="en-HK" altLang="zh-CN" sz="1400" dirty="0">
                <a:solidFill>
                  <a:srgbClr val="880000"/>
                </a:solidFill>
                <a:latin typeface="Consolas" panose="020B0609020204030204" pitchFamily="49" charset="0"/>
                <a:cs typeface="Consolas" panose="020B0609020204030204" pitchFamily="49" charset="0"/>
              </a:rPr>
              <a:t>// print Book1 info by passing address of Book1</a:t>
            </a:r>
            <a:endParaRPr lang="en-HK" sz="1400" dirty="0">
              <a:solidFill>
                <a:srgbClr val="666600"/>
              </a:solidFill>
              <a:latin typeface="Consolas" panose="020B0609020204030204" pitchFamily="49" charset="0"/>
              <a:cs typeface="Consolas" panose="020B0609020204030204" pitchFamily="49" charset="0"/>
            </a:endParaRPr>
          </a:p>
          <a:p>
            <a:pPr marL="0" indent="0">
              <a:spcBef>
                <a:spcPts val="0"/>
              </a:spcBef>
              <a:buFontTx/>
              <a:buNone/>
            </a:pPr>
            <a:r>
              <a:rPr lang="en-HK" sz="1400" dirty="0">
                <a:solidFill>
                  <a:srgbClr val="000000"/>
                </a:solidFill>
                <a:latin typeface="Consolas" panose="020B0609020204030204" pitchFamily="49" charset="0"/>
                <a:cs typeface="Consolas" panose="020B0609020204030204" pitchFamily="49" charset="0"/>
              </a:rPr>
              <a:t>    printBook</a:t>
            </a:r>
            <a:r>
              <a:rPr lang="en-HK" sz="1400" dirty="0">
                <a:solidFill>
                  <a:srgbClr val="666600"/>
                </a:solidFill>
                <a:latin typeface="Consolas" panose="020B0609020204030204" pitchFamily="49" charset="0"/>
                <a:cs typeface="Consolas" panose="020B0609020204030204" pitchFamily="49" charset="0"/>
              </a:rPr>
              <a:t>(</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&amp;</a:t>
            </a:r>
            <a:r>
              <a:rPr lang="en-HK" sz="1400" dirty="0">
                <a:solidFill>
                  <a:srgbClr val="660066"/>
                </a:solidFill>
                <a:latin typeface="Consolas" panose="020B0609020204030204" pitchFamily="49" charset="0"/>
                <a:cs typeface="Consolas" panose="020B0609020204030204" pitchFamily="49" charset="0"/>
              </a:rPr>
              <a:t>Book1</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666600"/>
                </a:solidFill>
                <a:latin typeface="Consolas" panose="020B0609020204030204" pitchFamily="49" charset="0"/>
                <a:cs typeface="Consolas" panose="020B0609020204030204" pitchFamily="49" charset="0"/>
              </a:rPr>
              <a:t>); </a:t>
            </a:r>
          </a:p>
          <a:p>
            <a:pPr marL="0" indent="0">
              <a:spcBef>
                <a:spcPts val="0"/>
              </a:spcBef>
              <a:buFontTx/>
              <a:buNone/>
            </a:pPr>
            <a:r>
              <a:rPr lang="en-HK" sz="1400" dirty="0">
                <a:solidFill>
                  <a:srgbClr val="000088"/>
                </a:solidFill>
                <a:latin typeface="Consolas" panose="020B0609020204030204" pitchFamily="49" charset="0"/>
                <a:cs typeface="Consolas" panose="020B0609020204030204" pitchFamily="49" charset="0"/>
              </a:rPr>
              <a:t>    return</a:t>
            </a:r>
            <a:r>
              <a:rPr lang="en-HK" sz="1400" dirty="0">
                <a:solidFill>
                  <a:srgbClr val="000000"/>
                </a:solidFill>
                <a:latin typeface="Consolas" panose="020B0609020204030204" pitchFamily="49" charset="0"/>
                <a:cs typeface="Consolas" panose="020B0609020204030204" pitchFamily="49" charset="0"/>
              </a:rPr>
              <a:t> </a:t>
            </a:r>
            <a:r>
              <a:rPr lang="en-HK" sz="1400" dirty="0">
                <a:solidFill>
                  <a:srgbClr val="006666"/>
                </a:solidFill>
                <a:latin typeface="Consolas" panose="020B0609020204030204" pitchFamily="49" charset="0"/>
                <a:cs typeface="Consolas" panose="020B0609020204030204" pitchFamily="49" charset="0"/>
              </a:rPr>
              <a:t>0</a:t>
            </a:r>
            <a:r>
              <a:rPr lang="en-HK" sz="1400" dirty="0">
                <a:solidFill>
                  <a:srgbClr val="666600"/>
                </a:solidFill>
                <a:latin typeface="Consolas" panose="020B0609020204030204" pitchFamily="49" charset="0"/>
                <a:cs typeface="Consolas" panose="020B0609020204030204" pitchFamily="49" charset="0"/>
              </a:rPr>
              <a:t>;</a:t>
            </a:r>
            <a:endParaRPr lang="en-HK" sz="1400" dirty="0">
              <a:solidFill>
                <a:srgbClr val="000000"/>
              </a:solidFill>
              <a:latin typeface="Consolas" panose="020B0609020204030204" pitchFamily="49" charset="0"/>
              <a:cs typeface="Consolas" panose="020B0609020204030204" pitchFamily="49" charset="0"/>
            </a:endParaRPr>
          </a:p>
          <a:p>
            <a:pPr marL="0" indent="0">
              <a:spcBef>
                <a:spcPts val="0"/>
              </a:spcBef>
              <a:buFontTx/>
              <a:buNone/>
            </a:pPr>
            <a:r>
              <a:rPr lang="en-HK" sz="1600" dirty="0">
                <a:solidFill>
                  <a:srgbClr val="6666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0121613"/>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C language </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19</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Revisit</a:t>
            </a:r>
            <a:endParaRPr lang="en-US" altLang="zh-CN" sz="2400" dirty="0"/>
          </a:p>
          <a:p>
            <a:pPr lvl="1"/>
            <a:r>
              <a:rPr lang="en-US" altLang="zh-CN" sz="2000" dirty="0"/>
              <a:t>Header File</a:t>
            </a:r>
          </a:p>
          <a:p>
            <a:pPr lvl="2"/>
            <a:r>
              <a:rPr lang="en-US" altLang="zh-TW" sz="2000" dirty="0"/>
              <a:t>The C preprocessor scans the specified file as input before continuing with the rest of the current source file.</a:t>
            </a:r>
          </a:p>
          <a:p>
            <a:pPr lvl="2"/>
            <a:endParaRPr lang="en-US" altLang="zh-TW" sz="1800" dirty="0"/>
          </a:p>
          <a:p>
            <a:pPr lvl="2"/>
            <a:endParaRPr lang="en-US" altLang="zh-TW" sz="1800" dirty="0"/>
          </a:p>
          <a:p>
            <a:pPr lvl="2"/>
            <a:r>
              <a:rPr lang="en-US" altLang="zh-TW" sz="2000" dirty="0"/>
              <a:t>E.g.:</a:t>
            </a:r>
          </a:p>
          <a:p>
            <a:pPr lvl="2"/>
            <a:endParaRPr lang="en-US" altLang="zh-TW" sz="1800" dirty="0"/>
          </a:p>
          <a:p>
            <a:pPr lvl="0"/>
            <a:endParaRPr lang="en-US" altLang="zh-TW" sz="1800" dirty="0">
              <a:solidFill>
                <a:srgbClr val="0D14FF"/>
              </a:solidFill>
            </a:endParaRPr>
          </a:p>
        </p:txBody>
      </p:sp>
      <p:sp>
        <p:nvSpPr>
          <p:cNvPr id="11" name="Content Placeholder 2">
            <a:extLst>
              <a:ext uri="{FF2B5EF4-FFF2-40B4-BE49-F238E27FC236}">
                <a16:creationId xmlns:a16="http://schemas.microsoft.com/office/drawing/2014/main" id="{09DD9A3B-510F-0349-AEEF-183D68D01B1F}"/>
              </a:ext>
            </a:extLst>
          </p:cNvPr>
          <p:cNvSpPr txBox="1">
            <a:spLocks/>
          </p:cNvSpPr>
          <p:nvPr/>
        </p:nvSpPr>
        <p:spPr>
          <a:xfrm>
            <a:off x="1245575" y="2627973"/>
            <a:ext cx="6652846" cy="564652"/>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400" dirty="0">
                <a:solidFill>
                  <a:srgbClr val="880000"/>
                </a:solidFill>
                <a:latin typeface="Consolas" panose="020B0609020204030204" pitchFamily="49" charset="0"/>
                <a:cs typeface="Consolas" panose="020B0609020204030204" pitchFamily="49" charset="0"/>
              </a:rPr>
              <a:t>#include</a:t>
            </a:r>
            <a:r>
              <a:rPr lang="en-HK" sz="1400" dirty="0">
                <a:solidFill>
                  <a:srgbClr val="008800"/>
                </a:solidFill>
                <a:latin typeface="Consolas" panose="020B0609020204030204" pitchFamily="49" charset="0"/>
                <a:cs typeface="Consolas" panose="020B0609020204030204" pitchFamily="49" charset="0"/>
              </a:rPr>
              <a:t> &lt;file&gt; </a:t>
            </a:r>
            <a:r>
              <a:rPr lang="en-HK" sz="1400" dirty="0">
                <a:solidFill>
                  <a:srgbClr val="880000"/>
                </a:solidFill>
                <a:latin typeface="Consolas" panose="020B0609020204030204" pitchFamily="49" charset="0"/>
                <a:cs typeface="Consolas" panose="020B0609020204030204" pitchFamily="49" charset="0"/>
              </a:rPr>
              <a:t>// for system header files</a:t>
            </a:r>
          </a:p>
          <a:p>
            <a:pPr marL="0" indent="0">
              <a:buNone/>
            </a:pPr>
            <a:r>
              <a:rPr lang="en-HK" altLang="zh-CN" sz="1400" dirty="0">
                <a:solidFill>
                  <a:srgbClr val="880000"/>
                </a:solidFill>
                <a:latin typeface="Consolas" panose="020B0609020204030204" pitchFamily="49" charset="0"/>
                <a:cs typeface="Consolas" panose="020B0609020204030204" pitchFamily="49" charset="0"/>
              </a:rPr>
              <a:t>#include</a:t>
            </a:r>
            <a:r>
              <a:rPr lang="en-HK" altLang="zh-CN" sz="1400" dirty="0">
                <a:solidFill>
                  <a:srgbClr val="008800"/>
                </a:solidFill>
                <a:latin typeface="Consolas" panose="020B0609020204030204" pitchFamily="49" charset="0"/>
                <a:cs typeface="Consolas" panose="020B0609020204030204" pitchFamily="49" charset="0"/>
              </a:rPr>
              <a:t> "file” </a:t>
            </a:r>
            <a:r>
              <a:rPr lang="en-HK" altLang="zh-CN" sz="1400" dirty="0">
                <a:solidFill>
                  <a:srgbClr val="880000"/>
                </a:solidFill>
                <a:latin typeface="Consolas" panose="020B0609020204030204" pitchFamily="49" charset="0"/>
                <a:cs typeface="Consolas" panose="020B0609020204030204" pitchFamily="49" charset="0"/>
              </a:rPr>
              <a:t>// </a:t>
            </a:r>
            <a:r>
              <a:rPr lang="en-US" altLang="zh-TW" sz="1400" dirty="0">
                <a:solidFill>
                  <a:srgbClr val="880000"/>
                </a:solidFill>
                <a:latin typeface="Consolas" panose="020B0609020204030204" pitchFamily="49" charset="0"/>
                <a:cs typeface="Consolas" panose="020B0609020204030204" pitchFamily="49" charset="0"/>
              </a:rPr>
              <a:t>For self-written header files</a:t>
            </a:r>
          </a:p>
        </p:txBody>
      </p:sp>
      <p:sp>
        <p:nvSpPr>
          <p:cNvPr id="13" name="Content Placeholder 2">
            <a:extLst>
              <a:ext uri="{FF2B5EF4-FFF2-40B4-BE49-F238E27FC236}">
                <a16:creationId xmlns:a16="http://schemas.microsoft.com/office/drawing/2014/main" id="{83746F2D-8260-3B4B-916E-11D848690843}"/>
              </a:ext>
            </a:extLst>
          </p:cNvPr>
          <p:cNvSpPr txBox="1">
            <a:spLocks/>
          </p:cNvSpPr>
          <p:nvPr/>
        </p:nvSpPr>
        <p:spPr bwMode="auto">
          <a:xfrm>
            <a:off x="1245575" y="3594948"/>
            <a:ext cx="3326425" cy="2277302"/>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HK" altLang="zh-CN" sz="1400" dirty="0">
                <a:solidFill>
                  <a:srgbClr val="880000"/>
                </a:solidFill>
                <a:latin typeface="Consolas" panose="020B0609020204030204" pitchFamily="49" charset="0"/>
                <a:cs typeface="Consolas" panose="020B0609020204030204" pitchFamily="49" charset="0"/>
              </a:rPr>
              <a:t>// </a:t>
            </a:r>
            <a:r>
              <a:rPr lang="en-US" altLang="zh-CN" sz="1400" dirty="0">
                <a:solidFill>
                  <a:srgbClr val="880000"/>
                </a:solidFill>
                <a:latin typeface="Consolas" panose="020B0609020204030204" pitchFamily="49" charset="0"/>
                <a:cs typeface="Consolas" panose="020B0609020204030204" pitchFamily="49" charset="0"/>
              </a:rPr>
              <a:t>test</a:t>
            </a:r>
            <a:r>
              <a:rPr lang="en-HK" sz="1400" dirty="0">
                <a:solidFill>
                  <a:srgbClr val="880000"/>
                </a:solidFill>
                <a:latin typeface="Consolas" panose="020B0609020204030204" pitchFamily="49" charset="0"/>
                <a:cs typeface="Consolas" panose="020B0609020204030204" pitchFamily="49" charset="0"/>
              </a:rPr>
              <a:t>.h</a:t>
            </a:r>
          </a:p>
          <a:p>
            <a:pPr marL="0" indent="0">
              <a:spcBef>
                <a:spcPts val="0"/>
              </a:spcBef>
              <a:buFontTx/>
              <a:buNone/>
            </a:pPr>
            <a:r>
              <a:rPr lang="en-HK" sz="1400" dirty="0">
                <a:latin typeface="Consolas" panose="020B0609020204030204" pitchFamily="49" charset="0"/>
                <a:cs typeface="Consolas" panose="020B0609020204030204" pitchFamily="49" charset="0"/>
              </a:rPr>
              <a:t>char *test (void);</a:t>
            </a:r>
          </a:p>
          <a:p>
            <a:pPr marL="0" indent="0">
              <a:spcBef>
                <a:spcPts val="0"/>
              </a:spcBef>
              <a:buNone/>
            </a:pPr>
            <a:endParaRPr lang="en-HK" sz="1400" dirty="0">
              <a:solidFill>
                <a:srgbClr val="880000"/>
              </a:solidFill>
              <a:latin typeface="Consolas" panose="020B0609020204030204" pitchFamily="49" charset="0"/>
              <a:cs typeface="Consolas" panose="020B0609020204030204" pitchFamily="49" charset="0"/>
            </a:endParaRPr>
          </a:p>
          <a:p>
            <a:pPr marL="0" indent="0">
              <a:spcBef>
                <a:spcPts val="0"/>
              </a:spcBef>
              <a:buNone/>
            </a:pPr>
            <a:r>
              <a:rPr lang="en-HK" sz="1400" dirty="0">
                <a:solidFill>
                  <a:srgbClr val="880000"/>
                </a:solidFill>
                <a:latin typeface="Consolas" panose="020B0609020204030204" pitchFamily="49" charset="0"/>
                <a:cs typeface="Consolas" panose="020B0609020204030204" pitchFamily="49" charset="0"/>
              </a:rPr>
              <a:t>//</a:t>
            </a:r>
            <a:r>
              <a:rPr lang="en-US" altLang="zh-CN" sz="1400" dirty="0">
                <a:solidFill>
                  <a:srgbClr val="880000"/>
                </a:solidFill>
                <a:latin typeface="Consolas" panose="020B0609020204030204" pitchFamily="49" charset="0"/>
                <a:cs typeface="Consolas" panose="020B0609020204030204" pitchFamily="49" charset="0"/>
              </a:rPr>
              <a:t>test</a:t>
            </a:r>
            <a:r>
              <a:rPr lang="en-HK" sz="1400" dirty="0">
                <a:solidFill>
                  <a:srgbClr val="880000"/>
                </a:solidFill>
                <a:latin typeface="Consolas" panose="020B0609020204030204" pitchFamily="49" charset="0"/>
                <a:cs typeface="Consolas" panose="020B0609020204030204" pitchFamily="49" charset="0"/>
              </a:rPr>
              <a:t>_demo.c</a:t>
            </a:r>
          </a:p>
          <a:p>
            <a:pPr marL="0" indent="0">
              <a:buNone/>
            </a:pP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x</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buNone/>
            </a:pPr>
            <a:r>
              <a:rPr lang="en-HK" altLang="zh-CN" sz="1400" dirty="0">
                <a:solidFill>
                  <a:srgbClr val="880000"/>
                </a:solidFill>
                <a:latin typeface="Consolas" panose="020B0609020204030204" pitchFamily="49" charset="0"/>
                <a:cs typeface="Consolas" panose="020B0609020204030204" pitchFamily="49" charset="0"/>
              </a:rPr>
              <a:t>#include</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008800"/>
                </a:solidFill>
                <a:latin typeface="Consolas" panose="020B0609020204030204" pitchFamily="49" charset="0"/>
                <a:cs typeface="Consolas" panose="020B0609020204030204" pitchFamily="49" charset="0"/>
              </a:rPr>
              <a:t>"</a:t>
            </a:r>
            <a:r>
              <a:rPr lang="en-US" altLang="zh-CN" sz="1400" dirty="0">
                <a:solidFill>
                  <a:srgbClr val="008800"/>
                </a:solidFill>
                <a:latin typeface="Consolas" panose="020B0609020204030204" pitchFamily="49" charset="0"/>
                <a:cs typeface="Consolas" panose="020B0609020204030204" pitchFamily="49" charset="0"/>
              </a:rPr>
              <a:t>test</a:t>
            </a:r>
            <a:r>
              <a:rPr lang="en-HK" altLang="zh-CN" sz="1400" dirty="0">
                <a:solidFill>
                  <a:srgbClr val="008800"/>
                </a:solidFill>
                <a:latin typeface="Consolas" panose="020B0609020204030204" pitchFamily="49" charset="0"/>
                <a:cs typeface="Consolas" panose="020B0609020204030204" pitchFamily="49" charset="0"/>
              </a:rPr>
              <a:t>.h"</a:t>
            </a:r>
          </a:p>
          <a:p>
            <a:pPr marL="0" indent="0">
              <a:buNone/>
            </a:pP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main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88"/>
                </a:solidFill>
                <a:latin typeface="Consolas" panose="020B0609020204030204" pitchFamily="49" charset="0"/>
                <a:cs typeface="Consolas" panose="020B0609020204030204" pitchFamily="49" charset="0"/>
              </a:rPr>
              <a:t>void</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buNone/>
            </a:pPr>
            <a:r>
              <a:rPr lang="en-HK" altLang="zh-CN" sz="1400" dirty="0">
                <a:solidFill>
                  <a:srgbClr val="000000"/>
                </a:solidFill>
                <a:latin typeface="Consolas" panose="020B0609020204030204" pitchFamily="49" charset="0"/>
                <a:cs typeface="Consolas" panose="020B0609020204030204" pitchFamily="49" charset="0"/>
              </a:rPr>
              <a:t>    puts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test </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buNone/>
            </a:pPr>
            <a:r>
              <a:rPr lang="en-HK" altLang="zh-CN" sz="1400" dirty="0">
                <a:solidFill>
                  <a:srgbClr val="666600"/>
                </a:solidFill>
                <a:latin typeface="Consolas" panose="020B0609020204030204" pitchFamily="49" charset="0"/>
                <a:cs typeface="Consolas" panose="020B0609020204030204" pitchFamily="49" charset="0"/>
              </a:rPr>
              <a:t>}</a:t>
            </a:r>
            <a:endParaRPr lang="en-US" altLang="zh-CN" sz="1400" dirty="0">
              <a:latin typeface="Consolas" panose="020B0609020204030204" pitchFamily="49" charset="0"/>
              <a:cs typeface="Consolas" panose="020B0609020204030204" pitchFamily="49" charset="0"/>
            </a:endParaRPr>
          </a:p>
          <a:p>
            <a:pPr marL="0" indent="0">
              <a:spcBef>
                <a:spcPts val="0"/>
              </a:spcBef>
              <a:buNone/>
            </a:pPr>
            <a:endParaRPr lang="en-HK" sz="1600" dirty="0">
              <a:solidFill>
                <a:srgbClr val="666600"/>
              </a:solidFill>
              <a:latin typeface="Consolas" panose="020B0609020204030204" pitchFamily="49" charset="0"/>
              <a:cs typeface="Consolas" panose="020B0609020204030204" pitchFamily="49" charset="0"/>
            </a:endParaRPr>
          </a:p>
          <a:p>
            <a:pPr marL="0" indent="0">
              <a:spcBef>
                <a:spcPts val="0"/>
              </a:spcBef>
              <a:buFontTx/>
              <a:buNone/>
            </a:pPr>
            <a:endParaRPr lang="en-HK" sz="1600" dirty="0">
              <a:solidFill>
                <a:srgbClr val="666600"/>
              </a:solidFill>
              <a:latin typeface="Consolas" panose="020B0609020204030204" pitchFamily="49" charset="0"/>
              <a:cs typeface="Consolas" panose="020B0609020204030204" pitchFamily="49" charset="0"/>
            </a:endParaRPr>
          </a:p>
        </p:txBody>
      </p:sp>
      <p:sp>
        <p:nvSpPr>
          <p:cNvPr id="14" name="矩形 13">
            <a:extLst>
              <a:ext uri="{FF2B5EF4-FFF2-40B4-BE49-F238E27FC236}">
                <a16:creationId xmlns:a16="http://schemas.microsoft.com/office/drawing/2014/main" id="{EF6F8B8F-6418-2645-ABD6-7421BF85BCC6}"/>
              </a:ext>
            </a:extLst>
          </p:cNvPr>
          <p:cNvSpPr/>
          <p:nvPr/>
        </p:nvSpPr>
        <p:spPr>
          <a:xfrm>
            <a:off x="4738363" y="3594948"/>
            <a:ext cx="3832040" cy="707886"/>
          </a:xfrm>
          <a:prstGeom prst="rect">
            <a:avLst/>
          </a:prstGeom>
        </p:spPr>
        <p:txBody>
          <a:bodyPr wrap="square">
            <a:spAutoFit/>
          </a:bodyPr>
          <a:lstStyle/>
          <a:p>
            <a:r>
              <a:rPr lang="en-US" altLang="zh-CN" sz="2000" dirty="0">
                <a:latin typeface="+mj-lt"/>
                <a:cs typeface="Times New Roman" panose="02020603050405020304" pitchFamily="18" charset="0"/>
              </a:rPr>
              <a:t>Output of C preprocessor while compiling </a:t>
            </a:r>
            <a:r>
              <a:rPr lang="en-US" altLang="zh-CN" sz="2000" dirty="0" err="1">
                <a:latin typeface="+mj-lt"/>
                <a:cs typeface="Times New Roman" panose="02020603050405020304" pitchFamily="18" charset="0"/>
              </a:rPr>
              <a:t>test_demo.c</a:t>
            </a:r>
            <a:r>
              <a:rPr lang="en-US" altLang="zh-CN" sz="2000" dirty="0">
                <a:latin typeface="+mj-lt"/>
                <a:cs typeface="Times New Roman" panose="02020603050405020304" pitchFamily="18" charset="0"/>
              </a:rPr>
              <a:t> </a:t>
            </a:r>
          </a:p>
        </p:txBody>
      </p:sp>
      <p:sp>
        <p:nvSpPr>
          <p:cNvPr id="15" name="Content Placeholder 2">
            <a:extLst>
              <a:ext uri="{FF2B5EF4-FFF2-40B4-BE49-F238E27FC236}">
                <a16:creationId xmlns:a16="http://schemas.microsoft.com/office/drawing/2014/main" id="{77E8158B-BAAC-DC41-B0E3-F7546CA11E9E}"/>
              </a:ext>
            </a:extLst>
          </p:cNvPr>
          <p:cNvSpPr txBox="1">
            <a:spLocks/>
          </p:cNvSpPr>
          <p:nvPr/>
        </p:nvSpPr>
        <p:spPr bwMode="auto">
          <a:xfrm>
            <a:off x="4844416" y="4481274"/>
            <a:ext cx="3326425" cy="139097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x</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n-HK" altLang="zh-CN" sz="1400" dirty="0">
                <a:latin typeface="Consolas" panose="020B0609020204030204" pitchFamily="49" charset="0"/>
                <a:cs typeface="Consolas" panose="020B0609020204030204" pitchFamily="49" charset="0"/>
              </a:rPr>
              <a:t>char *test (void);</a:t>
            </a:r>
          </a:p>
          <a:p>
            <a:pPr marL="0" indent="0">
              <a:buNone/>
            </a:pPr>
            <a:r>
              <a:rPr lang="en-HK" altLang="zh-CN" sz="1400" dirty="0">
                <a:solidFill>
                  <a:srgbClr val="000088"/>
                </a:solidFill>
                <a:latin typeface="Consolas" panose="020B0609020204030204" pitchFamily="49" charset="0"/>
                <a:cs typeface="Consolas" panose="020B0609020204030204" pitchFamily="49" charset="0"/>
              </a:rPr>
              <a:t>int</a:t>
            </a:r>
            <a:r>
              <a:rPr lang="en-HK" altLang="zh-CN" sz="1400" dirty="0">
                <a:solidFill>
                  <a:srgbClr val="000000"/>
                </a:solidFill>
                <a:latin typeface="Consolas" panose="020B0609020204030204" pitchFamily="49" charset="0"/>
                <a:cs typeface="Consolas" panose="020B0609020204030204" pitchFamily="49" charset="0"/>
              </a:rPr>
              <a:t> main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88"/>
                </a:solidFill>
                <a:latin typeface="Consolas" panose="020B0609020204030204" pitchFamily="49" charset="0"/>
                <a:cs typeface="Consolas" panose="020B0609020204030204" pitchFamily="49" charset="0"/>
              </a:rPr>
              <a:t>void</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 </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buNone/>
            </a:pPr>
            <a:r>
              <a:rPr lang="en-HK" altLang="zh-CN" sz="1400" dirty="0">
                <a:solidFill>
                  <a:srgbClr val="000000"/>
                </a:solidFill>
                <a:latin typeface="Consolas" panose="020B0609020204030204" pitchFamily="49" charset="0"/>
                <a:cs typeface="Consolas" panose="020B0609020204030204" pitchFamily="49" charset="0"/>
              </a:rPr>
              <a:t>    puts </a:t>
            </a:r>
            <a:r>
              <a:rPr lang="en-HK" altLang="zh-CN" sz="1400" dirty="0">
                <a:solidFill>
                  <a:srgbClr val="666600"/>
                </a:solidFill>
                <a:latin typeface="Consolas" panose="020B0609020204030204" pitchFamily="49" charset="0"/>
                <a:cs typeface="Consolas" panose="020B0609020204030204" pitchFamily="49" charset="0"/>
              </a:rPr>
              <a:t>(</a:t>
            </a:r>
            <a:r>
              <a:rPr lang="en-HK" altLang="zh-CN" sz="1400" dirty="0">
                <a:solidFill>
                  <a:srgbClr val="000000"/>
                </a:solidFill>
                <a:latin typeface="Consolas" panose="020B0609020204030204" pitchFamily="49" charset="0"/>
                <a:cs typeface="Consolas" panose="020B0609020204030204" pitchFamily="49" charset="0"/>
              </a:rPr>
              <a:t>test </a:t>
            </a:r>
            <a:r>
              <a:rPr lang="en-HK" altLang="zh-CN" sz="1400" dirty="0">
                <a:solidFill>
                  <a:srgbClr val="666600"/>
                </a:solidFill>
                <a:latin typeface="Consolas" panose="020B0609020204030204" pitchFamily="49" charset="0"/>
                <a:cs typeface="Consolas" panose="020B0609020204030204" pitchFamily="49" charset="0"/>
              </a:rPr>
              <a:t>());</a:t>
            </a:r>
            <a:endParaRPr lang="en-HK" altLang="zh-CN" sz="1400" dirty="0">
              <a:solidFill>
                <a:srgbClr val="000000"/>
              </a:solidFill>
              <a:latin typeface="Consolas" panose="020B0609020204030204" pitchFamily="49" charset="0"/>
              <a:cs typeface="Consolas" panose="020B0609020204030204" pitchFamily="49" charset="0"/>
            </a:endParaRPr>
          </a:p>
          <a:p>
            <a:pPr marL="0" indent="0">
              <a:buNone/>
            </a:pPr>
            <a:r>
              <a:rPr lang="en-HK" altLang="zh-CN" sz="1400" dirty="0">
                <a:solidFill>
                  <a:srgbClr val="666600"/>
                </a:solidFill>
                <a:latin typeface="Consolas" panose="020B0609020204030204" pitchFamily="49" charset="0"/>
                <a:cs typeface="Consolas" panose="020B0609020204030204" pitchFamily="49" charset="0"/>
              </a:rPr>
              <a:t>}</a:t>
            </a:r>
            <a:endParaRPr lang="en-US" altLang="zh-CN" sz="1400" dirty="0">
              <a:latin typeface="Consolas" panose="020B0609020204030204" pitchFamily="49" charset="0"/>
              <a:cs typeface="Consolas" panose="020B0609020204030204" pitchFamily="49" charset="0"/>
            </a:endParaRPr>
          </a:p>
          <a:p>
            <a:pPr marL="0" indent="0">
              <a:spcBef>
                <a:spcPts val="0"/>
              </a:spcBef>
              <a:buNone/>
            </a:pPr>
            <a:endParaRPr lang="en-HK" sz="1600" dirty="0">
              <a:solidFill>
                <a:srgbClr val="666600"/>
              </a:solidFill>
              <a:latin typeface="Consolas" panose="020B0609020204030204" pitchFamily="49" charset="0"/>
              <a:cs typeface="Consolas" panose="020B0609020204030204" pitchFamily="49" charset="0"/>
            </a:endParaRPr>
          </a:p>
          <a:p>
            <a:pPr marL="0" indent="0">
              <a:spcBef>
                <a:spcPts val="0"/>
              </a:spcBef>
              <a:buFontTx/>
              <a:buNone/>
            </a:pPr>
            <a:endParaRPr lang="en-HK" sz="1600" dirty="0">
              <a:solidFill>
                <a:srgbClr val="6666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5901428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Welcome to CSCI2100D Lab!</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a:t>
            </a:fld>
            <a:endParaRPr lang="en-US" dirty="0"/>
          </a:p>
        </p:txBody>
      </p:sp>
      <p:sp>
        <p:nvSpPr>
          <p:cNvPr id="11"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97C6388C-9549-DF4E-81A0-62E14D52E192}"/>
              </a:ext>
            </a:extLst>
          </p:cNvPr>
          <p:cNvSpPr>
            <a:spLocks noGrp="1"/>
          </p:cNvSpPr>
          <p:nvPr>
            <p:ph idx="1"/>
          </p:nvPr>
        </p:nvSpPr>
        <p:spPr>
          <a:xfrm>
            <a:off x="304800" y="1196752"/>
            <a:ext cx="8382000" cy="4929411"/>
          </a:xfrm>
        </p:spPr>
        <p:txBody>
          <a:bodyPr/>
          <a:lstStyle/>
          <a:p>
            <a:pPr marL="0" indent="0">
              <a:buNone/>
            </a:pPr>
            <a:r>
              <a:rPr lang="en-US" sz="2800" dirty="0"/>
              <a:t>Tutorial slides will be uploaded to Blackboard 1 day before each tutorial.</a:t>
            </a:r>
          </a:p>
          <a:p>
            <a:pPr marL="0" indent="0">
              <a:buNone/>
            </a:pPr>
            <a:endParaRPr lang="en-US" sz="2800" dirty="0"/>
          </a:p>
          <a:p>
            <a:pPr marL="0" indent="0">
              <a:buNone/>
            </a:pPr>
            <a:r>
              <a:rPr lang="en-US" sz="2800" dirty="0"/>
              <a:t>Piazza for discussion and questions</a:t>
            </a:r>
          </a:p>
          <a:p>
            <a:pPr marL="0" indent="0">
              <a:buNone/>
            </a:pPr>
            <a:endParaRPr lang="en-US" sz="2800" dirty="0"/>
          </a:p>
          <a:p>
            <a:pPr marL="0" indent="0">
              <a:buNone/>
            </a:pPr>
            <a:r>
              <a:rPr lang="en-US" sz="2800" dirty="0"/>
              <a:t>4 individual programming labs (3% each + bonus)</a:t>
            </a:r>
          </a:p>
        </p:txBody>
      </p:sp>
    </p:spTree>
    <p:extLst>
      <p:ext uri="{BB962C8B-B14F-4D97-AF65-F5344CB8AC3E}">
        <p14:creationId xmlns:p14="http://schemas.microsoft.com/office/powerpoint/2010/main" val="496989165"/>
      </p:ext>
    </p:extLst>
  </p:cSld>
  <p:clrMapOvr>
    <a:masterClrMapping/>
  </p:clrMapOvr>
  <mc:AlternateContent xmlns:mc="http://schemas.openxmlformats.org/markup-compatibility/2006" xmlns:p14="http://schemas.microsoft.com/office/powerpoint/2010/main">
    <mc:Choice Requires="p14">
      <p:transition spd="slow" p14:dur="2000" advTm="89"/>
    </mc:Choice>
    <mc:Fallback xmlns="">
      <p:transition spd="slow" advTm="8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C language </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20</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Revisit</a:t>
            </a:r>
            <a:endParaRPr lang="en-US" altLang="zh-CN" sz="2400" dirty="0"/>
          </a:p>
          <a:p>
            <a:pPr lvl="1"/>
            <a:r>
              <a:rPr lang="en-US" altLang="zh-CN" sz="2000" dirty="0"/>
              <a:t>Abstract Data Type (ADT)</a:t>
            </a:r>
          </a:p>
          <a:p>
            <a:pPr lvl="2"/>
            <a:r>
              <a:rPr lang="en-US" altLang="zh-CN" sz="2000" dirty="0"/>
              <a:t>Extending from the primitive data type in C, e.g. int, char, float, …</a:t>
            </a:r>
          </a:p>
          <a:p>
            <a:pPr lvl="2"/>
            <a:r>
              <a:rPr lang="en-US" altLang="zh-CN" sz="2000" dirty="0"/>
              <a:t>Idea of ADT</a:t>
            </a:r>
          </a:p>
          <a:p>
            <a:pPr lvl="3"/>
            <a:r>
              <a:rPr lang="en-US" altLang="zh-CN" sz="1800" dirty="0"/>
              <a:t>Implementation details are hidden</a:t>
            </a:r>
          </a:p>
          <a:p>
            <a:pPr lvl="3"/>
            <a:r>
              <a:rPr lang="en-US" altLang="zh-CN" sz="1800" dirty="0"/>
              <a:t>Able to use the ADT:</a:t>
            </a:r>
          </a:p>
          <a:p>
            <a:pPr lvl="4"/>
            <a:r>
              <a:rPr lang="en-US" altLang="zh-CN" sz="1600" dirty="0"/>
              <a:t>With the interface </a:t>
            </a:r>
          </a:p>
          <a:p>
            <a:pPr lvl="4"/>
            <a:r>
              <a:rPr lang="en-US" altLang="zh-CN" sz="1600" dirty="0"/>
              <a:t>Without knowing about the low-level logistics</a:t>
            </a:r>
          </a:p>
          <a:p>
            <a:pPr lvl="1"/>
            <a:r>
              <a:rPr lang="en-US" altLang="zh-CN" sz="2000" dirty="0"/>
              <a:t>An ADT may be implemented in different data structures</a:t>
            </a:r>
          </a:p>
          <a:p>
            <a:pPr lvl="2"/>
            <a:r>
              <a:rPr lang="en-US" altLang="zh-CN" sz="2000" dirty="0"/>
              <a:t>E.g., Stack may be implemented with linked list or array</a:t>
            </a:r>
          </a:p>
          <a:p>
            <a:pPr lvl="2"/>
            <a:endParaRPr lang="en-US" altLang="zh-CN" sz="2000" dirty="0"/>
          </a:p>
          <a:p>
            <a:pPr lvl="2"/>
            <a:endParaRPr lang="en-US" altLang="zh-CN" sz="2000" dirty="0"/>
          </a:p>
          <a:p>
            <a:pPr lvl="3"/>
            <a:endParaRPr lang="en-US" altLang="zh-CN" sz="1800" dirty="0"/>
          </a:p>
          <a:p>
            <a:pPr lvl="3"/>
            <a:endParaRPr lang="en-US" altLang="zh-CN" sz="1800" dirty="0"/>
          </a:p>
          <a:p>
            <a:pPr lvl="3"/>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Tree>
    <p:extLst>
      <p:ext uri="{BB962C8B-B14F-4D97-AF65-F5344CB8AC3E}">
        <p14:creationId xmlns:p14="http://schemas.microsoft.com/office/powerpoint/2010/main" val="5365106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21</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pPr marL="0" indent="0">
              <a:buNone/>
            </a:pPr>
            <a:endParaRPr lang="en-US" sz="2800" dirty="0"/>
          </a:p>
          <a:p>
            <a:pPr marL="0" indent="0">
              <a:buNone/>
            </a:pPr>
            <a:r>
              <a:rPr lang="en-US" sz="2800" dirty="0">
                <a:solidFill>
                  <a:schemeClr val="bg1">
                    <a:lumMod val="95000"/>
                  </a:schemeClr>
                </a:solidFill>
              </a:rPr>
              <a:t>Online Judge Platform</a:t>
            </a:r>
          </a:p>
          <a:p>
            <a:pPr marL="0" indent="0">
              <a:buNone/>
            </a:pPr>
            <a:endParaRPr lang="en-US" sz="2800" dirty="0"/>
          </a:p>
          <a:p>
            <a:pPr marL="0" indent="0">
              <a:buNone/>
            </a:pPr>
            <a:r>
              <a:rPr lang="en-US" altLang="zh-CN" sz="2800" dirty="0">
                <a:solidFill>
                  <a:schemeClr val="bg1">
                    <a:lumMod val="95000"/>
                  </a:schemeClr>
                </a:solidFill>
              </a:rPr>
              <a:t>Recommended IDEs</a:t>
            </a:r>
          </a:p>
          <a:p>
            <a:pPr marL="0" indent="0">
              <a:buNone/>
            </a:pPr>
            <a:endParaRPr lang="en-US" altLang="zh-CN" sz="2800" dirty="0"/>
          </a:p>
          <a:p>
            <a:pPr marL="0" indent="0">
              <a:buNone/>
            </a:pPr>
            <a:r>
              <a:rPr lang="en-US" altLang="zh-CN" sz="2800" dirty="0">
                <a:solidFill>
                  <a:schemeClr val="bg1">
                    <a:lumMod val="95000"/>
                  </a:schemeClr>
                </a:solidFill>
              </a:rPr>
              <a:t>C language </a:t>
            </a:r>
          </a:p>
          <a:p>
            <a:pPr marL="0" indent="0">
              <a:buNone/>
            </a:pPr>
            <a:endParaRPr lang="en-US" altLang="zh-CN" sz="2800" dirty="0">
              <a:solidFill>
                <a:schemeClr val="bg1">
                  <a:lumMod val="95000"/>
                </a:schemeClr>
              </a:solidFill>
            </a:endParaRPr>
          </a:p>
          <a:p>
            <a:pPr marL="0" indent="0">
              <a:buNone/>
            </a:pPr>
            <a:r>
              <a:rPr lang="en-US" altLang="zh-CN" sz="2800" dirty="0"/>
              <a:t>Overview of Lab 1 Problems</a:t>
            </a:r>
          </a:p>
        </p:txBody>
      </p:sp>
    </p:spTree>
    <p:extLst>
      <p:ext uri="{BB962C8B-B14F-4D97-AF65-F5344CB8AC3E}">
        <p14:creationId xmlns:p14="http://schemas.microsoft.com/office/powerpoint/2010/main" val="202789115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Declaration</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22</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000" dirty="0"/>
              <a:t>3</a:t>
            </a:r>
            <a:r>
              <a:rPr lang="zh-CN" altLang="en-US" sz="2000" dirty="0"/>
              <a:t> </a:t>
            </a:r>
            <a:r>
              <a:rPr lang="en-US" altLang="zh-CN" sz="2000" dirty="0"/>
              <a:t>Problems</a:t>
            </a:r>
            <a:r>
              <a:rPr lang="zh-CN" altLang="en-US" sz="2000" dirty="0"/>
              <a:t> </a:t>
            </a:r>
            <a:r>
              <a:rPr lang="en-US" altLang="zh-CN" sz="2000" dirty="0"/>
              <a:t>(Required) + 1 Problem (Bonus)</a:t>
            </a:r>
          </a:p>
          <a:p>
            <a:pPr lvl="0"/>
            <a:r>
              <a:rPr lang="en-US" altLang="zh-CN" sz="2000" dirty="0"/>
              <a:t>Please add this declaration on the top of (commented as shown) all your codes submitted to the OJ.</a:t>
            </a:r>
          </a:p>
          <a:p>
            <a:pPr lvl="0"/>
            <a:endParaRPr lang="en-US" altLang="zh-CN" sz="2000" dirty="0"/>
          </a:p>
          <a:p>
            <a:pPr lvl="0"/>
            <a:endParaRPr lang="en-US" altLang="zh-CN" sz="2000" dirty="0"/>
          </a:p>
          <a:p>
            <a:pPr lvl="1"/>
            <a:endParaRPr lang="en-US" altLang="zh-CN" sz="2000" dirty="0"/>
          </a:p>
          <a:p>
            <a:pPr lvl="1"/>
            <a:endParaRPr lang="en-US" altLang="zh-CN" sz="2000" dirty="0"/>
          </a:p>
          <a:p>
            <a:pPr lvl="3"/>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
        <p:nvSpPr>
          <p:cNvPr id="7" name="Content Placeholder 2">
            <a:extLst>
              <a:ext uri="{FF2B5EF4-FFF2-40B4-BE49-F238E27FC236}">
                <a16:creationId xmlns:a16="http://schemas.microsoft.com/office/drawing/2014/main" id="{AC9A40FD-F6CB-E848-9955-0670EA6D471C}"/>
              </a:ext>
            </a:extLst>
          </p:cNvPr>
          <p:cNvSpPr txBox="1">
            <a:spLocks/>
          </p:cNvSpPr>
          <p:nvPr/>
        </p:nvSpPr>
        <p:spPr bwMode="auto">
          <a:xfrm>
            <a:off x="1245575" y="2492896"/>
            <a:ext cx="6652846" cy="374441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&lt;Your Full Name&gt;, am submitting the assignment for</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an individual project.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 declare that the assignment here submitted is original except for source material explicitly acknowledged, the piece of work, or a part of the piece of work has not been submitted for more than one purpose (i.e., to satisfy the requirements in two different courses) without declaration. I also acknowledge that I am aware of University policy and regulations on honesty in academic work, and of the disciplinary guidelines and procedures applicable to breaches of such policy and regulations, as contained in the University website </a:t>
            </a:r>
            <a:r>
              <a:rPr lang="en-US" altLang="zh-CN" sz="1400" kern="0" dirty="0">
                <a:solidFill>
                  <a:srgbClr val="000088"/>
                </a:solidFill>
                <a:latin typeface="Consolas" panose="020B0609020204030204" pitchFamily="49" charset="0"/>
                <a:cs typeface="Consolas" panose="020B0609020204030204" pitchFamily="49" charset="0"/>
                <a:hlinkClick r:id="rId5">
                  <a:extLst>
                    <a:ext uri="{A12FA001-AC4F-418D-AE19-62706E023703}">
                      <ahyp:hlinkClr xmlns:ahyp="http://schemas.microsoft.com/office/drawing/2018/hyperlinkcolor" val="tx"/>
                    </a:ext>
                  </a:extLst>
                </a:hlinkClick>
              </a:rPr>
              <a:t>http://www.cuhk.edu.hk/policy/academichonesty/</a:t>
            </a: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It is also understood that assignments without a properly signed declaration by the student concerned will be graded as</a:t>
            </a:r>
            <a:r>
              <a:rPr lang="zh-CN" altLang="en-US" sz="1400" kern="0">
                <a:solidFill>
                  <a:srgbClr val="000088"/>
                </a:solidFill>
                <a:latin typeface="Consolas" panose="020B0609020204030204" pitchFamily="49" charset="0"/>
                <a:cs typeface="Consolas" panose="020B0609020204030204" pitchFamily="49" charset="0"/>
              </a:rPr>
              <a:t> </a:t>
            </a:r>
            <a:r>
              <a:rPr lang="en-US" altLang="zh-CN" sz="1400" kern="0">
                <a:solidFill>
                  <a:srgbClr val="FF0000"/>
                </a:solidFill>
                <a:latin typeface="Consolas" panose="020B0609020204030204" pitchFamily="49" charset="0"/>
                <a:cs typeface="Consolas" panose="020B0609020204030204" pitchFamily="49" charset="0"/>
              </a:rPr>
              <a:t>zero</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by the teacher(s).</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9238145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Problem 1</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23</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Circular</a:t>
            </a:r>
            <a:r>
              <a:rPr lang="zh-CN" altLang="en-US" sz="2400" dirty="0">
                <a:solidFill>
                  <a:prstClr val="black"/>
                </a:solidFill>
              </a:rPr>
              <a:t> </a:t>
            </a:r>
            <a:r>
              <a:rPr lang="en-US" altLang="zh-CN" sz="2400" dirty="0">
                <a:solidFill>
                  <a:prstClr val="black"/>
                </a:solidFill>
              </a:rPr>
              <a:t>Left</a:t>
            </a:r>
            <a:r>
              <a:rPr lang="zh-CN" altLang="en-US" sz="2400" dirty="0">
                <a:solidFill>
                  <a:prstClr val="black"/>
                </a:solidFill>
              </a:rPr>
              <a:t> </a:t>
            </a:r>
            <a:r>
              <a:rPr lang="en-US" altLang="zh-CN" sz="2400" dirty="0">
                <a:solidFill>
                  <a:prstClr val="black"/>
                </a:solidFill>
              </a:rPr>
              <a:t>Shift</a:t>
            </a:r>
            <a:endParaRPr lang="en-US" altLang="zh-CN" sz="1800" dirty="0">
              <a:solidFill>
                <a:prstClr val="black"/>
              </a:solidFill>
            </a:endParaRPr>
          </a:p>
          <a:p>
            <a:pPr lvl="1"/>
            <a:r>
              <a:rPr lang="en-US" altLang="zh-CN" sz="2000" dirty="0"/>
              <a:t>Use the provided code template, complete the missing part.</a:t>
            </a:r>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
        <p:nvSpPr>
          <p:cNvPr id="10" name="Content Placeholder 2">
            <a:extLst>
              <a:ext uri="{FF2B5EF4-FFF2-40B4-BE49-F238E27FC236}">
                <a16:creationId xmlns:a16="http://schemas.microsoft.com/office/drawing/2014/main" id="{97DAFBD8-0567-304B-B3C1-306D6A3AE55E}"/>
              </a:ext>
            </a:extLst>
          </p:cNvPr>
          <p:cNvSpPr txBox="1">
            <a:spLocks/>
          </p:cNvSpPr>
          <p:nvPr/>
        </p:nvSpPr>
        <p:spPr bwMode="auto">
          <a:xfrm>
            <a:off x="1138912" y="1988840"/>
            <a:ext cx="7393528" cy="446449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Description:</a:t>
            </a: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Given an integer array A and an integer number k, please perform a c</a:t>
            </a:r>
            <a:r>
              <a:rPr lang="en-US" altLang="zh-CN" sz="1400" kern="0" dirty="0" err="1">
                <a:solidFill>
                  <a:srgbClr val="000088"/>
                </a:solidFill>
                <a:latin typeface="Consolas" panose="020B0609020204030204" pitchFamily="49" charset="0"/>
                <a:cs typeface="Consolas" panose="020B0609020204030204" pitchFamily="49" charset="0"/>
              </a:rPr>
              <a:t>i</a:t>
            </a:r>
            <a:r>
              <a:rPr lang="en-HK" sz="1400" kern="0" dirty="0" err="1">
                <a:solidFill>
                  <a:srgbClr val="000088"/>
                </a:solidFill>
                <a:latin typeface="Consolas" panose="020B0609020204030204" pitchFamily="49" charset="0"/>
                <a:cs typeface="Consolas" panose="020B0609020204030204" pitchFamily="49" charset="0"/>
              </a:rPr>
              <a:t>rcular</a:t>
            </a:r>
            <a:r>
              <a:rPr lang="en-HK" sz="1400" kern="0" dirty="0">
                <a:solidFill>
                  <a:srgbClr val="000088"/>
                </a:solidFill>
                <a:latin typeface="Consolas" panose="020B0609020204030204" pitchFamily="49" charset="0"/>
                <a:cs typeface="Consolas" panose="020B0609020204030204" pitchFamily="49" charset="0"/>
              </a:rPr>
              <a:t> left shift on the array by k steps.</a:t>
            </a:r>
            <a:r>
              <a:rPr lang="en-HK" altLang="zh-CN" sz="1000" dirty="0"/>
              <a:t> </a:t>
            </a:r>
          </a:p>
          <a:p>
            <a:pPr marL="0" indent="0">
              <a:spcBef>
                <a:spcPts val="0"/>
              </a:spcBef>
              <a:buNone/>
            </a:pPr>
            <a:endParaRPr lang="en-HK" sz="10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Input: </a:t>
            </a: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The first line contains two integers: N and k</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(k</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can</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be</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0)</a:t>
            </a:r>
            <a:r>
              <a:rPr lang="en-HK"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The second line contains an array of N integers, a_0, a_1, ..., a_(N-1);</a:t>
            </a: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Output:</a:t>
            </a: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The shifted array.</a:t>
            </a: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Sample Input 1:		The</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first</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shift: 	2</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3 4</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1</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4 3 			The</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second</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shift:</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	3</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4</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1</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2</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1 2 3 4			The</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third</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shift:</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	4</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1 2</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3</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Sample Output 1: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4</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1 2</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3			</a:t>
            </a: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Sample</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Input</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2:		Sample</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output</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2: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1</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5			100</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100</a:t>
            </a:r>
            <a:endParaRPr lang="en-US" sz="1400" kern="0" dirty="0">
              <a:solidFill>
                <a:srgbClr val="000088"/>
              </a:solidFill>
              <a:latin typeface="Consolas" panose="020B0609020204030204" pitchFamily="49" charset="0"/>
              <a:cs typeface="Consolas" panose="020B0609020204030204" pitchFamily="49" charset="0"/>
            </a:endParaRPr>
          </a:p>
        </p:txBody>
      </p:sp>
      <p:sp>
        <p:nvSpPr>
          <p:cNvPr id="2" name="圆角矩形 1">
            <a:extLst>
              <a:ext uri="{FF2B5EF4-FFF2-40B4-BE49-F238E27FC236}">
                <a16:creationId xmlns:a16="http://schemas.microsoft.com/office/drawing/2014/main" id="{777095A0-3675-C4E8-2873-3994C82FC58B}"/>
              </a:ext>
            </a:extLst>
          </p:cNvPr>
          <p:cNvSpPr/>
          <p:nvPr/>
        </p:nvSpPr>
        <p:spPr>
          <a:xfrm>
            <a:off x="1187624" y="4221088"/>
            <a:ext cx="6336704" cy="12241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FD0976B8-3FC9-4294-5192-DFCD641A777A}"/>
              </a:ext>
            </a:extLst>
          </p:cNvPr>
          <p:cNvSpPr/>
          <p:nvPr/>
        </p:nvSpPr>
        <p:spPr>
          <a:xfrm>
            <a:off x="1187624" y="5589239"/>
            <a:ext cx="6336704" cy="77565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7183017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Problem 2</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24</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Set Union and Intersection</a:t>
            </a:r>
          </a:p>
          <a:p>
            <a:pPr lvl="1"/>
            <a:r>
              <a:rPr lang="en-US" altLang="zh-CN" sz="2000" dirty="0"/>
              <a:t>Familiarize with the usage of ADT.</a:t>
            </a:r>
          </a:p>
          <a:p>
            <a:pPr lvl="2"/>
            <a:r>
              <a:rPr lang="en-US" altLang="zh-CN" sz="2000" dirty="0"/>
              <a:t>Just apply the described function(s) and ignore the underlying implementation.</a:t>
            </a:r>
            <a:endParaRPr lang="en-US" altLang="zh-CN" sz="1600" dirty="0"/>
          </a:p>
          <a:p>
            <a:pPr lvl="2"/>
            <a:r>
              <a:rPr lang="en-US" altLang="zh-CN" sz="2000" dirty="0"/>
              <a:t>Choose the appropriate function(s) to apply.</a:t>
            </a:r>
          </a:p>
          <a:p>
            <a:pPr lvl="1"/>
            <a:r>
              <a:rPr lang="en-US" altLang="zh-CN" sz="2000" dirty="0"/>
              <a:t>The implemented ADT interface</a:t>
            </a:r>
          </a:p>
          <a:p>
            <a:pPr lvl="1"/>
            <a:endParaRPr lang="en-US" altLang="zh-CN" sz="2000" dirty="0"/>
          </a:p>
          <a:p>
            <a:pPr lvl="1"/>
            <a:endParaRPr lang="en-US" altLang="zh-CN" sz="2000" dirty="0"/>
          </a:p>
          <a:p>
            <a:pPr lvl="3"/>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
        <p:nvSpPr>
          <p:cNvPr id="10" name="Content Placeholder 2">
            <a:extLst>
              <a:ext uri="{FF2B5EF4-FFF2-40B4-BE49-F238E27FC236}">
                <a16:creationId xmlns:a16="http://schemas.microsoft.com/office/drawing/2014/main" id="{97DAFBD8-0567-304B-B3C1-306D6A3AE55E}"/>
              </a:ext>
            </a:extLst>
          </p:cNvPr>
          <p:cNvSpPr txBox="1">
            <a:spLocks/>
          </p:cNvSpPr>
          <p:nvPr/>
        </p:nvSpPr>
        <p:spPr bwMode="auto">
          <a:xfrm>
            <a:off x="1196686" y="4591454"/>
            <a:ext cx="6652846" cy="1440161"/>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struct Set * </a:t>
            </a:r>
            <a:r>
              <a:rPr lang="en-US" altLang="zh-CN" sz="1400" kern="0" dirty="0" err="1">
                <a:solidFill>
                  <a:srgbClr val="000088"/>
                </a:solidFill>
                <a:latin typeface="Consolas" panose="020B0609020204030204" pitchFamily="49" charset="0"/>
                <a:cs typeface="Consolas" panose="020B0609020204030204" pitchFamily="49" charset="0"/>
              </a:rPr>
              <a:t>init_set</a:t>
            </a: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void </a:t>
            </a:r>
            <a:r>
              <a:rPr lang="en-US" altLang="zh-CN" sz="1400" kern="0" dirty="0" err="1">
                <a:solidFill>
                  <a:srgbClr val="000088"/>
                </a:solidFill>
                <a:latin typeface="Consolas" panose="020B0609020204030204" pitchFamily="49" charset="0"/>
                <a:cs typeface="Consolas" panose="020B0609020204030204" pitchFamily="49" charset="0"/>
              </a:rPr>
              <a:t>free_set</a:t>
            </a:r>
            <a:r>
              <a:rPr lang="en-US" altLang="zh-CN" sz="1400" kern="0" dirty="0">
                <a:solidFill>
                  <a:srgbClr val="000088"/>
                </a:solidFill>
                <a:latin typeface="Consolas" panose="020B0609020204030204" pitchFamily="49" charset="0"/>
                <a:cs typeface="Consolas" panose="020B0609020204030204" pitchFamily="49" charset="0"/>
              </a:rPr>
              <a:t>(struct Set *s);</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void</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err="1">
                <a:solidFill>
                  <a:srgbClr val="000088"/>
                </a:solidFill>
                <a:latin typeface="Consolas" panose="020B0609020204030204" pitchFamily="49" charset="0"/>
                <a:cs typeface="Consolas" panose="020B0609020204030204" pitchFamily="49" charset="0"/>
              </a:rPr>
              <a:t>set_insert</a:t>
            </a:r>
            <a:r>
              <a:rPr lang="en-US" altLang="zh-CN" sz="1400" kern="0" dirty="0">
                <a:solidFill>
                  <a:srgbClr val="000088"/>
                </a:solidFill>
                <a:latin typeface="Consolas" panose="020B0609020204030204" pitchFamily="49" charset="0"/>
                <a:cs typeface="Consolas" panose="020B0609020204030204" pitchFamily="49" charset="0"/>
              </a:rPr>
              <a:t>(struct Set * s, int x);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struct Set *</a:t>
            </a:r>
            <a:r>
              <a:rPr lang="en-US" altLang="zh-CN" sz="1400" kern="0" dirty="0" err="1">
                <a:solidFill>
                  <a:srgbClr val="000088"/>
                </a:solidFill>
                <a:latin typeface="Consolas" panose="020B0609020204030204" pitchFamily="49" charset="0"/>
                <a:cs typeface="Consolas" panose="020B0609020204030204" pitchFamily="49" charset="0"/>
              </a:rPr>
              <a:t>calc_intersection</a:t>
            </a:r>
            <a:r>
              <a:rPr lang="en-US" altLang="zh-CN" sz="1400" kern="0" dirty="0">
                <a:solidFill>
                  <a:srgbClr val="000088"/>
                </a:solidFill>
                <a:latin typeface="Consolas" panose="020B0609020204030204" pitchFamily="49" charset="0"/>
                <a:cs typeface="Consolas" panose="020B0609020204030204" pitchFamily="49" charset="0"/>
              </a:rPr>
              <a:t>(struct Set *a,</a:t>
            </a:r>
            <a:r>
              <a:rPr lang="zh-CN" altLang="en-US" sz="1400" kern="0" dirty="0">
                <a:solidFill>
                  <a:srgbClr val="000088"/>
                </a:solidFill>
                <a:latin typeface="Consolas" panose="020B0609020204030204" pitchFamily="49" charset="0"/>
                <a:cs typeface="Consolas" panose="020B0609020204030204" pitchFamily="49" charset="0"/>
              </a:rPr>
              <a:t> </a:t>
            </a:r>
            <a:r>
              <a:rPr lang="en-US" altLang="zh-CN" sz="1400" kern="0" dirty="0">
                <a:solidFill>
                  <a:srgbClr val="000088"/>
                </a:solidFill>
                <a:latin typeface="Consolas" panose="020B0609020204030204" pitchFamily="49" charset="0"/>
                <a:cs typeface="Consolas" panose="020B0609020204030204" pitchFamily="49" charset="0"/>
              </a:rPr>
              <a:t>struct Set *b);</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struct Set *</a:t>
            </a:r>
            <a:r>
              <a:rPr lang="en-US" altLang="zh-CN" sz="1400" kern="0" dirty="0" err="1">
                <a:solidFill>
                  <a:srgbClr val="000088"/>
                </a:solidFill>
                <a:latin typeface="Consolas" panose="020B0609020204030204" pitchFamily="49" charset="0"/>
                <a:cs typeface="Consolas" panose="020B0609020204030204" pitchFamily="49" charset="0"/>
              </a:rPr>
              <a:t>calc_union</a:t>
            </a:r>
            <a:r>
              <a:rPr lang="en-US" altLang="zh-CN" sz="1400" kern="0" dirty="0">
                <a:solidFill>
                  <a:srgbClr val="000088"/>
                </a:solidFill>
                <a:latin typeface="Consolas" panose="020B0609020204030204" pitchFamily="49" charset="0"/>
                <a:cs typeface="Consolas" panose="020B0609020204030204" pitchFamily="49" charset="0"/>
              </a:rPr>
              <a:t>(struct Set *a, struct Set *b);</a:t>
            </a:r>
            <a:endParaRPr lang="en-US" altLang="zh-CN" sz="23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400" kern="0" dirty="0">
                <a:solidFill>
                  <a:srgbClr val="000088"/>
                </a:solidFill>
                <a:latin typeface="Consolas" panose="020B0609020204030204" pitchFamily="49" charset="0"/>
                <a:cs typeface="Consolas" panose="020B0609020204030204" pitchFamily="49" charset="0"/>
              </a:rPr>
              <a:t>void </a:t>
            </a:r>
            <a:r>
              <a:rPr lang="en-HK" sz="1400" kern="0" dirty="0" err="1">
                <a:solidFill>
                  <a:srgbClr val="000088"/>
                </a:solidFill>
                <a:latin typeface="Consolas" panose="020B0609020204030204" pitchFamily="49" charset="0"/>
                <a:cs typeface="Consolas" panose="020B0609020204030204" pitchFamily="49" charset="0"/>
              </a:rPr>
              <a:t>print_set</a:t>
            </a:r>
            <a:r>
              <a:rPr lang="en-HK" sz="1400" kern="0" dirty="0">
                <a:solidFill>
                  <a:srgbClr val="000088"/>
                </a:solidFill>
                <a:latin typeface="Consolas" panose="020B0609020204030204" pitchFamily="49" charset="0"/>
                <a:cs typeface="Consolas" panose="020B0609020204030204" pitchFamily="49" charset="0"/>
              </a:rPr>
              <a:t>(struct Set *s); </a:t>
            </a: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862A3EF4-3CB6-984F-AC38-BEDB53EEC7A7}"/>
              </a:ext>
            </a:extLst>
          </p:cNvPr>
          <p:cNvSpPr txBox="1">
            <a:spLocks/>
          </p:cNvSpPr>
          <p:nvPr/>
        </p:nvSpPr>
        <p:spPr bwMode="auto">
          <a:xfrm>
            <a:off x="1196686" y="3453493"/>
            <a:ext cx="3133516" cy="1008112"/>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struct Node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    int </a:t>
            </a:r>
            <a:r>
              <a:rPr lang="en-US" altLang="zh-CN" sz="1400" kern="0" dirty="0" err="1">
                <a:solidFill>
                  <a:srgbClr val="000088"/>
                </a:solidFill>
                <a:latin typeface="Consolas" panose="020B0609020204030204" pitchFamily="49" charset="0"/>
                <a:cs typeface="Consolas" panose="020B0609020204030204" pitchFamily="49" charset="0"/>
              </a:rPr>
              <a:t>elem</a:t>
            </a: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    struct Node * next;</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endParaRPr lang="en-US" altLang="zh-CN"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altLang="zh-CN"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
        <p:nvSpPr>
          <p:cNvPr id="11" name="Content Placeholder 2">
            <a:extLst>
              <a:ext uri="{FF2B5EF4-FFF2-40B4-BE49-F238E27FC236}">
                <a16:creationId xmlns:a16="http://schemas.microsoft.com/office/drawing/2014/main" id="{A43CFF35-038C-D74A-81F3-BC67920E086B}"/>
              </a:ext>
            </a:extLst>
          </p:cNvPr>
          <p:cNvSpPr txBox="1">
            <a:spLocks/>
          </p:cNvSpPr>
          <p:nvPr/>
        </p:nvSpPr>
        <p:spPr bwMode="auto">
          <a:xfrm>
            <a:off x="4716016" y="3429000"/>
            <a:ext cx="3133516" cy="1008111"/>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struct Set {</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    struct Node * nodes;</a:t>
            </a:r>
          </a:p>
          <a:p>
            <a:pPr marL="0" indent="0">
              <a:spcBef>
                <a:spcPts val="0"/>
              </a:spcBef>
              <a:buNone/>
            </a:pPr>
            <a:r>
              <a:rPr lang="en-US" altLang="zh-CN" sz="1400" kern="0" dirty="0">
                <a:solidFill>
                  <a:srgbClr val="000088"/>
                </a:solidFill>
                <a:latin typeface="Consolas" panose="020B0609020204030204" pitchFamily="49" charset="0"/>
                <a:cs typeface="Consolas" panose="020B0609020204030204" pitchFamily="49" charset="0"/>
              </a:rPr>
              <a:t>}; </a:t>
            </a:r>
          </a:p>
          <a:p>
            <a:pPr marL="0" indent="0">
              <a:spcBef>
                <a:spcPts val="0"/>
              </a:spcBef>
              <a:buNone/>
            </a:pPr>
            <a:endParaRPr lang="en-US" altLang="zh-CN"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altLang="zh-CN"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altLang="zh-CN"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sz="1400" kern="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43389"/>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Problem 2</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25</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Set</a:t>
            </a:r>
            <a:r>
              <a:rPr lang="zh-CN" altLang="en-US" sz="2400" dirty="0">
                <a:solidFill>
                  <a:prstClr val="black"/>
                </a:solidFill>
              </a:rPr>
              <a:t> </a:t>
            </a:r>
            <a:r>
              <a:rPr lang="en-US" altLang="zh-CN" sz="2400" dirty="0">
                <a:solidFill>
                  <a:prstClr val="black"/>
                </a:solidFill>
              </a:rPr>
              <a:t>Union and Intersection</a:t>
            </a:r>
          </a:p>
          <a:p>
            <a:pPr lvl="1"/>
            <a:r>
              <a:rPr lang="en-US" altLang="zh-CN" sz="2000" dirty="0"/>
              <a:t>Use the provided code template, complete the missing part.</a:t>
            </a:r>
          </a:p>
          <a:p>
            <a:pPr lvl="1"/>
            <a:endParaRPr lang="en-US" altLang="zh-CN" sz="2000" dirty="0"/>
          </a:p>
          <a:p>
            <a:pPr lvl="1"/>
            <a:endParaRPr lang="en-US" altLang="zh-CN" sz="2000" dirty="0"/>
          </a:p>
          <a:p>
            <a:pPr lvl="3"/>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
        <p:nvSpPr>
          <p:cNvPr id="12" name="Content Placeholder 2">
            <a:extLst>
              <a:ext uri="{FF2B5EF4-FFF2-40B4-BE49-F238E27FC236}">
                <a16:creationId xmlns:a16="http://schemas.microsoft.com/office/drawing/2014/main" id="{DC18FAB1-311E-4C4E-8B9F-D96C6E8C227C}"/>
              </a:ext>
            </a:extLst>
          </p:cNvPr>
          <p:cNvSpPr txBox="1">
            <a:spLocks/>
          </p:cNvSpPr>
          <p:nvPr/>
        </p:nvSpPr>
        <p:spPr bwMode="auto">
          <a:xfrm>
            <a:off x="1115616" y="1988840"/>
            <a:ext cx="7033488" cy="4176463"/>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Description:</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Given four arrays of non-negative integers, denoted as </a:t>
            </a:r>
            <a:r>
              <a:rPr lang="en-HK" sz="1500" kern="0" dirty="0" err="1">
                <a:solidFill>
                  <a:srgbClr val="000088"/>
                </a:solidFill>
                <a:latin typeface="Consolas" panose="020B0609020204030204" pitchFamily="49" charset="0"/>
                <a:cs typeface="Consolas" panose="020B0609020204030204" pitchFamily="49" charset="0"/>
              </a:rPr>
              <a:t>arrA</a:t>
            </a:r>
            <a:r>
              <a:rPr lang="en-HK" sz="1500" kern="0" dirty="0">
                <a:solidFill>
                  <a:srgbClr val="000088"/>
                </a:solidFill>
                <a:latin typeface="Consolas" panose="020B0609020204030204" pitchFamily="49" charset="0"/>
                <a:cs typeface="Consolas" panose="020B0609020204030204" pitchFamily="49" charset="0"/>
              </a:rPr>
              <a:t>, </a:t>
            </a:r>
            <a:r>
              <a:rPr lang="en-HK" sz="1500" kern="0" dirty="0" err="1">
                <a:solidFill>
                  <a:srgbClr val="000088"/>
                </a:solidFill>
                <a:latin typeface="Consolas" panose="020B0609020204030204" pitchFamily="49" charset="0"/>
                <a:cs typeface="Consolas" panose="020B0609020204030204" pitchFamily="49" charset="0"/>
              </a:rPr>
              <a:t>arrB</a:t>
            </a:r>
            <a:r>
              <a:rPr lang="en-HK" sz="1500" kern="0" dirty="0">
                <a:solidFill>
                  <a:srgbClr val="000088"/>
                </a:solidFill>
                <a:latin typeface="Consolas" panose="020B0609020204030204" pitchFamily="49" charset="0"/>
                <a:cs typeface="Consolas" panose="020B0609020204030204" pitchFamily="49" charset="0"/>
              </a:rPr>
              <a:t>, </a:t>
            </a:r>
            <a:r>
              <a:rPr lang="en-HK" sz="1500" kern="0" dirty="0" err="1">
                <a:solidFill>
                  <a:srgbClr val="000088"/>
                </a:solidFill>
                <a:latin typeface="Consolas" panose="020B0609020204030204" pitchFamily="49" charset="0"/>
                <a:cs typeface="Consolas" panose="020B0609020204030204" pitchFamily="49" charset="0"/>
              </a:rPr>
              <a:t>arrC</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arrD</a:t>
            </a:r>
            <a:r>
              <a:rPr lang="en-HK" sz="1500" kern="0" dirty="0">
                <a:solidFill>
                  <a:srgbClr val="000088"/>
                </a:solidFill>
                <a:latin typeface="Consolas" panose="020B0609020204030204" pitchFamily="49" charset="0"/>
                <a:cs typeface="Consolas" panose="020B0609020204030204" pitchFamily="49" charset="0"/>
              </a:rPr>
              <a:t>. Please use the implemented ADT to complete the missing part: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1. create the </a:t>
            </a:r>
            <a:r>
              <a:rPr lang="en-HK" sz="1500" kern="0" dirty="0" err="1">
                <a:solidFill>
                  <a:srgbClr val="000088"/>
                </a:solidFill>
                <a:latin typeface="Consolas" panose="020B0609020204030204" pitchFamily="49" charset="0"/>
                <a:cs typeface="Consolas" panose="020B0609020204030204" pitchFamily="49" charset="0"/>
              </a:rPr>
              <a:t>setA</a:t>
            </a:r>
            <a:r>
              <a:rPr lang="en-HK" sz="1500" kern="0" dirty="0">
                <a:solidFill>
                  <a:srgbClr val="000088"/>
                </a:solidFill>
                <a:latin typeface="Consolas" panose="020B0609020204030204" pitchFamily="49" charset="0"/>
                <a:cs typeface="Consolas" panose="020B0609020204030204" pitchFamily="49" charset="0"/>
              </a:rPr>
              <a:t>, </a:t>
            </a:r>
            <a:r>
              <a:rPr lang="en-HK" sz="1500" kern="0" dirty="0" err="1">
                <a:solidFill>
                  <a:srgbClr val="000088"/>
                </a:solidFill>
                <a:latin typeface="Consolas" panose="020B0609020204030204" pitchFamily="49" charset="0"/>
                <a:cs typeface="Consolas" panose="020B0609020204030204" pitchFamily="49" charset="0"/>
              </a:rPr>
              <a:t>setB</a:t>
            </a:r>
            <a:r>
              <a:rPr lang="en-HK" sz="1500" kern="0" dirty="0">
                <a:solidFill>
                  <a:srgbClr val="000088"/>
                </a:solidFill>
                <a:latin typeface="Consolas" panose="020B0609020204030204" pitchFamily="49" charset="0"/>
                <a:cs typeface="Consolas" panose="020B0609020204030204" pitchFamily="49" charset="0"/>
              </a:rPr>
              <a:t>, </a:t>
            </a:r>
            <a:r>
              <a:rPr lang="en-HK" sz="1500" kern="0" dirty="0" err="1">
                <a:solidFill>
                  <a:srgbClr val="000088"/>
                </a:solidFill>
                <a:latin typeface="Consolas" panose="020B0609020204030204" pitchFamily="49" charset="0"/>
                <a:cs typeface="Consolas" panose="020B0609020204030204" pitchFamily="49" charset="0"/>
              </a:rPr>
              <a:t>setC</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setD</a:t>
            </a:r>
            <a:r>
              <a:rPr lang="en-HK" sz="1500" kern="0" dirty="0">
                <a:solidFill>
                  <a:srgbClr val="000088"/>
                </a:solidFill>
                <a:latin typeface="Consolas" panose="020B0609020204030204" pitchFamily="49" charset="0"/>
                <a:cs typeface="Consolas" panose="020B0609020204030204" pitchFamily="49" charset="0"/>
              </a:rPr>
              <a:t> from the arrays </a:t>
            </a:r>
            <a:r>
              <a:rPr lang="en-HK" sz="1500" kern="0" dirty="0" err="1">
                <a:solidFill>
                  <a:srgbClr val="000088"/>
                </a:solidFill>
                <a:latin typeface="Consolas" panose="020B0609020204030204" pitchFamily="49" charset="0"/>
                <a:cs typeface="Consolas" panose="020B0609020204030204" pitchFamily="49" charset="0"/>
              </a:rPr>
              <a:t>arrA</a:t>
            </a:r>
            <a:r>
              <a:rPr lang="en-HK" sz="1500" kern="0" dirty="0">
                <a:solidFill>
                  <a:srgbClr val="000088"/>
                </a:solidFill>
                <a:latin typeface="Consolas" panose="020B0609020204030204" pitchFamily="49" charset="0"/>
                <a:cs typeface="Consolas" panose="020B0609020204030204" pitchFamily="49" charset="0"/>
              </a:rPr>
              <a:t>, </a:t>
            </a:r>
            <a:r>
              <a:rPr lang="en-HK" sz="1500" kern="0" dirty="0" err="1">
                <a:solidFill>
                  <a:srgbClr val="000088"/>
                </a:solidFill>
                <a:latin typeface="Consolas" panose="020B0609020204030204" pitchFamily="49" charset="0"/>
                <a:cs typeface="Consolas" panose="020B0609020204030204" pitchFamily="49" charset="0"/>
              </a:rPr>
              <a:t>arrB</a:t>
            </a:r>
            <a:r>
              <a:rPr lang="en-HK" sz="1500" kern="0" dirty="0">
                <a:solidFill>
                  <a:srgbClr val="000088"/>
                </a:solidFill>
                <a:latin typeface="Consolas" panose="020B0609020204030204" pitchFamily="49" charset="0"/>
                <a:cs typeface="Consolas" panose="020B0609020204030204" pitchFamily="49" charset="0"/>
              </a:rPr>
              <a:t>, </a:t>
            </a:r>
            <a:r>
              <a:rPr lang="en-HK" sz="1500" kern="0" dirty="0" err="1">
                <a:solidFill>
                  <a:srgbClr val="000088"/>
                </a:solidFill>
                <a:latin typeface="Consolas" panose="020B0609020204030204" pitchFamily="49" charset="0"/>
                <a:cs typeface="Consolas" panose="020B0609020204030204" pitchFamily="49" charset="0"/>
              </a:rPr>
              <a:t>arrC</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arrD</a:t>
            </a:r>
            <a:r>
              <a:rPr lang="en-HK" sz="15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2. calculate the union of </a:t>
            </a:r>
            <a:r>
              <a:rPr lang="en-HK" sz="1500" kern="0" dirty="0" err="1">
                <a:solidFill>
                  <a:srgbClr val="000088"/>
                </a:solidFill>
                <a:latin typeface="Consolas" panose="020B0609020204030204" pitchFamily="49" charset="0"/>
                <a:cs typeface="Consolas" panose="020B0609020204030204" pitchFamily="49" charset="0"/>
              </a:rPr>
              <a:t>setA</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setB</a:t>
            </a:r>
            <a:r>
              <a:rPr lang="en-HK" sz="1500" kern="0" dirty="0">
                <a:solidFill>
                  <a:srgbClr val="000088"/>
                </a:solidFill>
                <a:latin typeface="Consolas" panose="020B0609020204030204" pitchFamily="49" charset="0"/>
                <a:cs typeface="Consolas" panose="020B0609020204030204" pitchFamily="49" charset="0"/>
              </a:rPr>
              <a:t> as </a:t>
            </a:r>
            <a:r>
              <a:rPr lang="en-HK" sz="1500" kern="0" dirty="0" err="1">
                <a:solidFill>
                  <a:srgbClr val="000088"/>
                </a:solidFill>
                <a:latin typeface="Consolas" panose="020B0609020204030204" pitchFamily="49" charset="0"/>
                <a:cs typeface="Consolas" panose="020B0609020204030204" pitchFamily="49" charset="0"/>
              </a:rPr>
              <a:t>setE</a:t>
            </a:r>
            <a:r>
              <a:rPr lang="en-HK" sz="15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3. calculate the intersection of </a:t>
            </a:r>
            <a:r>
              <a:rPr lang="en-HK" sz="1500" kern="0" dirty="0" err="1">
                <a:solidFill>
                  <a:srgbClr val="000088"/>
                </a:solidFill>
                <a:latin typeface="Consolas" panose="020B0609020204030204" pitchFamily="49" charset="0"/>
                <a:cs typeface="Consolas" panose="020B0609020204030204" pitchFamily="49" charset="0"/>
              </a:rPr>
              <a:t>setC</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setD</a:t>
            </a:r>
            <a:r>
              <a:rPr lang="en-HK" sz="1500" kern="0" dirty="0">
                <a:solidFill>
                  <a:srgbClr val="000088"/>
                </a:solidFill>
                <a:latin typeface="Consolas" panose="020B0609020204030204" pitchFamily="49" charset="0"/>
                <a:cs typeface="Consolas" panose="020B0609020204030204" pitchFamily="49" charset="0"/>
              </a:rPr>
              <a:t> as </a:t>
            </a:r>
            <a:r>
              <a:rPr lang="en-HK" sz="1500" kern="0" dirty="0" err="1">
                <a:solidFill>
                  <a:srgbClr val="000088"/>
                </a:solidFill>
                <a:latin typeface="Consolas" panose="020B0609020204030204" pitchFamily="49" charset="0"/>
                <a:cs typeface="Consolas" panose="020B0609020204030204" pitchFamily="49" charset="0"/>
              </a:rPr>
              <a:t>setF</a:t>
            </a:r>
            <a:r>
              <a:rPr lang="en-HK" sz="1500" kern="0" dirty="0">
                <a:solidFill>
                  <a:srgbClr val="000088"/>
                </a:solidFill>
                <a:latin typeface="Consolas" panose="020B0609020204030204" pitchFamily="49" charset="0"/>
                <a:cs typeface="Consolas" panose="020B0609020204030204" pitchFamily="49" charset="0"/>
              </a:rPr>
              <a: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4. calculate the union of </a:t>
            </a:r>
            <a:r>
              <a:rPr lang="en-HK" sz="1500" kern="0" dirty="0" err="1">
                <a:solidFill>
                  <a:srgbClr val="000088"/>
                </a:solidFill>
                <a:latin typeface="Consolas" panose="020B0609020204030204" pitchFamily="49" charset="0"/>
                <a:cs typeface="Consolas" panose="020B0609020204030204" pitchFamily="49" charset="0"/>
              </a:rPr>
              <a:t>setE</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setF</a:t>
            </a:r>
            <a:r>
              <a:rPr lang="en-HK" sz="1500" kern="0" dirty="0">
                <a:solidFill>
                  <a:srgbClr val="000088"/>
                </a:solidFill>
                <a:latin typeface="Consolas" panose="020B0609020204030204" pitchFamily="49" charset="0"/>
                <a:cs typeface="Consolas" panose="020B0609020204030204" pitchFamily="49" charset="0"/>
              </a:rPr>
              <a:t>, and print it out.</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Input: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First line is two integers A, B, C and D;</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Second line is </a:t>
            </a:r>
            <a:r>
              <a:rPr lang="en-HK" sz="1500" kern="0" dirty="0" err="1">
                <a:solidFill>
                  <a:srgbClr val="000088"/>
                </a:solidFill>
                <a:latin typeface="Consolas" panose="020B0609020204030204" pitchFamily="49" charset="0"/>
                <a:cs typeface="Consolas" panose="020B0609020204030204" pitchFamily="49" charset="0"/>
              </a:rPr>
              <a:t>arrA</a:t>
            </a:r>
            <a:r>
              <a:rPr lang="en-HK" sz="1500" kern="0" dirty="0">
                <a:solidFill>
                  <a:srgbClr val="000088"/>
                </a:solidFill>
                <a:latin typeface="Consolas" panose="020B0609020204030204" pitchFamily="49" charset="0"/>
                <a:cs typeface="Consolas" panose="020B0609020204030204" pitchFamily="49" charset="0"/>
              </a:rPr>
              <a:t> of A non-negative integers;</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Third line is </a:t>
            </a:r>
            <a:r>
              <a:rPr lang="en-HK" sz="1500" kern="0" dirty="0" err="1">
                <a:solidFill>
                  <a:srgbClr val="000088"/>
                </a:solidFill>
                <a:latin typeface="Consolas" panose="020B0609020204030204" pitchFamily="49" charset="0"/>
                <a:cs typeface="Consolas" panose="020B0609020204030204" pitchFamily="49" charset="0"/>
              </a:rPr>
              <a:t>arrB</a:t>
            </a:r>
            <a:r>
              <a:rPr lang="en-HK" sz="1500" kern="0" dirty="0">
                <a:solidFill>
                  <a:srgbClr val="000088"/>
                </a:solidFill>
                <a:latin typeface="Consolas" panose="020B0609020204030204" pitchFamily="49" charset="0"/>
                <a:cs typeface="Consolas" panose="020B0609020204030204" pitchFamily="49" charset="0"/>
              </a:rPr>
              <a:t> of B non-negative integers;</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Fourth line is </a:t>
            </a:r>
            <a:r>
              <a:rPr lang="en-HK" sz="1500" kern="0" dirty="0" err="1">
                <a:solidFill>
                  <a:srgbClr val="000088"/>
                </a:solidFill>
                <a:latin typeface="Consolas" panose="020B0609020204030204" pitchFamily="49" charset="0"/>
                <a:cs typeface="Consolas" panose="020B0609020204030204" pitchFamily="49" charset="0"/>
              </a:rPr>
              <a:t>arrC</a:t>
            </a:r>
            <a:r>
              <a:rPr lang="en-HK" sz="1500" kern="0" dirty="0">
                <a:solidFill>
                  <a:srgbClr val="000088"/>
                </a:solidFill>
                <a:latin typeface="Consolas" panose="020B0609020204030204" pitchFamily="49" charset="0"/>
                <a:cs typeface="Consolas" panose="020B0609020204030204" pitchFamily="49" charset="0"/>
              </a:rPr>
              <a:t> of C non-negative integers;</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Fifth line is </a:t>
            </a:r>
            <a:r>
              <a:rPr lang="en-HK" sz="1500" kern="0" dirty="0" err="1">
                <a:solidFill>
                  <a:srgbClr val="000088"/>
                </a:solidFill>
                <a:latin typeface="Consolas" panose="020B0609020204030204" pitchFamily="49" charset="0"/>
                <a:cs typeface="Consolas" panose="020B0609020204030204" pitchFamily="49" charset="0"/>
              </a:rPr>
              <a:t>arrD</a:t>
            </a:r>
            <a:r>
              <a:rPr lang="en-HK" sz="1500" kern="0" dirty="0">
                <a:solidFill>
                  <a:srgbClr val="000088"/>
                </a:solidFill>
                <a:latin typeface="Consolas" panose="020B0609020204030204" pitchFamily="49" charset="0"/>
                <a:cs typeface="Consolas" panose="020B0609020204030204" pitchFamily="49" charset="0"/>
              </a:rPr>
              <a:t> of D non-negative integers;</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Output: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The union of </a:t>
            </a:r>
            <a:r>
              <a:rPr lang="en-HK" sz="1500" kern="0" dirty="0" err="1">
                <a:solidFill>
                  <a:srgbClr val="000088"/>
                </a:solidFill>
                <a:latin typeface="Consolas" panose="020B0609020204030204" pitchFamily="49" charset="0"/>
                <a:cs typeface="Consolas" panose="020B0609020204030204" pitchFamily="49" charset="0"/>
              </a:rPr>
              <a:t>setE</a:t>
            </a:r>
            <a:r>
              <a:rPr lang="en-HK" sz="1500" kern="0" dirty="0">
                <a:solidFill>
                  <a:srgbClr val="000088"/>
                </a:solidFill>
                <a:latin typeface="Consolas" panose="020B0609020204030204" pitchFamily="49" charset="0"/>
                <a:cs typeface="Consolas" panose="020B0609020204030204" pitchFamily="49" charset="0"/>
              </a:rPr>
              <a:t> and </a:t>
            </a:r>
            <a:r>
              <a:rPr lang="en-HK" sz="1500" kern="0" dirty="0" err="1">
                <a:solidFill>
                  <a:srgbClr val="000088"/>
                </a:solidFill>
                <a:latin typeface="Consolas" panose="020B0609020204030204" pitchFamily="49" charset="0"/>
                <a:cs typeface="Consolas" panose="020B0609020204030204" pitchFamily="49" charset="0"/>
              </a:rPr>
              <a:t>setF</a:t>
            </a:r>
            <a:r>
              <a:rPr lang="en-HK" sz="1500" kern="0" dirty="0">
                <a:solidFill>
                  <a:srgbClr val="000088"/>
                </a:solidFill>
                <a:latin typeface="Consolas" panose="020B0609020204030204" pitchFamily="49" charset="0"/>
                <a:cs typeface="Consolas" panose="020B0609020204030204" pitchFamily="49" charset="0"/>
              </a:rPr>
              <a:t>(as in the description).</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Sample Input 1:		Sample</a:t>
            </a:r>
            <a:r>
              <a:rPr lang="zh-CN" altLang="en-US" sz="1500" kern="0" dirty="0">
                <a:solidFill>
                  <a:srgbClr val="000088"/>
                </a:solidFill>
                <a:latin typeface="Consolas" panose="020B0609020204030204" pitchFamily="49" charset="0"/>
                <a:cs typeface="Consolas" panose="020B0609020204030204" pitchFamily="49" charset="0"/>
              </a:rPr>
              <a:t> </a:t>
            </a:r>
            <a:r>
              <a:rPr lang="en-US" altLang="zh-CN" sz="1500" kern="0" dirty="0">
                <a:solidFill>
                  <a:srgbClr val="000088"/>
                </a:solidFill>
                <a:latin typeface="Consolas" panose="020B0609020204030204" pitchFamily="49" charset="0"/>
                <a:cs typeface="Consolas" panose="020B0609020204030204" pitchFamily="49" charset="0"/>
              </a:rPr>
              <a:t>Output</a:t>
            </a:r>
            <a:r>
              <a:rPr lang="zh-CN" altLang="en-US" sz="1500" kern="0" dirty="0">
                <a:solidFill>
                  <a:srgbClr val="000088"/>
                </a:solidFill>
                <a:latin typeface="Consolas" panose="020B0609020204030204" pitchFamily="49" charset="0"/>
                <a:cs typeface="Consolas" panose="020B0609020204030204" pitchFamily="49" charset="0"/>
              </a:rPr>
              <a:t> </a:t>
            </a:r>
            <a:r>
              <a:rPr lang="en-US" altLang="zh-CN" sz="1500" kern="0" dirty="0">
                <a:solidFill>
                  <a:srgbClr val="000088"/>
                </a:solidFill>
                <a:latin typeface="Consolas" panose="020B0609020204030204" pitchFamily="49" charset="0"/>
                <a:cs typeface="Consolas" panose="020B0609020204030204" pitchFamily="49" charset="0"/>
              </a:rPr>
              <a:t>1:</a:t>
            </a: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2 3 3 4			2 3 5 6 7 8 </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5 6</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7 5 8</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1 2 3</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2 3 6 8</a:t>
            </a:r>
          </a:p>
        </p:txBody>
      </p:sp>
    </p:spTree>
    <p:extLst>
      <p:ext uri="{BB962C8B-B14F-4D97-AF65-F5344CB8AC3E}">
        <p14:creationId xmlns:p14="http://schemas.microsoft.com/office/powerpoint/2010/main" val="2542457264"/>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Problem 3</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26</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Find Valley</a:t>
            </a:r>
            <a:r>
              <a:rPr lang="zh-CN" altLang="en-US" sz="2400" dirty="0">
                <a:solidFill>
                  <a:prstClr val="black"/>
                </a:solidFill>
              </a:rPr>
              <a:t> </a:t>
            </a:r>
            <a:r>
              <a:rPr lang="en-US" altLang="zh-CN" sz="2400" dirty="0">
                <a:solidFill>
                  <a:prstClr val="black"/>
                </a:solidFill>
              </a:rPr>
              <a:t>Element</a:t>
            </a:r>
          </a:p>
          <a:p>
            <a:pPr lvl="1"/>
            <a:r>
              <a:rPr lang="en-US" altLang="zh-CN" sz="2000" dirty="0"/>
              <a:t>Use the provided code template, complete the missing part.</a:t>
            </a:r>
          </a:p>
          <a:p>
            <a:pPr lvl="1"/>
            <a:r>
              <a:rPr lang="en-US" altLang="zh-CN" sz="2000" dirty="0"/>
              <a:t>Hint: use</a:t>
            </a:r>
            <a:r>
              <a:rPr lang="zh-CN" altLang="en-US" sz="2000" dirty="0"/>
              <a:t> </a:t>
            </a:r>
            <a:r>
              <a:rPr lang="en-US" altLang="zh-CN" sz="2000" dirty="0"/>
              <a:t>the</a:t>
            </a:r>
            <a:r>
              <a:rPr lang="zh-CN" altLang="en-US" sz="2000" dirty="0"/>
              <a:t> </a:t>
            </a:r>
            <a:r>
              <a:rPr lang="en-US" altLang="zh-CN" sz="2000" dirty="0"/>
              <a:t>binary search.</a:t>
            </a:r>
          </a:p>
          <a:p>
            <a:pPr lvl="3"/>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
        <p:nvSpPr>
          <p:cNvPr id="10" name="Content Placeholder 2">
            <a:extLst>
              <a:ext uri="{FF2B5EF4-FFF2-40B4-BE49-F238E27FC236}">
                <a16:creationId xmlns:a16="http://schemas.microsoft.com/office/drawing/2014/main" id="{97DAFBD8-0567-304B-B3C1-306D6A3AE55E}"/>
              </a:ext>
            </a:extLst>
          </p:cNvPr>
          <p:cNvSpPr txBox="1">
            <a:spLocks/>
          </p:cNvSpPr>
          <p:nvPr/>
        </p:nvSpPr>
        <p:spPr bwMode="auto">
          <a:xfrm>
            <a:off x="1115616" y="2348880"/>
            <a:ext cx="7035214" cy="3960440"/>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Description:</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A valley element is an element that is strictly less than its neighbors.</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Given a 0-indexed integer array </a:t>
            </a:r>
            <a:r>
              <a:rPr lang="en-US" altLang="zh-CN" sz="1500" kern="0" dirty="0" err="1">
                <a:solidFill>
                  <a:srgbClr val="000088"/>
                </a:solidFill>
                <a:latin typeface="Consolas" panose="020B0609020204030204" pitchFamily="49" charset="0"/>
                <a:cs typeface="Consolas" panose="020B0609020204030204" pitchFamily="49" charset="0"/>
              </a:rPr>
              <a:t>nums</a:t>
            </a:r>
            <a:r>
              <a:rPr lang="en-US" altLang="zh-CN" sz="1500" kern="0" dirty="0">
                <a:solidFill>
                  <a:srgbClr val="000088"/>
                </a:solidFill>
                <a:latin typeface="Consolas" panose="020B0609020204030204" pitchFamily="49" charset="0"/>
                <a:cs typeface="Consolas" panose="020B0609020204030204" pitchFamily="49" charset="0"/>
              </a:rPr>
              <a:t>, find a valley element, and return its index. If the array contains multiple valleys, return the index to any of the valleys.</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You may imagine that </a:t>
            </a:r>
            <a:r>
              <a:rPr lang="en-US" altLang="zh-CN" sz="1500" kern="0" dirty="0" err="1">
                <a:solidFill>
                  <a:srgbClr val="000088"/>
                </a:solidFill>
                <a:latin typeface="Consolas" panose="020B0609020204030204" pitchFamily="49" charset="0"/>
                <a:cs typeface="Consolas" panose="020B0609020204030204" pitchFamily="49" charset="0"/>
              </a:rPr>
              <a:t>nums</a:t>
            </a:r>
            <a:r>
              <a:rPr lang="en-US" altLang="zh-CN" sz="1500" kern="0" dirty="0">
                <a:solidFill>
                  <a:srgbClr val="000088"/>
                </a:solidFill>
                <a:latin typeface="Consolas" panose="020B0609020204030204" pitchFamily="49" charset="0"/>
                <a:cs typeface="Consolas" panose="020B0609020204030204" pitchFamily="49" charset="0"/>
              </a:rPr>
              <a:t>[-1] = </a:t>
            </a:r>
            <a:r>
              <a:rPr lang="en-US" altLang="zh-CN" sz="1500" kern="0" dirty="0" err="1">
                <a:solidFill>
                  <a:srgbClr val="000088"/>
                </a:solidFill>
                <a:latin typeface="Consolas" panose="020B0609020204030204" pitchFamily="49" charset="0"/>
                <a:cs typeface="Consolas" panose="020B0609020204030204" pitchFamily="49" charset="0"/>
              </a:rPr>
              <a:t>nums</a:t>
            </a:r>
            <a:r>
              <a:rPr lang="en-US" altLang="zh-CN" sz="1500" kern="0" dirty="0">
                <a:solidFill>
                  <a:srgbClr val="000088"/>
                </a:solidFill>
                <a:latin typeface="Consolas" panose="020B0609020204030204" pitchFamily="49" charset="0"/>
                <a:cs typeface="Consolas" panose="020B0609020204030204" pitchFamily="49" charset="0"/>
              </a:rPr>
              <a:t>[n] = +∞. In other words, an element is always considered to be strictly less than a neighbor that is outside the array.</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Hint: You must write an algorithm that runs in O(log n) time.</a:t>
            </a:r>
          </a:p>
          <a:p>
            <a:pPr marL="0" indent="0">
              <a:spcBef>
                <a:spcPts val="0"/>
              </a:spcBef>
              <a:buNone/>
            </a:pPr>
            <a:endParaRPr lang="en-US" altLang="zh-CN"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US" altLang="zh-CN"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Input: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First line is an integers N;</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Second line is the array of N integers;</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Output: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The output has </a:t>
            </a:r>
            <a:r>
              <a:rPr lang="en-US" altLang="zh-CN" sz="1500" kern="0" dirty="0">
                <a:solidFill>
                  <a:srgbClr val="000088"/>
                </a:solidFill>
                <a:latin typeface="Consolas" panose="020B0609020204030204" pitchFamily="49" charset="0"/>
                <a:cs typeface="Consolas" panose="020B0609020204030204" pitchFamily="49" charset="0"/>
              </a:rPr>
              <a:t>one</a:t>
            </a:r>
            <a:r>
              <a:rPr lang="en-HK" sz="1500" kern="0" dirty="0">
                <a:solidFill>
                  <a:srgbClr val="000088"/>
                </a:solidFill>
                <a:latin typeface="Consolas" panose="020B0609020204030204" pitchFamily="49" charset="0"/>
                <a:cs typeface="Consolas" panose="020B0609020204030204" pitchFamily="49" charset="0"/>
              </a:rPr>
              <a:t> line. The number is the index of the valley element.</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Sample Input 1:			</a:t>
            </a:r>
            <a:r>
              <a:rPr lang="en-US" altLang="zh-CN" sz="1500" kern="0" dirty="0">
                <a:solidFill>
                  <a:srgbClr val="000088"/>
                </a:solidFill>
                <a:latin typeface="Consolas" panose="020B0609020204030204" pitchFamily="49" charset="0"/>
                <a:cs typeface="Consolas" panose="020B0609020204030204" pitchFamily="49" charset="0"/>
              </a:rPr>
              <a:t>Sample</a:t>
            </a:r>
            <a:r>
              <a:rPr lang="zh-CN" altLang="en-US" sz="1500" kern="0" dirty="0">
                <a:solidFill>
                  <a:srgbClr val="000088"/>
                </a:solidFill>
                <a:latin typeface="Consolas" panose="020B0609020204030204" pitchFamily="49" charset="0"/>
                <a:cs typeface="Consolas" panose="020B0609020204030204" pitchFamily="49" charset="0"/>
              </a:rPr>
              <a:t> </a:t>
            </a:r>
            <a:r>
              <a:rPr lang="en-US" altLang="zh-CN" sz="1500" kern="0" dirty="0">
                <a:solidFill>
                  <a:srgbClr val="000088"/>
                </a:solidFill>
                <a:latin typeface="Consolas" panose="020B0609020204030204" pitchFamily="49" charset="0"/>
                <a:cs typeface="Consolas" panose="020B0609020204030204" pitchFamily="49" charset="0"/>
              </a:rPr>
              <a:t>Output</a:t>
            </a:r>
            <a:r>
              <a:rPr lang="zh-CN" altLang="en-US" sz="1500" kern="0" dirty="0">
                <a:solidFill>
                  <a:srgbClr val="000088"/>
                </a:solidFill>
                <a:latin typeface="Consolas" panose="020B0609020204030204" pitchFamily="49" charset="0"/>
                <a:cs typeface="Consolas" panose="020B0609020204030204" pitchFamily="49" charset="0"/>
              </a:rPr>
              <a:t> </a:t>
            </a:r>
            <a:r>
              <a:rPr lang="en-US" altLang="zh-CN" sz="1500" kern="0" dirty="0">
                <a:solidFill>
                  <a:srgbClr val="000088"/>
                </a:solidFill>
                <a:latin typeface="Consolas" panose="020B0609020204030204" pitchFamily="49" charset="0"/>
                <a:cs typeface="Consolas" panose="020B0609020204030204" pitchFamily="49" charset="0"/>
              </a:rPr>
              <a:t>1:</a:t>
            </a: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4				</a:t>
            </a:r>
            <a:r>
              <a:rPr lang="en-US" altLang="zh-CN" sz="1500" kern="0" dirty="0">
                <a:solidFill>
                  <a:srgbClr val="000088"/>
                </a:solidFill>
                <a:latin typeface="Consolas" panose="020B0609020204030204" pitchFamily="49" charset="0"/>
                <a:cs typeface="Consolas" panose="020B0609020204030204" pitchFamily="49" charset="0"/>
              </a:rPr>
              <a:t>2</a:t>
            </a: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9 5 3 8				</a:t>
            </a:r>
          </a:p>
        </p:txBody>
      </p:sp>
    </p:spTree>
    <p:extLst>
      <p:ext uri="{BB962C8B-B14F-4D97-AF65-F5344CB8AC3E}">
        <p14:creationId xmlns:p14="http://schemas.microsoft.com/office/powerpoint/2010/main" val="245689097"/>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buNone/>
            </a:pPr>
            <a:r>
              <a:rPr lang="en-US" altLang="zh-CN" dirty="0"/>
              <a:t> </a:t>
            </a:r>
            <a:r>
              <a:rPr lang="en-US" altLang="zh-CN" sz="3600" dirty="0"/>
              <a:t>Problem 4 (Bonus)</a:t>
            </a:r>
            <a:endParaRPr lang="en-US" altLang="zh-CN"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27</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638266" cy="5384166"/>
          </a:xfrm>
        </p:spPr>
        <p:txBody>
          <a:bodyPr/>
          <a:lstStyle/>
          <a:p>
            <a:r>
              <a:rPr lang="en-US" altLang="zh-CN" sz="2400" dirty="0">
                <a:solidFill>
                  <a:prstClr val="black"/>
                </a:solidFill>
              </a:rPr>
              <a:t>Subarray Product Between L and R(bonus)</a:t>
            </a:r>
          </a:p>
          <a:p>
            <a:pPr lvl="1"/>
            <a:r>
              <a:rPr lang="en-US" altLang="zh-CN" sz="2000" dirty="0"/>
              <a:t>Additional 0.5 points.</a:t>
            </a:r>
          </a:p>
          <a:p>
            <a:pPr lvl="1"/>
            <a:endParaRPr lang="en-US" altLang="zh-CN" sz="2000" dirty="0"/>
          </a:p>
          <a:p>
            <a:pPr lvl="1"/>
            <a:endParaRPr lang="en-US" altLang="zh-CN" sz="2000" dirty="0"/>
          </a:p>
          <a:p>
            <a:pPr lvl="3"/>
            <a:endParaRPr lang="en-US" altLang="zh-CN" sz="1600" dirty="0"/>
          </a:p>
          <a:p>
            <a:pPr lvl="2"/>
            <a:endParaRPr lang="en-US" altLang="zh-CN" sz="1800" dirty="0"/>
          </a:p>
          <a:p>
            <a:pPr lvl="2"/>
            <a:endParaRPr lang="en-US" altLang="zh-CN" sz="1800" dirty="0"/>
          </a:p>
          <a:p>
            <a:pPr lvl="2"/>
            <a:endParaRPr lang="en-US" altLang="zh-CN" sz="1800" dirty="0"/>
          </a:p>
          <a:p>
            <a:pPr lvl="2"/>
            <a:endParaRPr lang="en-US" altLang="zh-TW" sz="1800" dirty="0"/>
          </a:p>
          <a:p>
            <a:pPr lvl="2"/>
            <a:endParaRPr lang="en-US" altLang="zh-TW" sz="1800" dirty="0"/>
          </a:p>
          <a:p>
            <a:pPr marL="914400" lvl="2" indent="0">
              <a:buNone/>
            </a:pPr>
            <a:endParaRPr lang="en-US" altLang="zh-TW" sz="1800" dirty="0"/>
          </a:p>
          <a:p>
            <a:pPr lvl="0"/>
            <a:endParaRPr lang="en-US" altLang="zh-TW" sz="1800" dirty="0">
              <a:solidFill>
                <a:srgbClr val="0D14FF"/>
              </a:solidFill>
            </a:endParaRPr>
          </a:p>
        </p:txBody>
      </p:sp>
      <p:sp>
        <p:nvSpPr>
          <p:cNvPr id="2" name="Content Placeholder 2">
            <a:extLst>
              <a:ext uri="{FF2B5EF4-FFF2-40B4-BE49-F238E27FC236}">
                <a16:creationId xmlns:a16="http://schemas.microsoft.com/office/drawing/2014/main" id="{2D7D3465-2D2A-1BA7-65EF-A3B39B5375BD}"/>
              </a:ext>
            </a:extLst>
          </p:cNvPr>
          <p:cNvSpPr txBox="1">
            <a:spLocks/>
          </p:cNvSpPr>
          <p:nvPr/>
        </p:nvSpPr>
        <p:spPr bwMode="auto">
          <a:xfrm>
            <a:off x="1025422" y="2055367"/>
            <a:ext cx="7035213" cy="3744416"/>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SzPct val="60000"/>
              <a:buFontTx/>
              <a:buBlip>
                <a:blip r:embed="rId3"/>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4"/>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Description:</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Given an array of integers </a:t>
            </a:r>
            <a:r>
              <a:rPr lang="en-US" altLang="zh-CN" sz="1500" kern="0" dirty="0" err="1">
                <a:solidFill>
                  <a:srgbClr val="000088"/>
                </a:solidFill>
                <a:latin typeface="Consolas" panose="020B0609020204030204" pitchFamily="49" charset="0"/>
                <a:cs typeface="Consolas" panose="020B0609020204030204" pitchFamily="49" charset="0"/>
              </a:rPr>
              <a:t>nums</a:t>
            </a:r>
            <a:r>
              <a:rPr lang="en-US" altLang="zh-CN" sz="1500" kern="0" dirty="0">
                <a:solidFill>
                  <a:srgbClr val="000088"/>
                </a:solidFill>
                <a:latin typeface="Consolas" panose="020B0609020204030204" pitchFamily="49" charset="0"/>
                <a:cs typeface="Consolas" panose="020B0609020204030204" pitchFamily="49" charset="0"/>
              </a:rPr>
              <a:t> and two integer L and R, return the number of contiguous subarrays where the product of all the elements in the subarray is strictly between L and R.</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You need to design an efficient algorithm with a O(n) time complexity. Otherwise, you may exceed the time limit. </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Input:</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First line consists of three integers N, L and R;</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Second line is an array A of N positive integers;</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Output:</a:t>
            </a:r>
          </a:p>
          <a:p>
            <a:pPr marL="0" indent="0">
              <a:spcBef>
                <a:spcPts val="0"/>
              </a:spcBef>
              <a:buNone/>
            </a:pPr>
            <a:r>
              <a:rPr lang="en-US" altLang="zh-CN" sz="1500" kern="0" dirty="0">
                <a:solidFill>
                  <a:srgbClr val="000088"/>
                </a:solidFill>
                <a:latin typeface="Consolas" panose="020B0609020204030204" pitchFamily="49" charset="0"/>
                <a:cs typeface="Consolas" panose="020B0609020204030204" pitchFamily="49" charset="0"/>
              </a:rPr>
              <a:t>The number of subarrays with product between L and R.</a:t>
            </a: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If there exist no subarray with sum at least K, return 0.</a:t>
            </a:r>
          </a:p>
          <a:p>
            <a:pPr marL="0" indent="0">
              <a:spcBef>
                <a:spcPts val="0"/>
              </a:spcBef>
              <a:buNone/>
            </a:pP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Sample Input 1:		</a:t>
            </a:r>
            <a:r>
              <a:rPr lang="en-US" altLang="zh-CN" sz="1500" kern="0" dirty="0">
                <a:solidFill>
                  <a:srgbClr val="000088"/>
                </a:solidFill>
                <a:latin typeface="Consolas" panose="020B0609020204030204" pitchFamily="49" charset="0"/>
                <a:cs typeface="Consolas" panose="020B0609020204030204" pitchFamily="49" charset="0"/>
              </a:rPr>
              <a:t>Sample</a:t>
            </a:r>
            <a:r>
              <a:rPr lang="zh-CN" altLang="en-US" sz="1500" kern="0" dirty="0">
                <a:solidFill>
                  <a:srgbClr val="000088"/>
                </a:solidFill>
                <a:latin typeface="Consolas" panose="020B0609020204030204" pitchFamily="49" charset="0"/>
                <a:cs typeface="Consolas" panose="020B0609020204030204" pitchFamily="49" charset="0"/>
              </a:rPr>
              <a:t> </a:t>
            </a:r>
            <a:r>
              <a:rPr lang="en-US" altLang="zh-CN" sz="1500" kern="0" dirty="0">
                <a:solidFill>
                  <a:srgbClr val="000088"/>
                </a:solidFill>
                <a:latin typeface="Consolas" panose="020B0609020204030204" pitchFamily="49" charset="0"/>
                <a:cs typeface="Consolas" panose="020B0609020204030204" pitchFamily="49" charset="0"/>
              </a:rPr>
              <a:t>output</a:t>
            </a:r>
            <a:r>
              <a:rPr lang="zh-CN" altLang="en-US" sz="1500" kern="0" dirty="0">
                <a:solidFill>
                  <a:srgbClr val="000088"/>
                </a:solidFill>
                <a:latin typeface="Consolas" panose="020B0609020204030204" pitchFamily="49" charset="0"/>
                <a:cs typeface="Consolas" panose="020B0609020204030204" pitchFamily="49" charset="0"/>
              </a:rPr>
              <a:t> </a:t>
            </a:r>
            <a:r>
              <a:rPr lang="en-US" altLang="zh-CN" sz="1500" kern="0" dirty="0">
                <a:solidFill>
                  <a:srgbClr val="000088"/>
                </a:solidFill>
                <a:latin typeface="Consolas" panose="020B0609020204030204" pitchFamily="49" charset="0"/>
                <a:cs typeface="Consolas" panose="020B0609020204030204" pitchFamily="49" charset="0"/>
              </a:rPr>
              <a:t>2:</a:t>
            </a: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4 10 100			</a:t>
            </a:r>
            <a:r>
              <a:rPr lang="en-US" altLang="zh-CN" sz="1500" kern="0" dirty="0">
                <a:solidFill>
                  <a:srgbClr val="000088"/>
                </a:solidFill>
                <a:latin typeface="Consolas" panose="020B0609020204030204" pitchFamily="49" charset="0"/>
                <a:cs typeface="Consolas" panose="020B0609020204030204" pitchFamily="49" charset="0"/>
              </a:rPr>
              <a:t>3</a:t>
            </a:r>
            <a:endParaRPr lang="en-HK" sz="1500" kern="0" dirty="0">
              <a:solidFill>
                <a:srgbClr val="000088"/>
              </a:solidFill>
              <a:latin typeface="Consolas" panose="020B0609020204030204" pitchFamily="49" charset="0"/>
              <a:cs typeface="Consolas" panose="020B0609020204030204" pitchFamily="49" charset="0"/>
            </a:endParaRPr>
          </a:p>
          <a:p>
            <a:pPr marL="0" indent="0">
              <a:spcBef>
                <a:spcPts val="0"/>
              </a:spcBef>
              <a:buNone/>
            </a:pPr>
            <a:r>
              <a:rPr lang="en-HK" sz="1500" kern="0" dirty="0">
                <a:solidFill>
                  <a:srgbClr val="000088"/>
                </a:solidFill>
                <a:latin typeface="Consolas" panose="020B0609020204030204" pitchFamily="49" charset="0"/>
                <a:cs typeface="Consolas" panose="020B0609020204030204" pitchFamily="49" charset="0"/>
              </a:rPr>
              <a:t>10 5 2 6</a:t>
            </a:r>
          </a:p>
          <a:p>
            <a:pPr marL="0" indent="0">
              <a:spcBef>
                <a:spcPts val="0"/>
              </a:spcBef>
              <a:buNone/>
            </a:pPr>
            <a:endParaRPr lang="en-HK" sz="1400" kern="0" dirty="0">
              <a:solidFill>
                <a:srgbClr val="00008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5191053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3</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pPr marL="0" indent="0">
              <a:buNone/>
            </a:pPr>
            <a:endParaRPr lang="en-US" sz="2800" dirty="0"/>
          </a:p>
          <a:p>
            <a:pPr marL="0" indent="0">
              <a:buNone/>
            </a:pPr>
            <a:r>
              <a:rPr lang="en-US" sz="2800" dirty="0"/>
              <a:t>Online Judge Platform</a:t>
            </a:r>
          </a:p>
          <a:p>
            <a:pPr marL="0" indent="0">
              <a:buNone/>
            </a:pPr>
            <a:endParaRPr lang="en-US" sz="2800" dirty="0"/>
          </a:p>
          <a:p>
            <a:pPr marL="0" indent="0">
              <a:buNone/>
            </a:pPr>
            <a:r>
              <a:rPr lang="en-US" altLang="zh-CN" sz="2800" dirty="0"/>
              <a:t>Recommended IDEs</a:t>
            </a:r>
          </a:p>
          <a:p>
            <a:pPr marL="0" indent="0">
              <a:buNone/>
            </a:pPr>
            <a:endParaRPr lang="en-US" altLang="zh-CN" sz="2800" dirty="0"/>
          </a:p>
          <a:p>
            <a:pPr marL="0" indent="0">
              <a:buNone/>
            </a:pPr>
            <a:r>
              <a:rPr lang="en-US" altLang="zh-CN" sz="2800" dirty="0"/>
              <a:t>C language </a:t>
            </a:r>
          </a:p>
          <a:p>
            <a:pPr marL="0" indent="0">
              <a:buNone/>
            </a:pPr>
            <a:endParaRPr lang="en-US" altLang="zh-CN" sz="2800" dirty="0"/>
          </a:p>
          <a:p>
            <a:pPr marL="0" indent="0">
              <a:buNone/>
            </a:pPr>
            <a:r>
              <a:rPr lang="en-US" altLang="zh-CN" sz="2800" dirty="0"/>
              <a:t>Overview of Lab 1 Problems</a:t>
            </a:r>
          </a:p>
        </p:txBody>
      </p:sp>
    </p:spTree>
    <p:extLst>
      <p:ext uri="{BB962C8B-B14F-4D97-AF65-F5344CB8AC3E}">
        <p14:creationId xmlns:p14="http://schemas.microsoft.com/office/powerpoint/2010/main" val="148070718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4</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pPr marL="0" indent="0">
              <a:buNone/>
            </a:pPr>
            <a:endParaRPr lang="en-US" sz="2800" dirty="0"/>
          </a:p>
          <a:p>
            <a:pPr marL="0" indent="0">
              <a:buNone/>
            </a:pPr>
            <a:r>
              <a:rPr lang="en-US" sz="2800" dirty="0"/>
              <a:t>Online Judge Platform</a:t>
            </a:r>
          </a:p>
          <a:p>
            <a:pPr marL="0" indent="0">
              <a:buNone/>
            </a:pPr>
            <a:endParaRPr lang="en-US" sz="2800" dirty="0"/>
          </a:p>
          <a:p>
            <a:pPr marL="0" indent="0">
              <a:buNone/>
            </a:pPr>
            <a:r>
              <a:rPr lang="en-US" altLang="zh-CN" sz="2800" dirty="0">
                <a:solidFill>
                  <a:schemeClr val="bg1">
                    <a:lumMod val="95000"/>
                  </a:schemeClr>
                </a:solidFill>
              </a:rPr>
              <a:t>Recommended IDEs</a:t>
            </a:r>
          </a:p>
          <a:p>
            <a:pPr marL="0" indent="0">
              <a:buNone/>
            </a:pPr>
            <a:endParaRPr lang="en-US" altLang="zh-CN" sz="2800" dirty="0">
              <a:solidFill>
                <a:schemeClr val="bg1">
                  <a:lumMod val="95000"/>
                </a:schemeClr>
              </a:solidFill>
            </a:endParaRPr>
          </a:p>
          <a:p>
            <a:pPr marL="0" indent="0">
              <a:buNone/>
            </a:pPr>
            <a:r>
              <a:rPr lang="en-US" altLang="zh-CN" sz="2800" dirty="0">
                <a:solidFill>
                  <a:schemeClr val="bg1">
                    <a:lumMod val="95000"/>
                  </a:schemeClr>
                </a:solidFill>
              </a:rPr>
              <a:t>C language </a:t>
            </a:r>
          </a:p>
          <a:p>
            <a:pPr marL="0" indent="0">
              <a:buNone/>
            </a:pPr>
            <a:endParaRPr lang="en-US" altLang="zh-CN" sz="2800" dirty="0">
              <a:solidFill>
                <a:schemeClr val="bg1">
                  <a:lumMod val="95000"/>
                </a:schemeClr>
              </a:solidFill>
            </a:endParaRPr>
          </a:p>
          <a:p>
            <a:pPr marL="0" indent="0">
              <a:buNone/>
            </a:pPr>
            <a:r>
              <a:rPr lang="en-US" altLang="zh-CN" sz="2800" dirty="0">
                <a:solidFill>
                  <a:schemeClr val="bg1">
                    <a:lumMod val="95000"/>
                  </a:schemeClr>
                </a:solidFill>
              </a:rPr>
              <a:t>Overview of Lab 1 Problems</a:t>
            </a:r>
          </a:p>
        </p:txBody>
      </p:sp>
    </p:spTree>
    <p:extLst>
      <p:ext uri="{BB962C8B-B14F-4D97-AF65-F5344CB8AC3E}">
        <p14:creationId xmlns:p14="http://schemas.microsoft.com/office/powerpoint/2010/main" val="1698913644"/>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5</a:t>
            </a:fld>
            <a:endParaRPr lang="en-US" dirty="0"/>
          </a:p>
        </p:txBody>
      </p:sp>
      <p:sp>
        <p:nvSpPr>
          <p:cNvPr id="8"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10" name="内容占位符 1">
            <a:extLst>
              <a:ext uri="{FF2B5EF4-FFF2-40B4-BE49-F238E27FC236}">
                <a16:creationId xmlns:a16="http://schemas.microsoft.com/office/drawing/2014/main" id="{162AB651-BA34-F440-BF34-8B0C0C2A6CD4}"/>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Online Judge Platform </a:t>
            </a:r>
            <a:r>
              <a:rPr lang="en-US" altLang="zh-CN" sz="2000" dirty="0"/>
              <a:t>(OJ)</a:t>
            </a:r>
            <a:endParaRPr lang="en-US" sz="2000" dirty="0"/>
          </a:p>
          <a:p>
            <a:pPr lvl="1"/>
            <a:r>
              <a:rPr lang="en-US" sz="2000" dirty="0"/>
              <a:t>Website: </a:t>
            </a:r>
            <a:r>
              <a:rPr lang="en-US" sz="2000" dirty="0">
                <a:solidFill>
                  <a:srgbClr val="0D14FF"/>
                </a:solidFill>
                <a:hlinkClick r:id="rId2">
                  <a:extLst>
                    <a:ext uri="{A12FA001-AC4F-418D-AE19-62706E023703}">
                      <ahyp:hlinkClr xmlns:ahyp="http://schemas.microsoft.com/office/drawing/2018/hyperlinkcolor" val="tx"/>
                    </a:ext>
                  </a:extLst>
                </a:hlinkClick>
              </a:rPr>
              <a:t>https://oj.boleyn.su/</a:t>
            </a:r>
            <a:endParaRPr lang="en-US" sz="2000" dirty="0">
              <a:solidFill>
                <a:srgbClr val="0D14FF"/>
              </a:solidFill>
            </a:endParaRPr>
          </a:p>
          <a:p>
            <a:pPr lvl="1"/>
            <a:r>
              <a:rPr lang="en-US" sz="2000" dirty="0"/>
              <a:t>All 4 labs will be delivered via the OJ</a:t>
            </a:r>
          </a:p>
          <a:p>
            <a:pPr lvl="2"/>
            <a:r>
              <a:rPr lang="en-US" sz="2000" dirty="0"/>
              <a:t>Problems and their description</a:t>
            </a:r>
          </a:p>
          <a:p>
            <a:pPr lvl="2"/>
            <a:r>
              <a:rPr lang="en-US" sz="2000" dirty="0"/>
              <a:t>Submission of your codes</a:t>
            </a:r>
          </a:p>
          <a:p>
            <a:pPr lvl="2"/>
            <a:r>
              <a:rPr lang="en-US" sz="2000" dirty="0"/>
              <a:t>Judgement of correctness</a:t>
            </a:r>
          </a:p>
          <a:p>
            <a:pPr lvl="3"/>
            <a:r>
              <a:rPr lang="en-US" sz="1800" dirty="0"/>
              <a:t>You will get full mark on the problem if your code passes all testcases (</a:t>
            </a:r>
            <a:r>
              <a:rPr lang="en-US" sz="1800" dirty="0">
                <a:solidFill>
                  <a:srgbClr val="3B753D"/>
                </a:solidFill>
              </a:rPr>
              <a:t>accepted</a:t>
            </a:r>
            <a:r>
              <a:rPr lang="en-US" sz="1800" dirty="0"/>
              <a:t>);</a:t>
            </a:r>
          </a:p>
          <a:p>
            <a:pPr lvl="3"/>
            <a:r>
              <a:rPr lang="en-US" sz="1800" dirty="0"/>
              <a:t>Your code only need to be </a:t>
            </a:r>
            <a:r>
              <a:rPr lang="en-US" altLang="zh-CN" sz="1800" dirty="0">
                <a:solidFill>
                  <a:srgbClr val="3B753D"/>
                </a:solidFill>
              </a:rPr>
              <a:t>accepted</a:t>
            </a:r>
            <a:r>
              <a:rPr lang="en-US" sz="1800" dirty="0"/>
              <a:t> </a:t>
            </a:r>
            <a:r>
              <a:rPr lang="en-US" sz="1800" dirty="0">
                <a:solidFill>
                  <a:srgbClr val="0D14FF"/>
                </a:solidFill>
              </a:rPr>
              <a:t>once</a:t>
            </a:r>
            <a:r>
              <a:rPr lang="en-US" sz="1800" dirty="0"/>
              <a:t>, </a:t>
            </a:r>
            <a:r>
              <a:rPr lang="en-US" altLang="zh-CN" sz="1800" dirty="0"/>
              <a:t>1 </a:t>
            </a:r>
            <a:r>
              <a:rPr lang="en-US" altLang="zh-CN" sz="1800" dirty="0">
                <a:solidFill>
                  <a:srgbClr val="3B753D"/>
                </a:solidFill>
              </a:rPr>
              <a:t>accepted</a:t>
            </a:r>
            <a:r>
              <a:rPr lang="en-US" altLang="zh-CN" sz="1800" dirty="0"/>
              <a:t> after </a:t>
            </a:r>
            <a:r>
              <a:rPr lang="en-US" sz="1800" dirty="0"/>
              <a:t>10 </a:t>
            </a:r>
            <a:r>
              <a:rPr lang="en-US" sz="1800" dirty="0">
                <a:solidFill>
                  <a:srgbClr val="FF0000"/>
                </a:solidFill>
              </a:rPr>
              <a:t>error </a:t>
            </a:r>
            <a:r>
              <a:rPr lang="en-US" sz="1800" dirty="0"/>
              <a:t>is still </a:t>
            </a:r>
            <a:r>
              <a:rPr lang="en-US" altLang="zh-CN" sz="1800" dirty="0"/>
              <a:t>full mark.</a:t>
            </a:r>
            <a:endParaRPr lang="en-US" sz="1800" dirty="0"/>
          </a:p>
          <a:p>
            <a:r>
              <a:rPr lang="en-US" sz="2400" dirty="0"/>
              <a:t>Extra practice questions are available apart from those in the 4 labs.</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1D81F1E8-58FA-5CD0-0302-860681EEF5AA}"/>
                  </a:ext>
                </a:extLst>
              </p14:cNvPr>
              <p14:cNvContentPartPr/>
              <p14:nvPr/>
            </p14:nvContentPartPr>
            <p14:xfrm>
              <a:off x="-2523140" y="1788080"/>
              <a:ext cx="3240" cy="360"/>
            </p14:xfrm>
          </p:contentPart>
        </mc:Choice>
        <mc:Fallback xmlns="">
          <p:pic>
            <p:nvPicPr>
              <p:cNvPr id="2" name="墨迹 1">
                <a:extLst>
                  <a:ext uri="{FF2B5EF4-FFF2-40B4-BE49-F238E27FC236}">
                    <a16:creationId xmlns:a16="http://schemas.microsoft.com/office/drawing/2014/main" id="{1D81F1E8-58FA-5CD0-0302-860681EEF5AA}"/>
                  </a:ext>
                </a:extLst>
              </p:cNvPr>
              <p:cNvPicPr/>
              <p:nvPr/>
            </p:nvPicPr>
            <p:blipFill>
              <a:blip r:embed="rId4"/>
              <a:stretch>
                <a:fillRect/>
              </a:stretch>
            </p:blipFill>
            <p:spPr>
              <a:xfrm>
                <a:off x="-2532140" y="1779080"/>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2C2F71A7-CEBC-406B-F900-1814BE8461FF}"/>
                  </a:ext>
                </a:extLst>
              </p14:cNvPr>
              <p14:cNvContentPartPr/>
              <p14:nvPr/>
            </p14:nvContentPartPr>
            <p14:xfrm>
              <a:off x="-1569140" y="1448240"/>
              <a:ext cx="360" cy="360"/>
            </p14:xfrm>
          </p:contentPart>
        </mc:Choice>
        <mc:Fallback xmlns="">
          <p:pic>
            <p:nvPicPr>
              <p:cNvPr id="4" name="墨迹 3">
                <a:extLst>
                  <a:ext uri="{FF2B5EF4-FFF2-40B4-BE49-F238E27FC236}">
                    <a16:creationId xmlns:a16="http://schemas.microsoft.com/office/drawing/2014/main" id="{2C2F71A7-CEBC-406B-F900-1814BE8461FF}"/>
                  </a:ext>
                </a:extLst>
              </p:cNvPr>
              <p:cNvPicPr/>
              <p:nvPr/>
            </p:nvPicPr>
            <p:blipFill>
              <a:blip r:embed="rId6"/>
              <a:stretch>
                <a:fillRect/>
              </a:stretch>
            </p:blipFill>
            <p:spPr>
              <a:xfrm>
                <a:off x="-1578140" y="1439240"/>
                <a:ext cx="18000" cy="18000"/>
              </a:xfrm>
              <a:prstGeom prst="rect">
                <a:avLst/>
              </a:prstGeom>
            </p:spPr>
          </p:pic>
        </mc:Fallback>
      </mc:AlternateContent>
    </p:spTree>
    <p:extLst>
      <p:ext uri="{BB962C8B-B14F-4D97-AF65-F5344CB8AC3E}">
        <p14:creationId xmlns:p14="http://schemas.microsoft.com/office/powerpoint/2010/main" val="3089186492"/>
      </p:ext>
    </p:extLst>
  </p:cSld>
  <p:clrMapOvr>
    <a:masterClrMapping/>
  </p:clrMapOvr>
  <mc:AlternateContent xmlns:mc="http://schemas.openxmlformats.org/markup-compatibility/2006" xmlns:p14="http://schemas.microsoft.com/office/powerpoint/2010/main">
    <mc:Choice Requires="p14">
      <p:transition spd="slow" p14:dur="2000" advTm="76"/>
    </mc:Choice>
    <mc:Fallback xmlns="">
      <p:transition spd="slow" advTm="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6</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Guidelines on OJ</a:t>
            </a:r>
            <a:endParaRPr lang="en-US" sz="2000" dirty="0"/>
          </a:p>
          <a:p>
            <a:pPr lvl="1"/>
            <a:r>
              <a:rPr lang="en-US" sz="2000" dirty="0"/>
              <a:t>Registration</a:t>
            </a:r>
          </a:p>
          <a:p>
            <a:pPr lvl="2"/>
            <a:r>
              <a:rPr lang="en-US" sz="2000" dirty="0"/>
              <a:t>Click Register → Register (</a:t>
            </a:r>
            <a:r>
              <a:rPr lang="en-US" sz="2000" dirty="0">
                <a:solidFill>
                  <a:srgbClr val="FF0000"/>
                </a:solidFill>
              </a:rPr>
              <a:t>your sid </a:t>
            </a:r>
            <a:r>
              <a:rPr lang="en-US" sz="2000" dirty="0"/>
              <a:t>as username) </a:t>
            </a:r>
            <a:r>
              <a:rPr lang="en-US" altLang="zh-CN" sz="2000" dirty="0"/>
              <a:t>→</a:t>
            </a:r>
            <a:r>
              <a:rPr lang="en-US" sz="2000" dirty="0"/>
              <a:t> Click Login </a:t>
            </a:r>
            <a:r>
              <a:rPr lang="en-US" altLang="zh-CN" sz="2000" dirty="0"/>
              <a:t>→</a:t>
            </a:r>
            <a:r>
              <a:rPr lang="en-US" sz="2000" dirty="0"/>
              <a:t> Login</a:t>
            </a:r>
          </a:p>
        </p:txBody>
      </p:sp>
      <p:grpSp>
        <p:nvGrpSpPr>
          <p:cNvPr id="9" name="Group 14">
            <a:extLst>
              <a:ext uri="{FF2B5EF4-FFF2-40B4-BE49-F238E27FC236}">
                <a16:creationId xmlns:a16="http://schemas.microsoft.com/office/drawing/2014/main" id="{7A9D738D-4FA8-7F41-B32C-2F4CCFD741B8}"/>
              </a:ext>
            </a:extLst>
          </p:cNvPr>
          <p:cNvGrpSpPr/>
          <p:nvPr/>
        </p:nvGrpSpPr>
        <p:grpSpPr>
          <a:xfrm>
            <a:off x="1187624" y="2636912"/>
            <a:ext cx="6002809" cy="3423915"/>
            <a:chOff x="913454" y="1592427"/>
            <a:chExt cx="5335892" cy="3013351"/>
          </a:xfrm>
        </p:grpSpPr>
        <p:pic>
          <p:nvPicPr>
            <p:cNvPr id="10" name="Picture 6">
              <a:extLst>
                <a:ext uri="{FF2B5EF4-FFF2-40B4-BE49-F238E27FC236}">
                  <a16:creationId xmlns:a16="http://schemas.microsoft.com/office/drawing/2014/main" id="{828DDE39-76A8-A142-97BD-323F12AD6622}"/>
                </a:ext>
              </a:extLst>
            </p:cNvPr>
            <p:cNvPicPr>
              <a:picLocks noChangeAspect="1"/>
            </p:cNvPicPr>
            <p:nvPr/>
          </p:nvPicPr>
          <p:blipFill>
            <a:blip r:embed="rId3"/>
            <a:stretch>
              <a:fillRect/>
            </a:stretch>
          </p:blipFill>
          <p:spPr>
            <a:xfrm>
              <a:off x="913454" y="1592427"/>
              <a:ext cx="5335892" cy="2795752"/>
            </a:xfrm>
            <a:prstGeom prst="rect">
              <a:avLst/>
            </a:prstGeom>
          </p:spPr>
        </p:pic>
        <p:pic>
          <p:nvPicPr>
            <p:cNvPr id="11" name="Graphic 8" descr="Cursor">
              <a:extLst>
                <a:ext uri="{FF2B5EF4-FFF2-40B4-BE49-F238E27FC236}">
                  <a16:creationId xmlns:a16="http://schemas.microsoft.com/office/drawing/2014/main" id="{17A4A715-08DD-764E-BB4B-356C4C341F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00708">
              <a:off x="1337440" y="4284172"/>
              <a:ext cx="321606" cy="321606"/>
            </a:xfrm>
            <a:prstGeom prst="rect">
              <a:avLst/>
            </a:prstGeom>
          </p:spPr>
        </p:pic>
        <p:sp>
          <p:nvSpPr>
            <p:cNvPr id="12" name="Oval 13">
              <a:extLst>
                <a:ext uri="{FF2B5EF4-FFF2-40B4-BE49-F238E27FC236}">
                  <a16:creationId xmlns:a16="http://schemas.microsoft.com/office/drawing/2014/main" id="{46658B8C-374E-DC41-8D89-557ECAEFB776}"/>
                </a:ext>
              </a:extLst>
            </p:cNvPr>
            <p:cNvSpPr/>
            <p:nvPr/>
          </p:nvSpPr>
          <p:spPr>
            <a:xfrm>
              <a:off x="1009613" y="4194934"/>
              <a:ext cx="613945" cy="108645"/>
            </a:xfrm>
            <a:prstGeom prst="ellipse">
              <a:avLst/>
            </a:prstGeom>
            <a:solidFill>
              <a:srgbClr val="A9D18E">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6">
            <a:extLst>
              <a:ext uri="{FF2B5EF4-FFF2-40B4-BE49-F238E27FC236}">
                <a16:creationId xmlns:a16="http://schemas.microsoft.com/office/drawing/2014/main" id="{BC6014BE-4F1F-D34E-9A87-159D95D2DF6F}"/>
              </a:ext>
            </a:extLst>
          </p:cNvPr>
          <p:cNvSpPr/>
          <p:nvPr/>
        </p:nvSpPr>
        <p:spPr>
          <a:xfrm>
            <a:off x="1295802" y="5343016"/>
            <a:ext cx="665624" cy="106974"/>
          </a:xfrm>
          <a:prstGeom prst="ellipse">
            <a:avLst/>
          </a:prstGeom>
          <a:solidFill>
            <a:schemeClr val="accent4">
              <a:lumMod val="60000"/>
              <a:lumOff val="40000"/>
              <a:alpha val="5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a:extLst>
              <a:ext uri="{FF2B5EF4-FFF2-40B4-BE49-F238E27FC236}">
                <a16:creationId xmlns:a16="http://schemas.microsoft.com/office/drawing/2014/main" id="{7C20557B-73AD-4E41-B8DD-AE300CD3BE23}"/>
              </a:ext>
            </a:extLst>
          </p:cNvPr>
          <p:cNvPicPr>
            <a:picLocks noChangeAspect="1"/>
          </p:cNvPicPr>
          <p:nvPr/>
        </p:nvPicPr>
        <p:blipFill>
          <a:blip r:embed="rId6"/>
          <a:stretch>
            <a:fillRect/>
          </a:stretch>
        </p:blipFill>
        <p:spPr>
          <a:xfrm>
            <a:off x="3251277" y="4144556"/>
            <a:ext cx="2270766" cy="1870043"/>
          </a:xfrm>
          <a:prstGeom prst="rect">
            <a:avLst/>
          </a:prstGeom>
        </p:spPr>
      </p:pic>
      <p:pic>
        <p:nvPicPr>
          <p:cNvPr id="15" name="图片 14">
            <a:extLst>
              <a:ext uri="{FF2B5EF4-FFF2-40B4-BE49-F238E27FC236}">
                <a16:creationId xmlns:a16="http://schemas.microsoft.com/office/drawing/2014/main" id="{D7487039-AD00-B144-B939-BFAD8F3AC524}"/>
              </a:ext>
            </a:extLst>
          </p:cNvPr>
          <p:cNvPicPr>
            <a:picLocks noChangeAspect="1"/>
          </p:cNvPicPr>
          <p:nvPr/>
        </p:nvPicPr>
        <p:blipFill>
          <a:blip r:embed="rId7"/>
          <a:stretch>
            <a:fillRect/>
          </a:stretch>
        </p:blipFill>
        <p:spPr>
          <a:xfrm>
            <a:off x="5865891" y="3052832"/>
            <a:ext cx="2410553" cy="1202241"/>
          </a:xfrm>
          <a:prstGeom prst="rect">
            <a:avLst/>
          </a:prstGeom>
        </p:spPr>
      </p:pic>
      <p:sp>
        <p:nvSpPr>
          <p:cNvPr id="16" name="TextBox 15">
            <a:extLst>
              <a:ext uri="{FF2B5EF4-FFF2-40B4-BE49-F238E27FC236}">
                <a16:creationId xmlns:a16="http://schemas.microsoft.com/office/drawing/2014/main" id="{2F5E1281-068C-4346-B395-11C8DC8D8534}"/>
              </a:ext>
            </a:extLst>
          </p:cNvPr>
          <p:cNvSpPr txBox="1"/>
          <p:nvPr/>
        </p:nvSpPr>
        <p:spPr>
          <a:xfrm>
            <a:off x="5865891" y="4635180"/>
            <a:ext cx="3115507" cy="1200329"/>
          </a:xfrm>
          <a:prstGeom prst="rect">
            <a:avLst/>
          </a:prstGeom>
          <a:noFill/>
        </p:spPr>
        <p:txBody>
          <a:bodyPr wrap="square" rtlCol="0">
            <a:spAutoFit/>
          </a:bodyPr>
          <a:lstStyle/>
          <a:p>
            <a:r>
              <a:rPr lang="en-US" dirty="0">
                <a:latin typeface="+mj-lt"/>
              </a:rPr>
              <a:t>Please make sure you register correctly with </a:t>
            </a:r>
            <a:r>
              <a:rPr lang="en-US" dirty="0">
                <a:solidFill>
                  <a:srgbClr val="FF0000"/>
                </a:solidFill>
                <a:latin typeface="+mj-lt"/>
              </a:rPr>
              <a:t>your sid </a:t>
            </a:r>
            <a:r>
              <a:rPr lang="en-US" dirty="0">
                <a:latin typeface="+mj-lt"/>
              </a:rPr>
              <a:t>as grading of your score relies on your sid.</a:t>
            </a:r>
          </a:p>
        </p:txBody>
      </p:sp>
    </p:spTree>
    <p:extLst>
      <p:ext uri="{BB962C8B-B14F-4D97-AF65-F5344CB8AC3E}">
        <p14:creationId xmlns:p14="http://schemas.microsoft.com/office/powerpoint/2010/main" val="3052599791"/>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7</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Guidelines on OJ</a:t>
            </a:r>
            <a:endParaRPr lang="en-US" sz="2000" dirty="0"/>
          </a:p>
          <a:p>
            <a:pPr lvl="1"/>
            <a:r>
              <a:rPr lang="en-US" altLang="zh-CN" sz="2000" dirty="0"/>
              <a:t>Problem Set</a:t>
            </a:r>
          </a:p>
          <a:p>
            <a:pPr lvl="2"/>
            <a:r>
              <a:rPr lang="en-US" altLang="zh-CN" sz="2000" dirty="0"/>
              <a:t>List of problems you can try to solve.</a:t>
            </a:r>
          </a:p>
          <a:p>
            <a:pPr lvl="3"/>
            <a:r>
              <a:rPr lang="en-US" altLang="zh-CN" dirty="0"/>
              <a:t>E.g., A+B </a:t>
            </a:r>
          </a:p>
        </p:txBody>
      </p:sp>
      <p:pic>
        <p:nvPicPr>
          <p:cNvPr id="17" name="Picture 16">
            <a:extLst>
              <a:ext uri="{FF2B5EF4-FFF2-40B4-BE49-F238E27FC236}">
                <a16:creationId xmlns:a16="http://schemas.microsoft.com/office/drawing/2014/main" id="{D9AC00E2-B2E3-6B41-8F84-3BE1F192D027}"/>
              </a:ext>
            </a:extLst>
          </p:cNvPr>
          <p:cNvPicPr>
            <a:picLocks noChangeAspect="1"/>
          </p:cNvPicPr>
          <p:nvPr/>
        </p:nvPicPr>
        <p:blipFill>
          <a:blip r:embed="rId3"/>
          <a:stretch>
            <a:fillRect/>
          </a:stretch>
        </p:blipFill>
        <p:spPr>
          <a:xfrm>
            <a:off x="1596562" y="2708920"/>
            <a:ext cx="5950875" cy="3263964"/>
          </a:xfrm>
          <a:prstGeom prst="rect">
            <a:avLst/>
          </a:prstGeom>
        </p:spPr>
      </p:pic>
      <p:pic>
        <p:nvPicPr>
          <p:cNvPr id="18" name="Graphic 17" descr="Cursor">
            <a:extLst>
              <a:ext uri="{FF2B5EF4-FFF2-40B4-BE49-F238E27FC236}">
                <a16:creationId xmlns:a16="http://schemas.microsoft.com/office/drawing/2014/main" id="{10E652EC-3113-0E46-BFC5-26C38261BB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00708">
            <a:off x="4227667" y="3812196"/>
            <a:ext cx="392400" cy="392400"/>
          </a:xfrm>
          <a:prstGeom prst="rect">
            <a:avLst/>
          </a:prstGeom>
        </p:spPr>
      </p:pic>
      <p:sp>
        <p:nvSpPr>
          <p:cNvPr id="19" name="Oval 18">
            <a:extLst>
              <a:ext uri="{FF2B5EF4-FFF2-40B4-BE49-F238E27FC236}">
                <a16:creationId xmlns:a16="http://schemas.microsoft.com/office/drawing/2014/main" id="{4ECAAFCB-3B8E-2949-9ED8-B99367921FFA}"/>
              </a:ext>
            </a:extLst>
          </p:cNvPr>
          <p:cNvSpPr/>
          <p:nvPr/>
        </p:nvSpPr>
        <p:spPr>
          <a:xfrm>
            <a:off x="3870222" y="3753597"/>
            <a:ext cx="595113" cy="147362"/>
          </a:xfrm>
          <a:prstGeom prst="ellipse">
            <a:avLst/>
          </a:prstGeom>
          <a:solidFill>
            <a:srgbClr val="A9D18E">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422146"/>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8</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11" name="内容占位符 1">
            <a:extLst>
              <a:ext uri="{FF2B5EF4-FFF2-40B4-BE49-F238E27FC236}">
                <a16:creationId xmlns:a16="http://schemas.microsoft.com/office/drawing/2014/main" id="{91A963CF-CB20-A644-ACDB-CCC31F2A8BBE}"/>
              </a:ext>
            </a:extLst>
          </p:cNvPr>
          <p:cNvSpPr>
            <a:spLocks noGrp="1"/>
          </p:cNvSpPr>
          <p:nvPr>
            <p:ph idx="1"/>
          </p:nvPr>
        </p:nvSpPr>
        <p:spPr>
          <a:xfrm>
            <a:off x="326222" y="1069170"/>
            <a:ext cx="2928696" cy="5384166"/>
          </a:xfrm>
        </p:spPr>
        <p:txBody>
          <a:bodyPr/>
          <a:lstStyle/>
          <a:p>
            <a:pPr lvl="0"/>
            <a:r>
              <a:rPr lang="en-US" altLang="zh-CN" sz="2400" dirty="0">
                <a:solidFill>
                  <a:prstClr val="black"/>
                </a:solidFill>
              </a:rPr>
              <a:t>Guidelines on OJ</a:t>
            </a:r>
            <a:endParaRPr lang="en-US" sz="2000" dirty="0"/>
          </a:p>
          <a:p>
            <a:pPr lvl="1"/>
            <a:r>
              <a:rPr lang="en-US" sz="2000" dirty="0"/>
              <a:t>Problem Description</a:t>
            </a:r>
          </a:p>
          <a:p>
            <a:pPr lvl="2"/>
            <a:r>
              <a:rPr lang="en-US" sz="2000" dirty="0"/>
              <a:t>Description, input/output specifications (samples) of the problem are provided</a:t>
            </a:r>
          </a:p>
          <a:p>
            <a:pPr lvl="2"/>
            <a:r>
              <a:rPr lang="en-US" sz="2000" dirty="0"/>
              <a:t>Copy the demo code</a:t>
            </a:r>
          </a:p>
          <a:p>
            <a:pPr lvl="2"/>
            <a:r>
              <a:rPr lang="en-US" sz="2000" dirty="0"/>
              <a:t>Click Submit </a:t>
            </a:r>
          </a:p>
          <a:p>
            <a:pPr lvl="2"/>
            <a:endParaRPr lang="en-US" sz="1800" dirty="0"/>
          </a:p>
          <a:p>
            <a:pPr lvl="2"/>
            <a:endParaRPr lang="en-US" sz="1800" dirty="0"/>
          </a:p>
        </p:txBody>
      </p:sp>
      <p:pic>
        <p:nvPicPr>
          <p:cNvPr id="12" name="Picture 6">
            <a:extLst>
              <a:ext uri="{FF2B5EF4-FFF2-40B4-BE49-F238E27FC236}">
                <a16:creationId xmlns:a16="http://schemas.microsoft.com/office/drawing/2014/main" id="{DAC8753F-2F67-AE4B-A10B-7B5DB1FF6A5A}"/>
              </a:ext>
            </a:extLst>
          </p:cNvPr>
          <p:cNvPicPr>
            <a:picLocks noChangeAspect="1"/>
          </p:cNvPicPr>
          <p:nvPr/>
        </p:nvPicPr>
        <p:blipFill>
          <a:blip r:embed="rId3"/>
          <a:stretch>
            <a:fillRect/>
          </a:stretch>
        </p:blipFill>
        <p:spPr>
          <a:xfrm>
            <a:off x="3415973" y="1882070"/>
            <a:ext cx="5401805" cy="3906760"/>
          </a:xfrm>
          <a:prstGeom prst="rect">
            <a:avLst/>
          </a:prstGeom>
        </p:spPr>
      </p:pic>
      <p:sp>
        <p:nvSpPr>
          <p:cNvPr id="13" name="TextBox 7">
            <a:extLst>
              <a:ext uri="{FF2B5EF4-FFF2-40B4-BE49-F238E27FC236}">
                <a16:creationId xmlns:a16="http://schemas.microsoft.com/office/drawing/2014/main" id="{46DAA783-2C96-E642-BE78-03C015AB4955}"/>
              </a:ext>
            </a:extLst>
          </p:cNvPr>
          <p:cNvSpPr txBox="1"/>
          <p:nvPr/>
        </p:nvSpPr>
        <p:spPr>
          <a:xfrm>
            <a:off x="6538528" y="4951445"/>
            <a:ext cx="2447237" cy="369332"/>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Demo Code</a:t>
            </a:r>
          </a:p>
        </p:txBody>
      </p:sp>
      <p:sp>
        <p:nvSpPr>
          <p:cNvPr id="14" name="Rectangle 8">
            <a:extLst>
              <a:ext uri="{FF2B5EF4-FFF2-40B4-BE49-F238E27FC236}">
                <a16:creationId xmlns:a16="http://schemas.microsoft.com/office/drawing/2014/main" id="{777E5A66-BAC7-B84E-85C4-E295683A5859}"/>
              </a:ext>
            </a:extLst>
          </p:cNvPr>
          <p:cNvSpPr/>
          <p:nvPr/>
        </p:nvSpPr>
        <p:spPr>
          <a:xfrm>
            <a:off x="5370104" y="4715189"/>
            <a:ext cx="1168424" cy="748287"/>
          </a:xfrm>
          <a:prstGeom prst="rect">
            <a:avLst/>
          </a:prstGeom>
          <a:solidFill>
            <a:srgbClr val="FFD96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2" descr="Cursor">
            <a:extLst>
              <a:ext uri="{FF2B5EF4-FFF2-40B4-BE49-F238E27FC236}">
                <a16:creationId xmlns:a16="http://schemas.microsoft.com/office/drawing/2014/main" id="{A2713BD0-2FD3-AB40-843C-2129A1181C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00708">
            <a:off x="5607176" y="5646177"/>
            <a:ext cx="316551" cy="316551"/>
          </a:xfrm>
          <a:prstGeom prst="rect">
            <a:avLst/>
          </a:prstGeom>
        </p:spPr>
      </p:pic>
      <p:sp>
        <p:nvSpPr>
          <p:cNvPr id="16" name="Oval 13">
            <a:extLst>
              <a:ext uri="{FF2B5EF4-FFF2-40B4-BE49-F238E27FC236}">
                <a16:creationId xmlns:a16="http://schemas.microsoft.com/office/drawing/2014/main" id="{8A4C064F-C0A0-4F44-866C-F5D381B4727F}"/>
              </a:ext>
            </a:extLst>
          </p:cNvPr>
          <p:cNvSpPr/>
          <p:nvPr/>
        </p:nvSpPr>
        <p:spPr>
          <a:xfrm>
            <a:off x="5212787" y="5523711"/>
            <a:ext cx="597157" cy="188129"/>
          </a:xfrm>
          <a:prstGeom prst="ellipse">
            <a:avLst/>
          </a:prstGeom>
          <a:solidFill>
            <a:srgbClr val="A9D18E">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501805"/>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Online Judge Platform</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9</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Lab 1</a:t>
            </a:r>
          </a:p>
        </p:txBody>
      </p:sp>
      <p:sp>
        <p:nvSpPr>
          <p:cNvPr id="8" name="内容占位符 1">
            <a:extLst>
              <a:ext uri="{FF2B5EF4-FFF2-40B4-BE49-F238E27FC236}">
                <a16:creationId xmlns:a16="http://schemas.microsoft.com/office/drawing/2014/main" id="{F52F80FD-1230-614C-94CA-F7F8FA5037EE}"/>
              </a:ext>
            </a:extLst>
          </p:cNvPr>
          <p:cNvSpPr>
            <a:spLocks noGrp="1"/>
          </p:cNvSpPr>
          <p:nvPr>
            <p:ph idx="1"/>
          </p:nvPr>
        </p:nvSpPr>
        <p:spPr>
          <a:xfrm>
            <a:off x="326222" y="1069170"/>
            <a:ext cx="8278226" cy="5384166"/>
          </a:xfrm>
        </p:spPr>
        <p:txBody>
          <a:bodyPr/>
          <a:lstStyle/>
          <a:p>
            <a:pPr lvl="0"/>
            <a:r>
              <a:rPr lang="en-US" altLang="zh-CN" sz="2400" dirty="0">
                <a:solidFill>
                  <a:prstClr val="black"/>
                </a:solidFill>
              </a:rPr>
              <a:t>Guidelines on OJ</a:t>
            </a:r>
            <a:endParaRPr lang="en-US" sz="2000" dirty="0"/>
          </a:p>
          <a:p>
            <a:pPr lvl="1"/>
            <a:r>
              <a:rPr lang="en-US" altLang="zh-CN" sz="2000" dirty="0"/>
              <a:t>Code Submission</a:t>
            </a:r>
          </a:p>
          <a:p>
            <a:pPr lvl="2"/>
            <a:r>
              <a:rPr lang="en-US" altLang="zh-CN" sz="2000" dirty="0"/>
              <a:t>Paste the demo code and click Submit</a:t>
            </a:r>
          </a:p>
        </p:txBody>
      </p:sp>
      <p:pic>
        <p:nvPicPr>
          <p:cNvPr id="9" name="Picture 9">
            <a:extLst>
              <a:ext uri="{FF2B5EF4-FFF2-40B4-BE49-F238E27FC236}">
                <a16:creationId xmlns:a16="http://schemas.microsoft.com/office/drawing/2014/main" id="{1FEC61B4-5AE4-4C41-AD10-0E65192F5D65}"/>
              </a:ext>
            </a:extLst>
          </p:cNvPr>
          <p:cNvPicPr>
            <a:picLocks noChangeAspect="1"/>
          </p:cNvPicPr>
          <p:nvPr/>
        </p:nvPicPr>
        <p:blipFill>
          <a:blip r:embed="rId3"/>
          <a:stretch>
            <a:fillRect/>
          </a:stretch>
        </p:blipFill>
        <p:spPr>
          <a:xfrm>
            <a:off x="1620712" y="2242963"/>
            <a:ext cx="5902571" cy="4111037"/>
          </a:xfrm>
          <a:prstGeom prst="rect">
            <a:avLst/>
          </a:prstGeom>
        </p:spPr>
      </p:pic>
      <p:sp>
        <p:nvSpPr>
          <p:cNvPr id="10" name="Oval 14">
            <a:extLst>
              <a:ext uri="{FF2B5EF4-FFF2-40B4-BE49-F238E27FC236}">
                <a16:creationId xmlns:a16="http://schemas.microsoft.com/office/drawing/2014/main" id="{8C0B3D34-CF7A-3F41-9344-98F55C1DB6F6}"/>
              </a:ext>
            </a:extLst>
          </p:cNvPr>
          <p:cNvSpPr/>
          <p:nvPr/>
        </p:nvSpPr>
        <p:spPr>
          <a:xfrm>
            <a:off x="3563889" y="6051349"/>
            <a:ext cx="720080" cy="294548"/>
          </a:xfrm>
          <a:prstGeom prst="ellipse">
            <a:avLst/>
          </a:prstGeom>
          <a:solidFill>
            <a:srgbClr val="A9D18E">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3575301-A974-8C4C-88A8-66C14E6A20A7}"/>
              </a:ext>
            </a:extLst>
          </p:cNvPr>
          <p:cNvSpPr/>
          <p:nvPr/>
        </p:nvSpPr>
        <p:spPr>
          <a:xfrm>
            <a:off x="3851920" y="3719585"/>
            <a:ext cx="1440160" cy="745310"/>
          </a:xfrm>
          <a:prstGeom prst="rect">
            <a:avLst/>
          </a:prstGeom>
          <a:solidFill>
            <a:srgbClr val="FFD96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7">
            <a:extLst>
              <a:ext uri="{FF2B5EF4-FFF2-40B4-BE49-F238E27FC236}">
                <a16:creationId xmlns:a16="http://schemas.microsoft.com/office/drawing/2014/main" id="{C736A996-573A-184B-B43D-34F3E4E2561B}"/>
              </a:ext>
            </a:extLst>
          </p:cNvPr>
          <p:cNvSpPr txBox="1"/>
          <p:nvPr/>
        </p:nvSpPr>
        <p:spPr>
          <a:xfrm>
            <a:off x="5292080" y="3907574"/>
            <a:ext cx="1440160" cy="369332"/>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Demo Code</a:t>
            </a:r>
          </a:p>
        </p:txBody>
      </p:sp>
      <p:pic>
        <p:nvPicPr>
          <p:cNvPr id="13" name="Graphic 12" descr="Cursor">
            <a:extLst>
              <a:ext uri="{FF2B5EF4-FFF2-40B4-BE49-F238E27FC236}">
                <a16:creationId xmlns:a16="http://schemas.microsoft.com/office/drawing/2014/main" id="{937ACE66-A06E-5F47-BEC4-3DB5B27127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00708">
            <a:off x="4021274" y="6237745"/>
            <a:ext cx="322720" cy="322720"/>
          </a:xfrm>
          <a:prstGeom prst="rect">
            <a:avLst/>
          </a:prstGeom>
        </p:spPr>
      </p:pic>
    </p:spTree>
    <p:extLst>
      <p:ext uri="{BB962C8B-B14F-4D97-AF65-F5344CB8AC3E}">
        <p14:creationId xmlns:p14="http://schemas.microsoft.com/office/powerpoint/2010/main" val="2617741049"/>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自定义 1">
      <a:majorFont>
        <a:latin typeface="Comic Sans MS"/>
        <a:ea typeface="宋体"/>
        <a:cs typeface=""/>
      </a:majorFont>
      <a:minorFont>
        <a:latin typeface="Comic Sans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Beamertemplateforword</Template>
  <TotalTime>0</TotalTime>
  <Words>2223</Words>
  <Application>Microsoft Macintosh PowerPoint</Application>
  <PresentationFormat>On-screen Show (4:3)</PresentationFormat>
  <Paragraphs>482</Paragraphs>
  <Slides>27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Comic Sans MS</vt:lpstr>
      <vt:lpstr>Consolas</vt:lpstr>
      <vt:lpstr>Beamer_Presentation_template</vt:lpstr>
      <vt:lpstr>CSCI2100D Lab 1</vt:lpstr>
      <vt:lpstr>Welcome to CSCI2100D Lab!</vt:lpstr>
      <vt:lpstr>Outline</vt:lpstr>
      <vt:lpstr>Outline</vt:lpstr>
      <vt:lpstr>Online Judge Platform</vt:lpstr>
      <vt:lpstr>Online Judge Platform</vt:lpstr>
      <vt:lpstr>Online Judge Platform</vt:lpstr>
      <vt:lpstr>Online Judge Platform</vt:lpstr>
      <vt:lpstr>Online Judge Platform</vt:lpstr>
      <vt:lpstr>Online Judge Platform</vt:lpstr>
      <vt:lpstr>Online Judge Platform</vt:lpstr>
      <vt:lpstr>Outline</vt:lpstr>
      <vt:lpstr>Recommended IDEs</vt:lpstr>
      <vt:lpstr>Outline</vt:lpstr>
      <vt:lpstr> C language </vt:lpstr>
      <vt:lpstr> C language </vt:lpstr>
      <vt:lpstr> C language </vt:lpstr>
      <vt:lpstr> C language </vt:lpstr>
      <vt:lpstr> C language </vt:lpstr>
      <vt:lpstr> C language </vt:lpstr>
      <vt:lpstr>Outline</vt:lpstr>
      <vt:lpstr> Declaration</vt:lpstr>
      <vt:lpstr> Problem 1</vt:lpstr>
      <vt:lpstr> Problem 2</vt:lpstr>
      <vt:lpstr> Problem 2</vt:lpstr>
      <vt:lpstr> Problem 3</vt:lpstr>
      <vt:lpstr> Problem 4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CSCI2100C Data Structures: Introduction</dc:title>
  <dc:creator/>
  <cp:lastModifiedBy/>
  <cp:revision>2</cp:revision>
  <dcterms:created xsi:type="dcterms:W3CDTF">2018-05-17T04:42:36Z</dcterms:created>
  <dcterms:modified xsi:type="dcterms:W3CDTF">2024-01-23T12:19:11Z</dcterms:modified>
</cp:coreProperties>
</file>