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8"/>
  </p:notesMasterIdLst>
  <p:handoutMasterIdLst>
    <p:handoutMasterId r:id="rId39"/>
  </p:handoutMasterIdLst>
  <p:sldIdLst>
    <p:sldId id="256" r:id="rId2"/>
    <p:sldId id="331" r:id="rId3"/>
    <p:sldId id="488" r:id="rId4"/>
    <p:sldId id="526" r:id="rId5"/>
    <p:sldId id="489" r:id="rId6"/>
    <p:sldId id="490" r:id="rId7"/>
    <p:sldId id="491" r:id="rId8"/>
    <p:sldId id="492" r:id="rId9"/>
    <p:sldId id="493" r:id="rId10"/>
    <p:sldId id="500" r:id="rId11"/>
    <p:sldId id="501" r:id="rId12"/>
    <p:sldId id="502" r:id="rId13"/>
    <p:sldId id="494" r:id="rId14"/>
    <p:sldId id="499" r:id="rId15"/>
    <p:sldId id="504" r:id="rId16"/>
    <p:sldId id="505" r:id="rId17"/>
    <p:sldId id="506" r:id="rId18"/>
    <p:sldId id="507" r:id="rId19"/>
    <p:sldId id="511" r:id="rId20"/>
    <p:sldId id="509" r:id="rId21"/>
    <p:sldId id="527" r:id="rId22"/>
    <p:sldId id="512" r:id="rId23"/>
    <p:sldId id="513" r:id="rId24"/>
    <p:sldId id="514" r:id="rId25"/>
    <p:sldId id="515" r:id="rId26"/>
    <p:sldId id="516" r:id="rId27"/>
    <p:sldId id="517" r:id="rId28"/>
    <p:sldId id="518" r:id="rId29"/>
    <p:sldId id="519" r:id="rId30"/>
    <p:sldId id="520" r:id="rId31"/>
    <p:sldId id="521" r:id="rId32"/>
    <p:sldId id="522" r:id="rId33"/>
    <p:sldId id="523" r:id="rId34"/>
    <p:sldId id="524" r:id="rId35"/>
    <p:sldId id="528" r:id="rId36"/>
    <p:sldId id="525" r:id="rId3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4FF"/>
    <a:srgbClr val="00A249"/>
    <a:srgbClr val="FF6600"/>
    <a:srgbClr val="6600CC"/>
    <a:srgbClr val="FF66CC"/>
    <a:srgbClr val="FF00FF"/>
    <a:srgbClr val="4F81BD"/>
    <a:srgbClr val="3333B2"/>
    <a:srgbClr val="4044B9"/>
    <a:srgbClr val="006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12" autoAdjust="0"/>
    <p:restoredTop sz="81860" autoAdjust="0"/>
  </p:normalViewPr>
  <p:slideViewPr>
    <p:cSldViewPr>
      <p:cViewPr varScale="1">
        <p:scale>
          <a:sx n="134" d="100"/>
          <a:sy n="134" d="100"/>
        </p:scale>
        <p:origin x="2476" y="7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5" d="100"/>
          <a:sy n="55" d="100"/>
        </p:scale>
        <p:origin x="261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8"/>
          </a:xfrm>
          <a:prstGeom prst="rect">
            <a:avLst/>
          </a:prstGeom>
        </p:spPr>
        <p:txBody>
          <a:bodyPr vert="horz" lIns="96634" tIns="48317" rIns="96634" bIns="48317"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8"/>
          </a:xfrm>
          <a:prstGeom prst="rect">
            <a:avLst/>
          </a:prstGeom>
        </p:spPr>
        <p:txBody>
          <a:bodyPr vert="horz" lIns="96634" tIns="48317" rIns="96634" bIns="48317" rtlCol="0"/>
          <a:lstStyle>
            <a:lvl1pPr algn="r">
              <a:defRPr sz="1300"/>
            </a:lvl1pPr>
          </a:lstStyle>
          <a:p>
            <a:fld id="{0B9AF00C-6D75-48A8-A194-B96D46F0E30B}" type="datetimeFigureOut">
              <a:rPr lang="en-US" smtClean="0"/>
              <a:t>1/26/2024</a:t>
            </a:fld>
            <a:endParaRPr lang="en-US"/>
          </a:p>
        </p:txBody>
      </p:sp>
      <p:sp>
        <p:nvSpPr>
          <p:cNvPr id="4" name="Footer Placeholder 3"/>
          <p:cNvSpPr>
            <a:spLocks noGrp="1"/>
          </p:cNvSpPr>
          <p:nvPr>
            <p:ph type="ftr" sz="quarter" idx="2"/>
          </p:nvPr>
        </p:nvSpPr>
        <p:spPr>
          <a:xfrm>
            <a:off x="0" y="9119474"/>
            <a:ext cx="3169920" cy="481727"/>
          </a:xfrm>
          <a:prstGeom prst="rect">
            <a:avLst/>
          </a:prstGeom>
        </p:spPr>
        <p:txBody>
          <a:bodyPr vert="horz" lIns="96634" tIns="48317" rIns="96634" bIns="48317"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7"/>
          </a:xfrm>
          <a:prstGeom prst="rect">
            <a:avLst/>
          </a:prstGeom>
        </p:spPr>
        <p:txBody>
          <a:bodyPr vert="horz" lIns="96634" tIns="48317" rIns="96634" bIns="48317" rtlCol="0" anchor="b"/>
          <a:lstStyle>
            <a:lvl1pPr algn="r">
              <a:defRPr sz="1300"/>
            </a:lvl1pPr>
          </a:lstStyle>
          <a:p>
            <a:fld id="{38F204BC-D94E-4A4A-A5D3-5EDFD9255BF2}" type="slidenum">
              <a:rPr lang="en-US" smtClean="0"/>
              <a:t>‹#›</a:t>
            </a:fld>
            <a:endParaRPr lang="en-US"/>
          </a:p>
        </p:txBody>
      </p:sp>
    </p:spTree>
    <p:extLst>
      <p:ext uri="{BB962C8B-B14F-4D97-AF65-F5344CB8AC3E}">
        <p14:creationId xmlns:p14="http://schemas.microsoft.com/office/powerpoint/2010/main" val="3650851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4" tIns="48317" rIns="96634" bIns="48317"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34" tIns="48317" rIns="96634" bIns="48317" rtlCol="0"/>
          <a:lstStyle>
            <a:lvl1pPr algn="r" fontAlgn="auto">
              <a:spcBef>
                <a:spcPts val="0"/>
              </a:spcBef>
              <a:spcAft>
                <a:spcPts val="0"/>
              </a:spcAft>
              <a:defRPr sz="1300" smtClean="0">
                <a:latin typeface="+mn-lt"/>
                <a:cs typeface="+mn-cs"/>
              </a:defRPr>
            </a:lvl1pPr>
          </a:lstStyle>
          <a:p>
            <a:pPr>
              <a:defRPr/>
            </a:pPr>
            <a:fld id="{564DB847-A7C6-423F-B771-46A6092732E3}" type="datetimeFigureOut">
              <a:rPr lang="en-US"/>
              <a:pPr>
                <a:defRPr/>
              </a:pPr>
              <a:t>1/26/2024</a:t>
            </a:fld>
            <a:endParaRPr lang="en-US"/>
          </a:p>
        </p:txBody>
      </p:sp>
      <p:sp>
        <p:nvSpPr>
          <p:cNvPr id="4" name="Slide Image Placeholder 3"/>
          <p:cNvSpPr>
            <a:spLocks noGrp="1" noRot="1" noChangeAspect="1"/>
          </p:cNvSpPr>
          <p:nvPr>
            <p:ph type="sldImg" idx="2"/>
          </p:nvPr>
        </p:nvSpPr>
        <p:spPr>
          <a:xfrm>
            <a:off x="1255713" y="719138"/>
            <a:ext cx="4803775" cy="3602037"/>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3"/>
            <a:ext cx="3169920" cy="480060"/>
          </a:xfrm>
          <a:prstGeom prst="rect">
            <a:avLst/>
          </a:prstGeom>
        </p:spPr>
        <p:txBody>
          <a:bodyPr vert="horz" lIns="96634" tIns="48317" rIns="96634" bIns="48317"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587" y="9119473"/>
            <a:ext cx="3169920" cy="480060"/>
          </a:xfrm>
          <a:prstGeom prst="rect">
            <a:avLst/>
          </a:prstGeom>
        </p:spPr>
        <p:txBody>
          <a:bodyPr vert="horz" lIns="96634" tIns="48317" rIns="96634" bIns="48317" rtlCol="0" anchor="b"/>
          <a:lstStyle>
            <a:lvl1pPr algn="r" fontAlgn="auto">
              <a:spcBef>
                <a:spcPts val="0"/>
              </a:spcBef>
              <a:spcAft>
                <a:spcPts val="0"/>
              </a:spcAft>
              <a:defRPr sz="13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34352467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2517595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6</a:t>
            </a:fld>
            <a:endParaRPr lang="en-US"/>
          </a:p>
        </p:txBody>
      </p:sp>
    </p:spTree>
    <p:extLst>
      <p:ext uri="{BB962C8B-B14F-4D97-AF65-F5344CB8AC3E}">
        <p14:creationId xmlns:p14="http://schemas.microsoft.com/office/powerpoint/2010/main" val="1672384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9</a:t>
            </a:fld>
            <a:endParaRPr lang="en-US"/>
          </a:p>
        </p:txBody>
      </p:sp>
    </p:spTree>
    <p:extLst>
      <p:ext uri="{BB962C8B-B14F-4D97-AF65-F5344CB8AC3E}">
        <p14:creationId xmlns:p14="http://schemas.microsoft.com/office/powerpoint/2010/main" val="3749534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37FC56A9-71FA-49A8-A49B-73E0C4B6E024}" type="slidenum">
              <a:rPr lang="en-US" smtClean="0"/>
              <a:pPr>
                <a:defRPr/>
              </a:pPr>
              <a:t>31</a:t>
            </a:fld>
            <a:endParaRPr lang="en-US"/>
          </a:p>
        </p:txBody>
      </p:sp>
    </p:spTree>
    <p:extLst>
      <p:ext uri="{BB962C8B-B14F-4D97-AF65-F5344CB8AC3E}">
        <p14:creationId xmlns:p14="http://schemas.microsoft.com/office/powerpoint/2010/main" val="76064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4" name="Rectangle 3"/>
          <p:cNvSpPr/>
          <p:nvPr/>
        </p:nvSpPr>
        <p:spPr>
          <a:xfrm>
            <a:off x="4091930" y="6597352"/>
            <a:ext cx="5052069"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1" y="6597352"/>
            <a:ext cx="409193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533400" y="1295400"/>
            <a:ext cx="8077200" cy="1557536"/>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1509" y="6597352"/>
            <a:ext cx="408042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 name="Title 1"/>
          <p:cNvSpPr>
            <a:spLocks noGrp="1"/>
          </p:cNvSpPr>
          <p:nvPr>
            <p:ph type="ctrTitle"/>
          </p:nvPr>
        </p:nvSpPr>
        <p:spPr>
          <a:xfrm>
            <a:off x="609600" y="1447800"/>
            <a:ext cx="7922840" cy="838200"/>
          </a:xfrm>
        </p:spPr>
        <p:txBody>
          <a:bodyPr/>
          <a:lstStyle>
            <a:lvl1pPr>
              <a:defRPr baseline="0">
                <a:solidFill>
                  <a:schemeClr val="bg1"/>
                </a:solidFill>
                <a:latin typeface="+mj-lt"/>
                <a:cs typeface="Times New Roman" panose="02020603050405020304" pitchFamily="18" charset="0"/>
              </a:defRPr>
            </a:lvl1pPr>
          </a:lstStyle>
          <a:p>
            <a:r>
              <a:rPr lang="en-US" dirty="0"/>
              <a:t>Click to edit Master title style</a:t>
            </a:r>
          </a:p>
        </p:txBody>
      </p:sp>
      <p:sp>
        <p:nvSpPr>
          <p:cNvPr id="9"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dirty="0"/>
              <a:t>Introduction</a:t>
            </a:r>
          </a:p>
        </p:txBody>
      </p:sp>
      <p:sp>
        <p:nvSpPr>
          <p:cNvPr id="10" name="Slide Number Placeholder 5"/>
          <p:cNvSpPr>
            <a:spLocks noGrp="1"/>
          </p:cNvSpPr>
          <p:nvPr>
            <p:ph type="sldNum" sz="quarter" idx="12"/>
          </p:nvPr>
        </p:nvSpPr>
        <p:spPr>
          <a:xfrm>
            <a:off x="8001000" y="6597352"/>
            <a:ext cx="1143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9EC681-8D43-4411-94FF-0E685A50AF1A}" type="datetime1">
              <a:rPr lang="en-US" smtClean="0"/>
              <a:t>1/26/2024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Introduction</a:t>
            </a: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A36733-459D-4C68-B614-1F8D3D4A1C30}" type="datetime1">
              <a:rPr lang="en-US" smtClean="0"/>
              <a:t>1/26/2024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Introduction</a:t>
            </a: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9" name="Rectangle 3"/>
          <p:cNvSpPr/>
          <p:nvPr userDrawn="1"/>
        </p:nvSpPr>
        <p:spPr>
          <a:xfrm>
            <a:off x="4091930" y="6597352"/>
            <a:ext cx="5052069"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Rectangle 4"/>
          <p:cNvSpPr/>
          <p:nvPr userDrawn="1"/>
        </p:nvSpPr>
        <p:spPr>
          <a:xfrm>
            <a:off x="-1" y="6597352"/>
            <a:ext cx="409193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1" name="TextBox 6"/>
          <p:cNvSpPr txBox="1"/>
          <p:nvPr userDrawn="1"/>
        </p:nvSpPr>
        <p:spPr>
          <a:xfrm>
            <a:off x="11509" y="6597352"/>
            <a:ext cx="408042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12"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dirty="0"/>
              <a:t>Introduction</a:t>
            </a:r>
          </a:p>
        </p:txBody>
      </p:sp>
      <p:sp>
        <p:nvSpPr>
          <p:cNvPr id="13" name="Slide Number Placeholder 5"/>
          <p:cNvSpPr>
            <a:spLocks noGrp="1"/>
          </p:cNvSpPr>
          <p:nvPr>
            <p:ph type="sldNum" sz="quarter" idx="12"/>
          </p:nvPr>
        </p:nvSpPr>
        <p:spPr>
          <a:xfrm>
            <a:off x="8001000" y="6597352"/>
            <a:ext cx="1143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
        <p:nvSpPr>
          <p:cNvPr id="14" name="Rounded Rectangle 5"/>
          <p:cNvSpPr/>
          <p:nvPr userDrawn="1"/>
        </p:nvSpPr>
        <p:spPr>
          <a:xfrm>
            <a:off x="619060" y="2884552"/>
            <a:ext cx="8077200" cy="901432"/>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Title 1"/>
          <p:cNvSpPr>
            <a:spLocks noGrp="1"/>
          </p:cNvSpPr>
          <p:nvPr>
            <p:ph type="ctrTitle"/>
          </p:nvPr>
        </p:nvSpPr>
        <p:spPr>
          <a:xfrm>
            <a:off x="696240" y="2916168"/>
            <a:ext cx="7922840" cy="838200"/>
          </a:xfrm>
        </p:spPr>
        <p:txBody>
          <a:bodyPr/>
          <a:lstStyle>
            <a:lvl1pPr>
              <a:defRPr sz="4000" baseline="0">
                <a:solidFill>
                  <a:schemeClr val="bg1"/>
                </a:solidFill>
                <a:latin typeface="+mj-lt"/>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15980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p:nvSpPr>
        <p:spPr>
          <a:xfrm>
            <a:off x="0" y="-5298"/>
            <a:ext cx="9144000" cy="92202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304800" y="1196752"/>
            <a:ext cx="8382000" cy="4929411"/>
          </a:xfrm>
        </p:spPr>
        <p:txBody>
          <a:bodyPr/>
          <a:lstStyle>
            <a:lvl1pPr>
              <a:buSzPct val="60000"/>
              <a:buFontTx/>
              <a:buBlip>
                <a:blip r:embed="rId2"/>
              </a:buBlip>
              <a:defRPr>
                <a:latin typeface="+mj-lt"/>
                <a:cs typeface="Times New Roman" panose="02020603050405020304" pitchFamily="18" charset="0"/>
              </a:defRPr>
            </a:lvl1pPr>
            <a:lvl2pPr>
              <a:buSzPct val="60000"/>
              <a:buFontTx/>
              <a:buBlip>
                <a:blip r:embed="rId3"/>
              </a:buBlip>
              <a:defRPr>
                <a:latin typeface="+mj-lt"/>
                <a:cs typeface="Times New Roman" panose="02020603050405020304" pitchFamily="18" charset="0"/>
              </a:defRPr>
            </a:lvl2pPr>
            <a:lvl3pPr>
              <a:defRPr>
                <a:latin typeface="+mj-lt"/>
                <a:cs typeface="Times New Roman" panose="02020603050405020304" pitchFamily="18" charset="0"/>
              </a:defRPr>
            </a:lvl3pPr>
            <a:lvl4pPr>
              <a:defRPr>
                <a:latin typeface="+mj-lt"/>
                <a:cs typeface="Times New Roman" panose="02020603050405020304" pitchFamily="18" charset="0"/>
              </a:defRPr>
            </a:lvl4pPr>
            <a:lvl5pPr>
              <a:defRPr>
                <a:latin typeface="+mj-lt"/>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 y="14644"/>
            <a:ext cx="9143999" cy="900183"/>
          </a:xfrm>
        </p:spPr>
        <p:txBody>
          <a:bodyPr/>
          <a:lstStyle>
            <a:lvl1pPr marL="182880" algn="l">
              <a:defRPr sz="3600" baseline="0">
                <a:solidFill>
                  <a:schemeClr val="bg1"/>
                </a:solidFill>
                <a:latin typeface="+mj-lt"/>
                <a:cs typeface="Times New Roman" panose="02020603050405020304" pitchFamily="18" charset="0"/>
              </a:defRPr>
            </a:lvl1pPr>
          </a:lstStyle>
          <a:p>
            <a:r>
              <a:rPr lang="en-US" dirty="0"/>
              <a:t>Click to edit Master title style</a:t>
            </a:r>
          </a:p>
        </p:txBody>
      </p:sp>
      <p:sp>
        <p:nvSpPr>
          <p:cNvPr id="20" name="Rectangle 3"/>
          <p:cNvSpPr/>
          <p:nvPr userDrawn="1"/>
        </p:nvSpPr>
        <p:spPr>
          <a:xfrm>
            <a:off x="4091930" y="6597352"/>
            <a:ext cx="5052069"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1" name="Rectangle 4"/>
          <p:cNvSpPr/>
          <p:nvPr userDrawn="1"/>
        </p:nvSpPr>
        <p:spPr>
          <a:xfrm>
            <a:off x="-1" y="6597352"/>
            <a:ext cx="409193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2" name="TextBox 6"/>
          <p:cNvSpPr txBox="1"/>
          <p:nvPr userDrawn="1"/>
        </p:nvSpPr>
        <p:spPr>
          <a:xfrm>
            <a:off x="11509" y="6597352"/>
            <a:ext cx="408042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3"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dirty="0"/>
              <a:t>Introduction</a:t>
            </a:r>
          </a:p>
        </p:txBody>
      </p:sp>
      <p:sp>
        <p:nvSpPr>
          <p:cNvPr id="24" name="Slide Number Placeholder 5"/>
          <p:cNvSpPr>
            <a:spLocks noGrp="1"/>
          </p:cNvSpPr>
          <p:nvPr>
            <p:ph type="sldNum" sz="quarter" idx="12"/>
          </p:nvPr>
        </p:nvSpPr>
        <p:spPr>
          <a:xfrm>
            <a:off x="8001000" y="6597352"/>
            <a:ext cx="1143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 y="0"/>
            <a:ext cx="9143999" cy="762000"/>
          </a:xfrm>
        </p:spPr>
        <p:txBody>
          <a:bodyPr/>
          <a:lstStyle>
            <a:lvl1pPr marL="182880" algn="l">
              <a:defRPr baseline="0">
                <a:solidFill>
                  <a:schemeClr val="bg1"/>
                </a:solidFill>
              </a:defRPr>
            </a:lvl1pPr>
          </a:lstStyle>
          <a:p>
            <a:r>
              <a:rPr lang="en-US" dirty="0"/>
              <a:t>Click to edit Master title style</a:t>
            </a:r>
          </a:p>
        </p:txBody>
      </p:sp>
      <p:sp>
        <p:nvSpPr>
          <p:cNvPr id="21" name="Rectangle 3"/>
          <p:cNvSpPr/>
          <p:nvPr userDrawn="1"/>
        </p:nvSpPr>
        <p:spPr>
          <a:xfrm>
            <a:off x="4091930" y="6597352"/>
            <a:ext cx="5052069"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2" name="Rectangle 4"/>
          <p:cNvSpPr/>
          <p:nvPr userDrawn="1"/>
        </p:nvSpPr>
        <p:spPr>
          <a:xfrm>
            <a:off x="-1" y="6597352"/>
            <a:ext cx="409193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3" name="TextBox 6"/>
          <p:cNvSpPr txBox="1"/>
          <p:nvPr userDrawn="1"/>
        </p:nvSpPr>
        <p:spPr>
          <a:xfrm>
            <a:off x="11509" y="6597352"/>
            <a:ext cx="408042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4"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dirty="0"/>
              <a:t>Introduction</a:t>
            </a:r>
          </a:p>
        </p:txBody>
      </p:sp>
      <p:sp>
        <p:nvSpPr>
          <p:cNvPr id="25" name="Slide Number Placeholder 5"/>
          <p:cNvSpPr>
            <a:spLocks noGrp="1"/>
          </p:cNvSpPr>
          <p:nvPr>
            <p:ph type="sldNum" sz="quarter" idx="12"/>
          </p:nvPr>
        </p:nvSpPr>
        <p:spPr>
          <a:xfrm>
            <a:off x="8001000" y="6597352"/>
            <a:ext cx="1143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1" y="0"/>
            <a:ext cx="9143999" cy="762000"/>
          </a:xfrm>
        </p:spPr>
        <p:txBody>
          <a:bodyPr/>
          <a:lstStyle>
            <a:lvl1pPr marL="182880" algn="l">
              <a:defRPr baseline="0">
                <a:solidFill>
                  <a:schemeClr val="bg1"/>
                </a:solidFill>
              </a:defRPr>
            </a:lvl1pPr>
          </a:lstStyle>
          <a:p>
            <a:r>
              <a:rPr lang="en-US" dirty="0"/>
              <a:t>Click to edit Master title style</a:t>
            </a:r>
          </a:p>
        </p:txBody>
      </p:sp>
      <p:sp>
        <p:nvSpPr>
          <p:cNvPr id="23" name="Rectangle 3"/>
          <p:cNvSpPr/>
          <p:nvPr userDrawn="1"/>
        </p:nvSpPr>
        <p:spPr>
          <a:xfrm>
            <a:off x="4091930" y="6597352"/>
            <a:ext cx="5052069"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4" name="Rectangle 4"/>
          <p:cNvSpPr/>
          <p:nvPr userDrawn="1"/>
        </p:nvSpPr>
        <p:spPr>
          <a:xfrm>
            <a:off x="-1" y="6597352"/>
            <a:ext cx="409193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5" name="TextBox 6"/>
          <p:cNvSpPr txBox="1"/>
          <p:nvPr userDrawn="1"/>
        </p:nvSpPr>
        <p:spPr>
          <a:xfrm>
            <a:off x="11509" y="6597352"/>
            <a:ext cx="408042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dirty="0"/>
              <a:t>Introduction</a:t>
            </a:r>
          </a:p>
        </p:txBody>
      </p:sp>
      <p:sp>
        <p:nvSpPr>
          <p:cNvPr id="27" name="Slide Number Placeholder 5"/>
          <p:cNvSpPr>
            <a:spLocks noGrp="1"/>
          </p:cNvSpPr>
          <p:nvPr>
            <p:ph type="sldNum" sz="quarter" idx="12"/>
          </p:nvPr>
        </p:nvSpPr>
        <p:spPr>
          <a:xfrm>
            <a:off x="8001000" y="6597352"/>
            <a:ext cx="1143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1" y="0"/>
            <a:ext cx="9143999" cy="762000"/>
          </a:xfrm>
        </p:spPr>
        <p:txBody>
          <a:bodyPr/>
          <a:lstStyle>
            <a:lvl1pPr marL="182880" algn="l">
              <a:defRPr baseline="0">
                <a:solidFill>
                  <a:schemeClr val="bg1"/>
                </a:solidFill>
                <a:latin typeface="+mn-lt"/>
              </a:defRPr>
            </a:lvl1pPr>
          </a:lstStyle>
          <a:p>
            <a:r>
              <a:rPr lang="en-US" dirty="0"/>
              <a:t>Click to edit Master title style</a:t>
            </a:r>
          </a:p>
        </p:txBody>
      </p:sp>
      <p:sp>
        <p:nvSpPr>
          <p:cNvPr id="19" name="Rectangle 3"/>
          <p:cNvSpPr/>
          <p:nvPr userDrawn="1"/>
        </p:nvSpPr>
        <p:spPr>
          <a:xfrm>
            <a:off x="4091930" y="6597352"/>
            <a:ext cx="5052069"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0" name="Rectangle 4"/>
          <p:cNvSpPr/>
          <p:nvPr userDrawn="1"/>
        </p:nvSpPr>
        <p:spPr>
          <a:xfrm>
            <a:off x="-1" y="6597352"/>
            <a:ext cx="409193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1" name="TextBox 6"/>
          <p:cNvSpPr txBox="1"/>
          <p:nvPr userDrawn="1"/>
        </p:nvSpPr>
        <p:spPr>
          <a:xfrm>
            <a:off x="11509" y="6597352"/>
            <a:ext cx="408042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2"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dirty="0"/>
              <a:t>Introduction</a:t>
            </a:r>
          </a:p>
        </p:txBody>
      </p:sp>
      <p:sp>
        <p:nvSpPr>
          <p:cNvPr id="23" name="Slide Number Placeholder 5"/>
          <p:cNvSpPr>
            <a:spLocks noGrp="1"/>
          </p:cNvSpPr>
          <p:nvPr>
            <p:ph type="sldNum" sz="quarter" idx="12"/>
          </p:nvPr>
        </p:nvSpPr>
        <p:spPr>
          <a:xfrm>
            <a:off x="8001000" y="6597352"/>
            <a:ext cx="1143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7" name="Rectangle 3"/>
          <p:cNvSpPr/>
          <p:nvPr userDrawn="1"/>
        </p:nvSpPr>
        <p:spPr>
          <a:xfrm>
            <a:off x="4091930" y="6597352"/>
            <a:ext cx="5052069" cy="260648"/>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8" name="Rectangle 4"/>
          <p:cNvSpPr/>
          <p:nvPr userDrawn="1"/>
        </p:nvSpPr>
        <p:spPr>
          <a:xfrm>
            <a:off x="-1" y="6597352"/>
            <a:ext cx="409193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9" name="TextBox 6"/>
          <p:cNvSpPr txBox="1"/>
          <p:nvPr userDrawn="1"/>
        </p:nvSpPr>
        <p:spPr>
          <a:xfrm>
            <a:off x="11509" y="6597352"/>
            <a:ext cx="4080420" cy="260648"/>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CSCI2100D Data Structures</a:t>
            </a:r>
          </a:p>
        </p:txBody>
      </p:sp>
      <p:sp>
        <p:nvSpPr>
          <p:cNvPr id="20"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dirty="0"/>
              <a:t>Introduction</a:t>
            </a:r>
          </a:p>
        </p:txBody>
      </p:sp>
      <p:sp>
        <p:nvSpPr>
          <p:cNvPr id="21" name="Slide Number Placeholder 5"/>
          <p:cNvSpPr>
            <a:spLocks noGrp="1"/>
          </p:cNvSpPr>
          <p:nvPr>
            <p:ph type="sldNum" sz="quarter" idx="12"/>
          </p:nvPr>
        </p:nvSpPr>
        <p:spPr>
          <a:xfrm>
            <a:off x="8001000" y="6597352"/>
            <a:ext cx="1143000" cy="260648"/>
          </a:xfrm>
        </p:spPr>
        <p:txBody>
          <a:bodyPr/>
          <a:lstStyle>
            <a:lvl1pPr>
              <a:defRPr baseline="0" smtClean="0">
                <a:solidFill>
                  <a:schemeClr val="bg1"/>
                </a:solidFill>
              </a:defRPr>
            </a:lvl1pPr>
          </a:lstStyle>
          <a:p>
            <a:pPr>
              <a:defRPr/>
            </a:pPr>
            <a:fld id="{4F25B14B-C98E-4C14-96E7-18DD3A29C179}"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B1A3CDFA-330E-4CAA-8D3D-CB5AEA74F8D2}" type="datetime1">
              <a:rPr lang="en-US" smtClean="0"/>
              <a:t>1/26/2024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Introduction</a:t>
            </a: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897267CC-F936-4338-A5BF-4A2F6369C5A4}" type="datetime1">
              <a:rPr lang="en-US" smtClean="0"/>
              <a:t>1/26/2024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Introduction</a:t>
            </a: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0C732611-0F25-4EBF-9023-C4FFDAAD1EC6}" type="datetime1">
              <a:rPr lang="en-US" smtClean="0"/>
              <a:t>1/26/2024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dirty="0"/>
              <a:t>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7" r:id="rId2"/>
    <p:sldLayoutId id="2147483672"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13.png"/><Relationship Id="rId5" Type="http://schemas.openxmlformats.org/officeDocument/2006/relationships/image" Target="../media/image11.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13.png"/><Relationship Id="rId5" Type="http://schemas.openxmlformats.org/officeDocument/2006/relationships/image" Target="../media/image11.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8.png"/><Relationship Id="rId1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609600" y="1371600"/>
            <a:ext cx="7924800" cy="1409328"/>
          </a:xfrm>
        </p:spPr>
        <p:txBody>
          <a:bodyPr/>
          <a:lstStyle/>
          <a:p>
            <a:r>
              <a:rPr lang="en-US" altLang="zh-CN" sz="3600" dirty="0"/>
              <a:t>CSCI2100D </a:t>
            </a:r>
            <a:r>
              <a:rPr lang="en-US" altLang="zh-CN" sz="3600"/>
              <a:t>Tutorial 2</a:t>
            </a:r>
            <a:endParaRPr lang="en-US" sz="3600" dirty="0">
              <a:latin typeface="Comic Sans MS" panose="030F0702030302020204" pitchFamily="66" charset="0"/>
            </a:endParaRPr>
          </a:p>
        </p:txBody>
      </p:sp>
      <p:sp>
        <p:nvSpPr>
          <p:cNvPr id="4" name="Slide Number Placeholder 3"/>
          <p:cNvSpPr>
            <a:spLocks noGrp="1"/>
          </p:cNvSpPr>
          <p:nvPr>
            <p:ph type="sldNum" sz="quarter" idx="12"/>
          </p:nvPr>
        </p:nvSpPr>
        <p:spPr>
          <a:xfrm>
            <a:off x="8388424" y="6597352"/>
            <a:ext cx="755576" cy="260648"/>
          </a:xfrm>
        </p:spPr>
        <p:txBody>
          <a:bodyPr/>
          <a:lstStyle/>
          <a:p>
            <a:pPr>
              <a:defRPr/>
            </a:pPr>
            <a:r>
              <a:rPr lang="en-US" dirty="0"/>
              <a:t>1</a:t>
            </a:r>
          </a:p>
        </p:txBody>
      </p:sp>
      <p:sp>
        <p:nvSpPr>
          <p:cNvPr id="6" name="TextBox 5"/>
          <p:cNvSpPr txBox="1"/>
          <p:nvPr/>
        </p:nvSpPr>
        <p:spPr>
          <a:xfrm>
            <a:off x="2591780" y="3429000"/>
            <a:ext cx="3657600" cy="461665"/>
          </a:xfrm>
          <a:prstGeom prst="rect">
            <a:avLst/>
          </a:prstGeom>
          <a:noFill/>
        </p:spPr>
        <p:txBody>
          <a:bodyPr wrap="square" rtlCol="0">
            <a:spAutoFit/>
          </a:bodyPr>
          <a:lstStyle/>
          <a:p>
            <a:pPr algn="ctr"/>
            <a:r>
              <a:rPr lang="en-US" altLang="zh-CN" sz="2400">
                <a:latin typeface="Comic Sans MS" panose="030F0702030302020204" pitchFamily="66" charset="0"/>
                <a:cs typeface="Times New Roman" panose="02020603050405020304" pitchFamily="18" charset="0"/>
              </a:rPr>
              <a:t>Fangyuan ZHANG</a:t>
            </a:r>
            <a:endParaRPr lang="en-US" altLang="zh-CN" sz="2400" dirty="0">
              <a:latin typeface="Comic Sans MS" panose="030F0702030302020204" pitchFamily="66" charset="0"/>
              <a:cs typeface="Times New Roman" panose="02020603050405020304" pitchFamily="18" charset="0"/>
            </a:endParaRPr>
          </a:p>
        </p:txBody>
      </p:sp>
      <p:sp>
        <p:nvSpPr>
          <p:cNvPr id="9" name="Rectangle 8"/>
          <p:cNvSpPr/>
          <p:nvPr/>
        </p:nvSpPr>
        <p:spPr>
          <a:xfrm>
            <a:off x="2411760" y="3068960"/>
            <a:ext cx="360040"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矩形 1"/>
          <p:cNvSpPr/>
          <p:nvPr/>
        </p:nvSpPr>
        <p:spPr>
          <a:xfrm>
            <a:off x="1180220" y="4294836"/>
            <a:ext cx="7208204" cy="646331"/>
          </a:xfrm>
          <a:prstGeom prst="rect">
            <a:avLst/>
          </a:prstGeom>
        </p:spPr>
        <p:txBody>
          <a:bodyPr wrap="square">
            <a:spAutoFit/>
          </a:bodyPr>
          <a:lstStyle/>
          <a:p>
            <a:pPr algn="ctr"/>
            <a:r>
              <a:rPr lang="en-US" dirty="0">
                <a:latin typeface="Comic Sans MS" panose="030F0702030302020204" pitchFamily="66" charset="0"/>
              </a:rPr>
              <a:t>Department of Systems Engineering and Engineering Management</a:t>
            </a:r>
          </a:p>
          <a:p>
            <a:pPr algn="ctr"/>
            <a:r>
              <a:rPr lang="en-US" dirty="0">
                <a:latin typeface="Comic Sans MS" panose="030F0702030302020204" pitchFamily="66" charset="0"/>
              </a:rPr>
              <a:t>Chinese University of Hong Kong</a:t>
            </a:r>
          </a:p>
        </p:txBody>
      </p:sp>
      <p:sp>
        <p:nvSpPr>
          <p:cNvPr id="8"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Tutorial 2</a:t>
            </a:r>
          </a:p>
        </p:txBody>
      </p:sp>
    </p:spTree>
  </p:cSld>
  <p:clrMapOvr>
    <a:masterClrMapping/>
  </p:clrMapOvr>
  <mc:AlternateContent xmlns:mc="http://schemas.openxmlformats.org/markup-compatibility/2006" xmlns:p14="http://schemas.microsoft.com/office/powerpoint/2010/main">
    <mc:Choice Requires="p14">
      <p:transition spd="slow" p14:dur="2000" advTm="1352"/>
    </mc:Choice>
    <mc:Fallback xmlns="">
      <p:transition spd="slow" advTm="135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08192"/>
            <a:ext cx="8382000" cy="5117971"/>
          </a:xfrm>
        </p:spPr>
        <p:txBody>
          <a:bodyPr/>
          <a:lstStyle/>
          <a:p>
            <a:r>
              <a:rPr lang="en-US" altLang="zh-CN" sz="1800" dirty="0"/>
              <a:t>Step 1: Partition the initial array into two subarrays.</a:t>
            </a:r>
          </a:p>
          <a:p>
            <a:pPr lvl="1"/>
            <a:endParaRPr lang="en-US" altLang="zh-CN" sz="2000" dirty="0"/>
          </a:p>
          <a:p>
            <a:pPr marL="0" indent="0">
              <a:buNone/>
            </a:pPr>
            <a:endParaRPr lang="en-US" altLang="zh-CN" dirty="0"/>
          </a:p>
        </p:txBody>
      </p:sp>
      <p:sp>
        <p:nvSpPr>
          <p:cNvPr id="3" name="Title 2"/>
          <p:cNvSpPr>
            <a:spLocks noGrp="1"/>
          </p:cNvSpPr>
          <p:nvPr>
            <p:ph type="title"/>
          </p:nvPr>
        </p:nvSpPr>
        <p:spPr/>
        <p:txBody>
          <a:bodyPr/>
          <a:lstStyle/>
          <a:p>
            <a:r>
              <a:rPr lang="en-US" altLang="zh-CN" dirty="0"/>
              <a:t>An Example (1)</a:t>
            </a:r>
            <a:endParaRPr lang="zh-CN" altLang="en-US" dirty="0"/>
          </a:p>
        </p:txBody>
      </p:sp>
      <p:sp>
        <p:nvSpPr>
          <p:cNvPr id="4" name="Footer Placeholder 3"/>
          <p:cNvSpPr>
            <a:spLocks noGrp="1"/>
          </p:cNvSpPr>
          <p:nvPr>
            <p:ph type="ftr" sz="quarter" idx="11"/>
          </p:nvPr>
        </p:nvSpPr>
        <p:spPr/>
        <p:txBody>
          <a:bodyPr/>
          <a:lstStyle/>
          <a:p>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10</a:t>
            </a:fld>
            <a:endParaRPr lang="en-US" dirty="0"/>
          </a:p>
        </p:txBody>
      </p:sp>
      <p:cxnSp>
        <p:nvCxnSpPr>
          <p:cNvPr id="6" name="AutoShape 4"/>
          <p:cNvCxnSpPr>
            <a:cxnSpLocks noChangeShapeType="1"/>
            <a:stCxn id="16" idx="0"/>
            <a:endCxn id="13" idx="2"/>
          </p:cNvCxnSpPr>
          <p:nvPr/>
        </p:nvCxnSpPr>
        <p:spPr bwMode="auto">
          <a:xfrm flipV="1">
            <a:off x="12842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5"/>
          <p:cNvCxnSpPr>
            <a:cxnSpLocks noChangeShapeType="1"/>
            <a:stCxn id="17" idx="0"/>
            <a:endCxn id="13" idx="2"/>
          </p:cNvCxnSpPr>
          <p:nvPr/>
        </p:nvCxnSpPr>
        <p:spPr bwMode="auto">
          <a:xfrm flipH="1" flipV="1">
            <a:off x="23526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6"/>
          <p:cNvCxnSpPr>
            <a:cxnSpLocks noChangeShapeType="1"/>
            <a:stCxn id="21" idx="0"/>
            <a:endCxn id="16" idx="2"/>
          </p:cNvCxnSpPr>
          <p:nvPr/>
        </p:nvCxnSpPr>
        <p:spPr bwMode="auto">
          <a:xfrm flipV="1">
            <a:off x="8175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7"/>
          <p:cNvCxnSpPr>
            <a:cxnSpLocks noChangeShapeType="1"/>
            <a:stCxn id="23" idx="0"/>
            <a:endCxn id="17" idx="2"/>
          </p:cNvCxnSpPr>
          <p:nvPr/>
        </p:nvCxnSpPr>
        <p:spPr bwMode="auto">
          <a:xfrm flipV="1">
            <a:off x="2940050" y="5487987"/>
            <a:ext cx="4794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8"/>
          <p:cNvCxnSpPr>
            <a:cxnSpLocks noChangeShapeType="1"/>
            <a:stCxn id="16" idx="2"/>
            <a:endCxn id="22" idx="0"/>
          </p:cNvCxnSpPr>
          <p:nvPr/>
        </p:nvCxnSpPr>
        <p:spPr bwMode="auto">
          <a:xfrm>
            <a:off x="12842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9"/>
          <p:cNvCxnSpPr>
            <a:cxnSpLocks noChangeShapeType="1"/>
            <a:stCxn id="17" idx="2"/>
            <a:endCxn id="24" idx="0"/>
          </p:cNvCxnSpPr>
          <p:nvPr/>
        </p:nvCxnSpPr>
        <p:spPr bwMode="auto">
          <a:xfrm>
            <a:off x="3419475" y="5487987"/>
            <a:ext cx="5048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0"/>
          <p:cNvGrpSpPr>
            <a:grpSpLocks/>
          </p:cNvGrpSpPr>
          <p:nvPr/>
        </p:nvGrpSpPr>
        <p:grpSpPr bwMode="auto">
          <a:xfrm>
            <a:off x="1071563" y="4025900"/>
            <a:ext cx="6981825" cy="427037"/>
            <a:chOff x="771" y="2764"/>
            <a:chExt cx="4398" cy="269"/>
          </a:xfrm>
        </p:grpSpPr>
        <p:sp>
          <p:nvSpPr>
            <p:cNvPr id="13" name="AutoShape 11"/>
            <p:cNvSpPr>
              <a:spLocks noChangeArrowheads="1"/>
            </p:cNvSpPr>
            <p:nvPr/>
          </p:nvSpPr>
          <p:spPr bwMode="auto">
            <a:xfrm>
              <a:off x="771"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2 </a:t>
              </a:r>
            </a:p>
          </p:txBody>
        </p:sp>
        <p:sp>
          <p:nvSpPr>
            <p:cNvPr id="14" name="AutoShape 12"/>
            <p:cNvSpPr>
              <a:spLocks noChangeArrowheads="1"/>
            </p:cNvSpPr>
            <p:nvPr/>
          </p:nvSpPr>
          <p:spPr bwMode="auto">
            <a:xfrm>
              <a:off x="3555"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3  8  6  1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1  3  8  6</a:t>
              </a:r>
            </a:p>
          </p:txBody>
        </p:sp>
      </p:grpSp>
      <p:grpSp>
        <p:nvGrpSpPr>
          <p:cNvPr id="15" name="Group 13"/>
          <p:cNvGrpSpPr>
            <a:grpSpLocks/>
          </p:cNvGrpSpPr>
          <p:nvPr/>
        </p:nvGrpSpPr>
        <p:grpSpPr bwMode="auto">
          <a:xfrm>
            <a:off x="590550" y="5051425"/>
            <a:ext cx="7996238" cy="427037"/>
            <a:chOff x="468" y="3168"/>
            <a:chExt cx="5037" cy="269"/>
          </a:xfrm>
        </p:grpSpPr>
        <p:sp>
          <p:nvSpPr>
            <p:cNvPr id="16" name="AutoShape 14"/>
            <p:cNvSpPr>
              <a:spLocks noChangeArrowheads="1"/>
            </p:cNvSpPr>
            <p:nvPr/>
          </p:nvSpPr>
          <p:spPr bwMode="auto">
            <a:xfrm>
              <a:off x="468"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endParaRPr>
            </a:p>
          </p:txBody>
        </p:sp>
        <p:sp>
          <p:nvSpPr>
            <p:cNvPr id="17" name="AutoShape 15"/>
            <p:cNvSpPr>
              <a:spLocks noChangeArrowheads="1"/>
            </p:cNvSpPr>
            <p:nvPr/>
          </p:nvSpPr>
          <p:spPr bwMode="auto">
            <a:xfrm>
              <a:off x="1779"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9  4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4  9</a:t>
              </a:r>
            </a:p>
          </p:txBody>
        </p:sp>
        <p:sp>
          <p:nvSpPr>
            <p:cNvPr id="18" name="AutoShape 16"/>
            <p:cNvSpPr>
              <a:spLocks noChangeArrowheads="1"/>
            </p:cNvSpPr>
            <p:nvPr/>
          </p:nvSpPr>
          <p:spPr bwMode="auto">
            <a:xfrm>
              <a:off x="3252"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3  8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3  8</a:t>
              </a:r>
            </a:p>
          </p:txBody>
        </p:sp>
        <p:sp>
          <p:nvSpPr>
            <p:cNvPr id="19" name="AutoShape 17"/>
            <p:cNvSpPr>
              <a:spLocks noChangeArrowheads="1"/>
            </p:cNvSpPr>
            <p:nvPr/>
          </p:nvSpPr>
          <p:spPr bwMode="auto">
            <a:xfrm>
              <a:off x="4563"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6  1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1  6</a:t>
              </a:r>
            </a:p>
          </p:txBody>
        </p:sp>
      </p:grpSp>
      <p:grpSp>
        <p:nvGrpSpPr>
          <p:cNvPr id="20" name="Group 18"/>
          <p:cNvGrpSpPr>
            <a:grpSpLocks/>
          </p:cNvGrpSpPr>
          <p:nvPr/>
        </p:nvGrpSpPr>
        <p:grpSpPr bwMode="auto">
          <a:xfrm>
            <a:off x="457200" y="6076950"/>
            <a:ext cx="8229600" cy="427037"/>
            <a:chOff x="384" y="3571"/>
            <a:chExt cx="5184" cy="269"/>
          </a:xfrm>
        </p:grpSpPr>
        <p:sp>
          <p:nvSpPr>
            <p:cNvPr id="21" name="AutoShape 19"/>
            <p:cNvSpPr>
              <a:spLocks noChangeArrowheads="1"/>
            </p:cNvSpPr>
            <p:nvPr/>
          </p:nvSpPr>
          <p:spPr bwMode="auto">
            <a:xfrm>
              <a:off x="384"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endParaRPr kumimoji="0" lang="en-US" sz="1800" b="0" i="0" u="none" strike="noStrike" kern="0" cap="none" spc="0" normalizeH="0" baseline="0" noProof="0" dirty="0">
                <a:ln>
                  <a:noFill/>
                </a:ln>
                <a:solidFill>
                  <a:srgbClr val="B2B2B2"/>
                </a:solidFill>
                <a:effectLst/>
                <a:uLnTx/>
                <a:uFillTx/>
                <a:latin typeface="Times New Roman" pitchFamily="18" charset="0"/>
                <a:cs typeface="+mn-cs"/>
              </a:endParaRPr>
            </a:p>
          </p:txBody>
        </p:sp>
        <p:sp>
          <p:nvSpPr>
            <p:cNvPr id="22" name="AutoShape 20"/>
            <p:cNvSpPr>
              <a:spLocks noChangeArrowheads="1"/>
            </p:cNvSpPr>
            <p:nvPr/>
          </p:nvSpPr>
          <p:spPr bwMode="auto">
            <a:xfrm>
              <a:off x="1006"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kumimoji="0" lang="en-US" sz="1800" b="0" i="0" u="none" strike="noStrike" kern="0" cap="none" spc="0" normalizeH="0" baseline="0" noProof="0" dirty="0">
                  <a:ln>
                    <a:noFill/>
                  </a:ln>
                  <a:solidFill>
                    <a:srgbClr val="B2B2B2"/>
                  </a:solidFill>
                  <a:effectLst/>
                  <a:uLnTx/>
                  <a:uFillTx/>
                  <a:latin typeface="Times New Roman" pitchFamily="18" charset="0"/>
                  <a:cs typeface="+mn-cs"/>
                </a:rPr>
                <a:t>2</a:t>
              </a:r>
            </a:p>
          </p:txBody>
        </p:sp>
        <p:sp>
          <p:nvSpPr>
            <p:cNvPr id="23" name="AutoShape 21"/>
            <p:cNvSpPr>
              <a:spLocks noChangeArrowheads="1"/>
            </p:cNvSpPr>
            <p:nvPr/>
          </p:nvSpPr>
          <p:spPr bwMode="auto">
            <a:xfrm>
              <a:off x="1725" y="3571"/>
              <a:ext cx="445"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kumimoji="0" lang="en-US" sz="1800" b="0" i="0" u="none" strike="noStrike" kern="0" cap="none" spc="0" normalizeH="0" baseline="0" noProof="0" dirty="0">
                  <a:ln>
                    <a:noFill/>
                  </a:ln>
                  <a:solidFill>
                    <a:srgbClr val="B2B2B2"/>
                  </a:solidFill>
                  <a:effectLst/>
                  <a:uLnTx/>
                  <a:uFillTx/>
                  <a:latin typeface="Times New Roman" pitchFamily="18" charset="0"/>
                  <a:cs typeface="+mn-cs"/>
                </a:rPr>
                <a:t> 9</a:t>
              </a:r>
            </a:p>
          </p:txBody>
        </p:sp>
        <p:sp>
          <p:nvSpPr>
            <p:cNvPr id="24" name="AutoShape 22"/>
            <p:cNvSpPr>
              <a:spLocks noChangeArrowheads="1"/>
            </p:cNvSpPr>
            <p:nvPr/>
          </p:nvSpPr>
          <p:spPr bwMode="auto">
            <a:xfrm>
              <a:off x="2351" y="3571"/>
              <a:ext cx="433"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B2B2B2"/>
                </a:solidFill>
                <a:effectLst/>
                <a:uLnTx/>
                <a:uFillTx/>
                <a:latin typeface="Times New Roman" pitchFamily="18" charset="0"/>
                <a:cs typeface="+mn-cs"/>
              </a:endParaRPr>
            </a:p>
          </p:txBody>
        </p:sp>
        <p:sp>
          <p:nvSpPr>
            <p:cNvPr id="25" name="AutoShape 23"/>
            <p:cNvSpPr>
              <a:spLocks noChangeArrowheads="1"/>
            </p:cNvSpPr>
            <p:nvPr/>
          </p:nvSpPr>
          <p:spPr bwMode="auto">
            <a:xfrm>
              <a:off x="3168"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3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3</a:t>
              </a:r>
            </a:p>
          </p:txBody>
        </p:sp>
        <p:sp>
          <p:nvSpPr>
            <p:cNvPr id="26" name="AutoShape 24"/>
            <p:cNvSpPr>
              <a:spLocks noChangeArrowheads="1"/>
            </p:cNvSpPr>
            <p:nvPr/>
          </p:nvSpPr>
          <p:spPr bwMode="auto">
            <a:xfrm>
              <a:off x="3790"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8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8</a:t>
              </a:r>
            </a:p>
          </p:txBody>
        </p:sp>
        <p:sp>
          <p:nvSpPr>
            <p:cNvPr id="27" name="AutoShape 25"/>
            <p:cNvSpPr>
              <a:spLocks noChangeArrowheads="1"/>
            </p:cNvSpPr>
            <p:nvPr/>
          </p:nvSpPr>
          <p:spPr bwMode="auto">
            <a:xfrm>
              <a:off x="4509" y="3571"/>
              <a:ext cx="445"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6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6</a:t>
              </a:r>
            </a:p>
          </p:txBody>
        </p:sp>
        <p:sp>
          <p:nvSpPr>
            <p:cNvPr id="28" name="AutoShape 26"/>
            <p:cNvSpPr>
              <a:spLocks noChangeArrowheads="1"/>
            </p:cNvSpPr>
            <p:nvPr/>
          </p:nvSpPr>
          <p:spPr bwMode="auto">
            <a:xfrm>
              <a:off x="5135" y="3571"/>
              <a:ext cx="433"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1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1</a:t>
              </a:r>
            </a:p>
          </p:txBody>
        </p:sp>
      </p:grpSp>
      <p:cxnSp>
        <p:nvCxnSpPr>
          <p:cNvPr id="29" name="AutoShape 27"/>
          <p:cNvCxnSpPr>
            <a:cxnSpLocks noChangeShapeType="1"/>
            <a:stCxn id="18" idx="0"/>
            <a:endCxn id="14" idx="2"/>
          </p:cNvCxnSpPr>
          <p:nvPr/>
        </p:nvCxnSpPr>
        <p:spPr bwMode="auto">
          <a:xfrm flipV="1">
            <a:off x="57038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9" idx="0"/>
            <a:endCxn id="14" idx="2"/>
          </p:cNvCxnSpPr>
          <p:nvPr/>
        </p:nvCxnSpPr>
        <p:spPr bwMode="auto">
          <a:xfrm flipH="1" flipV="1">
            <a:off x="67722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25" idx="0"/>
            <a:endCxn id="18" idx="2"/>
          </p:cNvCxnSpPr>
          <p:nvPr/>
        </p:nvCxnSpPr>
        <p:spPr bwMode="auto">
          <a:xfrm flipV="1">
            <a:off x="52371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p:cNvCxnSpPr>
            <a:cxnSpLocks noChangeShapeType="1"/>
            <a:stCxn id="27" idx="0"/>
            <a:endCxn id="19" idx="2"/>
          </p:cNvCxnSpPr>
          <p:nvPr/>
        </p:nvCxnSpPr>
        <p:spPr bwMode="auto">
          <a:xfrm flipV="1">
            <a:off x="7359650" y="5487987"/>
            <a:ext cx="4794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18" idx="2"/>
            <a:endCxn id="26" idx="0"/>
          </p:cNvCxnSpPr>
          <p:nvPr/>
        </p:nvCxnSpPr>
        <p:spPr bwMode="auto">
          <a:xfrm>
            <a:off x="57038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19" idx="2"/>
            <a:endCxn id="28" idx="0"/>
          </p:cNvCxnSpPr>
          <p:nvPr/>
        </p:nvCxnSpPr>
        <p:spPr bwMode="auto">
          <a:xfrm>
            <a:off x="7839075" y="5487987"/>
            <a:ext cx="5048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AutoShape 33"/>
          <p:cNvSpPr>
            <a:spLocks noChangeArrowheads="1"/>
          </p:cNvSpPr>
          <p:nvPr/>
        </p:nvSpPr>
        <p:spPr bwMode="auto">
          <a:xfrm>
            <a:off x="2133600" y="2998787"/>
            <a:ext cx="4876800" cy="430213"/>
          </a:xfrm>
          <a:prstGeom prst="roundRect">
            <a:avLst>
              <a:gd name="adj" fmla="val 16667"/>
            </a:avLst>
          </a:prstGeom>
          <a:solidFill>
            <a:srgbClr val="00CC99"/>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2 2 1 1</a:t>
            </a:r>
            <a:r>
              <a:rPr lang="en-US" altLang="zh-CN" b="1" kern="0" dirty="0">
                <a:solidFill>
                  <a:srgbClr val="C00000"/>
                </a:solidFill>
                <a:latin typeface="Symbol" pitchFamily="18" charset="2"/>
                <a:sym typeface="Symbol" pitchFamily="18" charset="2"/>
              </a:rPr>
              <a:t></a:t>
            </a: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2 3 2</a:t>
            </a:r>
            <a:r>
              <a:rPr kumimoji="0" lang="en-US" sz="1800" b="0"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 </a:t>
            </a:r>
            <a:r>
              <a:rPr kumimoji="0" lang="en-US" sz="1800" b="1" i="0" u="none" strike="noStrike" kern="0" cap="none" spc="0" normalizeH="0" baseline="0" noProof="0" dirty="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dirty="0">
                <a:ln>
                  <a:noFill/>
                </a:ln>
                <a:solidFill>
                  <a:srgbClr val="000000"/>
                </a:solidFill>
                <a:effectLst/>
                <a:uLnTx/>
                <a:uFillTx/>
                <a:latin typeface="Times New Roman" pitchFamily="18" charset="0"/>
                <a:cs typeface="+mn-cs"/>
              </a:rPr>
              <a:t>  </a:t>
            </a: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1  2  3  4  6  7  8  9</a:t>
            </a:r>
          </a:p>
        </p:txBody>
      </p:sp>
      <p:cxnSp>
        <p:nvCxnSpPr>
          <p:cNvPr id="36" name="AutoShape 34"/>
          <p:cNvCxnSpPr>
            <a:cxnSpLocks noChangeShapeType="1"/>
            <a:stCxn id="13" idx="0"/>
            <a:endCxn id="35" idx="2"/>
          </p:cNvCxnSpPr>
          <p:nvPr/>
        </p:nvCxnSpPr>
        <p:spPr bwMode="auto">
          <a:xfrm flipV="1">
            <a:off x="2352675" y="3448050"/>
            <a:ext cx="221932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5"/>
          <p:cNvCxnSpPr>
            <a:cxnSpLocks noChangeShapeType="1"/>
            <a:stCxn id="14" idx="0"/>
            <a:endCxn id="35" idx="2"/>
          </p:cNvCxnSpPr>
          <p:nvPr/>
        </p:nvCxnSpPr>
        <p:spPr bwMode="auto">
          <a:xfrm flipH="1" flipV="1">
            <a:off x="4572000" y="3448050"/>
            <a:ext cx="220027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06481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08192"/>
            <a:ext cx="8382000" cy="5117971"/>
          </a:xfrm>
        </p:spPr>
        <p:txBody>
          <a:bodyPr/>
          <a:lstStyle/>
          <a:p>
            <a:r>
              <a:rPr lang="en-US" altLang="zh-CN" sz="1800" dirty="0"/>
              <a:t>Step 1: Partition the initial array into two subarrays.</a:t>
            </a:r>
          </a:p>
          <a:p>
            <a:r>
              <a:rPr lang="en-US" altLang="zh-CN" sz="1800" dirty="0"/>
              <a:t>Step 2: Find the majority element</a:t>
            </a:r>
          </a:p>
          <a:p>
            <a:pPr lvl="1"/>
            <a:r>
              <a:rPr lang="en-US" altLang="zh-CN" sz="1800" dirty="0">
                <a:solidFill>
                  <a:schemeClr val="bg1">
                    <a:lumMod val="65000"/>
                  </a:schemeClr>
                </a:solidFill>
              </a:rPr>
              <a:t>If the array only has one element, the majority element of this array is this only one element.</a:t>
            </a:r>
          </a:p>
          <a:p>
            <a:pPr lvl="1"/>
            <a:r>
              <a:rPr lang="en-US" altLang="zh-CN" sz="1800" dirty="0"/>
              <a:t>Otherwise, return to Step 1 to find the majority element.</a:t>
            </a:r>
            <a:endParaRPr lang="en-US" altLang="zh-CN" sz="2000" dirty="0"/>
          </a:p>
          <a:p>
            <a:pPr lvl="1"/>
            <a:endParaRPr lang="en-US" altLang="zh-CN" sz="2000" dirty="0"/>
          </a:p>
          <a:p>
            <a:pPr marL="0" indent="0">
              <a:buNone/>
            </a:pPr>
            <a:endParaRPr lang="en-US" altLang="zh-CN" dirty="0"/>
          </a:p>
        </p:txBody>
      </p:sp>
      <p:sp>
        <p:nvSpPr>
          <p:cNvPr id="3" name="Title 2"/>
          <p:cNvSpPr>
            <a:spLocks noGrp="1"/>
          </p:cNvSpPr>
          <p:nvPr>
            <p:ph type="title"/>
          </p:nvPr>
        </p:nvSpPr>
        <p:spPr/>
        <p:txBody>
          <a:bodyPr/>
          <a:lstStyle/>
          <a:p>
            <a:r>
              <a:rPr lang="en-US" altLang="zh-CN" dirty="0"/>
              <a:t>An Example (2)</a:t>
            </a:r>
            <a:endParaRPr lang="zh-CN" altLang="en-US" dirty="0"/>
          </a:p>
        </p:txBody>
      </p:sp>
      <p:sp>
        <p:nvSpPr>
          <p:cNvPr id="4" name="Footer Placeholder 3"/>
          <p:cNvSpPr>
            <a:spLocks noGrp="1"/>
          </p:cNvSpPr>
          <p:nvPr>
            <p:ph type="ftr" sz="quarter" idx="11"/>
          </p:nvPr>
        </p:nvSpPr>
        <p:spPr/>
        <p:txBody>
          <a:bodyPr/>
          <a:lstStyle/>
          <a:p>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11</a:t>
            </a:fld>
            <a:endParaRPr lang="en-US" dirty="0"/>
          </a:p>
        </p:txBody>
      </p:sp>
      <p:cxnSp>
        <p:nvCxnSpPr>
          <p:cNvPr id="6" name="AutoShape 4"/>
          <p:cNvCxnSpPr>
            <a:cxnSpLocks noChangeShapeType="1"/>
            <a:stCxn id="16" idx="0"/>
            <a:endCxn id="13" idx="2"/>
          </p:cNvCxnSpPr>
          <p:nvPr/>
        </p:nvCxnSpPr>
        <p:spPr bwMode="auto">
          <a:xfrm flipV="1">
            <a:off x="12842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5"/>
          <p:cNvCxnSpPr>
            <a:cxnSpLocks noChangeShapeType="1"/>
            <a:stCxn id="17" idx="0"/>
            <a:endCxn id="13" idx="2"/>
          </p:cNvCxnSpPr>
          <p:nvPr/>
        </p:nvCxnSpPr>
        <p:spPr bwMode="auto">
          <a:xfrm flipH="1" flipV="1">
            <a:off x="23526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6"/>
          <p:cNvCxnSpPr>
            <a:cxnSpLocks noChangeShapeType="1"/>
            <a:stCxn id="21" idx="0"/>
            <a:endCxn id="16" idx="2"/>
          </p:cNvCxnSpPr>
          <p:nvPr/>
        </p:nvCxnSpPr>
        <p:spPr bwMode="auto">
          <a:xfrm flipV="1">
            <a:off x="8175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7"/>
          <p:cNvCxnSpPr>
            <a:cxnSpLocks noChangeShapeType="1"/>
            <a:stCxn id="23" idx="0"/>
            <a:endCxn id="17" idx="2"/>
          </p:cNvCxnSpPr>
          <p:nvPr/>
        </p:nvCxnSpPr>
        <p:spPr bwMode="auto">
          <a:xfrm flipV="1">
            <a:off x="2940050" y="5487987"/>
            <a:ext cx="4794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8"/>
          <p:cNvCxnSpPr>
            <a:cxnSpLocks noChangeShapeType="1"/>
            <a:stCxn id="16" idx="2"/>
            <a:endCxn id="22" idx="0"/>
          </p:cNvCxnSpPr>
          <p:nvPr/>
        </p:nvCxnSpPr>
        <p:spPr bwMode="auto">
          <a:xfrm>
            <a:off x="12842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9"/>
          <p:cNvCxnSpPr>
            <a:cxnSpLocks noChangeShapeType="1"/>
            <a:stCxn id="17" idx="2"/>
            <a:endCxn id="24" idx="0"/>
          </p:cNvCxnSpPr>
          <p:nvPr/>
        </p:nvCxnSpPr>
        <p:spPr bwMode="auto">
          <a:xfrm>
            <a:off x="3419475" y="5487987"/>
            <a:ext cx="5048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0"/>
          <p:cNvGrpSpPr>
            <a:grpSpLocks/>
          </p:cNvGrpSpPr>
          <p:nvPr/>
        </p:nvGrpSpPr>
        <p:grpSpPr bwMode="auto">
          <a:xfrm>
            <a:off x="1071563" y="4025900"/>
            <a:ext cx="6981825" cy="427037"/>
            <a:chOff x="771" y="2764"/>
            <a:chExt cx="4398" cy="269"/>
          </a:xfrm>
        </p:grpSpPr>
        <p:sp>
          <p:nvSpPr>
            <p:cNvPr id="13" name="AutoShape 11"/>
            <p:cNvSpPr>
              <a:spLocks noChangeArrowheads="1"/>
            </p:cNvSpPr>
            <p:nvPr/>
          </p:nvSpPr>
          <p:spPr bwMode="auto">
            <a:xfrm>
              <a:off x="771"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1" kern="0" dirty="0">
                  <a:latin typeface="Cambria Math" panose="02040503050406030204" pitchFamily="18" charset="0"/>
                  <a:ea typeface="Cambria Math" panose="02040503050406030204" pitchFamily="18" charset="0"/>
                  <a:sym typeface="Symbol" pitchFamily="18" charset="2"/>
                </a:rPr>
                <a:t>2 2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1 1</a:t>
              </a: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7  2 </a:t>
              </a:r>
            </a:p>
          </p:txBody>
        </p:sp>
        <p:sp>
          <p:nvSpPr>
            <p:cNvPr id="14" name="AutoShape 12"/>
            <p:cNvSpPr>
              <a:spLocks noChangeArrowheads="1"/>
            </p:cNvSpPr>
            <p:nvPr/>
          </p:nvSpPr>
          <p:spPr bwMode="auto">
            <a:xfrm>
              <a:off x="3555"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3  8  6  1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1  3  8  6</a:t>
              </a:r>
            </a:p>
          </p:txBody>
        </p:sp>
      </p:grpSp>
      <p:grpSp>
        <p:nvGrpSpPr>
          <p:cNvPr id="15" name="Group 13"/>
          <p:cNvGrpSpPr>
            <a:grpSpLocks/>
          </p:cNvGrpSpPr>
          <p:nvPr/>
        </p:nvGrpSpPr>
        <p:grpSpPr bwMode="auto">
          <a:xfrm>
            <a:off x="590550" y="5051425"/>
            <a:ext cx="7996238" cy="427037"/>
            <a:chOff x="468" y="3168"/>
            <a:chExt cx="5037" cy="269"/>
          </a:xfrm>
        </p:grpSpPr>
        <p:sp>
          <p:nvSpPr>
            <p:cNvPr id="16" name="AutoShape 14"/>
            <p:cNvSpPr>
              <a:spLocks noChangeArrowheads="1"/>
            </p:cNvSpPr>
            <p:nvPr/>
          </p:nvSpPr>
          <p:spPr bwMode="auto">
            <a:xfrm>
              <a:off x="468"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endParaRPr>
            </a:p>
          </p:txBody>
        </p:sp>
        <p:sp>
          <p:nvSpPr>
            <p:cNvPr id="17" name="AutoShape 15"/>
            <p:cNvSpPr>
              <a:spLocks noChangeArrowheads="1"/>
            </p:cNvSpPr>
            <p:nvPr/>
          </p:nvSpPr>
          <p:spPr bwMode="auto">
            <a:xfrm>
              <a:off x="1779"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9  4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4  9</a:t>
              </a:r>
            </a:p>
          </p:txBody>
        </p:sp>
        <p:sp>
          <p:nvSpPr>
            <p:cNvPr id="18" name="AutoShape 16"/>
            <p:cNvSpPr>
              <a:spLocks noChangeArrowheads="1"/>
            </p:cNvSpPr>
            <p:nvPr/>
          </p:nvSpPr>
          <p:spPr bwMode="auto">
            <a:xfrm>
              <a:off x="3252"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3  8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3  8</a:t>
              </a:r>
            </a:p>
          </p:txBody>
        </p:sp>
        <p:sp>
          <p:nvSpPr>
            <p:cNvPr id="19" name="AutoShape 17"/>
            <p:cNvSpPr>
              <a:spLocks noChangeArrowheads="1"/>
            </p:cNvSpPr>
            <p:nvPr/>
          </p:nvSpPr>
          <p:spPr bwMode="auto">
            <a:xfrm>
              <a:off x="4563"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6  1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1  6</a:t>
              </a:r>
            </a:p>
          </p:txBody>
        </p:sp>
      </p:grpSp>
      <p:grpSp>
        <p:nvGrpSpPr>
          <p:cNvPr id="20" name="Group 18"/>
          <p:cNvGrpSpPr>
            <a:grpSpLocks/>
          </p:cNvGrpSpPr>
          <p:nvPr/>
        </p:nvGrpSpPr>
        <p:grpSpPr bwMode="auto">
          <a:xfrm>
            <a:off x="457200" y="6076950"/>
            <a:ext cx="8229600" cy="427037"/>
            <a:chOff x="384" y="3571"/>
            <a:chExt cx="5184" cy="269"/>
          </a:xfrm>
        </p:grpSpPr>
        <p:sp>
          <p:nvSpPr>
            <p:cNvPr id="21" name="AutoShape 19"/>
            <p:cNvSpPr>
              <a:spLocks noChangeArrowheads="1"/>
            </p:cNvSpPr>
            <p:nvPr/>
          </p:nvSpPr>
          <p:spPr bwMode="auto">
            <a:xfrm>
              <a:off x="384"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endParaRPr kumimoji="0" lang="en-US" sz="1800" b="0" i="0" u="none" strike="noStrike" kern="0" cap="none" spc="0" normalizeH="0" baseline="0" noProof="0" dirty="0">
                <a:ln>
                  <a:noFill/>
                </a:ln>
                <a:solidFill>
                  <a:srgbClr val="B2B2B2"/>
                </a:solidFill>
                <a:effectLst/>
                <a:uLnTx/>
                <a:uFillTx/>
                <a:latin typeface="Times New Roman" pitchFamily="18" charset="0"/>
                <a:cs typeface="+mn-cs"/>
              </a:endParaRPr>
            </a:p>
          </p:txBody>
        </p:sp>
        <p:sp>
          <p:nvSpPr>
            <p:cNvPr id="22" name="AutoShape 20"/>
            <p:cNvSpPr>
              <a:spLocks noChangeArrowheads="1"/>
            </p:cNvSpPr>
            <p:nvPr/>
          </p:nvSpPr>
          <p:spPr bwMode="auto">
            <a:xfrm>
              <a:off x="1006"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kumimoji="0" lang="en-US" sz="1800" b="0" i="0" u="none" strike="noStrike" kern="0" cap="none" spc="0" normalizeH="0" baseline="0" noProof="0" dirty="0">
                  <a:ln>
                    <a:noFill/>
                  </a:ln>
                  <a:solidFill>
                    <a:srgbClr val="B2B2B2"/>
                  </a:solidFill>
                  <a:effectLst/>
                  <a:uLnTx/>
                  <a:uFillTx/>
                  <a:latin typeface="Times New Roman" pitchFamily="18" charset="0"/>
                  <a:cs typeface="+mn-cs"/>
                </a:rPr>
                <a:t>2</a:t>
              </a:r>
            </a:p>
          </p:txBody>
        </p:sp>
        <p:sp>
          <p:nvSpPr>
            <p:cNvPr id="23" name="AutoShape 21"/>
            <p:cNvSpPr>
              <a:spLocks noChangeArrowheads="1"/>
            </p:cNvSpPr>
            <p:nvPr/>
          </p:nvSpPr>
          <p:spPr bwMode="auto">
            <a:xfrm>
              <a:off x="1725" y="3571"/>
              <a:ext cx="445"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kumimoji="0" lang="en-US" sz="1800" b="0" i="0" u="none" strike="noStrike" kern="0" cap="none" spc="0" normalizeH="0" baseline="0" noProof="0" dirty="0">
                  <a:ln>
                    <a:noFill/>
                  </a:ln>
                  <a:solidFill>
                    <a:srgbClr val="B2B2B2"/>
                  </a:solidFill>
                  <a:effectLst/>
                  <a:uLnTx/>
                  <a:uFillTx/>
                  <a:latin typeface="Times New Roman" pitchFamily="18" charset="0"/>
                  <a:cs typeface="+mn-cs"/>
                </a:rPr>
                <a:t> 9</a:t>
              </a:r>
            </a:p>
          </p:txBody>
        </p:sp>
        <p:sp>
          <p:nvSpPr>
            <p:cNvPr id="24" name="AutoShape 22"/>
            <p:cNvSpPr>
              <a:spLocks noChangeArrowheads="1"/>
            </p:cNvSpPr>
            <p:nvPr/>
          </p:nvSpPr>
          <p:spPr bwMode="auto">
            <a:xfrm>
              <a:off x="2351" y="3571"/>
              <a:ext cx="433"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B2B2B2"/>
                </a:solidFill>
                <a:effectLst/>
                <a:uLnTx/>
                <a:uFillTx/>
                <a:latin typeface="Times New Roman" pitchFamily="18" charset="0"/>
                <a:cs typeface="+mn-cs"/>
              </a:endParaRPr>
            </a:p>
          </p:txBody>
        </p:sp>
        <p:sp>
          <p:nvSpPr>
            <p:cNvPr id="25" name="AutoShape 23"/>
            <p:cNvSpPr>
              <a:spLocks noChangeArrowheads="1"/>
            </p:cNvSpPr>
            <p:nvPr/>
          </p:nvSpPr>
          <p:spPr bwMode="auto">
            <a:xfrm>
              <a:off x="3168"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3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3</a:t>
              </a:r>
            </a:p>
          </p:txBody>
        </p:sp>
        <p:sp>
          <p:nvSpPr>
            <p:cNvPr id="26" name="AutoShape 24"/>
            <p:cNvSpPr>
              <a:spLocks noChangeArrowheads="1"/>
            </p:cNvSpPr>
            <p:nvPr/>
          </p:nvSpPr>
          <p:spPr bwMode="auto">
            <a:xfrm>
              <a:off x="3790"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8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8</a:t>
              </a:r>
            </a:p>
          </p:txBody>
        </p:sp>
        <p:sp>
          <p:nvSpPr>
            <p:cNvPr id="27" name="AutoShape 25"/>
            <p:cNvSpPr>
              <a:spLocks noChangeArrowheads="1"/>
            </p:cNvSpPr>
            <p:nvPr/>
          </p:nvSpPr>
          <p:spPr bwMode="auto">
            <a:xfrm>
              <a:off x="4509" y="3571"/>
              <a:ext cx="445"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6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6</a:t>
              </a:r>
            </a:p>
          </p:txBody>
        </p:sp>
        <p:sp>
          <p:nvSpPr>
            <p:cNvPr id="28" name="AutoShape 26"/>
            <p:cNvSpPr>
              <a:spLocks noChangeArrowheads="1"/>
            </p:cNvSpPr>
            <p:nvPr/>
          </p:nvSpPr>
          <p:spPr bwMode="auto">
            <a:xfrm>
              <a:off x="5135" y="3571"/>
              <a:ext cx="433"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1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1</a:t>
              </a:r>
            </a:p>
          </p:txBody>
        </p:sp>
      </p:grpSp>
      <p:cxnSp>
        <p:nvCxnSpPr>
          <p:cNvPr id="29" name="AutoShape 27"/>
          <p:cNvCxnSpPr>
            <a:cxnSpLocks noChangeShapeType="1"/>
            <a:stCxn id="18" idx="0"/>
            <a:endCxn id="14" idx="2"/>
          </p:cNvCxnSpPr>
          <p:nvPr/>
        </p:nvCxnSpPr>
        <p:spPr bwMode="auto">
          <a:xfrm flipV="1">
            <a:off x="57038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9" idx="0"/>
            <a:endCxn id="14" idx="2"/>
          </p:cNvCxnSpPr>
          <p:nvPr/>
        </p:nvCxnSpPr>
        <p:spPr bwMode="auto">
          <a:xfrm flipH="1" flipV="1">
            <a:off x="67722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25" idx="0"/>
            <a:endCxn id="18" idx="2"/>
          </p:cNvCxnSpPr>
          <p:nvPr/>
        </p:nvCxnSpPr>
        <p:spPr bwMode="auto">
          <a:xfrm flipV="1">
            <a:off x="52371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p:cNvCxnSpPr>
            <a:cxnSpLocks noChangeShapeType="1"/>
            <a:stCxn id="27" idx="0"/>
            <a:endCxn id="19" idx="2"/>
          </p:cNvCxnSpPr>
          <p:nvPr/>
        </p:nvCxnSpPr>
        <p:spPr bwMode="auto">
          <a:xfrm flipV="1">
            <a:off x="7359650" y="5487987"/>
            <a:ext cx="4794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18" idx="2"/>
            <a:endCxn id="26" idx="0"/>
          </p:cNvCxnSpPr>
          <p:nvPr/>
        </p:nvCxnSpPr>
        <p:spPr bwMode="auto">
          <a:xfrm>
            <a:off x="57038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19" idx="2"/>
            <a:endCxn id="28" idx="0"/>
          </p:cNvCxnSpPr>
          <p:nvPr/>
        </p:nvCxnSpPr>
        <p:spPr bwMode="auto">
          <a:xfrm>
            <a:off x="7839075" y="5487987"/>
            <a:ext cx="5048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AutoShape 33"/>
          <p:cNvSpPr>
            <a:spLocks noChangeArrowheads="1"/>
          </p:cNvSpPr>
          <p:nvPr/>
        </p:nvSpPr>
        <p:spPr bwMode="auto">
          <a:xfrm>
            <a:off x="2133600" y="2998787"/>
            <a:ext cx="4876800" cy="430213"/>
          </a:xfrm>
          <a:prstGeom prst="roundRect">
            <a:avLst>
              <a:gd name="adj" fmla="val 16667"/>
            </a:avLst>
          </a:prstGeom>
          <a:solidFill>
            <a:srgbClr val="00CC99"/>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2 2 1 1</a:t>
            </a:r>
            <a:r>
              <a:rPr lang="en-US" altLang="zh-CN" b="1" kern="0" dirty="0">
                <a:solidFill>
                  <a:srgbClr val="C00000"/>
                </a:solidFill>
                <a:latin typeface="Symbol" pitchFamily="18" charset="2"/>
                <a:sym typeface="Symbol" pitchFamily="18" charset="2"/>
              </a:rPr>
              <a:t></a:t>
            </a: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2 3 2</a:t>
            </a:r>
            <a:r>
              <a:rPr kumimoji="0" lang="en-US" sz="1800" b="0"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 </a:t>
            </a:r>
            <a:r>
              <a:rPr kumimoji="0" lang="en-US" sz="1800" b="1" i="0" u="none" strike="noStrike" kern="0" cap="none" spc="0" normalizeH="0" baseline="0" noProof="0" dirty="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dirty="0">
                <a:ln>
                  <a:noFill/>
                </a:ln>
                <a:solidFill>
                  <a:srgbClr val="000000"/>
                </a:solidFill>
                <a:effectLst/>
                <a:uLnTx/>
                <a:uFillTx/>
                <a:latin typeface="Times New Roman" pitchFamily="18" charset="0"/>
                <a:cs typeface="+mn-cs"/>
              </a:rPr>
              <a:t>  </a:t>
            </a: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1  2  3  4  6  7  8  9</a:t>
            </a:r>
          </a:p>
        </p:txBody>
      </p:sp>
      <p:cxnSp>
        <p:nvCxnSpPr>
          <p:cNvPr id="36" name="AutoShape 34"/>
          <p:cNvCxnSpPr>
            <a:cxnSpLocks noChangeShapeType="1"/>
            <a:stCxn id="13" idx="0"/>
            <a:endCxn id="35" idx="2"/>
          </p:cNvCxnSpPr>
          <p:nvPr/>
        </p:nvCxnSpPr>
        <p:spPr bwMode="auto">
          <a:xfrm flipV="1">
            <a:off x="2352675" y="3448050"/>
            <a:ext cx="221932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5"/>
          <p:cNvCxnSpPr>
            <a:cxnSpLocks noChangeShapeType="1"/>
            <a:stCxn id="14" idx="0"/>
            <a:endCxn id="35" idx="2"/>
          </p:cNvCxnSpPr>
          <p:nvPr/>
        </p:nvCxnSpPr>
        <p:spPr bwMode="auto">
          <a:xfrm flipH="1" flipV="1">
            <a:off x="4572000" y="3448050"/>
            <a:ext cx="220027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3927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08192"/>
            <a:ext cx="8382000" cy="5117971"/>
          </a:xfrm>
        </p:spPr>
        <p:txBody>
          <a:bodyPr/>
          <a:lstStyle/>
          <a:p>
            <a:r>
              <a:rPr lang="en-US" altLang="zh-CN" sz="1800" dirty="0"/>
              <a:t>Step 1: Partition the initial array into two subarrays.</a:t>
            </a:r>
          </a:p>
          <a:p>
            <a:r>
              <a:rPr lang="en-US" altLang="zh-CN" sz="1800" dirty="0"/>
              <a:t>Step 2: Find the majority element</a:t>
            </a:r>
          </a:p>
          <a:p>
            <a:pPr lvl="1"/>
            <a:r>
              <a:rPr lang="en-US" altLang="zh-CN" sz="1800" dirty="0">
                <a:solidFill>
                  <a:schemeClr val="bg1">
                    <a:lumMod val="65000"/>
                  </a:schemeClr>
                </a:solidFill>
              </a:rPr>
              <a:t>If the array only has one element, the majority element of this array is this only one element.</a:t>
            </a:r>
          </a:p>
          <a:p>
            <a:pPr lvl="1"/>
            <a:r>
              <a:rPr lang="en-US" altLang="zh-CN" sz="1800" dirty="0"/>
              <a:t>Otherwise, return to Step 1 to find the majority element.</a:t>
            </a:r>
          </a:p>
          <a:p>
            <a:pPr lvl="1"/>
            <a:endParaRPr lang="en-US" altLang="zh-CN" sz="2000" dirty="0"/>
          </a:p>
          <a:p>
            <a:pPr lvl="1"/>
            <a:endParaRPr lang="en-US" altLang="zh-CN" sz="2000" dirty="0"/>
          </a:p>
          <a:p>
            <a:pPr marL="0" indent="0">
              <a:buNone/>
            </a:pPr>
            <a:endParaRPr lang="en-US" altLang="zh-CN" dirty="0"/>
          </a:p>
        </p:txBody>
      </p:sp>
      <p:sp>
        <p:nvSpPr>
          <p:cNvPr id="3" name="Title 2"/>
          <p:cNvSpPr>
            <a:spLocks noGrp="1"/>
          </p:cNvSpPr>
          <p:nvPr>
            <p:ph type="title"/>
          </p:nvPr>
        </p:nvSpPr>
        <p:spPr/>
        <p:txBody>
          <a:bodyPr/>
          <a:lstStyle/>
          <a:p>
            <a:r>
              <a:rPr lang="en-US" altLang="zh-CN" dirty="0"/>
              <a:t>An Example (3)</a:t>
            </a:r>
            <a:endParaRPr lang="zh-CN" altLang="en-US" dirty="0"/>
          </a:p>
        </p:txBody>
      </p:sp>
      <p:sp>
        <p:nvSpPr>
          <p:cNvPr id="4" name="Footer Placeholder 3"/>
          <p:cNvSpPr>
            <a:spLocks noGrp="1"/>
          </p:cNvSpPr>
          <p:nvPr>
            <p:ph type="ftr" sz="quarter" idx="11"/>
          </p:nvPr>
        </p:nvSpPr>
        <p:spPr/>
        <p:txBody>
          <a:bodyPr/>
          <a:lstStyle/>
          <a:p>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12</a:t>
            </a:fld>
            <a:endParaRPr lang="en-US" dirty="0"/>
          </a:p>
        </p:txBody>
      </p:sp>
      <p:cxnSp>
        <p:nvCxnSpPr>
          <p:cNvPr id="6" name="AutoShape 4"/>
          <p:cNvCxnSpPr>
            <a:cxnSpLocks noChangeShapeType="1"/>
            <a:stCxn id="16" idx="0"/>
            <a:endCxn id="13" idx="2"/>
          </p:cNvCxnSpPr>
          <p:nvPr/>
        </p:nvCxnSpPr>
        <p:spPr bwMode="auto">
          <a:xfrm flipV="1">
            <a:off x="12842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5"/>
          <p:cNvCxnSpPr>
            <a:cxnSpLocks noChangeShapeType="1"/>
            <a:stCxn id="17" idx="0"/>
            <a:endCxn id="13" idx="2"/>
          </p:cNvCxnSpPr>
          <p:nvPr/>
        </p:nvCxnSpPr>
        <p:spPr bwMode="auto">
          <a:xfrm flipH="1" flipV="1">
            <a:off x="23526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6"/>
          <p:cNvCxnSpPr>
            <a:cxnSpLocks noChangeShapeType="1"/>
            <a:stCxn id="21" idx="0"/>
            <a:endCxn id="16" idx="2"/>
          </p:cNvCxnSpPr>
          <p:nvPr/>
        </p:nvCxnSpPr>
        <p:spPr bwMode="auto">
          <a:xfrm flipV="1">
            <a:off x="8175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7"/>
          <p:cNvCxnSpPr>
            <a:cxnSpLocks noChangeShapeType="1"/>
            <a:stCxn id="23" idx="0"/>
            <a:endCxn id="17" idx="2"/>
          </p:cNvCxnSpPr>
          <p:nvPr/>
        </p:nvCxnSpPr>
        <p:spPr bwMode="auto">
          <a:xfrm flipV="1">
            <a:off x="2940050" y="5487987"/>
            <a:ext cx="4794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8"/>
          <p:cNvCxnSpPr>
            <a:cxnSpLocks noChangeShapeType="1"/>
            <a:stCxn id="16" idx="2"/>
            <a:endCxn id="22" idx="0"/>
          </p:cNvCxnSpPr>
          <p:nvPr/>
        </p:nvCxnSpPr>
        <p:spPr bwMode="auto">
          <a:xfrm>
            <a:off x="12842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9"/>
          <p:cNvCxnSpPr>
            <a:cxnSpLocks noChangeShapeType="1"/>
            <a:stCxn id="17" idx="2"/>
            <a:endCxn id="24" idx="0"/>
          </p:cNvCxnSpPr>
          <p:nvPr/>
        </p:nvCxnSpPr>
        <p:spPr bwMode="auto">
          <a:xfrm>
            <a:off x="3419475" y="5487987"/>
            <a:ext cx="5048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0"/>
          <p:cNvGrpSpPr>
            <a:grpSpLocks/>
          </p:cNvGrpSpPr>
          <p:nvPr/>
        </p:nvGrpSpPr>
        <p:grpSpPr bwMode="auto">
          <a:xfrm>
            <a:off x="1071563" y="4025900"/>
            <a:ext cx="6981825" cy="427037"/>
            <a:chOff x="771" y="2764"/>
            <a:chExt cx="4398" cy="269"/>
          </a:xfrm>
        </p:grpSpPr>
        <p:sp>
          <p:nvSpPr>
            <p:cNvPr id="13" name="AutoShape 11"/>
            <p:cNvSpPr>
              <a:spLocks noChangeArrowheads="1"/>
            </p:cNvSpPr>
            <p:nvPr/>
          </p:nvSpPr>
          <p:spPr bwMode="auto">
            <a:xfrm>
              <a:off x="771"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1" kern="0" dirty="0">
                  <a:latin typeface="Cambria Math" panose="02040503050406030204" pitchFamily="18" charset="0"/>
                  <a:ea typeface="Cambria Math" panose="02040503050406030204" pitchFamily="18" charset="0"/>
                  <a:sym typeface="Symbol" pitchFamily="18" charset="2"/>
                </a:rPr>
                <a:t>2 2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1 1</a:t>
              </a: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7  2 </a:t>
              </a:r>
            </a:p>
          </p:txBody>
        </p:sp>
        <p:sp>
          <p:nvSpPr>
            <p:cNvPr id="14" name="AutoShape 12"/>
            <p:cNvSpPr>
              <a:spLocks noChangeArrowheads="1"/>
            </p:cNvSpPr>
            <p:nvPr/>
          </p:nvSpPr>
          <p:spPr bwMode="auto">
            <a:xfrm>
              <a:off x="3555"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3  8  6  1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1  3  8  6</a:t>
              </a:r>
            </a:p>
          </p:txBody>
        </p:sp>
      </p:grpSp>
      <p:grpSp>
        <p:nvGrpSpPr>
          <p:cNvPr id="15" name="Group 13"/>
          <p:cNvGrpSpPr>
            <a:grpSpLocks/>
          </p:cNvGrpSpPr>
          <p:nvPr/>
        </p:nvGrpSpPr>
        <p:grpSpPr bwMode="auto">
          <a:xfrm>
            <a:off x="590550" y="5051425"/>
            <a:ext cx="7996238" cy="427037"/>
            <a:chOff x="468" y="3168"/>
            <a:chExt cx="5037" cy="269"/>
          </a:xfrm>
        </p:grpSpPr>
        <p:sp>
          <p:nvSpPr>
            <p:cNvPr id="16" name="AutoShape 14"/>
            <p:cNvSpPr>
              <a:spLocks noChangeArrowheads="1"/>
            </p:cNvSpPr>
            <p:nvPr/>
          </p:nvSpPr>
          <p:spPr bwMode="auto">
            <a:xfrm>
              <a:off x="468"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1" kern="0" dirty="0">
                  <a:latin typeface="Cambria Math" panose="02040503050406030204" pitchFamily="18" charset="0"/>
                  <a:ea typeface="Cambria Math" panose="02040503050406030204" pitchFamily="18" charset="0"/>
                  <a:sym typeface="Symbol" pitchFamily="18" charset="2"/>
                </a:rPr>
                <a:t>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2</a:t>
              </a:r>
              <a:endPar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endParaRPr>
            </a:p>
          </p:txBody>
        </p:sp>
        <p:sp>
          <p:nvSpPr>
            <p:cNvPr id="17" name="AutoShape 15"/>
            <p:cNvSpPr>
              <a:spLocks noChangeArrowheads="1"/>
            </p:cNvSpPr>
            <p:nvPr/>
          </p:nvSpPr>
          <p:spPr bwMode="auto">
            <a:xfrm>
              <a:off x="1779"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9  4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4  9</a:t>
              </a:r>
            </a:p>
          </p:txBody>
        </p:sp>
        <p:sp>
          <p:nvSpPr>
            <p:cNvPr id="18" name="AutoShape 16"/>
            <p:cNvSpPr>
              <a:spLocks noChangeArrowheads="1"/>
            </p:cNvSpPr>
            <p:nvPr/>
          </p:nvSpPr>
          <p:spPr bwMode="auto">
            <a:xfrm>
              <a:off x="3252"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3  8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3  8</a:t>
              </a:r>
            </a:p>
          </p:txBody>
        </p:sp>
        <p:sp>
          <p:nvSpPr>
            <p:cNvPr id="19" name="AutoShape 17"/>
            <p:cNvSpPr>
              <a:spLocks noChangeArrowheads="1"/>
            </p:cNvSpPr>
            <p:nvPr/>
          </p:nvSpPr>
          <p:spPr bwMode="auto">
            <a:xfrm>
              <a:off x="4563"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6  1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1  6</a:t>
              </a:r>
            </a:p>
          </p:txBody>
        </p:sp>
      </p:grpSp>
      <p:grpSp>
        <p:nvGrpSpPr>
          <p:cNvPr id="20" name="Group 18"/>
          <p:cNvGrpSpPr>
            <a:grpSpLocks/>
          </p:cNvGrpSpPr>
          <p:nvPr/>
        </p:nvGrpSpPr>
        <p:grpSpPr bwMode="auto">
          <a:xfrm>
            <a:off x="457200" y="6076950"/>
            <a:ext cx="8229600" cy="427037"/>
            <a:chOff x="384" y="3571"/>
            <a:chExt cx="5184" cy="269"/>
          </a:xfrm>
        </p:grpSpPr>
        <p:sp>
          <p:nvSpPr>
            <p:cNvPr id="21" name="AutoShape 19"/>
            <p:cNvSpPr>
              <a:spLocks noChangeArrowheads="1"/>
            </p:cNvSpPr>
            <p:nvPr/>
          </p:nvSpPr>
          <p:spPr bwMode="auto">
            <a:xfrm>
              <a:off x="384"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endParaRPr kumimoji="0" lang="en-US" sz="1800" b="0" i="0" u="none" strike="noStrike" kern="0" cap="none" spc="0" normalizeH="0" baseline="0" noProof="0" dirty="0">
                <a:ln>
                  <a:noFill/>
                </a:ln>
                <a:solidFill>
                  <a:srgbClr val="B2B2B2"/>
                </a:solidFill>
                <a:effectLst/>
                <a:uLnTx/>
                <a:uFillTx/>
                <a:latin typeface="Times New Roman" pitchFamily="18" charset="0"/>
                <a:cs typeface="+mn-cs"/>
              </a:endParaRPr>
            </a:p>
          </p:txBody>
        </p:sp>
        <p:sp>
          <p:nvSpPr>
            <p:cNvPr id="22" name="AutoShape 20"/>
            <p:cNvSpPr>
              <a:spLocks noChangeArrowheads="1"/>
            </p:cNvSpPr>
            <p:nvPr/>
          </p:nvSpPr>
          <p:spPr bwMode="auto">
            <a:xfrm>
              <a:off x="1006"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kumimoji="0" lang="en-US" sz="1800" b="0" i="0" u="none" strike="noStrike" kern="0" cap="none" spc="0" normalizeH="0" baseline="0" noProof="0" dirty="0">
                  <a:ln>
                    <a:noFill/>
                  </a:ln>
                  <a:solidFill>
                    <a:srgbClr val="B2B2B2"/>
                  </a:solidFill>
                  <a:effectLst/>
                  <a:uLnTx/>
                  <a:uFillTx/>
                  <a:latin typeface="Times New Roman" pitchFamily="18" charset="0"/>
                  <a:cs typeface="+mn-cs"/>
                </a:rPr>
                <a:t>2</a:t>
              </a:r>
            </a:p>
          </p:txBody>
        </p:sp>
        <p:sp>
          <p:nvSpPr>
            <p:cNvPr id="23" name="AutoShape 21"/>
            <p:cNvSpPr>
              <a:spLocks noChangeArrowheads="1"/>
            </p:cNvSpPr>
            <p:nvPr/>
          </p:nvSpPr>
          <p:spPr bwMode="auto">
            <a:xfrm>
              <a:off x="1725" y="3571"/>
              <a:ext cx="445"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kumimoji="0" lang="en-US" sz="1800" b="0" i="0" u="none" strike="noStrike" kern="0" cap="none" spc="0" normalizeH="0" baseline="0" noProof="0" dirty="0">
                  <a:ln>
                    <a:noFill/>
                  </a:ln>
                  <a:solidFill>
                    <a:srgbClr val="B2B2B2"/>
                  </a:solidFill>
                  <a:effectLst/>
                  <a:uLnTx/>
                  <a:uFillTx/>
                  <a:latin typeface="Times New Roman" pitchFamily="18" charset="0"/>
                  <a:cs typeface="+mn-cs"/>
                </a:rPr>
                <a:t> 9</a:t>
              </a:r>
            </a:p>
          </p:txBody>
        </p:sp>
        <p:sp>
          <p:nvSpPr>
            <p:cNvPr id="24" name="AutoShape 22"/>
            <p:cNvSpPr>
              <a:spLocks noChangeArrowheads="1"/>
            </p:cNvSpPr>
            <p:nvPr/>
          </p:nvSpPr>
          <p:spPr bwMode="auto">
            <a:xfrm>
              <a:off x="2351" y="3571"/>
              <a:ext cx="433"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B2B2B2"/>
                </a:solidFill>
                <a:effectLst/>
                <a:uLnTx/>
                <a:uFillTx/>
                <a:latin typeface="Times New Roman" pitchFamily="18" charset="0"/>
                <a:cs typeface="+mn-cs"/>
              </a:endParaRPr>
            </a:p>
          </p:txBody>
        </p:sp>
        <p:sp>
          <p:nvSpPr>
            <p:cNvPr id="25" name="AutoShape 23"/>
            <p:cNvSpPr>
              <a:spLocks noChangeArrowheads="1"/>
            </p:cNvSpPr>
            <p:nvPr/>
          </p:nvSpPr>
          <p:spPr bwMode="auto">
            <a:xfrm>
              <a:off x="3168"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3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3</a:t>
              </a:r>
            </a:p>
          </p:txBody>
        </p:sp>
        <p:sp>
          <p:nvSpPr>
            <p:cNvPr id="26" name="AutoShape 24"/>
            <p:cNvSpPr>
              <a:spLocks noChangeArrowheads="1"/>
            </p:cNvSpPr>
            <p:nvPr/>
          </p:nvSpPr>
          <p:spPr bwMode="auto">
            <a:xfrm>
              <a:off x="3790"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8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8</a:t>
              </a:r>
            </a:p>
          </p:txBody>
        </p:sp>
        <p:sp>
          <p:nvSpPr>
            <p:cNvPr id="27" name="AutoShape 25"/>
            <p:cNvSpPr>
              <a:spLocks noChangeArrowheads="1"/>
            </p:cNvSpPr>
            <p:nvPr/>
          </p:nvSpPr>
          <p:spPr bwMode="auto">
            <a:xfrm>
              <a:off x="4509" y="3571"/>
              <a:ext cx="445"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6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6</a:t>
              </a:r>
            </a:p>
          </p:txBody>
        </p:sp>
        <p:sp>
          <p:nvSpPr>
            <p:cNvPr id="28" name="AutoShape 26"/>
            <p:cNvSpPr>
              <a:spLocks noChangeArrowheads="1"/>
            </p:cNvSpPr>
            <p:nvPr/>
          </p:nvSpPr>
          <p:spPr bwMode="auto">
            <a:xfrm>
              <a:off x="5135" y="3571"/>
              <a:ext cx="433"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1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1</a:t>
              </a:r>
            </a:p>
          </p:txBody>
        </p:sp>
      </p:grpSp>
      <p:cxnSp>
        <p:nvCxnSpPr>
          <p:cNvPr id="29" name="AutoShape 27"/>
          <p:cNvCxnSpPr>
            <a:cxnSpLocks noChangeShapeType="1"/>
            <a:stCxn id="18" idx="0"/>
            <a:endCxn id="14" idx="2"/>
          </p:cNvCxnSpPr>
          <p:nvPr/>
        </p:nvCxnSpPr>
        <p:spPr bwMode="auto">
          <a:xfrm flipV="1">
            <a:off x="57038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9" idx="0"/>
            <a:endCxn id="14" idx="2"/>
          </p:cNvCxnSpPr>
          <p:nvPr/>
        </p:nvCxnSpPr>
        <p:spPr bwMode="auto">
          <a:xfrm flipH="1" flipV="1">
            <a:off x="67722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25" idx="0"/>
            <a:endCxn id="18" idx="2"/>
          </p:cNvCxnSpPr>
          <p:nvPr/>
        </p:nvCxnSpPr>
        <p:spPr bwMode="auto">
          <a:xfrm flipV="1">
            <a:off x="52371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p:cNvCxnSpPr>
            <a:cxnSpLocks noChangeShapeType="1"/>
            <a:stCxn id="27" idx="0"/>
            <a:endCxn id="19" idx="2"/>
          </p:cNvCxnSpPr>
          <p:nvPr/>
        </p:nvCxnSpPr>
        <p:spPr bwMode="auto">
          <a:xfrm flipV="1">
            <a:off x="7359650" y="5487987"/>
            <a:ext cx="4794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18" idx="2"/>
            <a:endCxn id="26" idx="0"/>
          </p:cNvCxnSpPr>
          <p:nvPr/>
        </p:nvCxnSpPr>
        <p:spPr bwMode="auto">
          <a:xfrm>
            <a:off x="57038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19" idx="2"/>
            <a:endCxn id="28" idx="0"/>
          </p:cNvCxnSpPr>
          <p:nvPr/>
        </p:nvCxnSpPr>
        <p:spPr bwMode="auto">
          <a:xfrm>
            <a:off x="7839075" y="5487987"/>
            <a:ext cx="5048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AutoShape 33"/>
          <p:cNvSpPr>
            <a:spLocks noChangeArrowheads="1"/>
          </p:cNvSpPr>
          <p:nvPr/>
        </p:nvSpPr>
        <p:spPr bwMode="auto">
          <a:xfrm>
            <a:off x="2133600" y="2998787"/>
            <a:ext cx="4876800" cy="430213"/>
          </a:xfrm>
          <a:prstGeom prst="roundRect">
            <a:avLst>
              <a:gd name="adj" fmla="val 16667"/>
            </a:avLst>
          </a:prstGeom>
          <a:solidFill>
            <a:srgbClr val="00CC99"/>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2 2 1 1</a:t>
            </a:r>
            <a:r>
              <a:rPr lang="en-US" altLang="zh-CN" b="1" kern="0" dirty="0">
                <a:solidFill>
                  <a:srgbClr val="C00000"/>
                </a:solidFill>
                <a:latin typeface="Symbol" pitchFamily="18" charset="2"/>
                <a:sym typeface="Symbol" pitchFamily="18" charset="2"/>
              </a:rPr>
              <a:t></a:t>
            </a: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2 3 2</a:t>
            </a:r>
            <a:r>
              <a:rPr kumimoji="0" lang="en-US" sz="1800" b="0"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 </a:t>
            </a:r>
            <a:r>
              <a:rPr kumimoji="0" lang="en-US" sz="1800" b="1" i="0" u="none" strike="noStrike" kern="0" cap="none" spc="0" normalizeH="0" baseline="0" noProof="0" dirty="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dirty="0">
                <a:ln>
                  <a:noFill/>
                </a:ln>
                <a:solidFill>
                  <a:srgbClr val="000000"/>
                </a:solidFill>
                <a:effectLst/>
                <a:uLnTx/>
                <a:uFillTx/>
                <a:latin typeface="Times New Roman" pitchFamily="18" charset="0"/>
                <a:cs typeface="+mn-cs"/>
              </a:rPr>
              <a:t>  </a:t>
            </a: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1  2  3  4  6  7  8  9</a:t>
            </a:r>
          </a:p>
        </p:txBody>
      </p:sp>
      <p:cxnSp>
        <p:nvCxnSpPr>
          <p:cNvPr id="36" name="AutoShape 34"/>
          <p:cNvCxnSpPr>
            <a:cxnSpLocks noChangeShapeType="1"/>
            <a:stCxn id="13" idx="0"/>
            <a:endCxn id="35" idx="2"/>
          </p:cNvCxnSpPr>
          <p:nvPr/>
        </p:nvCxnSpPr>
        <p:spPr bwMode="auto">
          <a:xfrm flipV="1">
            <a:off x="2352675" y="3448050"/>
            <a:ext cx="221932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5"/>
          <p:cNvCxnSpPr>
            <a:cxnSpLocks noChangeShapeType="1"/>
            <a:stCxn id="14" idx="0"/>
            <a:endCxn id="35" idx="2"/>
          </p:cNvCxnSpPr>
          <p:nvPr/>
        </p:nvCxnSpPr>
        <p:spPr bwMode="auto">
          <a:xfrm flipH="1" flipV="1">
            <a:off x="4572000" y="3448050"/>
            <a:ext cx="220027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3267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08192"/>
            <a:ext cx="8382000" cy="5117971"/>
          </a:xfrm>
        </p:spPr>
        <p:txBody>
          <a:bodyPr/>
          <a:lstStyle/>
          <a:p>
            <a:r>
              <a:rPr lang="en-US" altLang="zh-CN" sz="1800" dirty="0"/>
              <a:t>Step 1: Partition the initial array into two subarrays.</a:t>
            </a:r>
          </a:p>
          <a:p>
            <a:r>
              <a:rPr lang="en-US" altLang="zh-CN" sz="1800" dirty="0"/>
              <a:t>Step 2: Find the majority element</a:t>
            </a:r>
          </a:p>
          <a:p>
            <a:pPr lvl="1"/>
            <a:r>
              <a:rPr lang="en-US" altLang="zh-CN" sz="1800" dirty="0"/>
              <a:t>If the array only has one element, the majority element of this array is this only one element.</a:t>
            </a:r>
          </a:p>
          <a:p>
            <a:pPr lvl="1"/>
            <a:r>
              <a:rPr lang="en-US" altLang="zh-CN" sz="1800" dirty="0">
                <a:solidFill>
                  <a:schemeClr val="bg1">
                    <a:lumMod val="65000"/>
                  </a:schemeClr>
                </a:solidFill>
              </a:rPr>
              <a:t>Otherwise, return to Step 1 to find the majority element.</a:t>
            </a:r>
          </a:p>
          <a:p>
            <a:pPr lvl="1"/>
            <a:endParaRPr lang="en-US" altLang="zh-CN" sz="2000" dirty="0"/>
          </a:p>
          <a:p>
            <a:pPr lvl="1"/>
            <a:endParaRPr lang="en-US" altLang="zh-CN" sz="2000" dirty="0"/>
          </a:p>
          <a:p>
            <a:pPr marL="0" indent="0">
              <a:buNone/>
            </a:pPr>
            <a:endParaRPr lang="en-US" altLang="zh-CN" dirty="0"/>
          </a:p>
        </p:txBody>
      </p:sp>
      <p:sp>
        <p:nvSpPr>
          <p:cNvPr id="3" name="Title 2"/>
          <p:cNvSpPr>
            <a:spLocks noGrp="1"/>
          </p:cNvSpPr>
          <p:nvPr>
            <p:ph type="title"/>
          </p:nvPr>
        </p:nvSpPr>
        <p:spPr/>
        <p:txBody>
          <a:bodyPr/>
          <a:lstStyle/>
          <a:p>
            <a:r>
              <a:rPr lang="en-US" altLang="zh-CN" dirty="0"/>
              <a:t>An Example (4)</a:t>
            </a:r>
            <a:endParaRPr lang="zh-CN" altLang="en-US" dirty="0"/>
          </a:p>
        </p:txBody>
      </p:sp>
      <p:sp>
        <p:nvSpPr>
          <p:cNvPr id="4" name="Footer Placeholder 3"/>
          <p:cNvSpPr>
            <a:spLocks noGrp="1"/>
          </p:cNvSpPr>
          <p:nvPr>
            <p:ph type="ftr" sz="quarter" idx="11"/>
          </p:nvPr>
        </p:nvSpPr>
        <p:spPr/>
        <p:txBody>
          <a:bodyPr/>
          <a:lstStyle/>
          <a:p>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13</a:t>
            </a:fld>
            <a:endParaRPr lang="en-US" dirty="0"/>
          </a:p>
        </p:txBody>
      </p:sp>
      <p:cxnSp>
        <p:nvCxnSpPr>
          <p:cNvPr id="6" name="AutoShape 4"/>
          <p:cNvCxnSpPr>
            <a:cxnSpLocks noChangeShapeType="1"/>
            <a:stCxn id="16" idx="0"/>
            <a:endCxn id="13" idx="2"/>
          </p:cNvCxnSpPr>
          <p:nvPr/>
        </p:nvCxnSpPr>
        <p:spPr bwMode="auto">
          <a:xfrm flipV="1">
            <a:off x="12842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5"/>
          <p:cNvCxnSpPr>
            <a:cxnSpLocks noChangeShapeType="1"/>
            <a:stCxn id="17" idx="0"/>
            <a:endCxn id="13" idx="2"/>
          </p:cNvCxnSpPr>
          <p:nvPr/>
        </p:nvCxnSpPr>
        <p:spPr bwMode="auto">
          <a:xfrm flipH="1" flipV="1">
            <a:off x="23526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6"/>
          <p:cNvCxnSpPr>
            <a:cxnSpLocks noChangeShapeType="1"/>
            <a:stCxn id="21" idx="0"/>
            <a:endCxn id="16" idx="2"/>
          </p:cNvCxnSpPr>
          <p:nvPr/>
        </p:nvCxnSpPr>
        <p:spPr bwMode="auto">
          <a:xfrm flipV="1">
            <a:off x="8175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7"/>
          <p:cNvCxnSpPr>
            <a:cxnSpLocks noChangeShapeType="1"/>
            <a:stCxn id="23" idx="0"/>
            <a:endCxn id="17" idx="2"/>
          </p:cNvCxnSpPr>
          <p:nvPr/>
        </p:nvCxnSpPr>
        <p:spPr bwMode="auto">
          <a:xfrm flipV="1">
            <a:off x="2940050" y="5487987"/>
            <a:ext cx="4794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8"/>
          <p:cNvCxnSpPr>
            <a:cxnSpLocks noChangeShapeType="1"/>
            <a:stCxn id="16" idx="2"/>
            <a:endCxn id="22" idx="0"/>
          </p:cNvCxnSpPr>
          <p:nvPr/>
        </p:nvCxnSpPr>
        <p:spPr bwMode="auto">
          <a:xfrm>
            <a:off x="12842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9"/>
          <p:cNvCxnSpPr>
            <a:cxnSpLocks noChangeShapeType="1"/>
            <a:stCxn id="17" idx="2"/>
            <a:endCxn id="24" idx="0"/>
          </p:cNvCxnSpPr>
          <p:nvPr/>
        </p:nvCxnSpPr>
        <p:spPr bwMode="auto">
          <a:xfrm>
            <a:off x="3419475" y="5487987"/>
            <a:ext cx="5048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0"/>
          <p:cNvGrpSpPr>
            <a:grpSpLocks/>
          </p:cNvGrpSpPr>
          <p:nvPr/>
        </p:nvGrpSpPr>
        <p:grpSpPr bwMode="auto">
          <a:xfrm>
            <a:off x="1071563" y="4025900"/>
            <a:ext cx="6981825" cy="427037"/>
            <a:chOff x="771" y="2764"/>
            <a:chExt cx="4398" cy="269"/>
          </a:xfrm>
        </p:grpSpPr>
        <p:sp>
          <p:nvSpPr>
            <p:cNvPr id="13" name="AutoShape 11"/>
            <p:cNvSpPr>
              <a:spLocks noChangeArrowheads="1"/>
            </p:cNvSpPr>
            <p:nvPr/>
          </p:nvSpPr>
          <p:spPr bwMode="auto">
            <a:xfrm>
              <a:off x="771"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1" kern="0" dirty="0">
                  <a:latin typeface="Cambria Math" panose="02040503050406030204" pitchFamily="18" charset="0"/>
                  <a:ea typeface="Cambria Math" panose="02040503050406030204" pitchFamily="18" charset="0"/>
                  <a:sym typeface="Symbol" pitchFamily="18" charset="2"/>
                </a:rPr>
                <a:t>2 2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1 1</a:t>
              </a: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7  2 </a:t>
              </a:r>
            </a:p>
          </p:txBody>
        </p:sp>
        <p:sp>
          <p:nvSpPr>
            <p:cNvPr id="14" name="AutoShape 12"/>
            <p:cNvSpPr>
              <a:spLocks noChangeArrowheads="1"/>
            </p:cNvSpPr>
            <p:nvPr/>
          </p:nvSpPr>
          <p:spPr bwMode="auto">
            <a:xfrm>
              <a:off x="3555"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3  8  6  1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1  3  8  6</a:t>
              </a:r>
            </a:p>
          </p:txBody>
        </p:sp>
      </p:grpSp>
      <p:grpSp>
        <p:nvGrpSpPr>
          <p:cNvPr id="15" name="Group 13"/>
          <p:cNvGrpSpPr>
            <a:grpSpLocks/>
          </p:cNvGrpSpPr>
          <p:nvPr/>
        </p:nvGrpSpPr>
        <p:grpSpPr bwMode="auto">
          <a:xfrm>
            <a:off x="590550" y="5051425"/>
            <a:ext cx="7996238" cy="427037"/>
            <a:chOff x="468" y="3168"/>
            <a:chExt cx="5037" cy="269"/>
          </a:xfrm>
        </p:grpSpPr>
        <p:sp>
          <p:nvSpPr>
            <p:cNvPr id="16" name="AutoShape 14"/>
            <p:cNvSpPr>
              <a:spLocks noChangeArrowheads="1"/>
            </p:cNvSpPr>
            <p:nvPr/>
          </p:nvSpPr>
          <p:spPr bwMode="auto">
            <a:xfrm>
              <a:off x="468"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1" kern="0" dirty="0">
                  <a:latin typeface="Cambria Math" panose="02040503050406030204" pitchFamily="18" charset="0"/>
                  <a:ea typeface="Cambria Math" panose="02040503050406030204" pitchFamily="18" charset="0"/>
                  <a:sym typeface="Symbol" pitchFamily="18" charset="2"/>
                </a:rPr>
                <a:t>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2</a:t>
              </a:r>
              <a:endPar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endParaRPr>
            </a:p>
          </p:txBody>
        </p:sp>
        <p:sp>
          <p:nvSpPr>
            <p:cNvPr id="17" name="AutoShape 15"/>
            <p:cNvSpPr>
              <a:spLocks noChangeArrowheads="1"/>
            </p:cNvSpPr>
            <p:nvPr/>
          </p:nvSpPr>
          <p:spPr bwMode="auto">
            <a:xfrm>
              <a:off x="1779"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9  4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4  9</a:t>
              </a:r>
            </a:p>
          </p:txBody>
        </p:sp>
        <p:sp>
          <p:nvSpPr>
            <p:cNvPr id="18" name="AutoShape 16"/>
            <p:cNvSpPr>
              <a:spLocks noChangeArrowheads="1"/>
            </p:cNvSpPr>
            <p:nvPr/>
          </p:nvSpPr>
          <p:spPr bwMode="auto">
            <a:xfrm>
              <a:off x="3252"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3  8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3  8</a:t>
              </a:r>
            </a:p>
          </p:txBody>
        </p:sp>
        <p:sp>
          <p:nvSpPr>
            <p:cNvPr id="19" name="AutoShape 17"/>
            <p:cNvSpPr>
              <a:spLocks noChangeArrowheads="1"/>
            </p:cNvSpPr>
            <p:nvPr/>
          </p:nvSpPr>
          <p:spPr bwMode="auto">
            <a:xfrm>
              <a:off x="4563"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6  1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1  6</a:t>
              </a:r>
            </a:p>
          </p:txBody>
        </p:sp>
      </p:grpSp>
      <p:grpSp>
        <p:nvGrpSpPr>
          <p:cNvPr id="20" name="Group 18"/>
          <p:cNvGrpSpPr>
            <a:grpSpLocks/>
          </p:cNvGrpSpPr>
          <p:nvPr/>
        </p:nvGrpSpPr>
        <p:grpSpPr bwMode="auto">
          <a:xfrm>
            <a:off x="457200" y="6076950"/>
            <a:ext cx="8229600" cy="427037"/>
            <a:chOff x="384" y="3571"/>
            <a:chExt cx="5184" cy="269"/>
          </a:xfrm>
        </p:grpSpPr>
        <mc:AlternateContent xmlns:mc="http://schemas.openxmlformats.org/markup-compatibility/2006" xmlns:a14="http://schemas.microsoft.com/office/drawing/2010/main">
          <mc:Choice Requires="a14">
            <p:sp>
              <p:nvSpPr>
                <p:cNvPr id="21" name="AutoShape 19"/>
                <p:cNvSpPr>
                  <a:spLocks noChangeArrowheads="1"/>
                </p:cNvSpPr>
                <p:nvPr/>
              </p:nvSpPr>
              <p:spPr bwMode="auto">
                <a:xfrm>
                  <a:off x="384"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2</a:t>
                  </a:r>
                  <a:endParaRPr kumimoji="0" lang="en-US" sz="1800" b="0" i="0" u="none" strike="noStrike" kern="0" cap="none" spc="0" normalizeH="0" baseline="0" noProof="0" dirty="0">
                    <a:ln>
                      <a:noFill/>
                    </a:ln>
                    <a:solidFill>
                      <a:srgbClr val="B2B2B2"/>
                    </a:solidFill>
                    <a:effectLst/>
                    <a:uLnTx/>
                    <a:uFillTx/>
                    <a:latin typeface="Times New Roman" pitchFamily="18" charset="0"/>
                    <a:cs typeface="+mn-cs"/>
                  </a:endParaRPr>
                </a:p>
              </p:txBody>
            </p:sp>
          </mc:Choice>
          <mc:Fallback xmlns="">
            <p:sp>
              <p:nvSpPr>
                <p:cNvPr id="21" name="AutoShape 19"/>
                <p:cNvSpPr>
                  <a:spLocks noRot="1" noChangeAspect="1" noMove="1" noResize="1" noEditPoints="1" noAdjustHandles="1" noChangeArrowheads="1" noChangeShapeType="1" noTextEdit="1"/>
                </p:cNvSpPr>
                <p:nvPr/>
              </p:nvSpPr>
              <p:spPr bwMode="auto">
                <a:xfrm>
                  <a:off x="384" y="3571"/>
                  <a:ext cx="454" cy="269"/>
                </a:xfrm>
                <a:prstGeom prst="roundRect">
                  <a:avLst>
                    <a:gd name="adj" fmla="val 16667"/>
                  </a:avLst>
                </a:prstGeom>
                <a:blipFill>
                  <a:blip r:embed="rId2"/>
                  <a:stretch>
                    <a:fillRect l="-3306" t="-1370"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AutoShape 20"/>
                <p:cNvSpPr>
                  <a:spLocks noChangeArrowheads="1"/>
                </p:cNvSpPr>
                <p:nvPr/>
              </p:nvSpPr>
              <p:spPr bwMode="auto">
                <a:xfrm>
                  <a:off x="1006"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14:m>
                    <m:oMath xmlns:m="http://schemas.openxmlformats.org/officeDocument/2006/math">
                      <m:r>
                        <a:rPr lang="en-US" altLang="zh-CN" b="1" i="1" kern="0" smtClean="0">
                          <a:latin typeface="Cambria Math" panose="02040503050406030204" pitchFamily="18" charset="0"/>
                          <a:ea typeface="Cambria Math" panose="02040503050406030204" pitchFamily="18" charset="0"/>
                          <a:sym typeface="Symbol" pitchFamily="18" charset="2"/>
                        </a:rPr>
                        <m:t>→</m:t>
                      </m:r>
                    </m:oMath>
                  </a14:m>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2</a:t>
                  </a:r>
                  <a:r>
                    <a:rPr kumimoji="0" lang="en-US" sz="1800" b="0" i="0" u="none" strike="noStrike" kern="0" cap="none" spc="0" normalizeH="0" baseline="0" noProof="0" dirty="0">
                      <a:ln>
                        <a:noFill/>
                      </a:ln>
                      <a:solidFill>
                        <a:srgbClr val="B2B2B2"/>
                      </a:solidFill>
                      <a:effectLst/>
                      <a:uLnTx/>
                      <a:uFillTx/>
                      <a:latin typeface="Times New Roman" pitchFamily="18" charset="0"/>
                      <a:cs typeface="+mn-cs"/>
                    </a:rPr>
                    <a:t> 2</a:t>
                  </a:r>
                </a:p>
              </p:txBody>
            </p:sp>
          </mc:Choice>
          <mc:Fallback xmlns="">
            <p:sp>
              <p:nvSpPr>
                <p:cNvPr id="22" name="AutoShape 20"/>
                <p:cNvSpPr>
                  <a:spLocks noRot="1" noChangeAspect="1" noMove="1" noResize="1" noEditPoints="1" noAdjustHandles="1" noChangeArrowheads="1" noChangeShapeType="1" noTextEdit="1"/>
                </p:cNvSpPr>
                <p:nvPr/>
              </p:nvSpPr>
              <p:spPr bwMode="auto">
                <a:xfrm>
                  <a:off x="1006" y="3571"/>
                  <a:ext cx="437" cy="269"/>
                </a:xfrm>
                <a:prstGeom prst="roundRect">
                  <a:avLst>
                    <a:gd name="adj" fmla="val 16667"/>
                  </a:avLst>
                </a:prstGeom>
                <a:blipFill>
                  <a:blip r:embed="rId3"/>
                  <a:stretch>
                    <a:fillRect l="-3419" t="-1370" r="-23077"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3" name="AutoShape 21"/>
            <p:cNvSpPr>
              <a:spLocks noChangeArrowheads="1"/>
            </p:cNvSpPr>
            <p:nvPr/>
          </p:nvSpPr>
          <p:spPr bwMode="auto">
            <a:xfrm>
              <a:off x="1725" y="3571"/>
              <a:ext cx="445"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kumimoji="0" lang="en-US" sz="1800" b="0" i="0" u="none" strike="noStrike" kern="0" cap="none" spc="0" normalizeH="0" baseline="0" noProof="0" dirty="0">
                  <a:ln>
                    <a:noFill/>
                  </a:ln>
                  <a:solidFill>
                    <a:srgbClr val="B2B2B2"/>
                  </a:solidFill>
                  <a:effectLst/>
                  <a:uLnTx/>
                  <a:uFillTx/>
                  <a:latin typeface="Times New Roman" pitchFamily="18" charset="0"/>
                  <a:cs typeface="+mn-cs"/>
                </a:rPr>
                <a:t> 9</a:t>
              </a:r>
            </a:p>
          </p:txBody>
        </p:sp>
        <p:sp>
          <p:nvSpPr>
            <p:cNvPr id="24" name="AutoShape 22"/>
            <p:cNvSpPr>
              <a:spLocks noChangeArrowheads="1"/>
            </p:cNvSpPr>
            <p:nvPr/>
          </p:nvSpPr>
          <p:spPr bwMode="auto">
            <a:xfrm>
              <a:off x="2351" y="3571"/>
              <a:ext cx="433"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B2B2B2"/>
                </a:solidFill>
                <a:effectLst/>
                <a:uLnTx/>
                <a:uFillTx/>
                <a:latin typeface="Times New Roman" pitchFamily="18" charset="0"/>
                <a:cs typeface="+mn-cs"/>
              </a:endParaRPr>
            </a:p>
          </p:txBody>
        </p:sp>
        <p:sp>
          <p:nvSpPr>
            <p:cNvPr id="25" name="AutoShape 23"/>
            <p:cNvSpPr>
              <a:spLocks noChangeArrowheads="1"/>
            </p:cNvSpPr>
            <p:nvPr/>
          </p:nvSpPr>
          <p:spPr bwMode="auto">
            <a:xfrm>
              <a:off x="3168"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3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3</a:t>
              </a:r>
            </a:p>
          </p:txBody>
        </p:sp>
        <p:sp>
          <p:nvSpPr>
            <p:cNvPr id="26" name="AutoShape 24"/>
            <p:cNvSpPr>
              <a:spLocks noChangeArrowheads="1"/>
            </p:cNvSpPr>
            <p:nvPr/>
          </p:nvSpPr>
          <p:spPr bwMode="auto">
            <a:xfrm>
              <a:off x="3790"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8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8</a:t>
              </a:r>
            </a:p>
          </p:txBody>
        </p:sp>
        <p:sp>
          <p:nvSpPr>
            <p:cNvPr id="27" name="AutoShape 25"/>
            <p:cNvSpPr>
              <a:spLocks noChangeArrowheads="1"/>
            </p:cNvSpPr>
            <p:nvPr/>
          </p:nvSpPr>
          <p:spPr bwMode="auto">
            <a:xfrm>
              <a:off x="4509" y="3571"/>
              <a:ext cx="445"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6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6</a:t>
              </a:r>
            </a:p>
          </p:txBody>
        </p:sp>
        <p:sp>
          <p:nvSpPr>
            <p:cNvPr id="28" name="AutoShape 26"/>
            <p:cNvSpPr>
              <a:spLocks noChangeArrowheads="1"/>
            </p:cNvSpPr>
            <p:nvPr/>
          </p:nvSpPr>
          <p:spPr bwMode="auto">
            <a:xfrm>
              <a:off x="5135" y="3571"/>
              <a:ext cx="433"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1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1</a:t>
              </a:r>
            </a:p>
          </p:txBody>
        </p:sp>
      </p:grpSp>
      <p:cxnSp>
        <p:nvCxnSpPr>
          <p:cNvPr id="29" name="AutoShape 27"/>
          <p:cNvCxnSpPr>
            <a:cxnSpLocks noChangeShapeType="1"/>
            <a:stCxn id="18" idx="0"/>
            <a:endCxn id="14" idx="2"/>
          </p:cNvCxnSpPr>
          <p:nvPr/>
        </p:nvCxnSpPr>
        <p:spPr bwMode="auto">
          <a:xfrm flipV="1">
            <a:off x="57038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9" idx="0"/>
            <a:endCxn id="14" idx="2"/>
          </p:cNvCxnSpPr>
          <p:nvPr/>
        </p:nvCxnSpPr>
        <p:spPr bwMode="auto">
          <a:xfrm flipH="1" flipV="1">
            <a:off x="67722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25" idx="0"/>
            <a:endCxn id="18" idx="2"/>
          </p:cNvCxnSpPr>
          <p:nvPr/>
        </p:nvCxnSpPr>
        <p:spPr bwMode="auto">
          <a:xfrm flipV="1">
            <a:off x="52371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p:cNvCxnSpPr>
            <a:cxnSpLocks noChangeShapeType="1"/>
            <a:stCxn id="27" idx="0"/>
            <a:endCxn id="19" idx="2"/>
          </p:cNvCxnSpPr>
          <p:nvPr/>
        </p:nvCxnSpPr>
        <p:spPr bwMode="auto">
          <a:xfrm flipV="1">
            <a:off x="7359650" y="5487987"/>
            <a:ext cx="4794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18" idx="2"/>
            <a:endCxn id="26" idx="0"/>
          </p:cNvCxnSpPr>
          <p:nvPr/>
        </p:nvCxnSpPr>
        <p:spPr bwMode="auto">
          <a:xfrm>
            <a:off x="57038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19" idx="2"/>
            <a:endCxn id="28" idx="0"/>
          </p:cNvCxnSpPr>
          <p:nvPr/>
        </p:nvCxnSpPr>
        <p:spPr bwMode="auto">
          <a:xfrm>
            <a:off x="7839075" y="5487987"/>
            <a:ext cx="5048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AutoShape 33"/>
          <p:cNvSpPr>
            <a:spLocks noChangeArrowheads="1"/>
          </p:cNvSpPr>
          <p:nvPr/>
        </p:nvSpPr>
        <p:spPr bwMode="auto">
          <a:xfrm>
            <a:off x="2133600" y="2998787"/>
            <a:ext cx="4876800" cy="430213"/>
          </a:xfrm>
          <a:prstGeom prst="roundRect">
            <a:avLst>
              <a:gd name="adj" fmla="val 16667"/>
            </a:avLst>
          </a:prstGeom>
          <a:solidFill>
            <a:srgbClr val="00CC99"/>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2 2 1 1</a:t>
            </a:r>
            <a:r>
              <a:rPr lang="en-US" altLang="zh-CN" b="1" kern="0" dirty="0">
                <a:solidFill>
                  <a:srgbClr val="C00000"/>
                </a:solidFill>
                <a:latin typeface="Symbol" pitchFamily="18" charset="2"/>
                <a:sym typeface="Symbol" pitchFamily="18" charset="2"/>
              </a:rPr>
              <a:t></a:t>
            </a: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2 3 2</a:t>
            </a:r>
            <a:r>
              <a:rPr kumimoji="0" lang="en-US" sz="1800" b="0"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 </a:t>
            </a:r>
            <a:r>
              <a:rPr kumimoji="0" lang="en-US" sz="1800" b="1" i="0" u="none" strike="noStrike" kern="0" cap="none" spc="0" normalizeH="0" baseline="0" noProof="0" dirty="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dirty="0">
                <a:ln>
                  <a:noFill/>
                </a:ln>
                <a:solidFill>
                  <a:srgbClr val="000000"/>
                </a:solidFill>
                <a:effectLst/>
                <a:uLnTx/>
                <a:uFillTx/>
                <a:latin typeface="Times New Roman" pitchFamily="18" charset="0"/>
                <a:cs typeface="+mn-cs"/>
              </a:rPr>
              <a:t>  </a:t>
            </a: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1  2  3  4  6  7  8  9</a:t>
            </a:r>
          </a:p>
        </p:txBody>
      </p:sp>
      <p:cxnSp>
        <p:nvCxnSpPr>
          <p:cNvPr id="36" name="AutoShape 34"/>
          <p:cNvCxnSpPr>
            <a:cxnSpLocks noChangeShapeType="1"/>
            <a:stCxn id="13" idx="0"/>
            <a:endCxn id="35" idx="2"/>
          </p:cNvCxnSpPr>
          <p:nvPr/>
        </p:nvCxnSpPr>
        <p:spPr bwMode="auto">
          <a:xfrm flipV="1">
            <a:off x="2352675" y="3448050"/>
            <a:ext cx="221932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5"/>
          <p:cNvCxnSpPr>
            <a:cxnSpLocks noChangeShapeType="1"/>
            <a:stCxn id="14" idx="0"/>
            <a:endCxn id="35" idx="2"/>
          </p:cNvCxnSpPr>
          <p:nvPr/>
        </p:nvCxnSpPr>
        <p:spPr bwMode="auto">
          <a:xfrm flipH="1" flipV="1">
            <a:off x="4572000" y="3448050"/>
            <a:ext cx="220027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52681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08192"/>
            <a:ext cx="8382000" cy="5117971"/>
          </a:xfrm>
        </p:spPr>
        <p:txBody>
          <a:bodyPr/>
          <a:lstStyle/>
          <a:p>
            <a:r>
              <a:rPr lang="en-US" altLang="zh-CN" sz="1800" dirty="0"/>
              <a:t>Step 3: Combine the answers for the left and right parts. </a:t>
            </a:r>
          </a:p>
          <a:p>
            <a:pPr lvl="1"/>
            <a:r>
              <a:rPr lang="en-US" altLang="zh-CN" sz="1800" dirty="0"/>
              <a:t>If they agree on the majority element, then the majority element for the combined array is obviously the same. </a:t>
            </a:r>
          </a:p>
          <a:p>
            <a:pPr lvl="1"/>
            <a:r>
              <a:rPr lang="en-US" altLang="zh-CN" sz="1800" dirty="0"/>
              <a:t>If they disagree, only one of them can be "right", so we need to count the occurrences of the left and right majority elements to determine which part's answer is globally correct.</a:t>
            </a:r>
          </a:p>
          <a:p>
            <a:pPr marL="457200" lvl="1" indent="0">
              <a:buNone/>
            </a:pPr>
            <a:endParaRPr lang="en-US" altLang="zh-CN" sz="2000" dirty="0"/>
          </a:p>
          <a:p>
            <a:pPr lvl="1"/>
            <a:endParaRPr lang="en-US" altLang="zh-CN" sz="2000" dirty="0"/>
          </a:p>
          <a:p>
            <a:pPr marL="0" indent="0">
              <a:buNone/>
            </a:pPr>
            <a:endParaRPr lang="en-US" altLang="zh-CN" dirty="0"/>
          </a:p>
        </p:txBody>
      </p:sp>
      <p:sp>
        <p:nvSpPr>
          <p:cNvPr id="3" name="Title 2"/>
          <p:cNvSpPr>
            <a:spLocks noGrp="1"/>
          </p:cNvSpPr>
          <p:nvPr>
            <p:ph type="title"/>
          </p:nvPr>
        </p:nvSpPr>
        <p:spPr/>
        <p:txBody>
          <a:bodyPr/>
          <a:lstStyle/>
          <a:p>
            <a:r>
              <a:rPr lang="en-US" altLang="zh-CN" dirty="0"/>
              <a:t>An Example (5)</a:t>
            </a:r>
            <a:endParaRPr lang="zh-CN" altLang="en-US" dirty="0"/>
          </a:p>
        </p:txBody>
      </p:sp>
      <p:sp>
        <p:nvSpPr>
          <p:cNvPr id="4" name="Footer Placeholder 3"/>
          <p:cNvSpPr>
            <a:spLocks noGrp="1"/>
          </p:cNvSpPr>
          <p:nvPr>
            <p:ph type="ftr" sz="quarter" idx="11"/>
          </p:nvPr>
        </p:nvSpPr>
        <p:spPr/>
        <p:txBody>
          <a:bodyPr/>
          <a:lstStyle/>
          <a:p>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14</a:t>
            </a:fld>
            <a:endParaRPr lang="en-US" dirty="0"/>
          </a:p>
        </p:txBody>
      </p:sp>
      <p:cxnSp>
        <p:nvCxnSpPr>
          <p:cNvPr id="6" name="AutoShape 4"/>
          <p:cNvCxnSpPr>
            <a:cxnSpLocks noChangeShapeType="1"/>
            <a:stCxn id="16" idx="0"/>
            <a:endCxn id="13" idx="2"/>
          </p:cNvCxnSpPr>
          <p:nvPr/>
        </p:nvCxnSpPr>
        <p:spPr bwMode="auto">
          <a:xfrm flipV="1">
            <a:off x="12842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5"/>
          <p:cNvCxnSpPr>
            <a:cxnSpLocks noChangeShapeType="1"/>
            <a:stCxn id="17" idx="0"/>
            <a:endCxn id="13" idx="2"/>
          </p:cNvCxnSpPr>
          <p:nvPr/>
        </p:nvCxnSpPr>
        <p:spPr bwMode="auto">
          <a:xfrm flipH="1" flipV="1">
            <a:off x="23526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6"/>
          <p:cNvCxnSpPr>
            <a:cxnSpLocks noChangeShapeType="1"/>
            <a:stCxn id="21" idx="0"/>
            <a:endCxn id="16" idx="2"/>
          </p:cNvCxnSpPr>
          <p:nvPr/>
        </p:nvCxnSpPr>
        <p:spPr bwMode="auto">
          <a:xfrm flipV="1">
            <a:off x="8175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7"/>
          <p:cNvCxnSpPr>
            <a:cxnSpLocks noChangeShapeType="1"/>
            <a:stCxn id="23" idx="0"/>
            <a:endCxn id="17" idx="2"/>
          </p:cNvCxnSpPr>
          <p:nvPr/>
        </p:nvCxnSpPr>
        <p:spPr bwMode="auto">
          <a:xfrm flipV="1">
            <a:off x="2940050" y="5487987"/>
            <a:ext cx="4794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8"/>
          <p:cNvCxnSpPr>
            <a:cxnSpLocks noChangeShapeType="1"/>
            <a:stCxn id="16" idx="2"/>
            <a:endCxn id="22" idx="0"/>
          </p:cNvCxnSpPr>
          <p:nvPr/>
        </p:nvCxnSpPr>
        <p:spPr bwMode="auto">
          <a:xfrm>
            <a:off x="12842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9"/>
          <p:cNvCxnSpPr>
            <a:cxnSpLocks noChangeShapeType="1"/>
            <a:stCxn id="17" idx="2"/>
            <a:endCxn id="24" idx="0"/>
          </p:cNvCxnSpPr>
          <p:nvPr/>
        </p:nvCxnSpPr>
        <p:spPr bwMode="auto">
          <a:xfrm>
            <a:off x="3419475" y="5487987"/>
            <a:ext cx="5048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0"/>
          <p:cNvGrpSpPr>
            <a:grpSpLocks/>
          </p:cNvGrpSpPr>
          <p:nvPr/>
        </p:nvGrpSpPr>
        <p:grpSpPr bwMode="auto">
          <a:xfrm>
            <a:off x="1071563" y="4025900"/>
            <a:ext cx="6981825" cy="427037"/>
            <a:chOff x="771" y="2764"/>
            <a:chExt cx="4398" cy="269"/>
          </a:xfrm>
        </p:grpSpPr>
        <p:sp>
          <p:nvSpPr>
            <p:cNvPr id="13" name="AutoShape 11"/>
            <p:cNvSpPr>
              <a:spLocks noChangeArrowheads="1"/>
            </p:cNvSpPr>
            <p:nvPr/>
          </p:nvSpPr>
          <p:spPr bwMode="auto">
            <a:xfrm>
              <a:off x="771"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1" kern="0" dirty="0">
                  <a:latin typeface="Cambria Math" panose="02040503050406030204" pitchFamily="18" charset="0"/>
                  <a:ea typeface="Cambria Math" panose="02040503050406030204" pitchFamily="18" charset="0"/>
                  <a:sym typeface="Symbol" pitchFamily="18" charset="2"/>
                </a:rPr>
                <a:t>2 2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1 1</a:t>
              </a: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7  2 </a:t>
              </a:r>
            </a:p>
          </p:txBody>
        </p:sp>
        <p:sp>
          <p:nvSpPr>
            <p:cNvPr id="14" name="AutoShape 12"/>
            <p:cNvSpPr>
              <a:spLocks noChangeArrowheads="1"/>
            </p:cNvSpPr>
            <p:nvPr/>
          </p:nvSpPr>
          <p:spPr bwMode="auto">
            <a:xfrm>
              <a:off x="3555"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3  8  6  1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1  3  8  6</a:t>
              </a:r>
            </a:p>
          </p:txBody>
        </p:sp>
      </p:grpSp>
      <p:grpSp>
        <p:nvGrpSpPr>
          <p:cNvPr id="15" name="Group 13"/>
          <p:cNvGrpSpPr>
            <a:grpSpLocks/>
          </p:cNvGrpSpPr>
          <p:nvPr/>
        </p:nvGrpSpPr>
        <p:grpSpPr bwMode="auto">
          <a:xfrm>
            <a:off x="590550" y="5051425"/>
            <a:ext cx="7996238" cy="427037"/>
            <a:chOff x="468" y="3168"/>
            <a:chExt cx="5037" cy="269"/>
          </a:xfrm>
        </p:grpSpPr>
        <mc:AlternateContent xmlns:mc="http://schemas.openxmlformats.org/markup-compatibility/2006" xmlns:a14="http://schemas.microsoft.com/office/drawing/2010/main">
          <mc:Choice Requires="a14">
            <p:sp>
              <p:nvSpPr>
                <p:cNvPr id="16" name="AutoShape 14"/>
                <p:cNvSpPr>
                  <a:spLocks noChangeArrowheads="1"/>
                </p:cNvSpPr>
                <p:nvPr/>
              </p:nvSpPr>
              <p:spPr bwMode="auto">
                <a:xfrm>
                  <a:off x="468"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2</a:t>
                  </a:r>
                  <a:r>
                    <a:rPr lang="en-US" altLang="zh-CN" b="1" kern="0" dirty="0">
                      <a:ea typeface="Cambria Math" panose="02040503050406030204" pitchFamily="18" charset="0"/>
                      <a:sym typeface="Symbol" pitchFamily="18" charset="2"/>
                    </a:rPr>
                    <a:t>  </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kumimoji="0" lang="en-US" altLang="zh-CN"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 </a:t>
                  </a:r>
                  <a:r>
                    <a:rPr lang="en-US" altLang="zh-CN" b="1" kern="0" dirty="0">
                      <a:latin typeface="Cambria Math" panose="02040503050406030204" pitchFamily="18" charset="0"/>
                      <a:ea typeface="Cambria Math" panose="02040503050406030204" pitchFamily="18" charset="0"/>
                      <a:sym typeface="Symbol" pitchFamily="18" charset="2"/>
                    </a:rPr>
                    <a:t>2</a:t>
                  </a:r>
                  <a:endParaRPr kumimoji="0" lang="en-US" altLang="zh-CN"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endParaRPr>
                </a:p>
              </p:txBody>
            </p:sp>
          </mc:Choice>
          <mc:Fallback xmlns="">
            <p:sp>
              <p:nvSpPr>
                <p:cNvPr id="16" name="AutoShape 14"/>
                <p:cNvSpPr>
                  <a:spLocks noRot="1" noChangeAspect="1" noMove="1" noResize="1" noEditPoints="1" noAdjustHandles="1" noChangeArrowheads="1" noChangeShapeType="1" noTextEdit="1"/>
                </p:cNvSpPr>
                <p:nvPr/>
              </p:nvSpPr>
              <p:spPr bwMode="auto">
                <a:xfrm>
                  <a:off x="468" y="3168"/>
                  <a:ext cx="874" cy="269"/>
                </a:xfrm>
                <a:prstGeom prst="roundRect">
                  <a:avLst>
                    <a:gd name="adj" fmla="val 16667"/>
                  </a:avLst>
                </a:prstGeom>
                <a:blipFill>
                  <a:blip r:embed="rId2"/>
                  <a:stretch>
                    <a:fillRect l="-1739"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7" name="AutoShape 15"/>
            <p:cNvSpPr>
              <a:spLocks noChangeArrowheads="1"/>
            </p:cNvSpPr>
            <p:nvPr/>
          </p:nvSpPr>
          <p:spPr bwMode="auto">
            <a:xfrm>
              <a:off x="1779"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9  4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4  9</a:t>
              </a:r>
            </a:p>
          </p:txBody>
        </p:sp>
        <p:sp>
          <p:nvSpPr>
            <p:cNvPr id="18" name="AutoShape 16"/>
            <p:cNvSpPr>
              <a:spLocks noChangeArrowheads="1"/>
            </p:cNvSpPr>
            <p:nvPr/>
          </p:nvSpPr>
          <p:spPr bwMode="auto">
            <a:xfrm>
              <a:off x="3252"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3  8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3  8</a:t>
              </a:r>
            </a:p>
          </p:txBody>
        </p:sp>
        <p:sp>
          <p:nvSpPr>
            <p:cNvPr id="19" name="AutoShape 17"/>
            <p:cNvSpPr>
              <a:spLocks noChangeArrowheads="1"/>
            </p:cNvSpPr>
            <p:nvPr/>
          </p:nvSpPr>
          <p:spPr bwMode="auto">
            <a:xfrm>
              <a:off x="4563"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6  1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1  6</a:t>
              </a:r>
            </a:p>
          </p:txBody>
        </p:sp>
      </p:grpSp>
      <p:grpSp>
        <p:nvGrpSpPr>
          <p:cNvPr id="20" name="Group 18"/>
          <p:cNvGrpSpPr>
            <a:grpSpLocks/>
          </p:cNvGrpSpPr>
          <p:nvPr/>
        </p:nvGrpSpPr>
        <p:grpSpPr bwMode="auto">
          <a:xfrm>
            <a:off x="457200" y="6076950"/>
            <a:ext cx="8229600" cy="427037"/>
            <a:chOff x="384" y="3571"/>
            <a:chExt cx="5184" cy="269"/>
          </a:xfrm>
        </p:grpSpPr>
        <mc:AlternateContent xmlns:mc="http://schemas.openxmlformats.org/markup-compatibility/2006" xmlns:a14="http://schemas.microsoft.com/office/drawing/2010/main">
          <mc:Choice Requires="a14">
            <p:sp>
              <p:nvSpPr>
                <p:cNvPr id="21" name="AutoShape 19"/>
                <p:cNvSpPr>
                  <a:spLocks noChangeArrowheads="1"/>
                </p:cNvSpPr>
                <p:nvPr/>
              </p:nvSpPr>
              <p:spPr bwMode="auto">
                <a:xfrm>
                  <a:off x="384"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2</a:t>
                  </a:r>
                  <a:endParaRPr kumimoji="0" lang="en-US" sz="1800" b="0" i="0" u="none" strike="noStrike" kern="0" cap="none" spc="0" normalizeH="0" baseline="0" noProof="0" dirty="0">
                    <a:ln>
                      <a:noFill/>
                    </a:ln>
                    <a:solidFill>
                      <a:srgbClr val="B2B2B2"/>
                    </a:solidFill>
                    <a:effectLst/>
                    <a:uLnTx/>
                    <a:uFillTx/>
                    <a:latin typeface="Times New Roman" pitchFamily="18" charset="0"/>
                    <a:cs typeface="+mn-cs"/>
                  </a:endParaRPr>
                </a:p>
              </p:txBody>
            </p:sp>
          </mc:Choice>
          <mc:Fallback xmlns="">
            <p:sp>
              <p:nvSpPr>
                <p:cNvPr id="21" name="AutoShape 19"/>
                <p:cNvSpPr>
                  <a:spLocks noRot="1" noChangeAspect="1" noMove="1" noResize="1" noEditPoints="1" noAdjustHandles="1" noChangeArrowheads="1" noChangeShapeType="1" noTextEdit="1"/>
                </p:cNvSpPr>
                <p:nvPr/>
              </p:nvSpPr>
              <p:spPr bwMode="auto">
                <a:xfrm>
                  <a:off x="384" y="3571"/>
                  <a:ext cx="454" cy="269"/>
                </a:xfrm>
                <a:prstGeom prst="roundRect">
                  <a:avLst>
                    <a:gd name="adj" fmla="val 16667"/>
                  </a:avLst>
                </a:prstGeom>
                <a:blipFill>
                  <a:blip r:embed="rId3"/>
                  <a:stretch>
                    <a:fillRect l="-3306" t="-1370"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AutoShape 20"/>
                <p:cNvSpPr>
                  <a:spLocks noChangeArrowheads="1"/>
                </p:cNvSpPr>
                <p:nvPr/>
              </p:nvSpPr>
              <p:spPr bwMode="auto">
                <a:xfrm>
                  <a:off x="1006"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14:m>
                    <m:oMath xmlns:m="http://schemas.openxmlformats.org/officeDocument/2006/math">
                      <m:r>
                        <a:rPr lang="en-US" altLang="zh-CN" b="1" i="1" kern="0" smtClean="0">
                          <a:latin typeface="Cambria Math" panose="02040503050406030204" pitchFamily="18" charset="0"/>
                          <a:ea typeface="Cambria Math" panose="02040503050406030204" pitchFamily="18" charset="0"/>
                          <a:sym typeface="Symbol" pitchFamily="18" charset="2"/>
                        </a:rPr>
                        <m:t>→</m:t>
                      </m:r>
                    </m:oMath>
                  </a14:m>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2</a:t>
                  </a:r>
                  <a:r>
                    <a:rPr kumimoji="0" lang="en-US" sz="1800" b="0" i="0" u="none" strike="noStrike" kern="0" cap="none" spc="0" normalizeH="0" baseline="0" noProof="0" dirty="0">
                      <a:ln>
                        <a:noFill/>
                      </a:ln>
                      <a:solidFill>
                        <a:srgbClr val="B2B2B2"/>
                      </a:solidFill>
                      <a:effectLst/>
                      <a:uLnTx/>
                      <a:uFillTx/>
                      <a:latin typeface="Times New Roman" pitchFamily="18" charset="0"/>
                      <a:cs typeface="+mn-cs"/>
                    </a:rPr>
                    <a:t> 2</a:t>
                  </a:r>
                </a:p>
              </p:txBody>
            </p:sp>
          </mc:Choice>
          <mc:Fallback xmlns="">
            <p:sp>
              <p:nvSpPr>
                <p:cNvPr id="22" name="AutoShape 20"/>
                <p:cNvSpPr>
                  <a:spLocks noRot="1" noChangeAspect="1" noMove="1" noResize="1" noEditPoints="1" noAdjustHandles="1" noChangeArrowheads="1" noChangeShapeType="1" noTextEdit="1"/>
                </p:cNvSpPr>
                <p:nvPr/>
              </p:nvSpPr>
              <p:spPr bwMode="auto">
                <a:xfrm>
                  <a:off x="1006" y="3571"/>
                  <a:ext cx="437" cy="269"/>
                </a:xfrm>
                <a:prstGeom prst="roundRect">
                  <a:avLst>
                    <a:gd name="adj" fmla="val 16667"/>
                  </a:avLst>
                </a:prstGeom>
                <a:blipFill>
                  <a:blip r:embed="rId4"/>
                  <a:stretch>
                    <a:fillRect l="-3419" t="-1370" r="-23077"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3" name="AutoShape 21"/>
            <p:cNvSpPr>
              <a:spLocks noChangeArrowheads="1"/>
            </p:cNvSpPr>
            <p:nvPr/>
          </p:nvSpPr>
          <p:spPr bwMode="auto">
            <a:xfrm>
              <a:off x="1725" y="3571"/>
              <a:ext cx="445"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kumimoji="0" lang="en-US" sz="1800" b="0" i="0" u="none" strike="noStrike" kern="0" cap="none" spc="0" normalizeH="0" baseline="0" noProof="0" dirty="0">
                  <a:ln>
                    <a:noFill/>
                  </a:ln>
                  <a:solidFill>
                    <a:srgbClr val="B2B2B2"/>
                  </a:solidFill>
                  <a:effectLst/>
                  <a:uLnTx/>
                  <a:uFillTx/>
                  <a:latin typeface="Times New Roman" pitchFamily="18" charset="0"/>
                  <a:cs typeface="+mn-cs"/>
                </a:rPr>
                <a:t> 9</a:t>
              </a:r>
            </a:p>
          </p:txBody>
        </p:sp>
        <p:sp>
          <p:nvSpPr>
            <p:cNvPr id="24" name="AutoShape 22"/>
            <p:cNvSpPr>
              <a:spLocks noChangeArrowheads="1"/>
            </p:cNvSpPr>
            <p:nvPr/>
          </p:nvSpPr>
          <p:spPr bwMode="auto">
            <a:xfrm>
              <a:off x="2351" y="3571"/>
              <a:ext cx="433"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B2B2B2"/>
                </a:solidFill>
                <a:effectLst/>
                <a:uLnTx/>
                <a:uFillTx/>
                <a:latin typeface="Times New Roman" pitchFamily="18" charset="0"/>
                <a:cs typeface="+mn-cs"/>
              </a:endParaRPr>
            </a:p>
          </p:txBody>
        </p:sp>
        <p:sp>
          <p:nvSpPr>
            <p:cNvPr id="25" name="AutoShape 23"/>
            <p:cNvSpPr>
              <a:spLocks noChangeArrowheads="1"/>
            </p:cNvSpPr>
            <p:nvPr/>
          </p:nvSpPr>
          <p:spPr bwMode="auto">
            <a:xfrm>
              <a:off x="3168"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3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3</a:t>
              </a:r>
            </a:p>
          </p:txBody>
        </p:sp>
        <p:sp>
          <p:nvSpPr>
            <p:cNvPr id="26" name="AutoShape 24"/>
            <p:cNvSpPr>
              <a:spLocks noChangeArrowheads="1"/>
            </p:cNvSpPr>
            <p:nvPr/>
          </p:nvSpPr>
          <p:spPr bwMode="auto">
            <a:xfrm>
              <a:off x="3790"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8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8</a:t>
              </a:r>
            </a:p>
          </p:txBody>
        </p:sp>
        <p:sp>
          <p:nvSpPr>
            <p:cNvPr id="27" name="AutoShape 25"/>
            <p:cNvSpPr>
              <a:spLocks noChangeArrowheads="1"/>
            </p:cNvSpPr>
            <p:nvPr/>
          </p:nvSpPr>
          <p:spPr bwMode="auto">
            <a:xfrm>
              <a:off x="4509" y="3571"/>
              <a:ext cx="445"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6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6</a:t>
              </a:r>
            </a:p>
          </p:txBody>
        </p:sp>
        <p:sp>
          <p:nvSpPr>
            <p:cNvPr id="28" name="AutoShape 26"/>
            <p:cNvSpPr>
              <a:spLocks noChangeArrowheads="1"/>
            </p:cNvSpPr>
            <p:nvPr/>
          </p:nvSpPr>
          <p:spPr bwMode="auto">
            <a:xfrm>
              <a:off x="5135" y="3571"/>
              <a:ext cx="433"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1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1</a:t>
              </a:r>
            </a:p>
          </p:txBody>
        </p:sp>
      </p:grpSp>
      <p:cxnSp>
        <p:nvCxnSpPr>
          <p:cNvPr id="29" name="AutoShape 27"/>
          <p:cNvCxnSpPr>
            <a:cxnSpLocks noChangeShapeType="1"/>
            <a:stCxn id="18" idx="0"/>
            <a:endCxn id="14" idx="2"/>
          </p:cNvCxnSpPr>
          <p:nvPr/>
        </p:nvCxnSpPr>
        <p:spPr bwMode="auto">
          <a:xfrm flipV="1">
            <a:off x="57038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9" idx="0"/>
            <a:endCxn id="14" idx="2"/>
          </p:cNvCxnSpPr>
          <p:nvPr/>
        </p:nvCxnSpPr>
        <p:spPr bwMode="auto">
          <a:xfrm flipH="1" flipV="1">
            <a:off x="67722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25" idx="0"/>
            <a:endCxn id="18" idx="2"/>
          </p:cNvCxnSpPr>
          <p:nvPr/>
        </p:nvCxnSpPr>
        <p:spPr bwMode="auto">
          <a:xfrm flipV="1">
            <a:off x="52371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p:cNvCxnSpPr>
            <a:cxnSpLocks noChangeShapeType="1"/>
            <a:stCxn id="27" idx="0"/>
            <a:endCxn id="19" idx="2"/>
          </p:cNvCxnSpPr>
          <p:nvPr/>
        </p:nvCxnSpPr>
        <p:spPr bwMode="auto">
          <a:xfrm flipV="1">
            <a:off x="7359650" y="5487987"/>
            <a:ext cx="4794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18" idx="2"/>
            <a:endCxn id="26" idx="0"/>
          </p:cNvCxnSpPr>
          <p:nvPr/>
        </p:nvCxnSpPr>
        <p:spPr bwMode="auto">
          <a:xfrm>
            <a:off x="57038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19" idx="2"/>
            <a:endCxn id="28" idx="0"/>
          </p:cNvCxnSpPr>
          <p:nvPr/>
        </p:nvCxnSpPr>
        <p:spPr bwMode="auto">
          <a:xfrm>
            <a:off x="7839075" y="5487987"/>
            <a:ext cx="5048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AutoShape 33"/>
          <p:cNvSpPr>
            <a:spLocks noChangeArrowheads="1"/>
          </p:cNvSpPr>
          <p:nvPr/>
        </p:nvSpPr>
        <p:spPr bwMode="auto">
          <a:xfrm>
            <a:off x="2133600" y="2998787"/>
            <a:ext cx="4876800" cy="430213"/>
          </a:xfrm>
          <a:prstGeom prst="roundRect">
            <a:avLst>
              <a:gd name="adj" fmla="val 16667"/>
            </a:avLst>
          </a:prstGeom>
          <a:solidFill>
            <a:srgbClr val="00CC99"/>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2 2 1 1</a:t>
            </a:r>
            <a:r>
              <a:rPr lang="en-US" altLang="zh-CN" b="1" kern="0" dirty="0">
                <a:solidFill>
                  <a:srgbClr val="C00000"/>
                </a:solidFill>
                <a:latin typeface="Symbol" pitchFamily="18" charset="2"/>
                <a:sym typeface="Symbol" pitchFamily="18" charset="2"/>
              </a:rPr>
              <a:t></a:t>
            </a: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2 3 2</a:t>
            </a:r>
            <a:r>
              <a:rPr kumimoji="0" lang="en-US" sz="1800" b="0"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 </a:t>
            </a:r>
            <a:r>
              <a:rPr kumimoji="0" lang="en-US" sz="1800" b="1" i="0" u="none" strike="noStrike" kern="0" cap="none" spc="0" normalizeH="0" baseline="0" noProof="0" dirty="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dirty="0">
                <a:ln>
                  <a:noFill/>
                </a:ln>
                <a:solidFill>
                  <a:srgbClr val="000000"/>
                </a:solidFill>
                <a:effectLst/>
                <a:uLnTx/>
                <a:uFillTx/>
                <a:latin typeface="Times New Roman" pitchFamily="18" charset="0"/>
                <a:cs typeface="+mn-cs"/>
              </a:rPr>
              <a:t>  </a:t>
            </a: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1  2  3  4  6  7  8  9</a:t>
            </a:r>
          </a:p>
        </p:txBody>
      </p:sp>
      <p:cxnSp>
        <p:nvCxnSpPr>
          <p:cNvPr id="36" name="AutoShape 34"/>
          <p:cNvCxnSpPr>
            <a:cxnSpLocks noChangeShapeType="1"/>
            <a:stCxn id="13" idx="0"/>
            <a:endCxn id="35" idx="2"/>
          </p:cNvCxnSpPr>
          <p:nvPr/>
        </p:nvCxnSpPr>
        <p:spPr bwMode="auto">
          <a:xfrm flipV="1">
            <a:off x="2352675" y="3448050"/>
            <a:ext cx="221932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5"/>
          <p:cNvCxnSpPr>
            <a:cxnSpLocks noChangeShapeType="1"/>
            <a:stCxn id="14" idx="0"/>
            <a:endCxn id="35" idx="2"/>
          </p:cNvCxnSpPr>
          <p:nvPr/>
        </p:nvCxnSpPr>
        <p:spPr bwMode="auto">
          <a:xfrm flipH="1" flipV="1">
            <a:off x="4572000" y="3448050"/>
            <a:ext cx="220027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2535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08192"/>
            <a:ext cx="8382000" cy="5117971"/>
          </a:xfrm>
        </p:spPr>
        <p:txBody>
          <a:bodyPr/>
          <a:lstStyle/>
          <a:p>
            <a:r>
              <a:rPr lang="en-US" altLang="zh-CN" sz="1800" dirty="0"/>
              <a:t>Step 1: Partition the initial array into two subarrays.</a:t>
            </a:r>
          </a:p>
          <a:p>
            <a:r>
              <a:rPr lang="en-US" altLang="zh-CN" sz="1800" dirty="0"/>
              <a:t>Step 2: Find the majority element</a:t>
            </a:r>
          </a:p>
          <a:p>
            <a:pPr lvl="1"/>
            <a:r>
              <a:rPr lang="en-US" altLang="zh-CN" sz="1800" dirty="0"/>
              <a:t>If the array only has one element, the majority element of this array is this only one element.</a:t>
            </a:r>
          </a:p>
          <a:p>
            <a:pPr lvl="1"/>
            <a:r>
              <a:rPr lang="en-US" altLang="zh-CN" sz="1800" dirty="0">
                <a:solidFill>
                  <a:schemeClr val="bg1">
                    <a:lumMod val="65000"/>
                  </a:schemeClr>
                </a:solidFill>
              </a:rPr>
              <a:t>Otherwise, return to Step 1 to find the majority element.</a:t>
            </a:r>
          </a:p>
          <a:p>
            <a:r>
              <a:rPr lang="en-US" altLang="zh-CN" sz="1800" dirty="0"/>
              <a:t>Step 3: Combine the answers for the left and right parts. </a:t>
            </a:r>
            <a:endParaRPr lang="en-US" altLang="zh-CN" sz="1800" dirty="0">
              <a:solidFill>
                <a:schemeClr val="bg1">
                  <a:lumMod val="65000"/>
                </a:schemeClr>
              </a:solidFill>
            </a:endParaRPr>
          </a:p>
          <a:p>
            <a:pPr marL="457200" lvl="1" indent="0">
              <a:buNone/>
            </a:pPr>
            <a:endParaRPr lang="en-US" altLang="zh-CN" sz="2000" dirty="0"/>
          </a:p>
          <a:p>
            <a:pPr lvl="1"/>
            <a:endParaRPr lang="en-US" altLang="zh-CN" sz="2000" dirty="0"/>
          </a:p>
          <a:p>
            <a:pPr marL="0" indent="0">
              <a:buNone/>
            </a:pPr>
            <a:endParaRPr lang="en-US" altLang="zh-CN" dirty="0"/>
          </a:p>
        </p:txBody>
      </p:sp>
      <p:sp>
        <p:nvSpPr>
          <p:cNvPr id="3" name="Title 2"/>
          <p:cNvSpPr>
            <a:spLocks noGrp="1"/>
          </p:cNvSpPr>
          <p:nvPr>
            <p:ph type="title"/>
          </p:nvPr>
        </p:nvSpPr>
        <p:spPr/>
        <p:txBody>
          <a:bodyPr/>
          <a:lstStyle/>
          <a:p>
            <a:r>
              <a:rPr lang="en-US" altLang="zh-CN" dirty="0"/>
              <a:t>An Example (6)</a:t>
            </a:r>
            <a:endParaRPr lang="zh-CN" altLang="en-US" dirty="0"/>
          </a:p>
        </p:txBody>
      </p:sp>
      <p:sp>
        <p:nvSpPr>
          <p:cNvPr id="4" name="Footer Placeholder 3"/>
          <p:cNvSpPr>
            <a:spLocks noGrp="1"/>
          </p:cNvSpPr>
          <p:nvPr>
            <p:ph type="ftr" sz="quarter" idx="11"/>
          </p:nvPr>
        </p:nvSpPr>
        <p:spPr/>
        <p:txBody>
          <a:bodyPr/>
          <a:lstStyle/>
          <a:p>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15</a:t>
            </a:fld>
            <a:endParaRPr lang="en-US" dirty="0"/>
          </a:p>
        </p:txBody>
      </p:sp>
      <p:cxnSp>
        <p:nvCxnSpPr>
          <p:cNvPr id="6" name="AutoShape 4"/>
          <p:cNvCxnSpPr>
            <a:cxnSpLocks noChangeShapeType="1"/>
            <a:stCxn id="16" idx="0"/>
            <a:endCxn id="13" idx="2"/>
          </p:cNvCxnSpPr>
          <p:nvPr/>
        </p:nvCxnSpPr>
        <p:spPr bwMode="auto">
          <a:xfrm flipV="1">
            <a:off x="12842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5"/>
          <p:cNvCxnSpPr>
            <a:cxnSpLocks noChangeShapeType="1"/>
            <a:stCxn id="17" idx="0"/>
            <a:endCxn id="13" idx="2"/>
          </p:cNvCxnSpPr>
          <p:nvPr/>
        </p:nvCxnSpPr>
        <p:spPr bwMode="auto">
          <a:xfrm flipH="1" flipV="1">
            <a:off x="23526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6"/>
          <p:cNvCxnSpPr>
            <a:cxnSpLocks noChangeShapeType="1"/>
            <a:stCxn id="21" idx="0"/>
            <a:endCxn id="16" idx="2"/>
          </p:cNvCxnSpPr>
          <p:nvPr/>
        </p:nvCxnSpPr>
        <p:spPr bwMode="auto">
          <a:xfrm flipV="1">
            <a:off x="8175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7"/>
          <p:cNvCxnSpPr>
            <a:cxnSpLocks noChangeShapeType="1"/>
            <a:stCxn id="23" idx="0"/>
            <a:endCxn id="17" idx="2"/>
          </p:cNvCxnSpPr>
          <p:nvPr/>
        </p:nvCxnSpPr>
        <p:spPr bwMode="auto">
          <a:xfrm flipV="1">
            <a:off x="2940050" y="5487987"/>
            <a:ext cx="4794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8"/>
          <p:cNvCxnSpPr>
            <a:cxnSpLocks noChangeShapeType="1"/>
            <a:stCxn id="16" idx="2"/>
            <a:endCxn id="22" idx="0"/>
          </p:cNvCxnSpPr>
          <p:nvPr/>
        </p:nvCxnSpPr>
        <p:spPr bwMode="auto">
          <a:xfrm>
            <a:off x="12842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9"/>
          <p:cNvCxnSpPr>
            <a:cxnSpLocks noChangeShapeType="1"/>
            <a:stCxn id="17" idx="2"/>
            <a:endCxn id="24" idx="0"/>
          </p:cNvCxnSpPr>
          <p:nvPr/>
        </p:nvCxnSpPr>
        <p:spPr bwMode="auto">
          <a:xfrm>
            <a:off x="3419475" y="5487987"/>
            <a:ext cx="5048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0"/>
          <p:cNvGrpSpPr>
            <a:grpSpLocks/>
          </p:cNvGrpSpPr>
          <p:nvPr/>
        </p:nvGrpSpPr>
        <p:grpSpPr bwMode="auto">
          <a:xfrm>
            <a:off x="1071563" y="4025900"/>
            <a:ext cx="6981825" cy="427037"/>
            <a:chOff x="771" y="2764"/>
            <a:chExt cx="4398" cy="269"/>
          </a:xfrm>
        </p:grpSpPr>
        <p:sp>
          <p:nvSpPr>
            <p:cNvPr id="13" name="AutoShape 11"/>
            <p:cNvSpPr>
              <a:spLocks noChangeArrowheads="1"/>
            </p:cNvSpPr>
            <p:nvPr/>
          </p:nvSpPr>
          <p:spPr bwMode="auto">
            <a:xfrm>
              <a:off x="771"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1" kern="0" dirty="0">
                  <a:latin typeface="Cambria Math" panose="02040503050406030204" pitchFamily="18" charset="0"/>
                  <a:ea typeface="Cambria Math" panose="02040503050406030204" pitchFamily="18" charset="0"/>
                  <a:sym typeface="Symbol" pitchFamily="18" charset="2"/>
                </a:rPr>
                <a:t>2 2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1 1</a:t>
              </a:r>
              <a:r>
                <a:rPr lang="en-US" altLang="zh-CN" kern="0" dirty="0">
                  <a:solidFill>
                    <a:srgbClr val="00CC99"/>
                  </a:solidFill>
                  <a:latin typeface="Times New Roman" pitchFamily="18" charset="0"/>
                  <a:cs typeface="+mn-cs"/>
                  <a:sym typeface="Symbol" pitchFamily="18" charset="2"/>
                </a:rPr>
                <a:t> </a:t>
              </a: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on </a:t>
              </a:r>
            </a:p>
          </p:txBody>
        </p:sp>
        <p:sp>
          <p:nvSpPr>
            <p:cNvPr id="14" name="AutoShape 12"/>
            <p:cNvSpPr>
              <a:spLocks noChangeArrowheads="1"/>
            </p:cNvSpPr>
            <p:nvPr/>
          </p:nvSpPr>
          <p:spPr bwMode="auto">
            <a:xfrm>
              <a:off x="3555"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3  8  6  1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1  3  8  6</a:t>
              </a:r>
            </a:p>
          </p:txBody>
        </p:sp>
      </p:grpSp>
      <p:grpSp>
        <p:nvGrpSpPr>
          <p:cNvPr id="15" name="Group 13"/>
          <p:cNvGrpSpPr>
            <a:grpSpLocks/>
          </p:cNvGrpSpPr>
          <p:nvPr/>
        </p:nvGrpSpPr>
        <p:grpSpPr bwMode="auto">
          <a:xfrm>
            <a:off x="590550" y="5051425"/>
            <a:ext cx="7996238" cy="427037"/>
            <a:chOff x="468" y="3168"/>
            <a:chExt cx="5037" cy="269"/>
          </a:xfrm>
        </p:grpSpPr>
        <mc:AlternateContent xmlns:mc="http://schemas.openxmlformats.org/markup-compatibility/2006" xmlns:a14="http://schemas.microsoft.com/office/drawing/2010/main">
          <mc:Choice Requires="a14">
            <p:sp>
              <p:nvSpPr>
                <p:cNvPr id="16" name="AutoShape 14"/>
                <p:cNvSpPr>
                  <a:spLocks noChangeArrowheads="1"/>
                </p:cNvSpPr>
                <p:nvPr/>
              </p:nvSpPr>
              <p:spPr bwMode="auto">
                <a:xfrm>
                  <a:off x="468"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1" kern="0" dirty="0">
                      <a:latin typeface="Cambria Math" panose="02040503050406030204" pitchFamily="18" charset="0"/>
                      <a:ea typeface="Cambria Math" panose="02040503050406030204" pitchFamily="18" charset="0"/>
                      <a:sym typeface="Symbol" pitchFamily="18" charset="2"/>
                    </a:rPr>
                    <a:t>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2</a:t>
                  </a:r>
                  <a:r>
                    <a:rPr lang="en-US" altLang="zh-CN" b="1" kern="0" dirty="0">
                      <a:ea typeface="Cambria Math" panose="02040503050406030204" pitchFamily="18" charset="0"/>
                      <a:sym typeface="Symbol" pitchFamily="18" charset="2"/>
                    </a:rPr>
                    <a:t>  </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 </a:t>
                  </a:r>
                  <a:r>
                    <a:rPr lang="en-US" altLang="zh-CN" b="1" kern="0" dirty="0">
                      <a:latin typeface="Cambria Math" panose="02040503050406030204" pitchFamily="18" charset="0"/>
                      <a:ea typeface="Cambria Math" panose="02040503050406030204" pitchFamily="18" charset="0"/>
                      <a:sym typeface="Symbol" pitchFamily="18" charset="2"/>
                    </a:rPr>
                    <a:t>2</a:t>
                  </a:r>
                  <a:endPar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endParaRPr>
                </a:p>
              </p:txBody>
            </p:sp>
          </mc:Choice>
          <mc:Fallback xmlns="">
            <p:sp>
              <p:nvSpPr>
                <p:cNvPr id="16" name="AutoShape 14"/>
                <p:cNvSpPr>
                  <a:spLocks noRot="1" noChangeAspect="1" noMove="1" noResize="1" noEditPoints="1" noAdjustHandles="1" noChangeArrowheads="1" noChangeShapeType="1" noTextEdit="1"/>
                </p:cNvSpPr>
                <p:nvPr/>
              </p:nvSpPr>
              <p:spPr bwMode="auto">
                <a:xfrm>
                  <a:off x="468" y="3168"/>
                  <a:ext cx="874" cy="269"/>
                </a:xfrm>
                <a:prstGeom prst="roundRect">
                  <a:avLst>
                    <a:gd name="adj" fmla="val 16667"/>
                  </a:avLst>
                </a:prstGeom>
                <a:blipFill>
                  <a:blip r:embed="rId2"/>
                  <a:stretch>
                    <a:fillRect l="-1739"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AutoShape 15"/>
                <p:cNvSpPr>
                  <a:spLocks noChangeArrowheads="1"/>
                </p:cNvSpPr>
                <p:nvPr/>
              </p:nvSpPr>
              <p:spPr bwMode="auto">
                <a:xfrm>
                  <a:off x="1779"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1</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1</a:t>
                  </a:r>
                  <a:r>
                    <a:rPr lang="en-US" altLang="zh-CN" b="1" kern="0" dirty="0">
                      <a:ea typeface="Cambria Math" panose="02040503050406030204" pitchFamily="18" charset="0"/>
                      <a:sym typeface="Symbol" pitchFamily="18" charset="2"/>
                    </a:rPr>
                    <a:t>   </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rPr>
                    <a:t> </a:t>
                  </a:r>
                  <a:r>
                    <a:rPr lang="en-US" altLang="zh-CN" b="1" kern="0" dirty="0">
                      <a:latin typeface="Cambria Math" panose="02040503050406030204" pitchFamily="18" charset="0"/>
                      <a:ea typeface="Cambria Math" panose="02040503050406030204" pitchFamily="18" charset="0"/>
                      <a:sym typeface="Symbol" pitchFamily="18" charset="2"/>
                    </a:rPr>
                    <a:t>1</a:t>
                  </a:r>
                  <a:r>
                    <a:rPr lang="en-US" altLang="zh-CN" b="1" kern="0" dirty="0">
                      <a:solidFill>
                        <a:srgbClr val="00CC99"/>
                      </a:solidFill>
                      <a:latin typeface="Times New Roman" pitchFamily="18" charset="0"/>
                      <a:cs typeface="+mn-cs"/>
                      <a:sym typeface="Symbol" pitchFamily="18" charset="2"/>
                    </a:rPr>
                    <a:t>1</a:t>
                  </a:r>
                  <a:endParaRPr kumimoji="0" lang="en-US" sz="1800" b="0" i="0" u="none" strike="noStrike" kern="0" cap="none" spc="0" normalizeH="0" baseline="0" noProof="0" dirty="0">
                    <a:ln>
                      <a:noFill/>
                    </a:ln>
                    <a:solidFill>
                      <a:srgbClr val="00CC99"/>
                    </a:solidFill>
                    <a:effectLst/>
                    <a:uLnTx/>
                    <a:uFillTx/>
                    <a:latin typeface="Times New Roman" pitchFamily="18" charset="0"/>
                    <a:cs typeface="+mn-cs"/>
                  </a:endParaRPr>
                </a:p>
              </p:txBody>
            </p:sp>
          </mc:Choice>
          <mc:Fallback xmlns="">
            <p:sp>
              <p:nvSpPr>
                <p:cNvPr id="17" name="AutoShape 15"/>
                <p:cNvSpPr>
                  <a:spLocks noRot="1" noChangeAspect="1" noMove="1" noResize="1" noEditPoints="1" noAdjustHandles="1" noChangeArrowheads="1" noChangeShapeType="1" noTextEdit="1"/>
                </p:cNvSpPr>
                <p:nvPr/>
              </p:nvSpPr>
              <p:spPr bwMode="auto">
                <a:xfrm>
                  <a:off x="1779" y="3168"/>
                  <a:ext cx="942" cy="269"/>
                </a:xfrm>
                <a:prstGeom prst="roundRect">
                  <a:avLst>
                    <a:gd name="adj" fmla="val 16667"/>
                  </a:avLst>
                </a:prstGeom>
                <a:blipFill>
                  <a:blip r:embed="rId3"/>
                  <a:stretch>
                    <a:fillRect l="-1606" t="-1370"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 name="AutoShape 16"/>
            <p:cNvSpPr>
              <a:spLocks noChangeArrowheads="1"/>
            </p:cNvSpPr>
            <p:nvPr/>
          </p:nvSpPr>
          <p:spPr bwMode="auto">
            <a:xfrm>
              <a:off x="3252"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3  8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3  8</a:t>
              </a:r>
            </a:p>
          </p:txBody>
        </p:sp>
        <p:sp>
          <p:nvSpPr>
            <p:cNvPr id="19" name="AutoShape 17"/>
            <p:cNvSpPr>
              <a:spLocks noChangeArrowheads="1"/>
            </p:cNvSpPr>
            <p:nvPr/>
          </p:nvSpPr>
          <p:spPr bwMode="auto">
            <a:xfrm>
              <a:off x="4563"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6  1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1  6</a:t>
              </a:r>
            </a:p>
          </p:txBody>
        </p:sp>
      </p:grpSp>
      <p:grpSp>
        <p:nvGrpSpPr>
          <p:cNvPr id="20" name="Group 18"/>
          <p:cNvGrpSpPr>
            <a:grpSpLocks/>
          </p:cNvGrpSpPr>
          <p:nvPr/>
        </p:nvGrpSpPr>
        <p:grpSpPr bwMode="auto">
          <a:xfrm>
            <a:off x="457200" y="6076950"/>
            <a:ext cx="8229600" cy="427037"/>
            <a:chOff x="384" y="3571"/>
            <a:chExt cx="5184" cy="269"/>
          </a:xfrm>
        </p:grpSpPr>
        <mc:AlternateContent xmlns:mc="http://schemas.openxmlformats.org/markup-compatibility/2006" xmlns:a14="http://schemas.microsoft.com/office/drawing/2010/main">
          <mc:Choice Requires="a14">
            <p:sp>
              <p:nvSpPr>
                <p:cNvPr id="21" name="AutoShape 19"/>
                <p:cNvSpPr>
                  <a:spLocks noChangeArrowheads="1"/>
                </p:cNvSpPr>
                <p:nvPr/>
              </p:nvSpPr>
              <p:spPr bwMode="auto">
                <a:xfrm>
                  <a:off x="384"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2</a:t>
                  </a:r>
                  <a:endParaRPr kumimoji="0" lang="en-US" sz="1800" b="0" i="0" u="none" strike="noStrike" kern="0" cap="none" spc="0" normalizeH="0" baseline="0" noProof="0" dirty="0">
                    <a:ln>
                      <a:noFill/>
                    </a:ln>
                    <a:solidFill>
                      <a:srgbClr val="B2B2B2"/>
                    </a:solidFill>
                    <a:effectLst/>
                    <a:uLnTx/>
                    <a:uFillTx/>
                    <a:latin typeface="Times New Roman" pitchFamily="18" charset="0"/>
                    <a:cs typeface="+mn-cs"/>
                  </a:endParaRPr>
                </a:p>
              </p:txBody>
            </p:sp>
          </mc:Choice>
          <mc:Fallback xmlns="">
            <p:sp>
              <p:nvSpPr>
                <p:cNvPr id="21" name="AutoShape 19"/>
                <p:cNvSpPr>
                  <a:spLocks noRot="1" noChangeAspect="1" noMove="1" noResize="1" noEditPoints="1" noAdjustHandles="1" noChangeArrowheads="1" noChangeShapeType="1" noTextEdit="1"/>
                </p:cNvSpPr>
                <p:nvPr/>
              </p:nvSpPr>
              <p:spPr bwMode="auto">
                <a:xfrm>
                  <a:off x="384" y="3571"/>
                  <a:ext cx="454" cy="269"/>
                </a:xfrm>
                <a:prstGeom prst="roundRect">
                  <a:avLst>
                    <a:gd name="adj" fmla="val 16667"/>
                  </a:avLst>
                </a:prstGeom>
                <a:blipFill>
                  <a:blip r:embed="rId4"/>
                  <a:stretch>
                    <a:fillRect l="-3306" t="-1370"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AutoShape 20"/>
                <p:cNvSpPr>
                  <a:spLocks noChangeArrowheads="1"/>
                </p:cNvSpPr>
                <p:nvPr/>
              </p:nvSpPr>
              <p:spPr bwMode="auto">
                <a:xfrm>
                  <a:off x="1006"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14:m>
                    <m:oMath xmlns:m="http://schemas.openxmlformats.org/officeDocument/2006/math">
                      <m:r>
                        <a:rPr lang="en-US" altLang="zh-CN" b="1" i="1" kern="0" smtClean="0">
                          <a:latin typeface="Cambria Math" panose="02040503050406030204" pitchFamily="18" charset="0"/>
                          <a:ea typeface="Cambria Math" panose="02040503050406030204" pitchFamily="18" charset="0"/>
                          <a:sym typeface="Symbol" pitchFamily="18" charset="2"/>
                        </a:rPr>
                        <m:t>→</m:t>
                      </m:r>
                    </m:oMath>
                  </a14:m>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2</a:t>
                  </a:r>
                  <a:r>
                    <a:rPr kumimoji="0" lang="en-US" sz="1800" b="0" i="0" u="none" strike="noStrike" kern="0" cap="none" spc="0" normalizeH="0" baseline="0" noProof="0" dirty="0">
                      <a:ln>
                        <a:noFill/>
                      </a:ln>
                      <a:solidFill>
                        <a:srgbClr val="B2B2B2"/>
                      </a:solidFill>
                      <a:effectLst/>
                      <a:uLnTx/>
                      <a:uFillTx/>
                      <a:latin typeface="Times New Roman" pitchFamily="18" charset="0"/>
                      <a:cs typeface="+mn-cs"/>
                    </a:rPr>
                    <a:t> 2</a:t>
                  </a:r>
                </a:p>
              </p:txBody>
            </p:sp>
          </mc:Choice>
          <mc:Fallback xmlns="">
            <p:sp>
              <p:nvSpPr>
                <p:cNvPr id="22" name="AutoShape 20"/>
                <p:cNvSpPr>
                  <a:spLocks noRot="1" noChangeAspect="1" noMove="1" noResize="1" noEditPoints="1" noAdjustHandles="1" noChangeArrowheads="1" noChangeShapeType="1" noTextEdit="1"/>
                </p:cNvSpPr>
                <p:nvPr/>
              </p:nvSpPr>
              <p:spPr bwMode="auto">
                <a:xfrm>
                  <a:off x="1006" y="3571"/>
                  <a:ext cx="437" cy="269"/>
                </a:xfrm>
                <a:prstGeom prst="roundRect">
                  <a:avLst>
                    <a:gd name="adj" fmla="val 16667"/>
                  </a:avLst>
                </a:prstGeom>
                <a:blipFill>
                  <a:blip r:embed="rId5"/>
                  <a:stretch>
                    <a:fillRect l="-3419" t="-1370" r="-23077"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AutoShape 21"/>
                <p:cNvSpPr>
                  <a:spLocks noChangeArrowheads="1"/>
                </p:cNvSpPr>
                <p:nvPr/>
              </p:nvSpPr>
              <p:spPr bwMode="auto">
                <a:xfrm>
                  <a:off x="1725" y="3571"/>
                  <a:ext cx="445"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1</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1</a:t>
                  </a:r>
                  <a:endParaRPr lang="en-US" altLang="zh-CN" kern="0" dirty="0">
                    <a:solidFill>
                      <a:srgbClr val="B2B2B2"/>
                    </a:solidFill>
                    <a:latin typeface="Times New Roman" pitchFamily="18" charset="0"/>
                  </a:endParaRPr>
                </a:p>
              </p:txBody>
            </p:sp>
          </mc:Choice>
          <mc:Fallback xmlns="">
            <p:sp>
              <p:nvSpPr>
                <p:cNvPr id="23" name="AutoShape 21"/>
                <p:cNvSpPr>
                  <a:spLocks noRot="1" noChangeAspect="1" noMove="1" noResize="1" noEditPoints="1" noAdjustHandles="1" noChangeArrowheads="1" noChangeShapeType="1" noTextEdit="1"/>
                </p:cNvSpPr>
                <p:nvPr/>
              </p:nvSpPr>
              <p:spPr bwMode="auto">
                <a:xfrm>
                  <a:off x="1725" y="3571"/>
                  <a:ext cx="445" cy="269"/>
                </a:xfrm>
                <a:prstGeom prst="roundRect">
                  <a:avLst>
                    <a:gd name="adj" fmla="val 16667"/>
                  </a:avLst>
                </a:prstGeom>
                <a:blipFill>
                  <a:blip r:embed="rId6"/>
                  <a:stretch>
                    <a:fillRect l="-3361" t="-1370"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AutoShape 22"/>
                <p:cNvSpPr>
                  <a:spLocks noChangeArrowheads="1"/>
                </p:cNvSpPr>
                <p:nvPr/>
              </p:nvSpPr>
              <p:spPr bwMode="auto">
                <a:xfrm>
                  <a:off x="2351" y="3571"/>
                  <a:ext cx="433"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1</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1</a:t>
                  </a:r>
                  <a:endParaRPr lang="en-US" altLang="zh-CN" kern="0" dirty="0">
                    <a:solidFill>
                      <a:srgbClr val="B2B2B2"/>
                    </a:solidFill>
                    <a:latin typeface="Times New Roman" pitchFamily="18" charset="0"/>
                  </a:endParaRPr>
                </a:p>
              </p:txBody>
            </p:sp>
          </mc:Choice>
          <mc:Fallback xmlns="">
            <p:sp>
              <p:nvSpPr>
                <p:cNvPr id="24" name="AutoShape 22"/>
                <p:cNvSpPr>
                  <a:spLocks noRot="1" noChangeAspect="1" noMove="1" noResize="1" noEditPoints="1" noAdjustHandles="1" noChangeArrowheads="1" noChangeShapeType="1" noTextEdit="1"/>
                </p:cNvSpPr>
                <p:nvPr/>
              </p:nvSpPr>
              <p:spPr bwMode="auto">
                <a:xfrm>
                  <a:off x="2351" y="3571"/>
                  <a:ext cx="433" cy="269"/>
                </a:xfrm>
                <a:prstGeom prst="roundRect">
                  <a:avLst>
                    <a:gd name="adj" fmla="val 16667"/>
                  </a:avLst>
                </a:prstGeom>
                <a:blipFill>
                  <a:blip r:embed="rId7"/>
                  <a:stretch>
                    <a:fillRect l="-3448" t="-1370" r="-2586"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5" name="AutoShape 23"/>
            <p:cNvSpPr>
              <a:spLocks noChangeArrowheads="1"/>
            </p:cNvSpPr>
            <p:nvPr/>
          </p:nvSpPr>
          <p:spPr bwMode="auto">
            <a:xfrm>
              <a:off x="3168"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3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3</a:t>
              </a:r>
            </a:p>
          </p:txBody>
        </p:sp>
        <p:sp>
          <p:nvSpPr>
            <p:cNvPr id="26" name="AutoShape 24"/>
            <p:cNvSpPr>
              <a:spLocks noChangeArrowheads="1"/>
            </p:cNvSpPr>
            <p:nvPr/>
          </p:nvSpPr>
          <p:spPr bwMode="auto">
            <a:xfrm>
              <a:off x="3790"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8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8</a:t>
              </a:r>
            </a:p>
          </p:txBody>
        </p:sp>
        <p:sp>
          <p:nvSpPr>
            <p:cNvPr id="27" name="AutoShape 25"/>
            <p:cNvSpPr>
              <a:spLocks noChangeArrowheads="1"/>
            </p:cNvSpPr>
            <p:nvPr/>
          </p:nvSpPr>
          <p:spPr bwMode="auto">
            <a:xfrm>
              <a:off x="4509" y="3571"/>
              <a:ext cx="445"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6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6</a:t>
              </a:r>
            </a:p>
          </p:txBody>
        </p:sp>
        <p:sp>
          <p:nvSpPr>
            <p:cNvPr id="28" name="AutoShape 26"/>
            <p:cNvSpPr>
              <a:spLocks noChangeArrowheads="1"/>
            </p:cNvSpPr>
            <p:nvPr/>
          </p:nvSpPr>
          <p:spPr bwMode="auto">
            <a:xfrm>
              <a:off x="5135" y="3571"/>
              <a:ext cx="433"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1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1</a:t>
              </a:r>
            </a:p>
          </p:txBody>
        </p:sp>
      </p:grpSp>
      <p:cxnSp>
        <p:nvCxnSpPr>
          <p:cNvPr id="29" name="AutoShape 27"/>
          <p:cNvCxnSpPr>
            <a:cxnSpLocks noChangeShapeType="1"/>
            <a:stCxn id="18" idx="0"/>
            <a:endCxn id="14" idx="2"/>
          </p:cNvCxnSpPr>
          <p:nvPr/>
        </p:nvCxnSpPr>
        <p:spPr bwMode="auto">
          <a:xfrm flipV="1">
            <a:off x="57038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9" idx="0"/>
            <a:endCxn id="14" idx="2"/>
          </p:cNvCxnSpPr>
          <p:nvPr/>
        </p:nvCxnSpPr>
        <p:spPr bwMode="auto">
          <a:xfrm flipH="1" flipV="1">
            <a:off x="67722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25" idx="0"/>
            <a:endCxn id="18" idx="2"/>
          </p:cNvCxnSpPr>
          <p:nvPr/>
        </p:nvCxnSpPr>
        <p:spPr bwMode="auto">
          <a:xfrm flipV="1">
            <a:off x="52371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p:cNvCxnSpPr>
            <a:cxnSpLocks noChangeShapeType="1"/>
            <a:stCxn id="27" idx="0"/>
            <a:endCxn id="19" idx="2"/>
          </p:cNvCxnSpPr>
          <p:nvPr/>
        </p:nvCxnSpPr>
        <p:spPr bwMode="auto">
          <a:xfrm flipV="1">
            <a:off x="7359650" y="5487987"/>
            <a:ext cx="4794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18" idx="2"/>
            <a:endCxn id="26" idx="0"/>
          </p:cNvCxnSpPr>
          <p:nvPr/>
        </p:nvCxnSpPr>
        <p:spPr bwMode="auto">
          <a:xfrm>
            <a:off x="57038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19" idx="2"/>
            <a:endCxn id="28" idx="0"/>
          </p:cNvCxnSpPr>
          <p:nvPr/>
        </p:nvCxnSpPr>
        <p:spPr bwMode="auto">
          <a:xfrm>
            <a:off x="7839075" y="5487987"/>
            <a:ext cx="5048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AutoShape 33"/>
          <p:cNvSpPr>
            <a:spLocks noChangeArrowheads="1"/>
          </p:cNvSpPr>
          <p:nvPr/>
        </p:nvSpPr>
        <p:spPr bwMode="auto">
          <a:xfrm>
            <a:off x="2133600" y="2998787"/>
            <a:ext cx="4876800" cy="430213"/>
          </a:xfrm>
          <a:prstGeom prst="roundRect">
            <a:avLst>
              <a:gd name="adj" fmla="val 16667"/>
            </a:avLst>
          </a:prstGeom>
          <a:solidFill>
            <a:srgbClr val="00CC99"/>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2 2 1 1</a:t>
            </a:r>
            <a:r>
              <a:rPr lang="en-US" altLang="zh-CN" b="1" kern="0" dirty="0">
                <a:solidFill>
                  <a:srgbClr val="C00000"/>
                </a:solidFill>
                <a:latin typeface="Symbol" pitchFamily="18" charset="2"/>
                <a:sym typeface="Symbol" pitchFamily="18" charset="2"/>
              </a:rPr>
              <a:t></a:t>
            </a: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2 3 2</a:t>
            </a:r>
            <a:r>
              <a:rPr kumimoji="0" lang="en-US" sz="1800" b="0"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 </a:t>
            </a:r>
            <a:r>
              <a:rPr kumimoji="0" lang="en-US" sz="1800" b="1" i="0" u="none" strike="noStrike" kern="0" cap="none" spc="0" normalizeH="0" baseline="0" noProof="0" dirty="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dirty="0">
                <a:ln>
                  <a:noFill/>
                </a:ln>
                <a:solidFill>
                  <a:srgbClr val="000000"/>
                </a:solidFill>
                <a:effectLst/>
                <a:uLnTx/>
                <a:uFillTx/>
                <a:latin typeface="Times New Roman" pitchFamily="18" charset="0"/>
                <a:cs typeface="+mn-cs"/>
              </a:rPr>
              <a:t>  </a:t>
            </a: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1  2  3  4  6  7  8  9</a:t>
            </a:r>
          </a:p>
        </p:txBody>
      </p:sp>
      <p:cxnSp>
        <p:nvCxnSpPr>
          <p:cNvPr id="36" name="AutoShape 34"/>
          <p:cNvCxnSpPr>
            <a:cxnSpLocks noChangeShapeType="1"/>
            <a:stCxn id="13" idx="0"/>
            <a:endCxn id="35" idx="2"/>
          </p:cNvCxnSpPr>
          <p:nvPr/>
        </p:nvCxnSpPr>
        <p:spPr bwMode="auto">
          <a:xfrm flipV="1">
            <a:off x="2352675" y="3448050"/>
            <a:ext cx="221932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5"/>
          <p:cNvCxnSpPr>
            <a:cxnSpLocks noChangeShapeType="1"/>
            <a:stCxn id="14" idx="0"/>
            <a:endCxn id="35" idx="2"/>
          </p:cNvCxnSpPr>
          <p:nvPr/>
        </p:nvCxnSpPr>
        <p:spPr bwMode="auto">
          <a:xfrm flipH="1" flipV="1">
            <a:off x="4572000" y="3448050"/>
            <a:ext cx="220027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6189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08192"/>
            <a:ext cx="8382000" cy="5117971"/>
          </a:xfrm>
        </p:spPr>
        <p:txBody>
          <a:bodyPr/>
          <a:lstStyle/>
          <a:p>
            <a:r>
              <a:rPr lang="en-US" altLang="zh-CN" sz="1800" dirty="0">
                <a:solidFill>
                  <a:schemeClr val="bg1">
                    <a:lumMod val="65000"/>
                  </a:schemeClr>
                </a:solidFill>
              </a:rPr>
              <a:t>Step 1: Partition the initial array into two subarrays.</a:t>
            </a:r>
          </a:p>
          <a:p>
            <a:r>
              <a:rPr lang="en-US" altLang="zh-CN" sz="1800" dirty="0">
                <a:solidFill>
                  <a:schemeClr val="bg1">
                    <a:lumMod val="65000"/>
                  </a:schemeClr>
                </a:solidFill>
              </a:rPr>
              <a:t>Step 2: Find the majority element</a:t>
            </a:r>
          </a:p>
          <a:p>
            <a:pPr lvl="1"/>
            <a:r>
              <a:rPr lang="en-US" altLang="zh-CN" sz="1800" dirty="0">
                <a:solidFill>
                  <a:schemeClr val="bg1">
                    <a:lumMod val="65000"/>
                  </a:schemeClr>
                </a:solidFill>
              </a:rPr>
              <a:t>If the array only has one element, the majority element of this array is this only one element.</a:t>
            </a:r>
          </a:p>
          <a:p>
            <a:pPr lvl="1"/>
            <a:r>
              <a:rPr lang="en-US" altLang="zh-CN" sz="1800" dirty="0">
                <a:solidFill>
                  <a:schemeClr val="bg1">
                    <a:lumMod val="65000"/>
                  </a:schemeClr>
                </a:solidFill>
              </a:rPr>
              <a:t>Otherwise, return to Step 1 to find the majority element.</a:t>
            </a:r>
          </a:p>
          <a:p>
            <a:r>
              <a:rPr lang="en-US" altLang="zh-CN" sz="1800" dirty="0"/>
              <a:t>Step 3: Combine the answers for the left and right parts. </a:t>
            </a:r>
            <a:endParaRPr lang="en-US" altLang="zh-CN" sz="1800" dirty="0">
              <a:solidFill>
                <a:schemeClr val="bg1">
                  <a:lumMod val="65000"/>
                </a:schemeClr>
              </a:solidFill>
            </a:endParaRPr>
          </a:p>
          <a:p>
            <a:pPr marL="457200" lvl="1" indent="0">
              <a:buNone/>
            </a:pPr>
            <a:endParaRPr lang="en-US" altLang="zh-CN" sz="2000" dirty="0"/>
          </a:p>
          <a:p>
            <a:pPr lvl="1"/>
            <a:endParaRPr lang="en-US" altLang="zh-CN" sz="2000" dirty="0"/>
          </a:p>
          <a:p>
            <a:pPr marL="0" indent="0">
              <a:buNone/>
            </a:pPr>
            <a:endParaRPr lang="en-US" altLang="zh-CN" dirty="0"/>
          </a:p>
        </p:txBody>
      </p:sp>
      <p:sp>
        <p:nvSpPr>
          <p:cNvPr id="3" name="Title 2"/>
          <p:cNvSpPr>
            <a:spLocks noGrp="1"/>
          </p:cNvSpPr>
          <p:nvPr>
            <p:ph type="title"/>
          </p:nvPr>
        </p:nvSpPr>
        <p:spPr/>
        <p:txBody>
          <a:bodyPr/>
          <a:lstStyle/>
          <a:p>
            <a:r>
              <a:rPr lang="en-US" altLang="zh-CN" dirty="0"/>
              <a:t>An Example (7)</a:t>
            </a:r>
            <a:endParaRPr lang="zh-CN" altLang="en-US" dirty="0"/>
          </a:p>
        </p:txBody>
      </p:sp>
      <p:sp>
        <p:nvSpPr>
          <p:cNvPr id="4" name="Footer Placeholder 3"/>
          <p:cNvSpPr>
            <a:spLocks noGrp="1"/>
          </p:cNvSpPr>
          <p:nvPr>
            <p:ph type="ftr" sz="quarter" idx="11"/>
          </p:nvPr>
        </p:nvSpPr>
        <p:spPr/>
        <p:txBody>
          <a:bodyPr/>
          <a:lstStyle/>
          <a:p>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16</a:t>
            </a:fld>
            <a:endParaRPr lang="en-US" dirty="0"/>
          </a:p>
        </p:txBody>
      </p:sp>
      <p:cxnSp>
        <p:nvCxnSpPr>
          <p:cNvPr id="6" name="AutoShape 4"/>
          <p:cNvCxnSpPr>
            <a:cxnSpLocks noChangeShapeType="1"/>
            <a:stCxn id="16" idx="0"/>
            <a:endCxn id="13" idx="2"/>
          </p:cNvCxnSpPr>
          <p:nvPr/>
        </p:nvCxnSpPr>
        <p:spPr bwMode="auto">
          <a:xfrm flipV="1">
            <a:off x="12842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5"/>
          <p:cNvCxnSpPr>
            <a:cxnSpLocks noChangeShapeType="1"/>
            <a:stCxn id="17" idx="0"/>
            <a:endCxn id="13" idx="2"/>
          </p:cNvCxnSpPr>
          <p:nvPr/>
        </p:nvCxnSpPr>
        <p:spPr bwMode="auto">
          <a:xfrm flipH="1" flipV="1">
            <a:off x="23526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6"/>
          <p:cNvCxnSpPr>
            <a:cxnSpLocks noChangeShapeType="1"/>
            <a:stCxn id="21" idx="0"/>
            <a:endCxn id="16" idx="2"/>
          </p:cNvCxnSpPr>
          <p:nvPr/>
        </p:nvCxnSpPr>
        <p:spPr bwMode="auto">
          <a:xfrm flipV="1">
            <a:off x="8175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7"/>
          <p:cNvCxnSpPr>
            <a:cxnSpLocks noChangeShapeType="1"/>
            <a:stCxn id="23" idx="0"/>
            <a:endCxn id="17" idx="2"/>
          </p:cNvCxnSpPr>
          <p:nvPr/>
        </p:nvCxnSpPr>
        <p:spPr bwMode="auto">
          <a:xfrm flipV="1">
            <a:off x="2940050" y="5487987"/>
            <a:ext cx="4794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8"/>
          <p:cNvCxnSpPr>
            <a:cxnSpLocks noChangeShapeType="1"/>
            <a:stCxn id="16" idx="2"/>
            <a:endCxn id="22" idx="0"/>
          </p:cNvCxnSpPr>
          <p:nvPr/>
        </p:nvCxnSpPr>
        <p:spPr bwMode="auto">
          <a:xfrm>
            <a:off x="12842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9"/>
          <p:cNvCxnSpPr>
            <a:cxnSpLocks noChangeShapeType="1"/>
            <a:stCxn id="17" idx="2"/>
            <a:endCxn id="24" idx="0"/>
          </p:cNvCxnSpPr>
          <p:nvPr/>
        </p:nvCxnSpPr>
        <p:spPr bwMode="auto">
          <a:xfrm>
            <a:off x="3419475" y="5487987"/>
            <a:ext cx="5048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0"/>
          <p:cNvGrpSpPr>
            <a:grpSpLocks/>
          </p:cNvGrpSpPr>
          <p:nvPr/>
        </p:nvGrpSpPr>
        <p:grpSpPr bwMode="auto">
          <a:xfrm>
            <a:off x="1071563" y="4025900"/>
            <a:ext cx="6981825" cy="427037"/>
            <a:chOff x="771" y="2764"/>
            <a:chExt cx="4398" cy="269"/>
          </a:xfrm>
        </p:grpSpPr>
        <mc:AlternateContent xmlns:mc="http://schemas.openxmlformats.org/markup-compatibility/2006" xmlns:a14="http://schemas.microsoft.com/office/drawing/2010/main">
          <mc:Choice Requires="a14">
            <p:sp>
              <p:nvSpPr>
                <p:cNvPr id="13" name="AutoShape 11"/>
                <p:cNvSpPr>
                  <a:spLocks noChangeArrowheads="1"/>
                </p:cNvSpPr>
                <p:nvPr/>
              </p:nvSpPr>
              <p:spPr bwMode="auto">
                <a:xfrm>
                  <a:off x="771"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1" kern="0" dirty="0">
                      <a:latin typeface="Cambria Math" panose="02040503050406030204" pitchFamily="18" charset="0"/>
                      <a:ea typeface="Cambria Math" panose="02040503050406030204" pitchFamily="18" charset="0"/>
                      <a:sym typeface="Symbol" pitchFamily="18" charset="2"/>
                    </a:rPr>
                    <a:t>2 2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1 1       </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kern="0" dirty="0"/>
                    <a:t> </a:t>
                  </a:r>
                  <a:r>
                    <a:rPr lang="en-US" altLang="zh-CN" b="1" kern="0" dirty="0">
                      <a:latin typeface="Cambria Math" panose="02040503050406030204" pitchFamily="18" charset="0"/>
                      <a:ea typeface="Cambria Math" panose="02040503050406030204" pitchFamily="18" charset="0"/>
                    </a:rPr>
                    <a:t>-1</a:t>
                  </a:r>
                </a:p>
              </p:txBody>
            </p:sp>
          </mc:Choice>
          <mc:Fallback xmlns="">
            <p:sp>
              <p:nvSpPr>
                <p:cNvPr id="13" name="AutoShape 11"/>
                <p:cNvSpPr>
                  <a:spLocks noRot="1" noChangeAspect="1" noMove="1" noResize="1" noEditPoints="1" noAdjustHandles="1" noChangeArrowheads="1" noChangeShapeType="1" noTextEdit="1"/>
                </p:cNvSpPr>
                <p:nvPr/>
              </p:nvSpPr>
              <p:spPr bwMode="auto">
                <a:xfrm>
                  <a:off x="771" y="2764"/>
                  <a:ext cx="1614" cy="269"/>
                </a:xfrm>
                <a:prstGeom prst="roundRect">
                  <a:avLst>
                    <a:gd name="adj" fmla="val 16667"/>
                  </a:avLst>
                </a:prstGeom>
                <a:blipFill>
                  <a:blip r:embed="rId2"/>
                  <a:stretch>
                    <a:fillRect l="-946"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4" name="AutoShape 12"/>
            <p:cNvSpPr>
              <a:spLocks noChangeArrowheads="1"/>
            </p:cNvSpPr>
            <p:nvPr/>
          </p:nvSpPr>
          <p:spPr bwMode="auto">
            <a:xfrm>
              <a:off x="3555"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3  8  6  1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1  3  8  6</a:t>
              </a:r>
            </a:p>
          </p:txBody>
        </p:sp>
      </p:grpSp>
      <p:grpSp>
        <p:nvGrpSpPr>
          <p:cNvPr id="15" name="Group 13"/>
          <p:cNvGrpSpPr>
            <a:grpSpLocks/>
          </p:cNvGrpSpPr>
          <p:nvPr/>
        </p:nvGrpSpPr>
        <p:grpSpPr bwMode="auto">
          <a:xfrm>
            <a:off x="590550" y="5051425"/>
            <a:ext cx="7996238" cy="427037"/>
            <a:chOff x="468" y="3168"/>
            <a:chExt cx="5037" cy="269"/>
          </a:xfrm>
        </p:grpSpPr>
        <mc:AlternateContent xmlns:mc="http://schemas.openxmlformats.org/markup-compatibility/2006" xmlns:a14="http://schemas.microsoft.com/office/drawing/2010/main">
          <mc:Choice Requires="a14">
            <p:sp>
              <p:nvSpPr>
                <p:cNvPr id="16" name="AutoShape 14"/>
                <p:cNvSpPr>
                  <a:spLocks noChangeArrowheads="1"/>
                </p:cNvSpPr>
                <p:nvPr/>
              </p:nvSpPr>
              <p:spPr bwMode="auto">
                <a:xfrm>
                  <a:off x="468"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1" kern="0" dirty="0">
                      <a:latin typeface="Cambria Math" panose="02040503050406030204" pitchFamily="18" charset="0"/>
                      <a:ea typeface="Cambria Math" panose="02040503050406030204" pitchFamily="18" charset="0"/>
                      <a:sym typeface="Symbol" pitchFamily="18" charset="2"/>
                    </a:rPr>
                    <a:t>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2</a:t>
                  </a:r>
                  <a:r>
                    <a:rPr lang="en-US" altLang="zh-CN" b="1" kern="0" dirty="0">
                      <a:ea typeface="Cambria Math" panose="02040503050406030204" pitchFamily="18" charset="0"/>
                      <a:sym typeface="Symbol" pitchFamily="18" charset="2"/>
                    </a:rPr>
                    <a:t>  </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 </a:t>
                  </a:r>
                  <a:r>
                    <a:rPr lang="en-US" altLang="zh-CN" b="1" kern="0" dirty="0">
                      <a:latin typeface="Cambria Math" panose="02040503050406030204" pitchFamily="18" charset="0"/>
                      <a:ea typeface="Cambria Math" panose="02040503050406030204" pitchFamily="18" charset="0"/>
                      <a:sym typeface="Symbol" pitchFamily="18" charset="2"/>
                    </a:rPr>
                    <a:t>2</a:t>
                  </a:r>
                  <a:endPar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endParaRPr>
                </a:p>
              </p:txBody>
            </p:sp>
          </mc:Choice>
          <mc:Fallback xmlns="">
            <p:sp>
              <p:nvSpPr>
                <p:cNvPr id="16" name="AutoShape 14"/>
                <p:cNvSpPr>
                  <a:spLocks noRot="1" noChangeAspect="1" noMove="1" noResize="1" noEditPoints="1" noAdjustHandles="1" noChangeArrowheads="1" noChangeShapeType="1" noTextEdit="1"/>
                </p:cNvSpPr>
                <p:nvPr/>
              </p:nvSpPr>
              <p:spPr bwMode="auto">
                <a:xfrm>
                  <a:off x="468" y="3168"/>
                  <a:ext cx="874" cy="269"/>
                </a:xfrm>
                <a:prstGeom prst="roundRect">
                  <a:avLst>
                    <a:gd name="adj" fmla="val 16667"/>
                  </a:avLst>
                </a:prstGeom>
                <a:blipFill>
                  <a:blip r:embed="rId3"/>
                  <a:stretch>
                    <a:fillRect l="-1739"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AutoShape 15"/>
                <p:cNvSpPr>
                  <a:spLocks noChangeArrowheads="1"/>
                </p:cNvSpPr>
                <p:nvPr/>
              </p:nvSpPr>
              <p:spPr bwMode="auto">
                <a:xfrm>
                  <a:off x="1779"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1</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1</a:t>
                  </a:r>
                  <a:r>
                    <a:rPr lang="en-US" altLang="zh-CN" b="1" kern="0" dirty="0">
                      <a:ea typeface="Cambria Math" panose="02040503050406030204" pitchFamily="18" charset="0"/>
                      <a:sym typeface="Symbol" pitchFamily="18" charset="2"/>
                    </a:rPr>
                    <a:t>   </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rPr>
                    <a:t> </a:t>
                  </a:r>
                  <a:r>
                    <a:rPr lang="en-US" altLang="zh-CN" b="1" kern="0" dirty="0">
                      <a:latin typeface="Cambria Math" panose="02040503050406030204" pitchFamily="18" charset="0"/>
                      <a:ea typeface="Cambria Math" panose="02040503050406030204" pitchFamily="18" charset="0"/>
                      <a:sym typeface="Symbol" pitchFamily="18" charset="2"/>
                    </a:rPr>
                    <a:t>1</a:t>
                  </a:r>
                  <a:r>
                    <a:rPr lang="en-US" altLang="zh-CN" b="1" kern="0" dirty="0">
                      <a:solidFill>
                        <a:srgbClr val="00CC99"/>
                      </a:solidFill>
                      <a:latin typeface="Times New Roman" pitchFamily="18" charset="0"/>
                      <a:cs typeface="+mn-cs"/>
                      <a:sym typeface="Symbol" pitchFamily="18" charset="2"/>
                    </a:rPr>
                    <a:t>1</a:t>
                  </a:r>
                  <a:endParaRPr kumimoji="0" lang="en-US" sz="1800" b="0" i="0" u="none" strike="noStrike" kern="0" cap="none" spc="0" normalizeH="0" baseline="0" noProof="0" dirty="0">
                    <a:ln>
                      <a:noFill/>
                    </a:ln>
                    <a:solidFill>
                      <a:srgbClr val="00CC99"/>
                    </a:solidFill>
                    <a:effectLst/>
                    <a:uLnTx/>
                    <a:uFillTx/>
                    <a:latin typeface="Times New Roman" pitchFamily="18" charset="0"/>
                    <a:cs typeface="+mn-cs"/>
                  </a:endParaRPr>
                </a:p>
              </p:txBody>
            </p:sp>
          </mc:Choice>
          <mc:Fallback xmlns="">
            <p:sp>
              <p:nvSpPr>
                <p:cNvPr id="17" name="AutoShape 15"/>
                <p:cNvSpPr>
                  <a:spLocks noRot="1" noChangeAspect="1" noMove="1" noResize="1" noEditPoints="1" noAdjustHandles="1" noChangeArrowheads="1" noChangeShapeType="1" noTextEdit="1"/>
                </p:cNvSpPr>
                <p:nvPr/>
              </p:nvSpPr>
              <p:spPr bwMode="auto">
                <a:xfrm>
                  <a:off x="1779" y="3168"/>
                  <a:ext cx="942" cy="269"/>
                </a:xfrm>
                <a:prstGeom prst="roundRect">
                  <a:avLst>
                    <a:gd name="adj" fmla="val 16667"/>
                  </a:avLst>
                </a:prstGeom>
                <a:blipFill>
                  <a:blip r:embed="rId4"/>
                  <a:stretch>
                    <a:fillRect l="-1606" t="-1370"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 name="AutoShape 16"/>
            <p:cNvSpPr>
              <a:spLocks noChangeArrowheads="1"/>
            </p:cNvSpPr>
            <p:nvPr/>
          </p:nvSpPr>
          <p:spPr bwMode="auto">
            <a:xfrm>
              <a:off x="3252"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3  8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3  8</a:t>
              </a:r>
            </a:p>
          </p:txBody>
        </p:sp>
        <p:sp>
          <p:nvSpPr>
            <p:cNvPr id="19" name="AutoShape 17"/>
            <p:cNvSpPr>
              <a:spLocks noChangeArrowheads="1"/>
            </p:cNvSpPr>
            <p:nvPr/>
          </p:nvSpPr>
          <p:spPr bwMode="auto">
            <a:xfrm>
              <a:off x="4563"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CC99"/>
                  </a:solidFill>
                  <a:effectLst/>
                  <a:uLnTx/>
                  <a:uFillTx/>
                  <a:latin typeface="Times New Roman" pitchFamily="18" charset="0"/>
                  <a:cs typeface="+mn-cs"/>
                </a:rPr>
                <a:t>6  1  </a:t>
              </a:r>
              <a:r>
                <a:rPr kumimoji="0" lang="en-US" sz="1800" b="1" i="0" u="none" strike="noStrike" kern="0" cap="none" spc="0" normalizeH="0" baseline="0" noProof="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00CC99"/>
                  </a:solidFill>
                  <a:effectLst/>
                  <a:uLnTx/>
                  <a:uFillTx/>
                  <a:latin typeface="Times New Roman" pitchFamily="18" charset="0"/>
                  <a:cs typeface="+mn-cs"/>
                </a:rPr>
                <a:t>  1  6</a:t>
              </a:r>
            </a:p>
          </p:txBody>
        </p:sp>
      </p:grpSp>
      <p:grpSp>
        <p:nvGrpSpPr>
          <p:cNvPr id="20" name="Group 18"/>
          <p:cNvGrpSpPr>
            <a:grpSpLocks/>
          </p:cNvGrpSpPr>
          <p:nvPr/>
        </p:nvGrpSpPr>
        <p:grpSpPr bwMode="auto">
          <a:xfrm>
            <a:off x="457200" y="6076950"/>
            <a:ext cx="8229600" cy="427037"/>
            <a:chOff x="384" y="3571"/>
            <a:chExt cx="5184" cy="269"/>
          </a:xfrm>
        </p:grpSpPr>
        <mc:AlternateContent xmlns:mc="http://schemas.openxmlformats.org/markup-compatibility/2006" xmlns:a14="http://schemas.microsoft.com/office/drawing/2010/main">
          <mc:Choice Requires="a14">
            <p:sp>
              <p:nvSpPr>
                <p:cNvPr id="21" name="AutoShape 19"/>
                <p:cNvSpPr>
                  <a:spLocks noChangeArrowheads="1"/>
                </p:cNvSpPr>
                <p:nvPr/>
              </p:nvSpPr>
              <p:spPr bwMode="auto">
                <a:xfrm>
                  <a:off x="384"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2</a:t>
                  </a:r>
                  <a:endParaRPr kumimoji="0" lang="en-US" sz="1800" b="0" i="0" u="none" strike="noStrike" kern="0" cap="none" spc="0" normalizeH="0" baseline="0" noProof="0" dirty="0">
                    <a:ln>
                      <a:noFill/>
                    </a:ln>
                    <a:solidFill>
                      <a:srgbClr val="B2B2B2"/>
                    </a:solidFill>
                    <a:effectLst/>
                    <a:uLnTx/>
                    <a:uFillTx/>
                    <a:latin typeface="Times New Roman" pitchFamily="18" charset="0"/>
                    <a:cs typeface="+mn-cs"/>
                  </a:endParaRPr>
                </a:p>
              </p:txBody>
            </p:sp>
          </mc:Choice>
          <mc:Fallback xmlns="">
            <p:sp>
              <p:nvSpPr>
                <p:cNvPr id="21" name="AutoShape 19"/>
                <p:cNvSpPr>
                  <a:spLocks noRot="1" noChangeAspect="1" noMove="1" noResize="1" noEditPoints="1" noAdjustHandles="1" noChangeArrowheads="1" noChangeShapeType="1" noTextEdit="1"/>
                </p:cNvSpPr>
                <p:nvPr/>
              </p:nvSpPr>
              <p:spPr bwMode="auto">
                <a:xfrm>
                  <a:off x="384" y="3571"/>
                  <a:ext cx="454" cy="269"/>
                </a:xfrm>
                <a:prstGeom prst="roundRect">
                  <a:avLst>
                    <a:gd name="adj" fmla="val 16667"/>
                  </a:avLst>
                </a:prstGeom>
                <a:blipFill>
                  <a:blip r:embed="rId5"/>
                  <a:stretch>
                    <a:fillRect l="-3306" t="-1370"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AutoShape 20"/>
                <p:cNvSpPr>
                  <a:spLocks noChangeArrowheads="1"/>
                </p:cNvSpPr>
                <p:nvPr/>
              </p:nvSpPr>
              <p:spPr bwMode="auto">
                <a:xfrm>
                  <a:off x="1006"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14:m>
                    <m:oMath xmlns:m="http://schemas.openxmlformats.org/officeDocument/2006/math">
                      <m:r>
                        <a:rPr lang="en-US" altLang="zh-CN" b="1" i="1" kern="0" smtClean="0">
                          <a:latin typeface="Cambria Math" panose="02040503050406030204" pitchFamily="18" charset="0"/>
                          <a:ea typeface="Cambria Math" panose="02040503050406030204" pitchFamily="18" charset="0"/>
                          <a:sym typeface="Symbol" pitchFamily="18" charset="2"/>
                        </a:rPr>
                        <m:t>→</m:t>
                      </m:r>
                    </m:oMath>
                  </a14:m>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2</a:t>
                  </a:r>
                  <a:r>
                    <a:rPr kumimoji="0" lang="en-US" sz="1800" b="0" i="0" u="none" strike="noStrike" kern="0" cap="none" spc="0" normalizeH="0" baseline="0" noProof="0" dirty="0">
                      <a:ln>
                        <a:noFill/>
                      </a:ln>
                      <a:solidFill>
                        <a:srgbClr val="B2B2B2"/>
                      </a:solidFill>
                      <a:effectLst/>
                      <a:uLnTx/>
                      <a:uFillTx/>
                      <a:latin typeface="Times New Roman" pitchFamily="18" charset="0"/>
                      <a:cs typeface="+mn-cs"/>
                    </a:rPr>
                    <a:t> 2</a:t>
                  </a:r>
                </a:p>
              </p:txBody>
            </p:sp>
          </mc:Choice>
          <mc:Fallback xmlns="">
            <p:sp>
              <p:nvSpPr>
                <p:cNvPr id="22" name="AutoShape 20"/>
                <p:cNvSpPr>
                  <a:spLocks noRot="1" noChangeAspect="1" noMove="1" noResize="1" noEditPoints="1" noAdjustHandles="1" noChangeArrowheads="1" noChangeShapeType="1" noTextEdit="1"/>
                </p:cNvSpPr>
                <p:nvPr/>
              </p:nvSpPr>
              <p:spPr bwMode="auto">
                <a:xfrm>
                  <a:off x="1006" y="3571"/>
                  <a:ext cx="437" cy="269"/>
                </a:xfrm>
                <a:prstGeom prst="roundRect">
                  <a:avLst>
                    <a:gd name="adj" fmla="val 16667"/>
                  </a:avLst>
                </a:prstGeom>
                <a:blipFill>
                  <a:blip r:embed="rId6"/>
                  <a:stretch>
                    <a:fillRect l="-3419" t="-1370" r="-23077"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AutoShape 21"/>
                <p:cNvSpPr>
                  <a:spLocks noChangeArrowheads="1"/>
                </p:cNvSpPr>
                <p:nvPr/>
              </p:nvSpPr>
              <p:spPr bwMode="auto">
                <a:xfrm>
                  <a:off x="1725" y="3571"/>
                  <a:ext cx="445"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1</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1</a:t>
                  </a:r>
                  <a:endParaRPr lang="en-US" altLang="zh-CN" kern="0" dirty="0">
                    <a:solidFill>
                      <a:srgbClr val="B2B2B2"/>
                    </a:solidFill>
                    <a:latin typeface="Times New Roman" pitchFamily="18" charset="0"/>
                  </a:endParaRPr>
                </a:p>
              </p:txBody>
            </p:sp>
          </mc:Choice>
          <mc:Fallback xmlns="">
            <p:sp>
              <p:nvSpPr>
                <p:cNvPr id="23" name="AutoShape 21"/>
                <p:cNvSpPr>
                  <a:spLocks noRot="1" noChangeAspect="1" noMove="1" noResize="1" noEditPoints="1" noAdjustHandles="1" noChangeArrowheads="1" noChangeShapeType="1" noTextEdit="1"/>
                </p:cNvSpPr>
                <p:nvPr/>
              </p:nvSpPr>
              <p:spPr bwMode="auto">
                <a:xfrm>
                  <a:off x="1725" y="3571"/>
                  <a:ext cx="445" cy="269"/>
                </a:xfrm>
                <a:prstGeom prst="roundRect">
                  <a:avLst>
                    <a:gd name="adj" fmla="val 16667"/>
                  </a:avLst>
                </a:prstGeom>
                <a:blipFill>
                  <a:blip r:embed="rId7"/>
                  <a:stretch>
                    <a:fillRect l="-3361" t="-1370"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AutoShape 22"/>
                <p:cNvSpPr>
                  <a:spLocks noChangeArrowheads="1"/>
                </p:cNvSpPr>
                <p:nvPr/>
              </p:nvSpPr>
              <p:spPr bwMode="auto">
                <a:xfrm>
                  <a:off x="2351" y="3571"/>
                  <a:ext cx="433"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1</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1</a:t>
                  </a:r>
                  <a:endParaRPr lang="en-US" altLang="zh-CN" kern="0" dirty="0">
                    <a:solidFill>
                      <a:srgbClr val="B2B2B2"/>
                    </a:solidFill>
                    <a:latin typeface="Times New Roman" pitchFamily="18" charset="0"/>
                  </a:endParaRPr>
                </a:p>
              </p:txBody>
            </p:sp>
          </mc:Choice>
          <mc:Fallback xmlns="">
            <p:sp>
              <p:nvSpPr>
                <p:cNvPr id="24" name="AutoShape 22"/>
                <p:cNvSpPr>
                  <a:spLocks noRot="1" noChangeAspect="1" noMove="1" noResize="1" noEditPoints="1" noAdjustHandles="1" noChangeArrowheads="1" noChangeShapeType="1" noTextEdit="1"/>
                </p:cNvSpPr>
                <p:nvPr/>
              </p:nvSpPr>
              <p:spPr bwMode="auto">
                <a:xfrm>
                  <a:off x="2351" y="3571"/>
                  <a:ext cx="433" cy="269"/>
                </a:xfrm>
                <a:prstGeom prst="roundRect">
                  <a:avLst>
                    <a:gd name="adj" fmla="val 16667"/>
                  </a:avLst>
                </a:prstGeom>
                <a:blipFill>
                  <a:blip r:embed="rId8"/>
                  <a:stretch>
                    <a:fillRect l="-3448" t="-1370" r="-2586"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5" name="AutoShape 23"/>
            <p:cNvSpPr>
              <a:spLocks noChangeArrowheads="1"/>
            </p:cNvSpPr>
            <p:nvPr/>
          </p:nvSpPr>
          <p:spPr bwMode="auto">
            <a:xfrm>
              <a:off x="3168"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3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3</a:t>
              </a:r>
            </a:p>
          </p:txBody>
        </p:sp>
        <p:sp>
          <p:nvSpPr>
            <p:cNvPr id="26" name="AutoShape 24"/>
            <p:cNvSpPr>
              <a:spLocks noChangeArrowheads="1"/>
            </p:cNvSpPr>
            <p:nvPr/>
          </p:nvSpPr>
          <p:spPr bwMode="auto">
            <a:xfrm>
              <a:off x="3790"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8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8</a:t>
              </a:r>
            </a:p>
          </p:txBody>
        </p:sp>
        <p:sp>
          <p:nvSpPr>
            <p:cNvPr id="27" name="AutoShape 25"/>
            <p:cNvSpPr>
              <a:spLocks noChangeArrowheads="1"/>
            </p:cNvSpPr>
            <p:nvPr/>
          </p:nvSpPr>
          <p:spPr bwMode="auto">
            <a:xfrm>
              <a:off x="4509" y="3571"/>
              <a:ext cx="445"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6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6</a:t>
              </a:r>
            </a:p>
          </p:txBody>
        </p:sp>
        <p:sp>
          <p:nvSpPr>
            <p:cNvPr id="28" name="AutoShape 26"/>
            <p:cNvSpPr>
              <a:spLocks noChangeArrowheads="1"/>
            </p:cNvSpPr>
            <p:nvPr/>
          </p:nvSpPr>
          <p:spPr bwMode="auto">
            <a:xfrm>
              <a:off x="5135" y="3571"/>
              <a:ext cx="433"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B2B2B2"/>
                  </a:solidFill>
                  <a:effectLst/>
                  <a:uLnTx/>
                  <a:uFillTx/>
                  <a:latin typeface="Times New Roman" pitchFamily="18" charset="0"/>
                  <a:cs typeface="+mn-cs"/>
                </a:rPr>
                <a:t>1 </a:t>
              </a:r>
              <a:r>
                <a:rPr kumimoji="0" lang="en-US" sz="1800" b="1" i="0" u="none" strike="noStrike" kern="0" cap="none" spc="0" normalizeH="0" baseline="0" noProof="0">
                  <a:ln>
                    <a:noFill/>
                  </a:ln>
                  <a:solidFill>
                    <a:srgbClr val="B2B2B2"/>
                  </a:solidFill>
                  <a:effectLst/>
                  <a:uLnTx/>
                  <a:uFillTx/>
                  <a:latin typeface="Times New Roman" pitchFamily="18" charset="0"/>
                  <a:cs typeface="+mn-cs"/>
                  <a:sym typeface="Symbol" pitchFamily="18" charset="2"/>
                </a:rPr>
                <a:t></a:t>
              </a:r>
              <a:r>
                <a:rPr kumimoji="0" lang="en-US" sz="1800" b="0" i="0" u="none" strike="noStrike" kern="0" cap="none" spc="0" normalizeH="0" baseline="0" noProof="0">
                  <a:ln>
                    <a:noFill/>
                  </a:ln>
                  <a:solidFill>
                    <a:srgbClr val="B2B2B2"/>
                  </a:solidFill>
                  <a:effectLst/>
                  <a:uLnTx/>
                  <a:uFillTx/>
                  <a:latin typeface="Times New Roman" pitchFamily="18" charset="0"/>
                  <a:cs typeface="+mn-cs"/>
                </a:rPr>
                <a:t> 1</a:t>
              </a:r>
            </a:p>
          </p:txBody>
        </p:sp>
      </p:grpSp>
      <p:cxnSp>
        <p:nvCxnSpPr>
          <p:cNvPr id="29" name="AutoShape 27"/>
          <p:cNvCxnSpPr>
            <a:cxnSpLocks noChangeShapeType="1"/>
            <a:stCxn id="18" idx="0"/>
            <a:endCxn id="14" idx="2"/>
          </p:cNvCxnSpPr>
          <p:nvPr/>
        </p:nvCxnSpPr>
        <p:spPr bwMode="auto">
          <a:xfrm flipV="1">
            <a:off x="57038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9" idx="0"/>
            <a:endCxn id="14" idx="2"/>
          </p:cNvCxnSpPr>
          <p:nvPr/>
        </p:nvCxnSpPr>
        <p:spPr bwMode="auto">
          <a:xfrm flipH="1" flipV="1">
            <a:off x="67722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25" idx="0"/>
            <a:endCxn id="18" idx="2"/>
          </p:cNvCxnSpPr>
          <p:nvPr/>
        </p:nvCxnSpPr>
        <p:spPr bwMode="auto">
          <a:xfrm flipV="1">
            <a:off x="52371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p:cNvCxnSpPr>
            <a:cxnSpLocks noChangeShapeType="1"/>
            <a:stCxn id="27" idx="0"/>
            <a:endCxn id="19" idx="2"/>
          </p:cNvCxnSpPr>
          <p:nvPr/>
        </p:nvCxnSpPr>
        <p:spPr bwMode="auto">
          <a:xfrm flipV="1">
            <a:off x="7359650" y="5487987"/>
            <a:ext cx="4794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18" idx="2"/>
            <a:endCxn id="26" idx="0"/>
          </p:cNvCxnSpPr>
          <p:nvPr/>
        </p:nvCxnSpPr>
        <p:spPr bwMode="auto">
          <a:xfrm>
            <a:off x="57038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19" idx="2"/>
            <a:endCxn id="28" idx="0"/>
          </p:cNvCxnSpPr>
          <p:nvPr/>
        </p:nvCxnSpPr>
        <p:spPr bwMode="auto">
          <a:xfrm>
            <a:off x="7839075" y="5487987"/>
            <a:ext cx="5048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AutoShape 33"/>
          <p:cNvSpPr>
            <a:spLocks noChangeArrowheads="1"/>
          </p:cNvSpPr>
          <p:nvPr/>
        </p:nvSpPr>
        <p:spPr bwMode="auto">
          <a:xfrm>
            <a:off x="2133600" y="2998787"/>
            <a:ext cx="4876800" cy="430213"/>
          </a:xfrm>
          <a:prstGeom prst="roundRect">
            <a:avLst>
              <a:gd name="adj" fmla="val 16667"/>
            </a:avLst>
          </a:prstGeom>
          <a:solidFill>
            <a:srgbClr val="00CC99"/>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2 2 1 1</a:t>
            </a:r>
            <a:r>
              <a:rPr lang="en-US" altLang="zh-CN" b="1" kern="0" dirty="0">
                <a:solidFill>
                  <a:srgbClr val="C00000"/>
                </a:solidFill>
                <a:latin typeface="Symbol" pitchFamily="18" charset="2"/>
                <a:sym typeface="Symbol" pitchFamily="18" charset="2"/>
              </a:rPr>
              <a:t></a:t>
            </a: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2 3 2</a:t>
            </a:r>
            <a:r>
              <a:rPr kumimoji="0" lang="en-US" sz="1800" b="0"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 </a:t>
            </a:r>
            <a:r>
              <a:rPr kumimoji="0" lang="en-US" sz="1800" b="1" i="0" u="none" strike="noStrike" kern="0" cap="none" spc="0" normalizeH="0" baseline="0" noProof="0" dirty="0">
                <a:ln>
                  <a:noFill/>
                </a:ln>
                <a:solidFill>
                  <a:srgbClr val="00CC99"/>
                </a:solidFill>
                <a:effectLst/>
                <a:uLnTx/>
                <a:uFillTx/>
                <a:latin typeface="Times New Roman" pitchFamily="18" charset="0"/>
                <a:cs typeface="+mn-cs"/>
                <a:sym typeface="Symbol" pitchFamily="18" charset="2"/>
              </a:rPr>
              <a:t></a:t>
            </a:r>
            <a:r>
              <a:rPr kumimoji="0" lang="en-US" sz="1800" b="0" i="0" u="none" strike="noStrike" kern="0" cap="none" spc="0" normalizeH="0" baseline="0" noProof="0" dirty="0">
                <a:ln>
                  <a:noFill/>
                </a:ln>
                <a:solidFill>
                  <a:srgbClr val="000000"/>
                </a:solidFill>
                <a:effectLst/>
                <a:uLnTx/>
                <a:uFillTx/>
                <a:latin typeface="Times New Roman" pitchFamily="18" charset="0"/>
                <a:cs typeface="+mn-cs"/>
              </a:rPr>
              <a:t>  </a:t>
            </a: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1  2  3  4  6  7  8  9</a:t>
            </a:r>
          </a:p>
        </p:txBody>
      </p:sp>
      <p:cxnSp>
        <p:nvCxnSpPr>
          <p:cNvPr id="36" name="AutoShape 34"/>
          <p:cNvCxnSpPr>
            <a:cxnSpLocks noChangeShapeType="1"/>
            <a:stCxn id="13" idx="0"/>
            <a:endCxn id="35" idx="2"/>
          </p:cNvCxnSpPr>
          <p:nvPr/>
        </p:nvCxnSpPr>
        <p:spPr bwMode="auto">
          <a:xfrm flipV="1">
            <a:off x="2352675" y="3448050"/>
            <a:ext cx="221932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5"/>
          <p:cNvCxnSpPr>
            <a:cxnSpLocks noChangeShapeType="1"/>
            <a:stCxn id="14" idx="0"/>
            <a:endCxn id="35" idx="2"/>
          </p:cNvCxnSpPr>
          <p:nvPr/>
        </p:nvCxnSpPr>
        <p:spPr bwMode="auto">
          <a:xfrm flipH="1" flipV="1">
            <a:off x="4572000" y="3448050"/>
            <a:ext cx="220027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7044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08192"/>
            <a:ext cx="8382000" cy="5117971"/>
          </a:xfrm>
        </p:spPr>
        <p:txBody>
          <a:bodyPr/>
          <a:lstStyle/>
          <a:p>
            <a:r>
              <a:rPr lang="en-US" altLang="zh-CN" sz="1800" dirty="0"/>
              <a:t>Step 1: Partition the initial array into two subarrays.</a:t>
            </a:r>
          </a:p>
          <a:p>
            <a:r>
              <a:rPr lang="en-US" altLang="zh-CN" sz="1800" dirty="0"/>
              <a:t>Step 2: Find the majority element</a:t>
            </a:r>
          </a:p>
          <a:p>
            <a:pPr lvl="1"/>
            <a:r>
              <a:rPr lang="en-US" altLang="zh-CN" sz="1800" dirty="0"/>
              <a:t>If the array only has one element, the majority element of this array is this only one element.</a:t>
            </a:r>
          </a:p>
          <a:p>
            <a:pPr lvl="1"/>
            <a:r>
              <a:rPr lang="en-US" altLang="zh-CN" sz="1800" dirty="0"/>
              <a:t>Otherwise, return to Step 1 to find the majority element.</a:t>
            </a:r>
          </a:p>
          <a:p>
            <a:r>
              <a:rPr lang="en-US" altLang="zh-CN" sz="1800" dirty="0"/>
              <a:t>Step 3: Combine the answers for the left and right parts. </a:t>
            </a:r>
          </a:p>
          <a:p>
            <a:pPr marL="457200" lvl="1" indent="0">
              <a:buNone/>
            </a:pPr>
            <a:endParaRPr lang="en-US" altLang="zh-CN" sz="2000" dirty="0"/>
          </a:p>
          <a:p>
            <a:pPr lvl="1"/>
            <a:endParaRPr lang="en-US" altLang="zh-CN" sz="2000" dirty="0"/>
          </a:p>
          <a:p>
            <a:pPr marL="0" indent="0">
              <a:buNone/>
            </a:pPr>
            <a:endParaRPr lang="en-US" altLang="zh-CN" dirty="0"/>
          </a:p>
        </p:txBody>
      </p:sp>
      <p:sp>
        <p:nvSpPr>
          <p:cNvPr id="3" name="Title 2"/>
          <p:cNvSpPr>
            <a:spLocks noGrp="1"/>
          </p:cNvSpPr>
          <p:nvPr>
            <p:ph type="title"/>
          </p:nvPr>
        </p:nvSpPr>
        <p:spPr/>
        <p:txBody>
          <a:bodyPr/>
          <a:lstStyle/>
          <a:p>
            <a:r>
              <a:rPr lang="en-US" altLang="zh-CN" dirty="0"/>
              <a:t>An Example (8)</a:t>
            </a:r>
            <a:endParaRPr lang="zh-CN" altLang="en-US" dirty="0"/>
          </a:p>
        </p:txBody>
      </p:sp>
      <p:sp>
        <p:nvSpPr>
          <p:cNvPr id="4" name="Footer Placeholder 3"/>
          <p:cNvSpPr>
            <a:spLocks noGrp="1"/>
          </p:cNvSpPr>
          <p:nvPr>
            <p:ph type="ftr" sz="quarter" idx="11"/>
          </p:nvPr>
        </p:nvSpPr>
        <p:spPr/>
        <p:txBody>
          <a:bodyPr/>
          <a:lstStyle/>
          <a:p>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17</a:t>
            </a:fld>
            <a:endParaRPr lang="en-US" dirty="0"/>
          </a:p>
        </p:txBody>
      </p:sp>
      <p:cxnSp>
        <p:nvCxnSpPr>
          <p:cNvPr id="6" name="AutoShape 4"/>
          <p:cNvCxnSpPr>
            <a:cxnSpLocks noChangeShapeType="1"/>
            <a:stCxn id="16" idx="0"/>
            <a:endCxn id="13" idx="2"/>
          </p:cNvCxnSpPr>
          <p:nvPr/>
        </p:nvCxnSpPr>
        <p:spPr bwMode="auto">
          <a:xfrm flipV="1">
            <a:off x="12842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5"/>
          <p:cNvCxnSpPr>
            <a:cxnSpLocks noChangeShapeType="1"/>
            <a:stCxn id="17" idx="0"/>
            <a:endCxn id="13" idx="2"/>
          </p:cNvCxnSpPr>
          <p:nvPr/>
        </p:nvCxnSpPr>
        <p:spPr bwMode="auto">
          <a:xfrm flipH="1" flipV="1">
            <a:off x="23526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6"/>
          <p:cNvCxnSpPr>
            <a:cxnSpLocks noChangeShapeType="1"/>
            <a:stCxn id="21" idx="0"/>
            <a:endCxn id="16" idx="2"/>
          </p:cNvCxnSpPr>
          <p:nvPr/>
        </p:nvCxnSpPr>
        <p:spPr bwMode="auto">
          <a:xfrm flipV="1">
            <a:off x="8175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7"/>
          <p:cNvCxnSpPr>
            <a:cxnSpLocks noChangeShapeType="1"/>
            <a:stCxn id="23" idx="0"/>
            <a:endCxn id="17" idx="2"/>
          </p:cNvCxnSpPr>
          <p:nvPr/>
        </p:nvCxnSpPr>
        <p:spPr bwMode="auto">
          <a:xfrm flipV="1">
            <a:off x="2940050" y="5487987"/>
            <a:ext cx="4794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8"/>
          <p:cNvCxnSpPr>
            <a:cxnSpLocks noChangeShapeType="1"/>
            <a:stCxn id="16" idx="2"/>
            <a:endCxn id="22" idx="0"/>
          </p:cNvCxnSpPr>
          <p:nvPr/>
        </p:nvCxnSpPr>
        <p:spPr bwMode="auto">
          <a:xfrm>
            <a:off x="12842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9"/>
          <p:cNvCxnSpPr>
            <a:cxnSpLocks noChangeShapeType="1"/>
            <a:stCxn id="17" idx="2"/>
            <a:endCxn id="24" idx="0"/>
          </p:cNvCxnSpPr>
          <p:nvPr/>
        </p:nvCxnSpPr>
        <p:spPr bwMode="auto">
          <a:xfrm>
            <a:off x="3419475" y="5487987"/>
            <a:ext cx="5048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0"/>
          <p:cNvGrpSpPr>
            <a:grpSpLocks/>
          </p:cNvGrpSpPr>
          <p:nvPr/>
        </p:nvGrpSpPr>
        <p:grpSpPr bwMode="auto">
          <a:xfrm>
            <a:off x="1071563" y="4025900"/>
            <a:ext cx="6981825" cy="427037"/>
            <a:chOff x="771" y="2764"/>
            <a:chExt cx="4398" cy="269"/>
          </a:xfrm>
        </p:grpSpPr>
        <mc:AlternateContent xmlns:mc="http://schemas.openxmlformats.org/markup-compatibility/2006" xmlns:a14="http://schemas.microsoft.com/office/drawing/2010/main">
          <mc:Choice Requires="a14">
            <p:sp>
              <p:nvSpPr>
                <p:cNvPr id="13" name="AutoShape 11"/>
                <p:cNvSpPr>
                  <a:spLocks noChangeArrowheads="1"/>
                </p:cNvSpPr>
                <p:nvPr/>
              </p:nvSpPr>
              <p:spPr bwMode="auto">
                <a:xfrm>
                  <a:off x="771"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1" kern="0" dirty="0">
                      <a:latin typeface="Cambria Math" panose="02040503050406030204" pitchFamily="18" charset="0"/>
                      <a:ea typeface="Cambria Math" panose="02040503050406030204" pitchFamily="18" charset="0"/>
                      <a:sym typeface="Symbol" pitchFamily="18" charset="2"/>
                    </a:rPr>
                    <a:t>2 2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1 1       </a:t>
                  </a:r>
                  <a14:m>
                    <m:oMath xmlns:m="http://schemas.openxmlformats.org/officeDocument/2006/math">
                      <m:r>
                        <a:rPr lang="en-US" altLang="zh-CN" b="1" i="1" kern="0" smtClean="0">
                          <a:latin typeface="Cambria Math" panose="02040503050406030204" pitchFamily="18" charset="0"/>
                          <a:ea typeface="Cambria Math" panose="02040503050406030204" pitchFamily="18" charset="0"/>
                          <a:sym typeface="Symbol" pitchFamily="18" charset="2"/>
                        </a:rPr>
                        <m:t>→</m:t>
                      </m:r>
                    </m:oMath>
                  </a14:m>
                  <a:r>
                    <a:rPr kumimoji="0" lang="en-US" sz="1800" b="0" i="0" u="none" strike="noStrike" kern="0" cap="none" spc="0" normalizeH="0" baseline="0" noProof="0" dirty="0">
                      <a:ln>
                        <a:noFill/>
                      </a:ln>
                      <a:effectLst/>
                      <a:uLnTx/>
                      <a:uFillTx/>
                      <a:latin typeface="+mn-lt"/>
                      <a:cs typeface="+mn-cs"/>
                    </a:rPr>
                    <a:t> </a:t>
                  </a:r>
                  <a:r>
                    <a:rPr lang="en-US" b="1" kern="0" dirty="0">
                      <a:latin typeface="Cambria Math" panose="02040503050406030204" pitchFamily="18" charset="0"/>
                      <a:ea typeface="Cambria Math" panose="02040503050406030204" pitchFamily="18" charset="0"/>
                      <a:cs typeface="+mn-cs"/>
                    </a:rPr>
                    <a:t>-</a:t>
                  </a:r>
                  <a:r>
                    <a:rPr kumimoji="0" lang="en-US"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1</a:t>
                  </a:r>
                </a:p>
              </p:txBody>
            </p:sp>
          </mc:Choice>
          <mc:Fallback xmlns="">
            <p:sp>
              <p:nvSpPr>
                <p:cNvPr id="13" name="AutoShape 11"/>
                <p:cNvSpPr>
                  <a:spLocks noRot="1" noChangeAspect="1" noMove="1" noResize="1" noEditPoints="1" noAdjustHandles="1" noChangeArrowheads="1" noChangeShapeType="1" noTextEdit="1"/>
                </p:cNvSpPr>
                <p:nvPr/>
              </p:nvSpPr>
              <p:spPr bwMode="auto">
                <a:xfrm>
                  <a:off x="771" y="2764"/>
                  <a:ext cx="1614" cy="269"/>
                </a:xfrm>
                <a:prstGeom prst="roundRect">
                  <a:avLst>
                    <a:gd name="adj" fmla="val 16667"/>
                  </a:avLst>
                </a:prstGeom>
                <a:blipFill>
                  <a:blip r:embed="rId2"/>
                  <a:stretch>
                    <a:fillRect l="-946"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AutoShape 12"/>
                <p:cNvSpPr>
                  <a:spLocks noChangeArrowheads="1"/>
                </p:cNvSpPr>
                <p:nvPr/>
              </p:nvSpPr>
              <p:spPr bwMode="auto">
                <a:xfrm>
                  <a:off x="3555"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1" kern="0" dirty="0">
                      <a:latin typeface="Cambria Math" panose="02040503050406030204" pitchFamily="18" charset="0"/>
                      <a:ea typeface="Cambria Math" panose="02040503050406030204" pitchFamily="18" charset="0"/>
                      <a:sym typeface="Symbol" pitchFamily="18" charset="2"/>
                    </a:rPr>
                    <a:t>2 3</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2</a:t>
                  </a: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         </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kern="0" dirty="0">
                      <a:solidFill>
                        <a:srgbClr val="00CC99"/>
                      </a:solidFill>
                      <a:latin typeface="Times New Roman" pitchFamily="18" charset="0"/>
                    </a:rPr>
                    <a:t> </a:t>
                  </a:r>
                  <a:r>
                    <a:rPr lang="en-US" altLang="zh-CN" b="1" kern="0" dirty="0">
                      <a:latin typeface="Cambria Math" panose="02040503050406030204" pitchFamily="18" charset="0"/>
                      <a:ea typeface="Cambria Math" panose="02040503050406030204" pitchFamily="18" charset="0"/>
                    </a:rPr>
                    <a:t>2</a:t>
                  </a:r>
                  <a:endParaRPr lang="en-US" b="1" kern="0" dirty="0">
                    <a:latin typeface="Cambria Math" panose="02040503050406030204" pitchFamily="18" charset="0"/>
                    <a:ea typeface="Cambria Math" panose="02040503050406030204" pitchFamily="18" charset="0"/>
                  </a:endParaRPr>
                </a:p>
              </p:txBody>
            </p:sp>
          </mc:Choice>
          <mc:Fallback xmlns="">
            <p:sp>
              <p:nvSpPr>
                <p:cNvPr id="14" name="AutoShape 12"/>
                <p:cNvSpPr>
                  <a:spLocks noRot="1" noChangeAspect="1" noMove="1" noResize="1" noEditPoints="1" noAdjustHandles="1" noChangeArrowheads="1" noChangeShapeType="1" noTextEdit="1"/>
                </p:cNvSpPr>
                <p:nvPr/>
              </p:nvSpPr>
              <p:spPr bwMode="auto">
                <a:xfrm>
                  <a:off x="3555" y="2764"/>
                  <a:ext cx="1614" cy="269"/>
                </a:xfrm>
                <a:prstGeom prst="roundRect">
                  <a:avLst>
                    <a:gd name="adj" fmla="val 16667"/>
                  </a:avLst>
                </a:prstGeom>
                <a:blipFill>
                  <a:blip r:embed="rId3"/>
                  <a:stretch>
                    <a:fillRect l="-946"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pSp>
        <p:nvGrpSpPr>
          <p:cNvPr id="15" name="Group 13"/>
          <p:cNvGrpSpPr>
            <a:grpSpLocks/>
          </p:cNvGrpSpPr>
          <p:nvPr/>
        </p:nvGrpSpPr>
        <p:grpSpPr bwMode="auto">
          <a:xfrm>
            <a:off x="590550" y="5051425"/>
            <a:ext cx="7996238" cy="427037"/>
            <a:chOff x="468" y="3168"/>
            <a:chExt cx="5037" cy="269"/>
          </a:xfrm>
        </p:grpSpPr>
        <mc:AlternateContent xmlns:mc="http://schemas.openxmlformats.org/markup-compatibility/2006" xmlns:a14="http://schemas.microsoft.com/office/drawing/2010/main">
          <mc:Choice Requires="a14">
            <p:sp>
              <p:nvSpPr>
                <p:cNvPr id="16" name="AutoShape 14"/>
                <p:cNvSpPr>
                  <a:spLocks noChangeArrowheads="1"/>
                </p:cNvSpPr>
                <p:nvPr/>
              </p:nvSpPr>
              <p:spPr bwMode="auto">
                <a:xfrm>
                  <a:off x="468"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1" kern="0" dirty="0">
                      <a:latin typeface="Cambria Math" panose="02040503050406030204" pitchFamily="18" charset="0"/>
                      <a:ea typeface="Cambria Math" panose="02040503050406030204" pitchFamily="18" charset="0"/>
                      <a:sym typeface="Symbol" pitchFamily="18" charset="2"/>
                    </a:rPr>
                    <a:t>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2</a:t>
                  </a:r>
                  <a:r>
                    <a:rPr lang="en-US" altLang="zh-CN" b="1" kern="0" dirty="0">
                      <a:ea typeface="Cambria Math" panose="02040503050406030204" pitchFamily="18" charset="0"/>
                      <a:sym typeface="Symbol" pitchFamily="18" charset="2"/>
                    </a:rPr>
                    <a:t>  </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 </a:t>
                  </a:r>
                  <a:r>
                    <a:rPr lang="en-US" altLang="zh-CN" b="1" kern="0" dirty="0">
                      <a:latin typeface="Cambria Math" panose="02040503050406030204" pitchFamily="18" charset="0"/>
                      <a:ea typeface="Cambria Math" panose="02040503050406030204" pitchFamily="18" charset="0"/>
                      <a:sym typeface="Symbol" pitchFamily="18" charset="2"/>
                    </a:rPr>
                    <a:t>2</a:t>
                  </a:r>
                  <a:endPar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endParaRPr>
                </a:p>
              </p:txBody>
            </p:sp>
          </mc:Choice>
          <mc:Fallback xmlns="">
            <p:sp>
              <p:nvSpPr>
                <p:cNvPr id="16" name="AutoShape 14"/>
                <p:cNvSpPr>
                  <a:spLocks noRot="1" noChangeAspect="1" noMove="1" noResize="1" noEditPoints="1" noAdjustHandles="1" noChangeArrowheads="1" noChangeShapeType="1" noTextEdit="1"/>
                </p:cNvSpPr>
                <p:nvPr/>
              </p:nvSpPr>
              <p:spPr bwMode="auto">
                <a:xfrm>
                  <a:off x="468" y="3168"/>
                  <a:ext cx="874" cy="269"/>
                </a:xfrm>
                <a:prstGeom prst="roundRect">
                  <a:avLst>
                    <a:gd name="adj" fmla="val 16667"/>
                  </a:avLst>
                </a:prstGeom>
                <a:blipFill>
                  <a:blip r:embed="rId4"/>
                  <a:stretch>
                    <a:fillRect l="-1739"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AutoShape 15"/>
                <p:cNvSpPr>
                  <a:spLocks noChangeArrowheads="1"/>
                </p:cNvSpPr>
                <p:nvPr/>
              </p:nvSpPr>
              <p:spPr bwMode="auto">
                <a:xfrm>
                  <a:off x="1779"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1</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1</a:t>
                  </a:r>
                  <a:r>
                    <a:rPr lang="en-US" altLang="zh-CN" b="1" kern="0" dirty="0">
                      <a:ea typeface="Cambria Math" panose="02040503050406030204" pitchFamily="18" charset="0"/>
                      <a:sym typeface="Symbol" pitchFamily="18" charset="2"/>
                    </a:rPr>
                    <a:t>   </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rPr>
                    <a:t> </a:t>
                  </a:r>
                  <a:r>
                    <a:rPr lang="en-US" altLang="zh-CN" b="1" kern="0" dirty="0">
                      <a:latin typeface="Cambria Math" panose="02040503050406030204" pitchFamily="18" charset="0"/>
                      <a:ea typeface="Cambria Math" panose="02040503050406030204" pitchFamily="18" charset="0"/>
                      <a:sym typeface="Symbol" pitchFamily="18" charset="2"/>
                    </a:rPr>
                    <a:t>1</a:t>
                  </a:r>
                  <a:r>
                    <a:rPr lang="en-US" altLang="zh-CN" b="1" kern="0" dirty="0">
                      <a:solidFill>
                        <a:srgbClr val="00CC99"/>
                      </a:solidFill>
                      <a:latin typeface="Times New Roman" pitchFamily="18" charset="0"/>
                      <a:cs typeface="+mn-cs"/>
                      <a:sym typeface="Symbol" pitchFamily="18" charset="2"/>
                    </a:rPr>
                    <a:t>1</a:t>
                  </a:r>
                  <a:endParaRPr kumimoji="0" lang="en-US" sz="1800" b="0" i="0" u="none" strike="noStrike" kern="0" cap="none" spc="0" normalizeH="0" baseline="0" noProof="0" dirty="0">
                    <a:ln>
                      <a:noFill/>
                    </a:ln>
                    <a:solidFill>
                      <a:srgbClr val="00CC99"/>
                    </a:solidFill>
                    <a:effectLst/>
                    <a:uLnTx/>
                    <a:uFillTx/>
                    <a:latin typeface="Times New Roman" pitchFamily="18" charset="0"/>
                    <a:cs typeface="+mn-cs"/>
                  </a:endParaRPr>
                </a:p>
              </p:txBody>
            </p:sp>
          </mc:Choice>
          <mc:Fallback xmlns="">
            <p:sp>
              <p:nvSpPr>
                <p:cNvPr id="17" name="AutoShape 15"/>
                <p:cNvSpPr>
                  <a:spLocks noRot="1" noChangeAspect="1" noMove="1" noResize="1" noEditPoints="1" noAdjustHandles="1" noChangeArrowheads="1" noChangeShapeType="1" noTextEdit="1"/>
                </p:cNvSpPr>
                <p:nvPr/>
              </p:nvSpPr>
              <p:spPr bwMode="auto">
                <a:xfrm>
                  <a:off x="1779" y="3168"/>
                  <a:ext cx="942" cy="269"/>
                </a:xfrm>
                <a:prstGeom prst="roundRect">
                  <a:avLst>
                    <a:gd name="adj" fmla="val 16667"/>
                  </a:avLst>
                </a:prstGeom>
                <a:blipFill>
                  <a:blip r:embed="rId5"/>
                  <a:stretch>
                    <a:fillRect l="-1606" t="-1370"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AutoShape 16"/>
                <p:cNvSpPr>
                  <a:spLocks noChangeArrowheads="1"/>
                </p:cNvSpPr>
                <p:nvPr/>
              </p:nvSpPr>
              <p:spPr bwMode="auto">
                <a:xfrm>
                  <a:off x="3252"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3 </a:t>
                  </a:r>
                  <a:r>
                    <a:rPr lang="en-US" altLang="zh-CN" b="1" kern="0" dirty="0">
                      <a:ea typeface="Cambria Math" panose="02040503050406030204" pitchFamily="18" charset="0"/>
                      <a:sym typeface="Symbol" pitchFamily="18" charset="2"/>
                    </a:rPr>
                    <a:t> </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kumimoji="0" lang="en-US" sz="1800" b="1" i="0" u="none" strike="noStrike" kern="0" cap="none" spc="0" normalizeH="0" baseline="0" noProof="0" dirty="0">
                      <a:ln>
                        <a:noFill/>
                      </a:ln>
                      <a:effectLst/>
                      <a:uLnTx/>
                      <a:uFillTx/>
                      <a:latin typeface="+mn-lt"/>
                      <a:cs typeface="+mn-cs"/>
                    </a:rPr>
                    <a:t> </a:t>
                  </a:r>
                  <a:r>
                    <a:rPr lang="en-US" altLang="zh-CN" b="1" kern="0" dirty="0">
                      <a:latin typeface="Cambria Math" panose="02040503050406030204" pitchFamily="18" charset="0"/>
                      <a:ea typeface="Cambria Math" panose="02040503050406030204" pitchFamily="18" charset="0"/>
                    </a:rPr>
                    <a:t>-1</a:t>
                  </a:r>
                </a:p>
              </p:txBody>
            </p:sp>
          </mc:Choice>
          <mc:Fallback xmlns="">
            <p:sp>
              <p:nvSpPr>
                <p:cNvPr id="18" name="AutoShape 16"/>
                <p:cNvSpPr>
                  <a:spLocks noRot="1" noChangeAspect="1" noMove="1" noResize="1" noEditPoints="1" noAdjustHandles="1" noChangeArrowheads="1" noChangeShapeType="1" noTextEdit="1"/>
                </p:cNvSpPr>
                <p:nvPr/>
              </p:nvSpPr>
              <p:spPr bwMode="auto">
                <a:xfrm>
                  <a:off x="3252" y="3168"/>
                  <a:ext cx="874" cy="269"/>
                </a:xfrm>
                <a:prstGeom prst="roundRect">
                  <a:avLst>
                    <a:gd name="adj" fmla="val 16667"/>
                  </a:avLst>
                </a:prstGeom>
                <a:blipFill>
                  <a:blip r:embed="rId6"/>
                  <a:stretch>
                    <a:fillRect l="-1739" t="-1370"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AutoShape 17"/>
                <p:cNvSpPr>
                  <a:spLocks noChangeArrowheads="1"/>
                </p:cNvSpPr>
                <p:nvPr/>
              </p:nvSpPr>
              <p:spPr bwMode="auto">
                <a:xfrm>
                  <a:off x="4563"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r>
                    <a:rPr lang="en-US" altLang="zh-CN" b="1" kern="0" dirty="0">
                      <a:solidFill>
                        <a:srgbClr val="C00000"/>
                      </a:solidFill>
                      <a:latin typeface="Symbol" pitchFamily="18" charset="2"/>
                      <a:sym typeface="Symbol" pitchFamily="18" charset="2"/>
                    </a:rPr>
                    <a:t>       </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 2</a:t>
                  </a:r>
                  <a:r>
                    <a:rPr lang="en-US" altLang="zh-CN" kern="0" dirty="0"/>
                    <a:t>     </a:t>
                  </a:r>
                </a:p>
              </p:txBody>
            </p:sp>
          </mc:Choice>
          <mc:Fallback xmlns="">
            <p:sp>
              <p:nvSpPr>
                <p:cNvPr id="19" name="AutoShape 17"/>
                <p:cNvSpPr>
                  <a:spLocks noRot="1" noChangeAspect="1" noMove="1" noResize="1" noEditPoints="1" noAdjustHandles="1" noChangeArrowheads="1" noChangeShapeType="1" noTextEdit="1"/>
                </p:cNvSpPr>
                <p:nvPr/>
              </p:nvSpPr>
              <p:spPr bwMode="auto">
                <a:xfrm>
                  <a:off x="4563" y="3168"/>
                  <a:ext cx="942" cy="269"/>
                </a:xfrm>
                <a:prstGeom prst="roundRect">
                  <a:avLst>
                    <a:gd name="adj" fmla="val 16667"/>
                  </a:avLst>
                </a:prstGeom>
                <a:blipFill>
                  <a:blip r:embed="rId7"/>
                  <a:stretch>
                    <a:fillRect l="-1606"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pSp>
        <p:nvGrpSpPr>
          <p:cNvPr id="20" name="Group 18"/>
          <p:cNvGrpSpPr>
            <a:grpSpLocks/>
          </p:cNvGrpSpPr>
          <p:nvPr/>
        </p:nvGrpSpPr>
        <p:grpSpPr bwMode="auto">
          <a:xfrm>
            <a:off x="457200" y="6076950"/>
            <a:ext cx="6100763" cy="427037"/>
            <a:chOff x="384" y="3571"/>
            <a:chExt cx="3843" cy="269"/>
          </a:xfrm>
        </p:grpSpPr>
        <mc:AlternateContent xmlns:mc="http://schemas.openxmlformats.org/markup-compatibility/2006" xmlns:a14="http://schemas.microsoft.com/office/drawing/2010/main">
          <mc:Choice Requires="a14">
            <p:sp>
              <p:nvSpPr>
                <p:cNvPr id="21" name="AutoShape 19"/>
                <p:cNvSpPr>
                  <a:spLocks noChangeArrowheads="1"/>
                </p:cNvSpPr>
                <p:nvPr/>
              </p:nvSpPr>
              <p:spPr bwMode="auto">
                <a:xfrm>
                  <a:off x="384"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2</a:t>
                  </a:r>
                  <a:endParaRPr kumimoji="0" lang="en-US" sz="1800" b="0" i="0" u="none" strike="noStrike" kern="0" cap="none" spc="0" normalizeH="0" baseline="0" noProof="0" dirty="0">
                    <a:ln>
                      <a:noFill/>
                    </a:ln>
                    <a:solidFill>
                      <a:srgbClr val="B2B2B2"/>
                    </a:solidFill>
                    <a:effectLst/>
                    <a:uLnTx/>
                    <a:uFillTx/>
                    <a:latin typeface="Times New Roman" pitchFamily="18" charset="0"/>
                    <a:cs typeface="+mn-cs"/>
                  </a:endParaRPr>
                </a:p>
              </p:txBody>
            </p:sp>
          </mc:Choice>
          <mc:Fallback xmlns="">
            <p:sp>
              <p:nvSpPr>
                <p:cNvPr id="21" name="AutoShape 19"/>
                <p:cNvSpPr>
                  <a:spLocks noRot="1" noChangeAspect="1" noMove="1" noResize="1" noEditPoints="1" noAdjustHandles="1" noChangeArrowheads="1" noChangeShapeType="1" noTextEdit="1"/>
                </p:cNvSpPr>
                <p:nvPr/>
              </p:nvSpPr>
              <p:spPr bwMode="auto">
                <a:xfrm>
                  <a:off x="384" y="3571"/>
                  <a:ext cx="454" cy="269"/>
                </a:xfrm>
                <a:prstGeom prst="roundRect">
                  <a:avLst>
                    <a:gd name="adj" fmla="val 16667"/>
                  </a:avLst>
                </a:prstGeom>
                <a:blipFill>
                  <a:blip r:embed="rId8"/>
                  <a:stretch>
                    <a:fillRect l="-3306" t="-1370"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AutoShape 20"/>
                <p:cNvSpPr>
                  <a:spLocks noChangeArrowheads="1"/>
                </p:cNvSpPr>
                <p:nvPr/>
              </p:nvSpPr>
              <p:spPr bwMode="auto">
                <a:xfrm>
                  <a:off x="1006"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14:m>
                    <m:oMath xmlns:m="http://schemas.openxmlformats.org/officeDocument/2006/math">
                      <m:r>
                        <a:rPr lang="en-US" altLang="zh-CN" b="1" i="1" kern="0" smtClean="0">
                          <a:latin typeface="Cambria Math" panose="02040503050406030204" pitchFamily="18" charset="0"/>
                          <a:ea typeface="Cambria Math" panose="02040503050406030204" pitchFamily="18" charset="0"/>
                          <a:sym typeface="Symbol" pitchFamily="18" charset="2"/>
                        </a:rPr>
                        <m:t>→</m:t>
                      </m:r>
                    </m:oMath>
                  </a14:m>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2</a:t>
                  </a:r>
                  <a:r>
                    <a:rPr kumimoji="0" lang="en-US" sz="1800" b="0" i="0" u="none" strike="noStrike" kern="0" cap="none" spc="0" normalizeH="0" baseline="0" noProof="0" dirty="0">
                      <a:ln>
                        <a:noFill/>
                      </a:ln>
                      <a:solidFill>
                        <a:srgbClr val="B2B2B2"/>
                      </a:solidFill>
                      <a:effectLst/>
                      <a:uLnTx/>
                      <a:uFillTx/>
                      <a:latin typeface="Times New Roman" pitchFamily="18" charset="0"/>
                      <a:cs typeface="+mn-cs"/>
                    </a:rPr>
                    <a:t> 2</a:t>
                  </a:r>
                </a:p>
              </p:txBody>
            </p:sp>
          </mc:Choice>
          <mc:Fallback xmlns="">
            <p:sp>
              <p:nvSpPr>
                <p:cNvPr id="22" name="AutoShape 20"/>
                <p:cNvSpPr>
                  <a:spLocks noRot="1" noChangeAspect="1" noMove="1" noResize="1" noEditPoints="1" noAdjustHandles="1" noChangeArrowheads="1" noChangeShapeType="1" noTextEdit="1"/>
                </p:cNvSpPr>
                <p:nvPr/>
              </p:nvSpPr>
              <p:spPr bwMode="auto">
                <a:xfrm>
                  <a:off x="1006" y="3571"/>
                  <a:ext cx="437" cy="269"/>
                </a:xfrm>
                <a:prstGeom prst="roundRect">
                  <a:avLst>
                    <a:gd name="adj" fmla="val 16667"/>
                  </a:avLst>
                </a:prstGeom>
                <a:blipFill>
                  <a:blip r:embed="rId9"/>
                  <a:stretch>
                    <a:fillRect l="-3419" t="-1370" r="-23077"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AutoShape 21"/>
                <p:cNvSpPr>
                  <a:spLocks noChangeArrowheads="1"/>
                </p:cNvSpPr>
                <p:nvPr/>
              </p:nvSpPr>
              <p:spPr bwMode="auto">
                <a:xfrm>
                  <a:off x="1725" y="3571"/>
                  <a:ext cx="445"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1</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1</a:t>
                  </a:r>
                  <a:endParaRPr lang="en-US" altLang="zh-CN" kern="0" dirty="0">
                    <a:solidFill>
                      <a:srgbClr val="B2B2B2"/>
                    </a:solidFill>
                    <a:latin typeface="Times New Roman" pitchFamily="18" charset="0"/>
                  </a:endParaRPr>
                </a:p>
              </p:txBody>
            </p:sp>
          </mc:Choice>
          <mc:Fallback xmlns="">
            <p:sp>
              <p:nvSpPr>
                <p:cNvPr id="23" name="AutoShape 21"/>
                <p:cNvSpPr>
                  <a:spLocks noRot="1" noChangeAspect="1" noMove="1" noResize="1" noEditPoints="1" noAdjustHandles="1" noChangeArrowheads="1" noChangeShapeType="1" noTextEdit="1"/>
                </p:cNvSpPr>
                <p:nvPr/>
              </p:nvSpPr>
              <p:spPr bwMode="auto">
                <a:xfrm>
                  <a:off x="1725" y="3571"/>
                  <a:ext cx="445" cy="269"/>
                </a:xfrm>
                <a:prstGeom prst="roundRect">
                  <a:avLst>
                    <a:gd name="adj" fmla="val 16667"/>
                  </a:avLst>
                </a:prstGeom>
                <a:blipFill>
                  <a:blip r:embed="rId10"/>
                  <a:stretch>
                    <a:fillRect l="-3361" t="-1370"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AutoShape 22"/>
                <p:cNvSpPr>
                  <a:spLocks noChangeArrowheads="1"/>
                </p:cNvSpPr>
                <p:nvPr/>
              </p:nvSpPr>
              <p:spPr bwMode="auto">
                <a:xfrm>
                  <a:off x="2351" y="3571"/>
                  <a:ext cx="433"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1</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1</a:t>
                  </a:r>
                  <a:endParaRPr lang="en-US" altLang="zh-CN" kern="0" dirty="0">
                    <a:solidFill>
                      <a:srgbClr val="B2B2B2"/>
                    </a:solidFill>
                    <a:latin typeface="Times New Roman" pitchFamily="18" charset="0"/>
                  </a:endParaRPr>
                </a:p>
              </p:txBody>
            </p:sp>
          </mc:Choice>
          <mc:Fallback xmlns="">
            <p:sp>
              <p:nvSpPr>
                <p:cNvPr id="24" name="AutoShape 22"/>
                <p:cNvSpPr>
                  <a:spLocks noRot="1" noChangeAspect="1" noMove="1" noResize="1" noEditPoints="1" noAdjustHandles="1" noChangeArrowheads="1" noChangeShapeType="1" noTextEdit="1"/>
                </p:cNvSpPr>
                <p:nvPr/>
              </p:nvSpPr>
              <p:spPr bwMode="auto">
                <a:xfrm>
                  <a:off x="2351" y="3571"/>
                  <a:ext cx="433" cy="269"/>
                </a:xfrm>
                <a:prstGeom prst="roundRect">
                  <a:avLst>
                    <a:gd name="adj" fmla="val 16667"/>
                  </a:avLst>
                </a:prstGeom>
                <a:blipFill>
                  <a:blip r:embed="rId11"/>
                  <a:stretch>
                    <a:fillRect l="-3448" t="-1370" r="-2586"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AutoShape 23"/>
                <p:cNvSpPr>
                  <a:spLocks noChangeArrowheads="1"/>
                </p:cNvSpPr>
                <p:nvPr/>
              </p:nvSpPr>
              <p:spPr bwMode="auto">
                <a:xfrm>
                  <a:off x="3168"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2</a:t>
                  </a:r>
                  <a:r>
                    <a:rPr kumimoji="0" lang="en-US" sz="1800" b="0" i="0" u="none" strike="noStrike" kern="0" cap="none" spc="0" normalizeH="0" baseline="0" noProof="0" dirty="0">
                      <a:ln>
                        <a:noFill/>
                      </a:ln>
                      <a:solidFill>
                        <a:srgbClr val="B2B2B2"/>
                      </a:solidFill>
                      <a:effectLst/>
                      <a:uLnTx/>
                      <a:uFillTx/>
                      <a:latin typeface="Times New Roman" pitchFamily="18" charset="0"/>
                      <a:cs typeface="+mn-cs"/>
                    </a:rPr>
                    <a:t>3</a:t>
                  </a:r>
                </a:p>
              </p:txBody>
            </p:sp>
          </mc:Choice>
          <mc:Fallback xmlns="">
            <p:sp>
              <p:nvSpPr>
                <p:cNvPr id="25" name="AutoShape 23"/>
                <p:cNvSpPr>
                  <a:spLocks noRot="1" noChangeAspect="1" noMove="1" noResize="1" noEditPoints="1" noAdjustHandles="1" noChangeArrowheads="1" noChangeShapeType="1" noTextEdit="1"/>
                </p:cNvSpPr>
                <p:nvPr/>
              </p:nvSpPr>
              <p:spPr bwMode="auto">
                <a:xfrm>
                  <a:off x="3168" y="3571"/>
                  <a:ext cx="454" cy="269"/>
                </a:xfrm>
                <a:prstGeom prst="roundRect">
                  <a:avLst>
                    <a:gd name="adj" fmla="val 16667"/>
                  </a:avLst>
                </a:prstGeom>
                <a:blipFill>
                  <a:blip r:embed="rId12"/>
                  <a:stretch>
                    <a:fillRect l="-3306" t="-1370" r="-13223"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AutoShape 24"/>
                <p:cNvSpPr>
                  <a:spLocks noChangeArrowheads="1"/>
                </p:cNvSpPr>
                <p:nvPr/>
              </p:nvSpPr>
              <p:spPr bwMode="auto">
                <a:xfrm>
                  <a:off x="3790"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3</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3</a:t>
                  </a:r>
                  <a:endParaRPr kumimoji="0" lang="en-US" sz="1800" b="0" i="0" u="none" strike="noStrike" kern="0" cap="none" spc="0" normalizeH="0" baseline="0" noProof="0" dirty="0">
                    <a:ln>
                      <a:noFill/>
                    </a:ln>
                    <a:effectLst/>
                    <a:uLnTx/>
                    <a:uFillTx/>
                    <a:latin typeface="Times New Roman" pitchFamily="18" charset="0"/>
                    <a:cs typeface="+mn-cs"/>
                  </a:endParaRPr>
                </a:p>
              </p:txBody>
            </p:sp>
          </mc:Choice>
          <mc:Fallback xmlns="">
            <p:sp>
              <p:nvSpPr>
                <p:cNvPr id="26" name="AutoShape 24"/>
                <p:cNvSpPr>
                  <a:spLocks noRot="1" noChangeAspect="1" noMove="1" noResize="1" noEditPoints="1" noAdjustHandles="1" noChangeArrowheads="1" noChangeShapeType="1" noTextEdit="1"/>
                </p:cNvSpPr>
                <p:nvPr/>
              </p:nvSpPr>
              <p:spPr bwMode="auto">
                <a:xfrm>
                  <a:off x="3790" y="3571"/>
                  <a:ext cx="437" cy="269"/>
                </a:xfrm>
                <a:prstGeom prst="roundRect">
                  <a:avLst>
                    <a:gd name="adj" fmla="val 16667"/>
                  </a:avLst>
                </a:prstGeom>
                <a:blipFill>
                  <a:blip r:embed="rId13"/>
                  <a:stretch>
                    <a:fillRect l="-3419" t="-1370" r="-1709"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cxnSp>
        <p:nvCxnSpPr>
          <p:cNvPr id="29" name="AutoShape 27"/>
          <p:cNvCxnSpPr>
            <a:cxnSpLocks noChangeShapeType="1"/>
            <a:stCxn id="18" idx="0"/>
            <a:endCxn id="14" idx="2"/>
          </p:cNvCxnSpPr>
          <p:nvPr/>
        </p:nvCxnSpPr>
        <p:spPr bwMode="auto">
          <a:xfrm flipV="1">
            <a:off x="57038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9" idx="0"/>
            <a:endCxn id="14" idx="2"/>
          </p:cNvCxnSpPr>
          <p:nvPr/>
        </p:nvCxnSpPr>
        <p:spPr bwMode="auto">
          <a:xfrm flipH="1" flipV="1">
            <a:off x="67722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25" idx="0"/>
            <a:endCxn id="18" idx="2"/>
          </p:cNvCxnSpPr>
          <p:nvPr/>
        </p:nvCxnSpPr>
        <p:spPr bwMode="auto">
          <a:xfrm flipV="1">
            <a:off x="52371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18" idx="2"/>
            <a:endCxn id="26" idx="0"/>
          </p:cNvCxnSpPr>
          <p:nvPr/>
        </p:nvCxnSpPr>
        <p:spPr bwMode="auto">
          <a:xfrm>
            <a:off x="57038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AutoShape 33"/>
          <p:cNvSpPr>
            <a:spLocks noChangeArrowheads="1"/>
          </p:cNvSpPr>
          <p:nvPr/>
        </p:nvSpPr>
        <p:spPr bwMode="auto">
          <a:xfrm>
            <a:off x="2133600" y="2998787"/>
            <a:ext cx="4876800" cy="430213"/>
          </a:xfrm>
          <a:prstGeom prst="roundRect">
            <a:avLst>
              <a:gd name="adj" fmla="val 16667"/>
            </a:avLst>
          </a:prstGeom>
          <a:solidFill>
            <a:srgbClr val="00CC99"/>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2 2 1 1</a:t>
            </a:r>
            <a:r>
              <a:rPr lang="en-US" altLang="zh-CN" b="1" kern="0" dirty="0">
                <a:solidFill>
                  <a:srgbClr val="C00000"/>
                </a:solidFill>
                <a:latin typeface="Symbol" pitchFamily="18" charset="2"/>
                <a:sym typeface="Symbol" pitchFamily="18" charset="2"/>
              </a:rPr>
              <a:t></a:t>
            </a: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2 3 2</a:t>
            </a: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2  3  4  6  7  8  9</a:t>
            </a:r>
          </a:p>
        </p:txBody>
      </p:sp>
      <p:cxnSp>
        <p:nvCxnSpPr>
          <p:cNvPr id="36" name="AutoShape 34"/>
          <p:cNvCxnSpPr>
            <a:cxnSpLocks noChangeShapeType="1"/>
            <a:stCxn id="13" idx="0"/>
            <a:endCxn id="35" idx="2"/>
          </p:cNvCxnSpPr>
          <p:nvPr/>
        </p:nvCxnSpPr>
        <p:spPr bwMode="auto">
          <a:xfrm flipV="1">
            <a:off x="2352675" y="3448050"/>
            <a:ext cx="221932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5"/>
          <p:cNvCxnSpPr>
            <a:cxnSpLocks noChangeShapeType="1"/>
            <a:stCxn id="14" idx="0"/>
            <a:endCxn id="35" idx="2"/>
          </p:cNvCxnSpPr>
          <p:nvPr/>
        </p:nvCxnSpPr>
        <p:spPr bwMode="auto">
          <a:xfrm flipH="1" flipV="1">
            <a:off x="4572000" y="3448050"/>
            <a:ext cx="220027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6435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08192"/>
            <a:ext cx="8382000" cy="5117971"/>
          </a:xfrm>
        </p:spPr>
        <p:txBody>
          <a:bodyPr/>
          <a:lstStyle/>
          <a:p>
            <a:r>
              <a:rPr lang="en-US" altLang="zh-CN" sz="1800" dirty="0">
                <a:solidFill>
                  <a:schemeClr val="bg1">
                    <a:lumMod val="65000"/>
                  </a:schemeClr>
                </a:solidFill>
              </a:rPr>
              <a:t>Step 1: Partition the initial array into two subarrays.</a:t>
            </a:r>
          </a:p>
          <a:p>
            <a:r>
              <a:rPr lang="en-US" altLang="zh-CN" sz="1800" dirty="0">
                <a:solidFill>
                  <a:schemeClr val="bg1">
                    <a:lumMod val="65000"/>
                  </a:schemeClr>
                </a:solidFill>
              </a:rPr>
              <a:t>Step 2: Find the majority element</a:t>
            </a:r>
          </a:p>
          <a:p>
            <a:pPr lvl="1"/>
            <a:r>
              <a:rPr lang="en-US" altLang="zh-CN" sz="1800" dirty="0">
                <a:solidFill>
                  <a:schemeClr val="bg1">
                    <a:lumMod val="65000"/>
                  </a:schemeClr>
                </a:solidFill>
              </a:rPr>
              <a:t>If the array only has one element, the majority element of this array is this only one element.</a:t>
            </a:r>
          </a:p>
          <a:p>
            <a:pPr lvl="1"/>
            <a:r>
              <a:rPr lang="en-US" altLang="zh-CN" sz="1800" dirty="0">
                <a:solidFill>
                  <a:schemeClr val="bg1">
                    <a:lumMod val="65000"/>
                  </a:schemeClr>
                </a:solidFill>
              </a:rPr>
              <a:t>Otherwise, return to Step 1 to find the majority element.</a:t>
            </a:r>
          </a:p>
          <a:p>
            <a:r>
              <a:rPr lang="en-US" altLang="zh-CN" sz="1800" dirty="0"/>
              <a:t>Step 3: Combine the answers for the left and right parts. </a:t>
            </a:r>
            <a:endParaRPr lang="en-US" altLang="zh-CN" sz="1800" dirty="0">
              <a:solidFill>
                <a:schemeClr val="bg1">
                  <a:lumMod val="65000"/>
                </a:schemeClr>
              </a:solidFill>
            </a:endParaRPr>
          </a:p>
          <a:p>
            <a:pPr marL="457200" lvl="1" indent="0">
              <a:buNone/>
            </a:pPr>
            <a:endParaRPr lang="en-US" altLang="zh-CN" sz="2000" dirty="0"/>
          </a:p>
          <a:p>
            <a:pPr lvl="1"/>
            <a:endParaRPr lang="en-US" altLang="zh-CN" sz="2000" dirty="0"/>
          </a:p>
          <a:p>
            <a:pPr marL="0" indent="0">
              <a:buNone/>
            </a:pPr>
            <a:endParaRPr lang="en-US" altLang="zh-CN" dirty="0"/>
          </a:p>
        </p:txBody>
      </p:sp>
      <p:sp>
        <p:nvSpPr>
          <p:cNvPr id="3" name="Title 2"/>
          <p:cNvSpPr>
            <a:spLocks noGrp="1"/>
          </p:cNvSpPr>
          <p:nvPr>
            <p:ph type="title"/>
          </p:nvPr>
        </p:nvSpPr>
        <p:spPr/>
        <p:txBody>
          <a:bodyPr/>
          <a:lstStyle/>
          <a:p>
            <a:r>
              <a:rPr lang="en-US" altLang="zh-CN" dirty="0"/>
              <a:t>An Example (9)</a:t>
            </a:r>
            <a:endParaRPr lang="zh-CN" altLang="en-US" dirty="0"/>
          </a:p>
        </p:txBody>
      </p:sp>
      <p:sp>
        <p:nvSpPr>
          <p:cNvPr id="4" name="Footer Placeholder 3"/>
          <p:cNvSpPr>
            <a:spLocks noGrp="1"/>
          </p:cNvSpPr>
          <p:nvPr>
            <p:ph type="ftr" sz="quarter" idx="11"/>
          </p:nvPr>
        </p:nvSpPr>
        <p:spPr/>
        <p:txBody>
          <a:bodyPr/>
          <a:lstStyle/>
          <a:p>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18</a:t>
            </a:fld>
            <a:endParaRPr lang="en-US" dirty="0"/>
          </a:p>
        </p:txBody>
      </p:sp>
      <p:cxnSp>
        <p:nvCxnSpPr>
          <p:cNvPr id="6" name="AutoShape 4"/>
          <p:cNvCxnSpPr>
            <a:cxnSpLocks noChangeShapeType="1"/>
            <a:stCxn id="16" idx="0"/>
            <a:endCxn id="13" idx="2"/>
          </p:cNvCxnSpPr>
          <p:nvPr/>
        </p:nvCxnSpPr>
        <p:spPr bwMode="auto">
          <a:xfrm flipV="1">
            <a:off x="12842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5"/>
          <p:cNvCxnSpPr>
            <a:cxnSpLocks noChangeShapeType="1"/>
            <a:stCxn id="17" idx="0"/>
            <a:endCxn id="13" idx="2"/>
          </p:cNvCxnSpPr>
          <p:nvPr/>
        </p:nvCxnSpPr>
        <p:spPr bwMode="auto">
          <a:xfrm flipH="1" flipV="1">
            <a:off x="23526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6"/>
          <p:cNvCxnSpPr>
            <a:cxnSpLocks noChangeShapeType="1"/>
            <a:stCxn id="21" idx="0"/>
            <a:endCxn id="16" idx="2"/>
          </p:cNvCxnSpPr>
          <p:nvPr/>
        </p:nvCxnSpPr>
        <p:spPr bwMode="auto">
          <a:xfrm flipV="1">
            <a:off x="8175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7"/>
          <p:cNvCxnSpPr>
            <a:cxnSpLocks noChangeShapeType="1"/>
            <a:stCxn id="23" idx="0"/>
            <a:endCxn id="17" idx="2"/>
          </p:cNvCxnSpPr>
          <p:nvPr/>
        </p:nvCxnSpPr>
        <p:spPr bwMode="auto">
          <a:xfrm flipV="1">
            <a:off x="2940050" y="5487987"/>
            <a:ext cx="4794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8"/>
          <p:cNvCxnSpPr>
            <a:cxnSpLocks noChangeShapeType="1"/>
            <a:stCxn id="16" idx="2"/>
            <a:endCxn id="22" idx="0"/>
          </p:cNvCxnSpPr>
          <p:nvPr/>
        </p:nvCxnSpPr>
        <p:spPr bwMode="auto">
          <a:xfrm>
            <a:off x="12842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9"/>
          <p:cNvCxnSpPr>
            <a:cxnSpLocks noChangeShapeType="1"/>
            <a:stCxn id="17" idx="2"/>
            <a:endCxn id="24" idx="0"/>
          </p:cNvCxnSpPr>
          <p:nvPr/>
        </p:nvCxnSpPr>
        <p:spPr bwMode="auto">
          <a:xfrm>
            <a:off x="3419475" y="5487987"/>
            <a:ext cx="5048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 name="Group 10"/>
          <p:cNvGrpSpPr>
            <a:grpSpLocks/>
          </p:cNvGrpSpPr>
          <p:nvPr/>
        </p:nvGrpSpPr>
        <p:grpSpPr bwMode="auto">
          <a:xfrm>
            <a:off x="1071563" y="4025900"/>
            <a:ext cx="6981825" cy="427037"/>
            <a:chOff x="771" y="2764"/>
            <a:chExt cx="4398" cy="269"/>
          </a:xfrm>
        </p:grpSpPr>
        <mc:AlternateContent xmlns:mc="http://schemas.openxmlformats.org/markup-compatibility/2006" xmlns:a14="http://schemas.microsoft.com/office/drawing/2010/main">
          <mc:Choice Requires="a14">
            <p:sp>
              <p:nvSpPr>
                <p:cNvPr id="13" name="AutoShape 11"/>
                <p:cNvSpPr>
                  <a:spLocks noChangeArrowheads="1"/>
                </p:cNvSpPr>
                <p:nvPr/>
              </p:nvSpPr>
              <p:spPr bwMode="auto">
                <a:xfrm>
                  <a:off x="771"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1" kern="0" dirty="0">
                      <a:latin typeface="Cambria Math" panose="02040503050406030204" pitchFamily="18" charset="0"/>
                      <a:ea typeface="Cambria Math" panose="02040503050406030204" pitchFamily="18" charset="0"/>
                      <a:sym typeface="Symbol" pitchFamily="18" charset="2"/>
                    </a:rPr>
                    <a:t>2 2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1 1       </a:t>
                  </a:r>
                  <a14:m>
                    <m:oMath xmlns:m="http://schemas.openxmlformats.org/officeDocument/2006/math">
                      <m:r>
                        <a:rPr lang="en-US" altLang="zh-CN" b="1" i="1" kern="0" smtClean="0">
                          <a:latin typeface="Cambria Math" panose="02040503050406030204" pitchFamily="18" charset="0"/>
                          <a:ea typeface="Cambria Math" panose="02040503050406030204" pitchFamily="18" charset="0"/>
                          <a:sym typeface="Symbol" pitchFamily="18" charset="2"/>
                        </a:rPr>
                        <m:t>→</m:t>
                      </m:r>
                    </m:oMath>
                  </a14:m>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 </a:t>
                  </a:r>
                  <a:r>
                    <a:rPr lang="en-US" altLang="zh-CN" b="1" kern="0" dirty="0">
                      <a:latin typeface="Cambria Math" panose="02040503050406030204" pitchFamily="18" charset="0"/>
                      <a:ea typeface="Cambria Math" panose="02040503050406030204" pitchFamily="18" charset="0"/>
                    </a:rPr>
                    <a:t>-1</a:t>
                  </a:r>
                </a:p>
              </p:txBody>
            </p:sp>
          </mc:Choice>
          <mc:Fallback xmlns="">
            <p:sp>
              <p:nvSpPr>
                <p:cNvPr id="13" name="AutoShape 11"/>
                <p:cNvSpPr>
                  <a:spLocks noRot="1" noChangeAspect="1" noMove="1" noResize="1" noEditPoints="1" noAdjustHandles="1" noChangeArrowheads="1" noChangeShapeType="1" noTextEdit="1"/>
                </p:cNvSpPr>
                <p:nvPr/>
              </p:nvSpPr>
              <p:spPr bwMode="auto">
                <a:xfrm>
                  <a:off x="771" y="2764"/>
                  <a:ext cx="1614" cy="269"/>
                </a:xfrm>
                <a:prstGeom prst="roundRect">
                  <a:avLst>
                    <a:gd name="adj" fmla="val 16667"/>
                  </a:avLst>
                </a:prstGeom>
                <a:blipFill>
                  <a:blip r:embed="rId2"/>
                  <a:stretch>
                    <a:fillRect l="-946"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AutoShape 12"/>
                <p:cNvSpPr>
                  <a:spLocks noChangeArrowheads="1"/>
                </p:cNvSpPr>
                <p:nvPr/>
              </p:nvSpPr>
              <p:spPr bwMode="auto">
                <a:xfrm>
                  <a:off x="3555" y="2764"/>
                  <a:ext cx="161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1" kern="0" dirty="0">
                      <a:latin typeface="Cambria Math" panose="02040503050406030204" pitchFamily="18" charset="0"/>
                      <a:ea typeface="Cambria Math" panose="02040503050406030204" pitchFamily="18" charset="0"/>
                      <a:sym typeface="Symbol" pitchFamily="18" charset="2"/>
                    </a:rPr>
                    <a:t>2 3</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2</a:t>
                  </a: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         </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kern="0" dirty="0">
                      <a:solidFill>
                        <a:srgbClr val="00CC99"/>
                      </a:solidFill>
                      <a:latin typeface="Times New Roman" pitchFamily="18" charset="0"/>
                    </a:rPr>
                    <a:t> </a:t>
                  </a:r>
                  <a:r>
                    <a:rPr lang="en-US" altLang="zh-CN" b="1" kern="0" dirty="0">
                      <a:latin typeface="Cambria Math" panose="02040503050406030204" pitchFamily="18" charset="0"/>
                      <a:ea typeface="Cambria Math" panose="02040503050406030204" pitchFamily="18" charset="0"/>
                    </a:rPr>
                    <a:t>2</a:t>
                  </a:r>
                  <a:endParaRPr lang="en-US" b="1" kern="0" dirty="0">
                    <a:latin typeface="Cambria Math" panose="02040503050406030204" pitchFamily="18" charset="0"/>
                    <a:ea typeface="Cambria Math" panose="02040503050406030204" pitchFamily="18" charset="0"/>
                  </a:endParaRPr>
                </a:p>
              </p:txBody>
            </p:sp>
          </mc:Choice>
          <mc:Fallback xmlns="">
            <p:sp>
              <p:nvSpPr>
                <p:cNvPr id="14" name="AutoShape 12"/>
                <p:cNvSpPr>
                  <a:spLocks noRot="1" noChangeAspect="1" noMove="1" noResize="1" noEditPoints="1" noAdjustHandles="1" noChangeArrowheads="1" noChangeShapeType="1" noTextEdit="1"/>
                </p:cNvSpPr>
                <p:nvPr/>
              </p:nvSpPr>
              <p:spPr bwMode="auto">
                <a:xfrm>
                  <a:off x="3555" y="2764"/>
                  <a:ext cx="1614" cy="269"/>
                </a:xfrm>
                <a:prstGeom prst="roundRect">
                  <a:avLst>
                    <a:gd name="adj" fmla="val 16667"/>
                  </a:avLst>
                </a:prstGeom>
                <a:blipFill>
                  <a:blip r:embed="rId3"/>
                  <a:stretch>
                    <a:fillRect l="-946"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pSp>
        <p:nvGrpSpPr>
          <p:cNvPr id="15" name="Group 13"/>
          <p:cNvGrpSpPr>
            <a:grpSpLocks/>
          </p:cNvGrpSpPr>
          <p:nvPr/>
        </p:nvGrpSpPr>
        <p:grpSpPr bwMode="auto">
          <a:xfrm>
            <a:off x="590550" y="5051425"/>
            <a:ext cx="7996238" cy="427037"/>
            <a:chOff x="468" y="3168"/>
            <a:chExt cx="5037" cy="269"/>
          </a:xfrm>
        </p:grpSpPr>
        <mc:AlternateContent xmlns:mc="http://schemas.openxmlformats.org/markup-compatibility/2006" xmlns:a14="http://schemas.microsoft.com/office/drawing/2010/main">
          <mc:Choice Requires="a14">
            <p:sp>
              <p:nvSpPr>
                <p:cNvPr id="16" name="AutoShape 14"/>
                <p:cNvSpPr>
                  <a:spLocks noChangeArrowheads="1"/>
                </p:cNvSpPr>
                <p:nvPr/>
              </p:nvSpPr>
              <p:spPr bwMode="auto">
                <a:xfrm>
                  <a:off x="468"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altLang="zh-CN" b="1" kern="0" dirty="0">
                      <a:latin typeface="Cambria Math" panose="02040503050406030204" pitchFamily="18" charset="0"/>
                      <a:ea typeface="Cambria Math" panose="02040503050406030204" pitchFamily="18" charset="0"/>
                      <a:sym typeface="Symbol" pitchFamily="18" charset="2"/>
                    </a:rPr>
                    <a:t>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2</a:t>
                  </a:r>
                  <a:r>
                    <a:rPr lang="en-US" altLang="zh-CN" b="1" kern="0" dirty="0">
                      <a:ea typeface="Cambria Math" panose="02040503050406030204" pitchFamily="18" charset="0"/>
                      <a:sym typeface="Symbol" pitchFamily="18" charset="2"/>
                    </a:rPr>
                    <a:t>  </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 </a:t>
                  </a:r>
                  <a:r>
                    <a:rPr lang="en-US" altLang="zh-CN" b="1" kern="0" dirty="0">
                      <a:latin typeface="Cambria Math" panose="02040503050406030204" pitchFamily="18" charset="0"/>
                      <a:ea typeface="Cambria Math" panose="02040503050406030204" pitchFamily="18" charset="0"/>
                      <a:sym typeface="Symbol" pitchFamily="18" charset="2"/>
                    </a:rPr>
                    <a:t>2</a:t>
                  </a:r>
                  <a:endPar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endParaRPr>
                </a:p>
              </p:txBody>
            </p:sp>
          </mc:Choice>
          <mc:Fallback xmlns="">
            <p:sp>
              <p:nvSpPr>
                <p:cNvPr id="16" name="AutoShape 14"/>
                <p:cNvSpPr>
                  <a:spLocks noRot="1" noChangeAspect="1" noMove="1" noResize="1" noEditPoints="1" noAdjustHandles="1" noChangeArrowheads="1" noChangeShapeType="1" noTextEdit="1"/>
                </p:cNvSpPr>
                <p:nvPr/>
              </p:nvSpPr>
              <p:spPr bwMode="auto">
                <a:xfrm>
                  <a:off x="468" y="3168"/>
                  <a:ext cx="874" cy="269"/>
                </a:xfrm>
                <a:prstGeom prst="roundRect">
                  <a:avLst>
                    <a:gd name="adj" fmla="val 16667"/>
                  </a:avLst>
                </a:prstGeom>
                <a:blipFill>
                  <a:blip r:embed="rId4"/>
                  <a:stretch>
                    <a:fillRect l="-1739"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AutoShape 15"/>
                <p:cNvSpPr>
                  <a:spLocks noChangeArrowheads="1"/>
                </p:cNvSpPr>
                <p:nvPr/>
              </p:nvSpPr>
              <p:spPr bwMode="auto">
                <a:xfrm>
                  <a:off x="1779"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1</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1</a:t>
                  </a:r>
                  <a:r>
                    <a:rPr lang="en-US" altLang="zh-CN" b="1" kern="0" dirty="0">
                      <a:ea typeface="Cambria Math" panose="02040503050406030204" pitchFamily="18" charset="0"/>
                      <a:sym typeface="Symbol" pitchFamily="18" charset="2"/>
                    </a:rPr>
                    <a:t>   </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rPr>
                    <a:t> </a:t>
                  </a:r>
                  <a:r>
                    <a:rPr lang="en-US" altLang="zh-CN" b="1" kern="0" dirty="0">
                      <a:latin typeface="Cambria Math" panose="02040503050406030204" pitchFamily="18" charset="0"/>
                      <a:ea typeface="Cambria Math" panose="02040503050406030204" pitchFamily="18" charset="0"/>
                      <a:sym typeface="Symbol" pitchFamily="18" charset="2"/>
                    </a:rPr>
                    <a:t>1</a:t>
                  </a:r>
                  <a:r>
                    <a:rPr lang="en-US" altLang="zh-CN" b="1" kern="0" dirty="0">
                      <a:solidFill>
                        <a:srgbClr val="00CC99"/>
                      </a:solidFill>
                      <a:latin typeface="Times New Roman" pitchFamily="18" charset="0"/>
                      <a:cs typeface="+mn-cs"/>
                      <a:sym typeface="Symbol" pitchFamily="18" charset="2"/>
                    </a:rPr>
                    <a:t>1</a:t>
                  </a:r>
                  <a:endParaRPr kumimoji="0" lang="en-US" sz="1800" b="0" i="0" u="none" strike="noStrike" kern="0" cap="none" spc="0" normalizeH="0" baseline="0" noProof="0" dirty="0">
                    <a:ln>
                      <a:noFill/>
                    </a:ln>
                    <a:solidFill>
                      <a:srgbClr val="00CC99"/>
                    </a:solidFill>
                    <a:effectLst/>
                    <a:uLnTx/>
                    <a:uFillTx/>
                    <a:latin typeface="Times New Roman" pitchFamily="18" charset="0"/>
                    <a:cs typeface="+mn-cs"/>
                  </a:endParaRPr>
                </a:p>
              </p:txBody>
            </p:sp>
          </mc:Choice>
          <mc:Fallback xmlns="">
            <p:sp>
              <p:nvSpPr>
                <p:cNvPr id="17" name="AutoShape 15"/>
                <p:cNvSpPr>
                  <a:spLocks noRot="1" noChangeAspect="1" noMove="1" noResize="1" noEditPoints="1" noAdjustHandles="1" noChangeArrowheads="1" noChangeShapeType="1" noTextEdit="1"/>
                </p:cNvSpPr>
                <p:nvPr/>
              </p:nvSpPr>
              <p:spPr bwMode="auto">
                <a:xfrm>
                  <a:off x="1779" y="3168"/>
                  <a:ext cx="942" cy="269"/>
                </a:xfrm>
                <a:prstGeom prst="roundRect">
                  <a:avLst>
                    <a:gd name="adj" fmla="val 16667"/>
                  </a:avLst>
                </a:prstGeom>
                <a:blipFill>
                  <a:blip r:embed="rId5"/>
                  <a:stretch>
                    <a:fillRect l="-1606" t="-1370"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AutoShape 16"/>
                <p:cNvSpPr>
                  <a:spLocks noChangeArrowheads="1"/>
                </p:cNvSpPr>
                <p:nvPr/>
              </p:nvSpPr>
              <p:spPr bwMode="auto">
                <a:xfrm>
                  <a:off x="3252" y="3168"/>
                  <a:ext cx="874"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r>
                    <a:rPr lang="en-US" altLang="zh-CN" b="1" kern="0" dirty="0">
                      <a:solidFill>
                        <a:srgbClr val="C00000"/>
                      </a:solidFill>
                      <a:latin typeface="Symbol" pitchFamily="18" charset="2"/>
                      <a:sym typeface="Symbol" pitchFamily="18" charset="2"/>
                    </a:rPr>
                    <a:t></a:t>
                  </a:r>
                  <a:r>
                    <a:rPr lang="en-US" altLang="zh-CN" b="1" kern="0" dirty="0">
                      <a:latin typeface="Cambria Math" panose="02040503050406030204" pitchFamily="18" charset="0"/>
                      <a:ea typeface="Cambria Math" panose="02040503050406030204" pitchFamily="18" charset="0"/>
                      <a:sym typeface="Symbol" pitchFamily="18" charset="2"/>
                    </a:rPr>
                    <a:t>3 </a:t>
                  </a:r>
                  <a:r>
                    <a:rPr lang="en-US" altLang="zh-CN" b="1" kern="0" dirty="0">
                      <a:ea typeface="Cambria Math" panose="02040503050406030204" pitchFamily="18" charset="0"/>
                      <a:sym typeface="Symbol" pitchFamily="18" charset="2"/>
                    </a:rPr>
                    <a:t> </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kumimoji="0" lang="en-US" altLang="zh-CN" sz="1800" b="1" i="0" u="none" strike="noStrike" kern="0" cap="none" spc="0" normalizeH="0" baseline="0" noProof="0" dirty="0">
                      <a:ln>
                        <a:noFill/>
                      </a:ln>
                      <a:effectLst/>
                      <a:uLnTx/>
                      <a:uFillTx/>
                      <a:latin typeface="+mn-lt"/>
                      <a:cs typeface="+mn-cs"/>
                    </a:rPr>
                    <a:t> </a:t>
                  </a:r>
                  <a:r>
                    <a:rPr lang="en-US" altLang="zh-CN" b="1" kern="0" dirty="0">
                      <a:latin typeface="Cambria Math" panose="02040503050406030204" pitchFamily="18" charset="0"/>
                      <a:ea typeface="Cambria Math" panose="02040503050406030204" pitchFamily="18" charset="0"/>
                    </a:rPr>
                    <a:t>-1</a:t>
                  </a:r>
                </a:p>
              </p:txBody>
            </p:sp>
          </mc:Choice>
          <mc:Fallback xmlns="">
            <p:sp>
              <p:nvSpPr>
                <p:cNvPr id="18" name="AutoShape 16"/>
                <p:cNvSpPr>
                  <a:spLocks noRot="1" noChangeAspect="1" noMove="1" noResize="1" noEditPoints="1" noAdjustHandles="1" noChangeArrowheads="1" noChangeShapeType="1" noTextEdit="1"/>
                </p:cNvSpPr>
                <p:nvPr/>
              </p:nvSpPr>
              <p:spPr bwMode="auto">
                <a:xfrm>
                  <a:off x="3252" y="3168"/>
                  <a:ext cx="874" cy="269"/>
                </a:xfrm>
                <a:prstGeom prst="roundRect">
                  <a:avLst>
                    <a:gd name="adj" fmla="val 16667"/>
                  </a:avLst>
                </a:prstGeom>
                <a:blipFill>
                  <a:blip r:embed="rId6"/>
                  <a:stretch>
                    <a:fillRect l="-1739" t="-1370"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AutoShape 17"/>
                <p:cNvSpPr>
                  <a:spLocks noChangeArrowheads="1"/>
                </p:cNvSpPr>
                <p:nvPr/>
              </p:nvSpPr>
              <p:spPr bwMode="auto">
                <a:xfrm>
                  <a:off x="4563" y="3168"/>
                  <a:ext cx="942" cy="269"/>
                </a:xfrm>
                <a:prstGeom prst="roundRect">
                  <a:avLst>
                    <a:gd name="adj" fmla="val 16667"/>
                  </a:avLst>
                </a:prstGeom>
                <a:solidFill>
                  <a:srgbClr val="00CC99"/>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r>
                    <a:rPr lang="en-US" altLang="zh-CN" b="1" kern="0" dirty="0">
                      <a:solidFill>
                        <a:srgbClr val="C00000"/>
                      </a:solidFill>
                      <a:latin typeface="Symbol" pitchFamily="18" charset="2"/>
                      <a:sym typeface="Symbol" pitchFamily="18" charset="2"/>
                    </a:rPr>
                    <a:t>       </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 2</a:t>
                  </a:r>
                  <a:r>
                    <a:rPr lang="en-US" altLang="zh-CN" kern="0" dirty="0"/>
                    <a:t>     </a:t>
                  </a:r>
                </a:p>
              </p:txBody>
            </p:sp>
          </mc:Choice>
          <mc:Fallback xmlns="">
            <p:sp>
              <p:nvSpPr>
                <p:cNvPr id="19" name="AutoShape 17"/>
                <p:cNvSpPr>
                  <a:spLocks noRot="1" noChangeAspect="1" noMove="1" noResize="1" noEditPoints="1" noAdjustHandles="1" noChangeArrowheads="1" noChangeShapeType="1" noTextEdit="1"/>
                </p:cNvSpPr>
                <p:nvPr/>
              </p:nvSpPr>
              <p:spPr bwMode="auto">
                <a:xfrm>
                  <a:off x="4563" y="3168"/>
                  <a:ext cx="942" cy="269"/>
                </a:xfrm>
                <a:prstGeom prst="roundRect">
                  <a:avLst>
                    <a:gd name="adj" fmla="val 16667"/>
                  </a:avLst>
                </a:prstGeom>
                <a:blipFill>
                  <a:blip r:embed="rId7"/>
                  <a:stretch>
                    <a:fillRect l="-1606"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pSp>
        <p:nvGrpSpPr>
          <p:cNvPr id="20" name="Group 18"/>
          <p:cNvGrpSpPr>
            <a:grpSpLocks/>
          </p:cNvGrpSpPr>
          <p:nvPr/>
        </p:nvGrpSpPr>
        <p:grpSpPr bwMode="auto">
          <a:xfrm>
            <a:off x="457200" y="6076950"/>
            <a:ext cx="6100763" cy="427037"/>
            <a:chOff x="384" y="3571"/>
            <a:chExt cx="3843" cy="269"/>
          </a:xfrm>
        </p:grpSpPr>
        <mc:AlternateContent xmlns:mc="http://schemas.openxmlformats.org/markup-compatibility/2006" xmlns:a14="http://schemas.microsoft.com/office/drawing/2010/main">
          <mc:Choice Requires="a14">
            <p:sp>
              <p:nvSpPr>
                <p:cNvPr id="21" name="AutoShape 19"/>
                <p:cNvSpPr>
                  <a:spLocks noChangeArrowheads="1"/>
                </p:cNvSpPr>
                <p:nvPr/>
              </p:nvSpPr>
              <p:spPr bwMode="auto">
                <a:xfrm>
                  <a:off x="384"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2</a:t>
                  </a:r>
                  <a:endParaRPr kumimoji="0" lang="en-US" sz="1800" b="0" i="0" u="none" strike="noStrike" kern="0" cap="none" spc="0" normalizeH="0" baseline="0" noProof="0" dirty="0">
                    <a:ln>
                      <a:noFill/>
                    </a:ln>
                    <a:solidFill>
                      <a:srgbClr val="B2B2B2"/>
                    </a:solidFill>
                    <a:effectLst/>
                    <a:uLnTx/>
                    <a:uFillTx/>
                    <a:latin typeface="Times New Roman" pitchFamily="18" charset="0"/>
                    <a:cs typeface="+mn-cs"/>
                  </a:endParaRPr>
                </a:p>
              </p:txBody>
            </p:sp>
          </mc:Choice>
          <mc:Fallback xmlns="">
            <p:sp>
              <p:nvSpPr>
                <p:cNvPr id="21" name="AutoShape 19"/>
                <p:cNvSpPr>
                  <a:spLocks noRot="1" noChangeAspect="1" noMove="1" noResize="1" noEditPoints="1" noAdjustHandles="1" noChangeArrowheads="1" noChangeShapeType="1" noTextEdit="1"/>
                </p:cNvSpPr>
                <p:nvPr/>
              </p:nvSpPr>
              <p:spPr bwMode="auto">
                <a:xfrm>
                  <a:off x="384" y="3571"/>
                  <a:ext cx="454" cy="269"/>
                </a:xfrm>
                <a:prstGeom prst="roundRect">
                  <a:avLst>
                    <a:gd name="adj" fmla="val 16667"/>
                  </a:avLst>
                </a:prstGeom>
                <a:blipFill>
                  <a:blip r:embed="rId8"/>
                  <a:stretch>
                    <a:fillRect l="-3306" t="-1370"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AutoShape 20"/>
                <p:cNvSpPr>
                  <a:spLocks noChangeArrowheads="1"/>
                </p:cNvSpPr>
                <p:nvPr/>
              </p:nvSpPr>
              <p:spPr bwMode="auto">
                <a:xfrm>
                  <a:off x="1006"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14:m>
                    <m:oMath xmlns:m="http://schemas.openxmlformats.org/officeDocument/2006/math">
                      <m:r>
                        <a:rPr lang="en-US" altLang="zh-CN" b="1" i="1" kern="0" smtClean="0">
                          <a:latin typeface="Cambria Math" panose="02040503050406030204" pitchFamily="18" charset="0"/>
                          <a:ea typeface="Cambria Math" panose="02040503050406030204" pitchFamily="18" charset="0"/>
                          <a:sym typeface="Symbol" pitchFamily="18" charset="2"/>
                        </a:rPr>
                        <m:t>→</m:t>
                      </m:r>
                    </m:oMath>
                  </a14:m>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rPr>
                    <a:t>2</a:t>
                  </a:r>
                  <a:r>
                    <a:rPr kumimoji="0" lang="en-US" sz="1800" b="0" i="0" u="none" strike="noStrike" kern="0" cap="none" spc="0" normalizeH="0" baseline="0" noProof="0" dirty="0">
                      <a:ln>
                        <a:noFill/>
                      </a:ln>
                      <a:solidFill>
                        <a:srgbClr val="B2B2B2"/>
                      </a:solidFill>
                      <a:effectLst/>
                      <a:uLnTx/>
                      <a:uFillTx/>
                      <a:latin typeface="Times New Roman" pitchFamily="18" charset="0"/>
                      <a:cs typeface="+mn-cs"/>
                    </a:rPr>
                    <a:t> 2</a:t>
                  </a:r>
                </a:p>
              </p:txBody>
            </p:sp>
          </mc:Choice>
          <mc:Fallback xmlns="">
            <p:sp>
              <p:nvSpPr>
                <p:cNvPr id="22" name="AutoShape 20"/>
                <p:cNvSpPr>
                  <a:spLocks noRot="1" noChangeAspect="1" noMove="1" noResize="1" noEditPoints="1" noAdjustHandles="1" noChangeArrowheads="1" noChangeShapeType="1" noTextEdit="1"/>
                </p:cNvSpPr>
                <p:nvPr/>
              </p:nvSpPr>
              <p:spPr bwMode="auto">
                <a:xfrm>
                  <a:off x="1006" y="3571"/>
                  <a:ext cx="437" cy="269"/>
                </a:xfrm>
                <a:prstGeom prst="roundRect">
                  <a:avLst>
                    <a:gd name="adj" fmla="val 16667"/>
                  </a:avLst>
                </a:prstGeom>
                <a:blipFill>
                  <a:blip r:embed="rId9"/>
                  <a:stretch>
                    <a:fillRect l="-3419" t="-1370" r="-23077"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AutoShape 21"/>
                <p:cNvSpPr>
                  <a:spLocks noChangeArrowheads="1"/>
                </p:cNvSpPr>
                <p:nvPr/>
              </p:nvSpPr>
              <p:spPr bwMode="auto">
                <a:xfrm>
                  <a:off x="1725" y="3571"/>
                  <a:ext cx="445"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1</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1</a:t>
                  </a:r>
                  <a:endParaRPr lang="en-US" altLang="zh-CN" kern="0" dirty="0">
                    <a:solidFill>
                      <a:srgbClr val="B2B2B2"/>
                    </a:solidFill>
                    <a:latin typeface="Times New Roman" pitchFamily="18" charset="0"/>
                  </a:endParaRPr>
                </a:p>
              </p:txBody>
            </p:sp>
          </mc:Choice>
          <mc:Fallback xmlns="">
            <p:sp>
              <p:nvSpPr>
                <p:cNvPr id="23" name="AutoShape 21"/>
                <p:cNvSpPr>
                  <a:spLocks noRot="1" noChangeAspect="1" noMove="1" noResize="1" noEditPoints="1" noAdjustHandles="1" noChangeArrowheads="1" noChangeShapeType="1" noTextEdit="1"/>
                </p:cNvSpPr>
                <p:nvPr/>
              </p:nvSpPr>
              <p:spPr bwMode="auto">
                <a:xfrm>
                  <a:off x="1725" y="3571"/>
                  <a:ext cx="445" cy="269"/>
                </a:xfrm>
                <a:prstGeom prst="roundRect">
                  <a:avLst>
                    <a:gd name="adj" fmla="val 16667"/>
                  </a:avLst>
                </a:prstGeom>
                <a:blipFill>
                  <a:blip r:embed="rId10"/>
                  <a:stretch>
                    <a:fillRect l="-3361" t="-1370"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AutoShape 22"/>
                <p:cNvSpPr>
                  <a:spLocks noChangeArrowheads="1"/>
                </p:cNvSpPr>
                <p:nvPr/>
              </p:nvSpPr>
              <p:spPr bwMode="auto">
                <a:xfrm>
                  <a:off x="2351" y="3571"/>
                  <a:ext cx="433"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1</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1</a:t>
                  </a:r>
                  <a:endParaRPr lang="en-US" altLang="zh-CN" kern="0" dirty="0">
                    <a:solidFill>
                      <a:srgbClr val="B2B2B2"/>
                    </a:solidFill>
                    <a:latin typeface="Times New Roman" pitchFamily="18" charset="0"/>
                  </a:endParaRPr>
                </a:p>
              </p:txBody>
            </p:sp>
          </mc:Choice>
          <mc:Fallback xmlns="">
            <p:sp>
              <p:nvSpPr>
                <p:cNvPr id="24" name="AutoShape 22"/>
                <p:cNvSpPr>
                  <a:spLocks noRot="1" noChangeAspect="1" noMove="1" noResize="1" noEditPoints="1" noAdjustHandles="1" noChangeArrowheads="1" noChangeShapeType="1" noTextEdit="1"/>
                </p:cNvSpPr>
                <p:nvPr/>
              </p:nvSpPr>
              <p:spPr bwMode="auto">
                <a:xfrm>
                  <a:off x="2351" y="3571"/>
                  <a:ext cx="433" cy="269"/>
                </a:xfrm>
                <a:prstGeom prst="roundRect">
                  <a:avLst>
                    <a:gd name="adj" fmla="val 16667"/>
                  </a:avLst>
                </a:prstGeom>
                <a:blipFill>
                  <a:blip r:embed="rId11"/>
                  <a:stretch>
                    <a:fillRect l="-3448" t="-1370" r="-2586"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AutoShape 23"/>
                <p:cNvSpPr>
                  <a:spLocks noChangeArrowheads="1"/>
                </p:cNvSpPr>
                <p:nvPr/>
              </p:nvSpPr>
              <p:spPr bwMode="auto">
                <a:xfrm>
                  <a:off x="3168" y="3571"/>
                  <a:ext cx="454"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2</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2</a:t>
                  </a:r>
                  <a:r>
                    <a:rPr kumimoji="0" lang="en-US" sz="1800" b="0" i="0" u="none" strike="noStrike" kern="0" cap="none" spc="0" normalizeH="0" baseline="0" noProof="0" dirty="0">
                      <a:ln>
                        <a:noFill/>
                      </a:ln>
                      <a:solidFill>
                        <a:srgbClr val="B2B2B2"/>
                      </a:solidFill>
                      <a:effectLst/>
                      <a:uLnTx/>
                      <a:uFillTx/>
                      <a:latin typeface="Times New Roman" pitchFamily="18" charset="0"/>
                      <a:cs typeface="+mn-cs"/>
                    </a:rPr>
                    <a:t>3</a:t>
                  </a:r>
                </a:p>
              </p:txBody>
            </p:sp>
          </mc:Choice>
          <mc:Fallback xmlns="">
            <p:sp>
              <p:nvSpPr>
                <p:cNvPr id="25" name="AutoShape 23"/>
                <p:cNvSpPr>
                  <a:spLocks noRot="1" noChangeAspect="1" noMove="1" noResize="1" noEditPoints="1" noAdjustHandles="1" noChangeArrowheads="1" noChangeShapeType="1" noTextEdit="1"/>
                </p:cNvSpPr>
                <p:nvPr/>
              </p:nvSpPr>
              <p:spPr bwMode="auto">
                <a:xfrm>
                  <a:off x="3168" y="3571"/>
                  <a:ext cx="454" cy="269"/>
                </a:xfrm>
                <a:prstGeom prst="roundRect">
                  <a:avLst>
                    <a:gd name="adj" fmla="val 16667"/>
                  </a:avLst>
                </a:prstGeom>
                <a:blipFill>
                  <a:blip r:embed="rId12"/>
                  <a:stretch>
                    <a:fillRect l="-3306" t="-1370" r="-13223" b="-1232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AutoShape 24"/>
                <p:cNvSpPr>
                  <a:spLocks noChangeArrowheads="1"/>
                </p:cNvSpPr>
                <p:nvPr/>
              </p:nvSpPr>
              <p:spPr bwMode="auto">
                <a:xfrm>
                  <a:off x="3790" y="3571"/>
                  <a:ext cx="437" cy="269"/>
                </a:xfrm>
                <a:prstGeom prst="roundRect">
                  <a:avLst>
                    <a:gd name="adj" fmla="val 16667"/>
                  </a:avLst>
                </a:prstGeom>
                <a:solidFill>
                  <a:srgbClr val="B2B2B2"/>
                </a:solidFill>
                <a:ln w="19050">
                  <a:solidFill>
                    <a:srgbClr val="000000"/>
                  </a:solidFill>
                  <a:prstDash val="dash"/>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eaLnBrk="0" fontAlgn="auto" hangingPunct="0">
                    <a:spcBef>
                      <a:spcPts val="0"/>
                    </a:spcBef>
                    <a:spcAft>
                      <a:spcPts val="0"/>
                    </a:spcAft>
                    <a:defRPr/>
                  </a:pPr>
                  <a:r>
                    <a:rPr lang="en-US" altLang="zh-CN" b="1" kern="0" dirty="0">
                      <a:latin typeface="Cambria Math" panose="02040503050406030204" pitchFamily="18" charset="0"/>
                      <a:ea typeface="Cambria Math" panose="02040503050406030204" pitchFamily="18" charset="0"/>
                      <a:sym typeface="Symbol" pitchFamily="18" charset="2"/>
                    </a:rPr>
                    <a:t>3</a:t>
                  </a:r>
                  <a14:m>
                    <m:oMath xmlns:m="http://schemas.openxmlformats.org/officeDocument/2006/math">
                      <m:r>
                        <a:rPr lang="en-US" altLang="zh-CN" b="1" i="1" ker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sym typeface="Symbol" pitchFamily="18" charset="2"/>
                    </a:rPr>
                    <a:t>3</a:t>
                  </a:r>
                  <a:endParaRPr kumimoji="0" lang="en-US" sz="1800" b="0" i="0" u="none" strike="noStrike" kern="0" cap="none" spc="0" normalizeH="0" baseline="0" noProof="0" dirty="0">
                    <a:ln>
                      <a:noFill/>
                    </a:ln>
                    <a:effectLst/>
                    <a:uLnTx/>
                    <a:uFillTx/>
                    <a:latin typeface="Times New Roman" pitchFamily="18" charset="0"/>
                    <a:cs typeface="+mn-cs"/>
                  </a:endParaRPr>
                </a:p>
              </p:txBody>
            </p:sp>
          </mc:Choice>
          <mc:Fallback xmlns="">
            <p:sp>
              <p:nvSpPr>
                <p:cNvPr id="26" name="AutoShape 24"/>
                <p:cNvSpPr>
                  <a:spLocks noRot="1" noChangeAspect="1" noMove="1" noResize="1" noEditPoints="1" noAdjustHandles="1" noChangeArrowheads="1" noChangeShapeType="1" noTextEdit="1"/>
                </p:cNvSpPr>
                <p:nvPr/>
              </p:nvSpPr>
              <p:spPr bwMode="auto">
                <a:xfrm>
                  <a:off x="3790" y="3571"/>
                  <a:ext cx="437" cy="269"/>
                </a:xfrm>
                <a:prstGeom prst="roundRect">
                  <a:avLst>
                    <a:gd name="adj" fmla="val 16667"/>
                  </a:avLst>
                </a:prstGeom>
                <a:blipFill>
                  <a:blip r:embed="rId13"/>
                  <a:stretch>
                    <a:fillRect l="-3419" t="-1370" r="-1709" b="-10959"/>
                  </a:stretch>
                </a:blipFill>
                <a:ln w="1905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cxnSp>
        <p:nvCxnSpPr>
          <p:cNvPr id="29" name="AutoShape 27"/>
          <p:cNvCxnSpPr>
            <a:cxnSpLocks noChangeShapeType="1"/>
            <a:stCxn id="18" idx="0"/>
            <a:endCxn id="14" idx="2"/>
          </p:cNvCxnSpPr>
          <p:nvPr/>
        </p:nvCxnSpPr>
        <p:spPr bwMode="auto">
          <a:xfrm flipV="1">
            <a:off x="5703888" y="4462462"/>
            <a:ext cx="1068387"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19" idx="0"/>
            <a:endCxn id="14" idx="2"/>
          </p:cNvCxnSpPr>
          <p:nvPr/>
        </p:nvCxnSpPr>
        <p:spPr bwMode="auto">
          <a:xfrm flipH="1" flipV="1">
            <a:off x="6772275" y="4462462"/>
            <a:ext cx="10668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25" idx="0"/>
            <a:endCxn id="18" idx="2"/>
          </p:cNvCxnSpPr>
          <p:nvPr/>
        </p:nvCxnSpPr>
        <p:spPr bwMode="auto">
          <a:xfrm flipV="1">
            <a:off x="5237163" y="5487987"/>
            <a:ext cx="466725"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18" idx="2"/>
            <a:endCxn id="26" idx="0"/>
          </p:cNvCxnSpPr>
          <p:nvPr/>
        </p:nvCxnSpPr>
        <p:spPr bwMode="auto">
          <a:xfrm>
            <a:off x="5703888" y="5487987"/>
            <a:ext cx="508000" cy="579438"/>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5" name="AutoShape 33"/>
              <p:cNvSpPr>
                <a:spLocks noChangeArrowheads="1"/>
              </p:cNvSpPr>
              <p:nvPr/>
            </p:nvSpPr>
            <p:spPr bwMode="auto">
              <a:xfrm>
                <a:off x="2133600" y="2998787"/>
                <a:ext cx="4876800" cy="430213"/>
              </a:xfrm>
              <a:prstGeom prst="roundRect">
                <a:avLst>
                  <a:gd name="adj" fmla="val 16667"/>
                </a:avLst>
              </a:prstGeom>
              <a:solidFill>
                <a:srgbClr val="00CC99"/>
              </a:solidFill>
              <a:ln w="38100">
                <a:solidFill>
                  <a:srgbClr val="000000"/>
                </a:solidFill>
                <a:round/>
                <a:headEnd/>
                <a:tailEnd/>
              </a:ln>
              <a:effectLst/>
              <a:extLst>
                <a:ext uri="{AF507438-7753-43E0-B8FC-AC1667EBCBE1}">
                  <a14:hiddenEffects>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2 2 1 1</a:t>
                </a:r>
                <a:r>
                  <a:rPr lang="en-US" altLang="zh-CN" b="1" kern="0" dirty="0">
                    <a:solidFill>
                      <a:srgbClr val="C00000"/>
                    </a:solidFill>
                    <a:latin typeface="Symbol" pitchFamily="18" charset="2"/>
                    <a:sym typeface="Symbol" pitchFamily="18" charset="2"/>
                  </a:rPr>
                  <a:t></a:t>
                </a:r>
                <a:r>
                  <a:rPr kumimoji="0" lang="en-US" sz="1800" b="1" i="0" u="none" strike="noStrike" kern="0" cap="none" spc="0" normalizeH="0" baseline="0" noProof="0" dirty="0">
                    <a:ln>
                      <a:noFill/>
                    </a:ln>
                    <a:effectLst/>
                    <a:uLnTx/>
                    <a:uFillTx/>
                    <a:latin typeface="Cambria Math" panose="02040503050406030204" pitchFamily="18" charset="0"/>
                    <a:ea typeface="Cambria Math" panose="02040503050406030204" pitchFamily="18" charset="0"/>
                    <a:cs typeface="+mn-cs"/>
                    <a:sym typeface="Symbol" pitchFamily="18" charset="2"/>
                  </a:rPr>
                  <a:t>2 3 2</a:t>
                </a:r>
                <a:r>
                  <a:rPr lang="en-US" altLang="zh-CN" b="1" kern="0" dirty="0">
                    <a:ea typeface="Cambria Math" panose="02040503050406030204" pitchFamily="18" charset="0"/>
                    <a:sym typeface="Symbol" pitchFamily="18" charset="2"/>
                  </a:rPr>
                  <a:t>                </a:t>
                </a:r>
                <a14:m>
                  <m:oMath xmlns:m="http://schemas.openxmlformats.org/officeDocument/2006/math">
                    <m:r>
                      <a:rPr lang="en-US" altLang="zh-CN" b="1" i="1" kern="0" smtClean="0">
                        <a:latin typeface="Cambria Math" panose="02040503050406030204" pitchFamily="18" charset="0"/>
                        <a:ea typeface="Cambria Math" panose="02040503050406030204" pitchFamily="18" charset="0"/>
                        <a:sym typeface="Symbol" pitchFamily="18" charset="2"/>
                      </a:rPr>
                      <m:t>→</m:t>
                    </m:r>
                  </m:oMath>
                </a14:m>
                <a:r>
                  <a:rPr lang="en-US" altLang="zh-CN" b="1" kern="0" dirty="0">
                    <a:latin typeface="Cambria Math" panose="02040503050406030204" pitchFamily="18" charset="0"/>
                    <a:ea typeface="Cambria Math" panose="02040503050406030204" pitchFamily="18" charset="0"/>
                  </a:rPr>
                  <a:t> 2</a:t>
                </a:r>
                <a:r>
                  <a:rPr kumimoji="0" lang="en-US" sz="1800" b="0" i="0" u="none" strike="noStrike" kern="0" cap="none" spc="0" normalizeH="0" baseline="0" noProof="0" dirty="0">
                    <a:ln>
                      <a:noFill/>
                    </a:ln>
                    <a:solidFill>
                      <a:srgbClr val="00CC99"/>
                    </a:solidFill>
                    <a:effectLst/>
                    <a:uLnTx/>
                    <a:uFillTx/>
                    <a:latin typeface="Times New Roman" pitchFamily="18" charset="0"/>
                    <a:cs typeface="+mn-cs"/>
                  </a:rPr>
                  <a:t>  2  3  4  6  7  8  9</a:t>
                </a:r>
              </a:p>
            </p:txBody>
          </p:sp>
        </mc:Choice>
        <mc:Fallback xmlns="">
          <p:sp>
            <p:nvSpPr>
              <p:cNvPr id="35" name="AutoShape 33"/>
              <p:cNvSpPr>
                <a:spLocks noRot="1" noChangeAspect="1" noMove="1" noResize="1" noEditPoints="1" noAdjustHandles="1" noChangeArrowheads="1" noChangeShapeType="1" noTextEdit="1"/>
              </p:cNvSpPr>
              <p:nvPr/>
            </p:nvSpPr>
            <p:spPr bwMode="auto">
              <a:xfrm>
                <a:off x="2133600" y="2998787"/>
                <a:ext cx="4876800" cy="430213"/>
              </a:xfrm>
              <a:prstGeom prst="roundRect">
                <a:avLst>
                  <a:gd name="adj" fmla="val 16667"/>
                </a:avLst>
              </a:prstGeom>
              <a:blipFill>
                <a:blip r:embed="rId14"/>
                <a:stretch>
                  <a:fillRect l="-248" b="-9091"/>
                </a:stretch>
              </a:blip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cxnSp>
        <p:nvCxnSpPr>
          <p:cNvPr id="36" name="AutoShape 34"/>
          <p:cNvCxnSpPr>
            <a:cxnSpLocks noChangeShapeType="1"/>
            <a:stCxn id="13" idx="0"/>
            <a:endCxn id="35" idx="2"/>
          </p:cNvCxnSpPr>
          <p:nvPr/>
        </p:nvCxnSpPr>
        <p:spPr bwMode="auto">
          <a:xfrm flipV="1">
            <a:off x="2352675" y="3448050"/>
            <a:ext cx="221932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5"/>
          <p:cNvCxnSpPr>
            <a:cxnSpLocks noChangeShapeType="1"/>
            <a:stCxn id="14" idx="0"/>
            <a:endCxn id="35" idx="2"/>
          </p:cNvCxnSpPr>
          <p:nvPr/>
        </p:nvCxnSpPr>
        <p:spPr bwMode="auto">
          <a:xfrm flipH="1" flipV="1">
            <a:off x="4572000" y="3448050"/>
            <a:ext cx="2200275" cy="568325"/>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73269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Implementation with Recursion</a:t>
            </a:r>
          </a:p>
        </p:txBody>
      </p:sp>
      <p:sp>
        <p:nvSpPr>
          <p:cNvPr id="4" name="Footer Placeholder 3"/>
          <p:cNvSpPr>
            <a:spLocks noGrp="1"/>
          </p:cNvSpPr>
          <p:nvPr>
            <p:ph type="ftr" sz="quarter" idx="11"/>
          </p:nvPr>
        </p:nvSpPr>
        <p:spPr/>
        <p:txBody>
          <a:bodyPr/>
          <a:lstStyle/>
          <a:p>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19</a:t>
            </a:fld>
            <a:endParaRPr lang="en-US" dirty="0"/>
          </a:p>
        </p:txBody>
      </p:sp>
      <p:sp>
        <p:nvSpPr>
          <p:cNvPr id="25" name="Rectangle 3"/>
          <p:cNvSpPr>
            <a:spLocks noChangeArrowheads="1"/>
          </p:cNvSpPr>
          <p:nvPr/>
        </p:nvSpPr>
        <p:spPr bwMode="auto">
          <a:xfrm>
            <a:off x="-1" y="2231930"/>
            <a:ext cx="9144001" cy="3645341"/>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spcBef>
                <a:spcPct val="20000"/>
              </a:spcBef>
            </a:pPr>
            <a:r>
              <a:rPr lang="en-US" altLang="zh-TW" sz="1600" b="0" dirty="0">
                <a:latin typeface="Consolas" panose="020B0609020204030204" pitchFamily="49" charset="0"/>
                <a:ea typeface="新細明體" pitchFamily="18" charset="-120"/>
                <a:cs typeface="Consolas" panose="020B0609020204030204" pitchFamily="49" charset="0"/>
              </a:rPr>
              <a:t>1  </a:t>
            </a:r>
            <a:r>
              <a:rPr lang="en-US" altLang="zh-TW" sz="1600" b="0" dirty="0">
                <a:solidFill>
                  <a:srgbClr val="0D14FF"/>
                </a:solidFill>
                <a:latin typeface="Consolas" panose="020B0609020204030204" pitchFamily="49" charset="0"/>
                <a:ea typeface="新細明體" pitchFamily="18" charset="-120"/>
                <a:cs typeface="Consolas" panose="020B0609020204030204" pitchFamily="49" charset="0"/>
              </a:rPr>
              <a:t>if</a:t>
            </a:r>
            <a:r>
              <a:rPr lang="en-US" altLang="zh-TW" sz="1600" b="0" dirty="0">
                <a:latin typeface="Consolas" panose="020B0609020204030204" pitchFamily="49" charset="0"/>
                <a:ea typeface="新細明體" pitchFamily="18" charset="-120"/>
                <a:cs typeface="Consolas" panose="020B0609020204030204" pitchFamily="49" charset="0"/>
              </a:rPr>
              <a:t> (left == right) // </a:t>
            </a:r>
            <a:r>
              <a:rPr lang="en-US" altLang="zh-TW" sz="1600" b="0" dirty="0">
                <a:solidFill>
                  <a:srgbClr val="C00000"/>
                </a:solidFill>
                <a:latin typeface="Consolas" panose="020B0609020204030204" pitchFamily="49" charset="0"/>
                <a:ea typeface="新細明體" pitchFamily="18" charset="-120"/>
                <a:cs typeface="Consolas" panose="020B0609020204030204" pitchFamily="49" charset="0"/>
              </a:rPr>
              <a:t>base case</a:t>
            </a:r>
          </a:p>
          <a:p>
            <a:pPr>
              <a:spcBef>
                <a:spcPct val="20000"/>
              </a:spcBef>
            </a:pPr>
            <a:r>
              <a:rPr lang="en-US" altLang="zh-TW" sz="1600" b="0" dirty="0">
                <a:latin typeface="Consolas" panose="020B0609020204030204" pitchFamily="49" charset="0"/>
                <a:ea typeface="新細明體" pitchFamily="18" charset="-120"/>
                <a:cs typeface="Consolas" panose="020B0609020204030204" pitchFamily="49" charset="0"/>
              </a:rPr>
              <a:t>2 		return </a:t>
            </a:r>
            <a:r>
              <a:rPr lang="en-US" altLang="zh-TW" sz="1600" b="0" dirty="0" err="1">
                <a:latin typeface="Consolas" panose="020B0609020204030204" pitchFamily="49" charset="0"/>
                <a:ea typeface="新細明體" pitchFamily="18" charset="-120"/>
                <a:cs typeface="Consolas" panose="020B0609020204030204" pitchFamily="49" charset="0"/>
              </a:rPr>
              <a:t>arr</a:t>
            </a:r>
            <a:r>
              <a:rPr lang="en-US" altLang="zh-TW" sz="1600" b="0" dirty="0">
                <a:latin typeface="Consolas" panose="020B0609020204030204" pitchFamily="49" charset="0"/>
                <a:ea typeface="新細明體" pitchFamily="18" charset="-120"/>
                <a:cs typeface="Consolas" panose="020B0609020204030204" pitchFamily="49" charset="0"/>
              </a:rPr>
              <a:t>[left];</a:t>
            </a:r>
          </a:p>
          <a:p>
            <a:pPr>
              <a:spcBef>
                <a:spcPct val="20000"/>
              </a:spcBef>
            </a:pPr>
            <a:r>
              <a:rPr lang="en-US" altLang="zh-TW" sz="1600" b="0" dirty="0">
                <a:latin typeface="Consolas" panose="020B0609020204030204" pitchFamily="49" charset="0"/>
                <a:ea typeface="新細明體" pitchFamily="18" charset="-120"/>
                <a:cs typeface="Consolas" panose="020B0609020204030204" pitchFamily="49" charset="0"/>
              </a:rPr>
              <a:t>	3  </a:t>
            </a:r>
            <a:r>
              <a:rPr lang="en-US" altLang="zh-TW" sz="1600" b="0" dirty="0" err="1">
                <a:solidFill>
                  <a:srgbClr val="0D14FF"/>
                </a:solidFill>
                <a:latin typeface="Consolas" panose="020B0609020204030204" pitchFamily="49" charset="0"/>
                <a:ea typeface="新細明體" pitchFamily="18" charset="-120"/>
                <a:cs typeface="Consolas" panose="020B0609020204030204" pitchFamily="49" charset="0"/>
              </a:rPr>
              <a:t>int</a:t>
            </a:r>
            <a:r>
              <a:rPr lang="en-US" altLang="zh-TW" sz="1600" b="0" dirty="0">
                <a:solidFill>
                  <a:srgbClr val="0D14FF"/>
                </a:solidFill>
                <a:latin typeface="Consolas" panose="020B0609020204030204" pitchFamily="49" charset="0"/>
                <a:ea typeface="新細明體" pitchFamily="18" charset="-120"/>
                <a:cs typeface="Consolas" panose="020B0609020204030204" pitchFamily="49" charset="0"/>
              </a:rPr>
              <a:t> </a:t>
            </a:r>
            <a:r>
              <a:rPr lang="en-US" altLang="zh-TW" sz="1600" b="0" dirty="0">
                <a:latin typeface="Consolas" panose="020B0609020204030204" pitchFamily="49" charset="0"/>
                <a:ea typeface="新細明體" pitchFamily="18" charset="-120"/>
                <a:cs typeface="Consolas" panose="020B0609020204030204" pitchFamily="49" charset="0"/>
              </a:rPr>
              <a:t>middle = (left + right) / 2;</a:t>
            </a:r>
          </a:p>
          <a:p>
            <a:pPr>
              <a:spcBef>
                <a:spcPct val="20000"/>
              </a:spcBef>
            </a:pPr>
            <a:r>
              <a:rPr lang="en-US" altLang="zh-TW" sz="1600" b="0" dirty="0">
                <a:solidFill>
                  <a:srgbClr val="0D14FF"/>
                </a:solidFill>
                <a:latin typeface="Consolas" panose="020B0609020204030204" pitchFamily="49" charset="0"/>
                <a:ea typeface="新細明體" pitchFamily="18" charset="-120"/>
                <a:cs typeface="Consolas" panose="020B0609020204030204" pitchFamily="49" charset="0"/>
              </a:rPr>
              <a:t>	</a:t>
            </a:r>
            <a:r>
              <a:rPr lang="en-US" altLang="zh-TW" sz="1600" b="0" dirty="0">
                <a:latin typeface="Consolas" panose="020B0609020204030204" pitchFamily="49" charset="0"/>
                <a:ea typeface="新細明體" pitchFamily="18" charset="-120"/>
                <a:cs typeface="Consolas" panose="020B0609020204030204" pitchFamily="49" charset="0"/>
              </a:rPr>
              <a:t>4</a:t>
            </a:r>
            <a:r>
              <a:rPr lang="en-US" altLang="zh-TW" sz="1600" b="0" dirty="0">
                <a:solidFill>
                  <a:srgbClr val="0D14FF"/>
                </a:solidFill>
                <a:latin typeface="Consolas" panose="020B0609020204030204" pitchFamily="49" charset="0"/>
                <a:ea typeface="新細明體" pitchFamily="18" charset="-120"/>
                <a:cs typeface="Consolas" panose="020B0609020204030204" pitchFamily="49" charset="0"/>
              </a:rPr>
              <a:t>  </a:t>
            </a:r>
            <a:r>
              <a:rPr lang="en-US" altLang="zh-TW" sz="1600" b="0" dirty="0" err="1">
                <a:solidFill>
                  <a:srgbClr val="0D14FF"/>
                </a:solidFill>
                <a:latin typeface="Consolas" panose="020B0609020204030204" pitchFamily="49" charset="0"/>
                <a:ea typeface="新細明體" pitchFamily="18" charset="-120"/>
                <a:cs typeface="Consolas" panose="020B0609020204030204" pitchFamily="49" charset="0"/>
              </a:rPr>
              <a:t>int</a:t>
            </a:r>
            <a:r>
              <a:rPr lang="en-US" altLang="zh-TW" sz="1600" b="0" dirty="0">
                <a:latin typeface="Consolas" panose="020B0609020204030204" pitchFamily="49" charset="0"/>
                <a:ea typeface="新細明體" pitchFamily="18" charset="-120"/>
                <a:cs typeface="Consolas" panose="020B0609020204030204" pitchFamily="49" charset="0"/>
              </a:rPr>
              <a:t> </a:t>
            </a:r>
            <a:r>
              <a:rPr lang="en-US" altLang="zh-TW" sz="1600" b="0" dirty="0" err="1">
                <a:latin typeface="Consolas" panose="020B0609020204030204" pitchFamily="49" charset="0"/>
                <a:ea typeface="新細明體" pitchFamily="18" charset="-120"/>
                <a:cs typeface="Consolas" panose="020B0609020204030204" pitchFamily="49" charset="0"/>
              </a:rPr>
              <a:t>left_majority</a:t>
            </a:r>
            <a:r>
              <a:rPr lang="en-US" altLang="zh-TW" sz="1600" b="0" dirty="0">
                <a:latin typeface="Consolas" panose="020B0609020204030204" pitchFamily="49" charset="0"/>
                <a:ea typeface="新細明體" pitchFamily="18" charset="-120"/>
                <a:cs typeface="Consolas" panose="020B0609020204030204" pitchFamily="49" charset="0"/>
              </a:rPr>
              <a:t> = </a:t>
            </a:r>
            <a:r>
              <a:rPr lang="en-US" altLang="zh-TW" sz="1600" b="0" dirty="0" err="1">
                <a:latin typeface="Consolas" panose="020B0609020204030204" pitchFamily="49" charset="0"/>
                <a:ea typeface="新細明體" pitchFamily="18" charset="-120"/>
                <a:cs typeface="Consolas" panose="020B0609020204030204" pitchFamily="49" charset="0"/>
              </a:rPr>
              <a:t>MajorityElement</a:t>
            </a:r>
            <a:r>
              <a:rPr lang="en-US" altLang="zh-TW" sz="1600" b="0" dirty="0">
                <a:latin typeface="Consolas" panose="020B0609020204030204" pitchFamily="49" charset="0"/>
                <a:ea typeface="新細明體" pitchFamily="18" charset="-120"/>
                <a:cs typeface="Consolas" panose="020B0609020204030204" pitchFamily="49" charset="0"/>
              </a:rPr>
              <a:t>(</a:t>
            </a:r>
            <a:r>
              <a:rPr lang="en-US" altLang="zh-TW" sz="1600" b="0" dirty="0" err="1">
                <a:latin typeface="Consolas" panose="020B0609020204030204" pitchFamily="49" charset="0"/>
                <a:ea typeface="新細明體" pitchFamily="18" charset="-120"/>
                <a:cs typeface="Consolas" panose="020B0609020204030204" pitchFamily="49" charset="0"/>
              </a:rPr>
              <a:t>arr</a:t>
            </a:r>
            <a:r>
              <a:rPr lang="en-US" altLang="zh-TW" sz="1600" b="0" dirty="0">
                <a:latin typeface="Consolas" panose="020B0609020204030204" pitchFamily="49" charset="0"/>
                <a:ea typeface="新細明體" pitchFamily="18" charset="-120"/>
                <a:cs typeface="Consolas" panose="020B0609020204030204" pitchFamily="49" charset="0"/>
              </a:rPr>
              <a:t>, left, middle);</a:t>
            </a:r>
          </a:p>
          <a:p>
            <a:pPr>
              <a:spcBef>
                <a:spcPct val="20000"/>
              </a:spcBef>
            </a:pPr>
            <a:r>
              <a:rPr lang="en-US" altLang="zh-TW" sz="1600" b="0" dirty="0">
                <a:latin typeface="Consolas" panose="020B0609020204030204" pitchFamily="49" charset="0"/>
                <a:ea typeface="新細明體" pitchFamily="18" charset="-120"/>
                <a:cs typeface="Consolas" panose="020B0609020204030204" pitchFamily="49" charset="0"/>
              </a:rPr>
              <a:t>	5  </a:t>
            </a:r>
            <a:r>
              <a:rPr lang="en-US" altLang="zh-TW" sz="1600" b="0" dirty="0" err="1">
                <a:solidFill>
                  <a:srgbClr val="0D14FF"/>
                </a:solidFill>
                <a:latin typeface="Consolas" panose="020B0609020204030204" pitchFamily="49" charset="0"/>
                <a:ea typeface="新細明體" pitchFamily="18" charset="-120"/>
                <a:cs typeface="Consolas" panose="020B0609020204030204" pitchFamily="49" charset="0"/>
              </a:rPr>
              <a:t>int</a:t>
            </a:r>
            <a:r>
              <a:rPr lang="en-US" altLang="zh-TW" sz="1600" b="0" dirty="0">
                <a:latin typeface="Consolas" panose="020B0609020204030204" pitchFamily="49" charset="0"/>
                <a:ea typeface="新細明體" pitchFamily="18" charset="-120"/>
                <a:cs typeface="Consolas" panose="020B0609020204030204" pitchFamily="49" charset="0"/>
              </a:rPr>
              <a:t> </a:t>
            </a:r>
            <a:r>
              <a:rPr lang="en-US" altLang="zh-TW" sz="1600" b="0" dirty="0" err="1">
                <a:latin typeface="Consolas" panose="020B0609020204030204" pitchFamily="49" charset="0"/>
                <a:ea typeface="新細明體" pitchFamily="18" charset="-120"/>
                <a:cs typeface="Consolas" panose="020B0609020204030204" pitchFamily="49" charset="0"/>
              </a:rPr>
              <a:t>right_majority</a:t>
            </a:r>
            <a:r>
              <a:rPr lang="en-US" altLang="zh-TW" sz="1600" b="0" dirty="0">
                <a:latin typeface="Consolas" panose="020B0609020204030204" pitchFamily="49" charset="0"/>
                <a:ea typeface="新細明體" pitchFamily="18" charset="-120"/>
                <a:cs typeface="Consolas" panose="020B0609020204030204" pitchFamily="49" charset="0"/>
              </a:rPr>
              <a:t> = </a:t>
            </a:r>
            <a:r>
              <a:rPr lang="en-US" altLang="zh-TW" sz="1600" b="0" dirty="0" err="1">
                <a:latin typeface="Consolas" panose="020B0609020204030204" pitchFamily="49" charset="0"/>
                <a:ea typeface="新細明體" pitchFamily="18" charset="-120"/>
                <a:cs typeface="Consolas" panose="020B0609020204030204" pitchFamily="49" charset="0"/>
              </a:rPr>
              <a:t>MajorityElement</a:t>
            </a:r>
            <a:r>
              <a:rPr lang="en-US" altLang="zh-TW" sz="1600" b="0" dirty="0">
                <a:latin typeface="Consolas" panose="020B0609020204030204" pitchFamily="49" charset="0"/>
                <a:ea typeface="新細明體" pitchFamily="18" charset="-120"/>
                <a:cs typeface="Consolas" panose="020B0609020204030204" pitchFamily="49" charset="0"/>
              </a:rPr>
              <a:t>(</a:t>
            </a:r>
            <a:r>
              <a:rPr lang="en-US" altLang="zh-TW" sz="1600" b="0" dirty="0" err="1">
                <a:latin typeface="Consolas" panose="020B0609020204030204" pitchFamily="49" charset="0"/>
                <a:ea typeface="新細明體" pitchFamily="18" charset="-120"/>
                <a:cs typeface="Consolas" panose="020B0609020204030204" pitchFamily="49" charset="0"/>
              </a:rPr>
              <a:t>arr</a:t>
            </a:r>
            <a:r>
              <a:rPr lang="en-US" altLang="zh-TW" sz="1600" b="0" dirty="0">
                <a:latin typeface="Consolas" panose="020B0609020204030204" pitchFamily="49" charset="0"/>
                <a:ea typeface="新細明體" pitchFamily="18" charset="-120"/>
                <a:cs typeface="Consolas" panose="020B0609020204030204" pitchFamily="49" charset="0"/>
              </a:rPr>
              <a:t>, middle + 1, right);</a:t>
            </a:r>
            <a:r>
              <a:rPr lang="zh-TW" altLang="en-US" sz="1600" b="0" dirty="0">
                <a:latin typeface="Consolas" panose="020B0609020204030204" pitchFamily="49" charset="0"/>
                <a:ea typeface="新細明體" pitchFamily="18" charset="-120"/>
                <a:cs typeface="Consolas" panose="020B0609020204030204" pitchFamily="49" charset="0"/>
              </a:rPr>
              <a:t> </a:t>
            </a:r>
            <a:endParaRPr lang="en-US" altLang="zh-TW" sz="1600" b="0" dirty="0">
              <a:latin typeface="Consolas" panose="020B0609020204030204" pitchFamily="49" charset="0"/>
              <a:ea typeface="新細明體" pitchFamily="18" charset="-120"/>
              <a:cs typeface="Consolas" panose="020B0609020204030204" pitchFamily="49" charset="0"/>
            </a:endParaRPr>
          </a:p>
          <a:p>
            <a:pPr>
              <a:spcBef>
                <a:spcPct val="20000"/>
              </a:spcBef>
            </a:pPr>
            <a:r>
              <a:rPr lang="en-US" altLang="zh-TW" sz="1600" b="0" dirty="0">
                <a:latin typeface="Consolas" panose="020B0609020204030204" pitchFamily="49" charset="0"/>
                <a:ea typeface="新細明體" pitchFamily="18" charset="-120"/>
                <a:cs typeface="Consolas" panose="020B0609020204030204" pitchFamily="49" charset="0"/>
              </a:rPr>
              <a:t>6  </a:t>
            </a:r>
            <a:r>
              <a:rPr lang="en-US" altLang="zh-TW" sz="1600" b="0" dirty="0">
                <a:solidFill>
                  <a:srgbClr val="0D14FF"/>
                </a:solidFill>
                <a:latin typeface="Consolas" panose="020B0609020204030204" pitchFamily="49" charset="0"/>
                <a:ea typeface="新細明體" pitchFamily="18" charset="-120"/>
                <a:cs typeface="Consolas" panose="020B0609020204030204" pitchFamily="49" charset="0"/>
              </a:rPr>
              <a:t>if</a:t>
            </a:r>
            <a:r>
              <a:rPr lang="en-US" altLang="zh-TW" sz="1600" b="0" dirty="0">
                <a:latin typeface="Consolas" panose="020B0609020204030204" pitchFamily="49" charset="0"/>
                <a:ea typeface="新細明體" pitchFamily="18" charset="-120"/>
                <a:cs typeface="Consolas" panose="020B0609020204030204" pitchFamily="49" charset="0"/>
              </a:rPr>
              <a:t> (</a:t>
            </a:r>
            <a:r>
              <a:rPr lang="en-US" altLang="zh-TW" sz="1600" b="0" dirty="0" err="1">
                <a:latin typeface="Consolas" panose="020B0609020204030204" pitchFamily="49" charset="0"/>
                <a:ea typeface="新細明體" pitchFamily="18" charset="-120"/>
                <a:cs typeface="Consolas" panose="020B0609020204030204" pitchFamily="49" charset="0"/>
              </a:rPr>
              <a:t>left_majority</a:t>
            </a:r>
            <a:r>
              <a:rPr lang="en-US" altLang="zh-TW" sz="1600" b="0" dirty="0">
                <a:latin typeface="Consolas" panose="020B0609020204030204" pitchFamily="49" charset="0"/>
                <a:ea typeface="新細明體" pitchFamily="18" charset="-120"/>
                <a:cs typeface="Consolas" panose="020B0609020204030204" pitchFamily="49" charset="0"/>
              </a:rPr>
              <a:t> == </a:t>
            </a:r>
            <a:r>
              <a:rPr lang="en-US" altLang="zh-TW" sz="1600" b="0" dirty="0" err="1">
                <a:latin typeface="Consolas" panose="020B0609020204030204" pitchFamily="49" charset="0"/>
                <a:ea typeface="新細明體" pitchFamily="18" charset="-120"/>
                <a:cs typeface="Consolas" panose="020B0609020204030204" pitchFamily="49" charset="0"/>
              </a:rPr>
              <a:t>right_majority</a:t>
            </a:r>
            <a:r>
              <a:rPr lang="en-US" altLang="zh-TW" sz="1600" b="0" dirty="0">
                <a:latin typeface="Consolas" panose="020B0609020204030204" pitchFamily="49" charset="0"/>
                <a:ea typeface="新細明體" pitchFamily="18" charset="-120"/>
                <a:cs typeface="Consolas" panose="020B0609020204030204" pitchFamily="49" charset="0"/>
              </a:rPr>
              <a:t>) </a:t>
            </a:r>
          </a:p>
          <a:p>
            <a:pPr>
              <a:spcBef>
                <a:spcPct val="20000"/>
              </a:spcBef>
            </a:pPr>
            <a:r>
              <a:rPr lang="en-US" altLang="zh-TW" sz="1600" b="0" dirty="0">
                <a:latin typeface="Consolas" panose="020B0609020204030204" pitchFamily="49" charset="0"/>
                <a:ea typeface="新細明體" pitchFamily="18" charset="-120"/>
                <a:cs typeface="Consolas" panose="020B0609020204030204" pitchFamily="49" charset="0"/>
              </a:rPr>
              <a:t>	7		return </a:t>
            </a:r>
            <a:r>
              <a:rPr lang="en-US" altLang="zh-TW" sz="1600" b="0" dirty="0" err="1">
                <a:latin typeface="Consolas" panose="020B0609020204030204" pitchFamily="49" charset="0"/>
                <a:ea typeface="新細明體" pitchFamily="18" charset="-120"/>
                <a:cs typeface="Consolas" panose="020B0609020204030204" pitchFamily="49" charset="0"/>
              </a:rPr>
              <a:t>left_majority</a:t>
            </a:r>
            <a:r>
              <a:rPr lang="en-US" altLang="zh-TW" sz="1600" b="0" dirty="0">
                <a:latin typeface="Consolas" panose="020B0609020204030204" pitchFamily="49" charset="0"/>
                <a:ea typeface="新細明體" pitchFamily="18" charset="-120"/>
                <a:cs typeface="Consolas" panose="020B0609020204030204" pitchFamily="49" charset="0"/>
              </a:rPr>
              <a:t>;</a:t>
            </a:r>
          </a:p>
          <a:p>
            <a:pPr>
              <a:spcBef>
                <a:spcPct val="20000"/>
              </a:spcBef>
            </a:pPr>
            <a:r>
              <a:rPr lang="en-US" altLang="zh-TW" sz="1600" b="0" dirty="0">
                <a:solidFill>
                  <a:srgbClr val="0D14FF"/>
                </a:solidFill>
                <a:latin typeface="Consolas" panose="020B0609020204030204" pitchFamily="49" charset="0"/>
                <a:ea typeface="新細明體" pitchFamily="18" charset="-120"/>
                <a:cs typeface="Consolas" panose="020B0609020204030204" pitchFamily="49" charset="0"/>
              </a:rPr>
              <a:t>	</a:t>
            </a:r>
            <a:r>
              <a:rPr lang="en-US" altLang="zh-TW" sz="1600" b="0" dirty="0">
                <a:latin typeface="Consolas" panose="020B0609020204030204" pitchFamily="49" charset="0"/>
                <a:ea typeface="新細明體" pitchFamily="18" charset="-120"/>
                <a:cs typeface="Consolas" panose="020B0609020204030204" pitchFamily="49" charset="0"/>
              </a:rPr>
              <a:t>8</a:t>
            </a:r>
            <a:r>
              <a:rPr lang="en-US" altLang="zh-TW" sz="1600" b="0" dirty="0">
                <a:solidFill>
                  <a:srgbClr val="0D14FF"/>
                </a:solidFill>
                <a:latin typeface="Consolas" panose="020B0609020204030204" pitchFamily="49" charset="0"/>
                <a:ea typeface="新細明體" pitchFamily="18" charset="-120"/>
                <a:cs typeface="Consolas" panose="020B0609020204030204" pitchFamily="49" charset="0"/>
              </a:rPr>
              <a:t>  if</a:t>
            </a:r>
            <a:r>
              <a:rPr lang="en-US" altLang="zh-TW" sz="1600" b="0" dirty="0">
                <a:latin typeface="Consolas" panose="020B0609020204030204" pitchFamily="49" charset="0"/>
                <a:ea typeface="新細明體" pitchFamily="18" charset="-120"/>
                <a:cs typeface="Consolas" panose="020B0609020204030204" pitchFamily="49" charset="0"/>
              </a:rPr>
              <a:t> (</a:t>
            </a:r>
            <a:r>
              <a:rPr lang="en-US" altLang="zh-TW" sz="1600" b="0" dirty="0" err="1">
                <a:latin typeface="Consolas" panose="020B0609020204030204" pitchFamily="49" charset="0"/>
                <a:ea typeface="新細明體" pitchFamily="18" charset="-120"/>
                <a:cs typeface="Consolas" panose="020B0609020204030204" pitchFamily="49" charset="0"/>
              </a:rPr>
              <a:t>CountInRange</a:t>
            </a:r>
            <a:r>
              <a:rPr lang="en-US" altLang="zh-TW" sz="1600" b="0" dirty="0">
                <a:latin typeface="Consolas" panose="020B0609020204030204" pitchFamily="49" charset="0"/>
                <a:ea typeface="新細明體" pitchFamily="18" charset="-120"/>
                <a:cs typeface="Consolas" panose="020B0609020204030204" pitchFamily="49" charset="0"/>
              </a:rPr>
              <a:t>(</a:t>
            </a:r>
            <a:r>
              <a:rPr lang="en-US" altLang="zh-TW" sz="1600" b="0" dirty="0" err="1">
                <a:latin typeface="Consolas" panose="020B0609020204030204" pitchFamily="49" charset="0"/>
                <a:ea typeface="新細明體" pitchFamily="18" charset="-120"/>
                <a:cs typeface="Consolas" panose="020B0609020204030204" pitchFamily="49" charset="0"/>
              </a:rPr>
              <a:t>arr</a:t>
            </a:r>
            <a:r>
              <a:rPr lang="en-US" altLang="zh-TW" sz="1600" b="0" dirty="0">
                <a:latin typeface="Consolas" panose="020B0609020204030204" pitchFamily="49" charset="0"/>
                <a:ea typeface="新細明體" pitchFamily="18" charset="-120"/>
                <a:cs typeface="Consolas" panose="020B0609020204030204" pitchFamily="49" charset="0"/>
              </a:rPr>
              <a:t>, </a:t>
            </a:r>
            <a:r>
              <a:rPr lang="en-US" altLang="zh-TW" sz="1600" b="0" dirty="0" err="1">
                <a:latin typeface="Consolas" panose="020B0609020204030204" pitchFamily="49" charset="0"/>
                <a:ea typeface="新細明體" pitchFamily="18" charset="-120"/>
                <a:cs typeface="Consolas" panose="020B0609020204030204" pitchFamily="49" charset="0"/>
              </a:rPr>
              <a:t>left_majority</a:t>
            </a:r>
            <a:r>
              <a:rPr lang="en-US" altLang="zh-TW" sz="1600" b="0" dirty="0">
                <a:latin typeface="Consolas" panose="020B0609020204030204" pitchFamily="49" charset="0"/>
                <a:ea typeface="新細明體" pitchFamily="18" charset="-120"/>
                <a:cs typeface="Consolas" panose="020B0609020204030204" pitchFamily="49" charset="0"/>
              </a:rPr>
              <a:t>, left, right) &gt; (right – left + 1) / 2) </a:t>
            </a:r>
          </a:p>
          <a:p>
            <a:pPr>
              <a:spcBef>
                <a:spcPct val="20000"/>
              </a:spcBef>
            </a:pPr>
            <a:r>
              <a:rPr lang="en-US" altLang="zh-TW" sz="1600" b="0" dirty="0">
                <a:latin typeface="Consolas" panose="020B0609020204030204" pitchFamily="49" charset="0"/>
                <a:ea typeface="新細明體" pitchFamily="18" charset="-120"/>
                <a:cs typeface="Consolas" panose="020B0609020204030204" pitchFamily="49" charset="0"/>
              </a:rPr>
              <a:t>9		return </a:t>
            </a:r>
            <a:r>
              <a:rPr lang="en-US" altLang="zh-TW" sz="1600" b="0" dirty="0" err="1">
                <a:latin typeface="Consolas" panose="020B0609020204030204" pitchFamily="49" charset="0"/>
                <a:ea typeface="新細明體" pitchFamily="18" charset="-120"/>
                <a:cs typeface="Consolas" panose="020B0609020204030204" pitchFamily="49" charset="0"/>
              </a:rPr>
              <a:t>left_majority</a:t>
            </a:r>
            <a:r>
              <a:rPr lang="en-US" altLang="zh-TW" sz="1600" b="0" dirty="0">
                <a:latin typeface="Consolas" panose="020B0609020204030204" pitchFamily="49" charset="0"/>
                <a:ea typeface="新細明體" pitchFamily="18" charset="-120"/>
                <a:cs typeface="Consolas" panose="020B0609020204030204" pitchFamily="49" charset="0"/>
              </a:rPr>
              <a:t>;</a:t>
            </a:r>
          </a:p>
          <a:p>
            <a:pPr>
              <a:spcBef>
                <a:spcPct val="20000"/>
              </a:spcBef>
            </a:pPr>
            <a:r>
              <a:rPr lang="en-US" altLang="zh-TW" sz="1600" b="0" dirty="0">
                <a:solidFill>
                  <a:srgbClr val="0D14FF"/>
                </a:solidFill>
                <a:latin typeface="Consolas" panose="020B0609020204030204" pitchFamily="49" charset="0"/>
                <a:ea typeface="新細明體" pitchFamily="18" charset="-120"/>
                <a:cs typeface="Consolas" panose="020B0609020204030204" pitchFamily="49" charset="0"/>
              </a:rPr>
              <a:t>	</a:t>
            </a:r>
            <a:r>
              <a:rPr lang="en-US" altLang="zh-TW" sz="1600" b="0" dirty="0">
                <a:latin typeface="Consolas" panose="020B0609020204030204" pitchFamily="49" charset="0"/>
                <a:ea typeface="新細明體" pitchFamily="18" charset="-120"/>
                <a:cs typeface="Consolas" panose="020B0609020204030204" pitchFamily="49" charset="0"/>
              </a:rPr>
              <a:t>10 </a:t>
            </a:r>
            <a:r>
              <a:rPr lang="en-US" altLang="zh-TW" sz="1600" b="0" dirty="0">
                <a:solidFill>
                  <a:srgbClr val="0D14FF"/>
                </a:solidFill>
                <a:latin typeface="Consolas" panose="020B0609020204030204" pitchFamily="49" charset="0"/>
                <a:ea typeface="新細明體" pitchFamily="18" charset="-120"/>
                <a:cs typeface="Consolas" panose="020B0609020204030204" pitchFamily="49" charset="0"/>
              </a:rPr>
              <a:t>if</a:t>
            </a:r>
            <a:r>
              <a:rPr lang="en-US" altLang="zh-TW" sz="1600" b="0" dirty="0">
                <a:latin typeface="Consolas" panose="020B0609020204030204" pitchFamily="49" charset="0"/>
                <a:ea typeface="新細明體" pitchFamily="18" charset="-120"/>
                <a:cs typeface="Consolas" panose="020B0609020204030204" pitchFamily="49" charset="0"/>
              </a:rPr>
              <a:t> (</a:t>
            </a:r>
            <a:r>
              <a:rPr lang="en-US" altLang="zh-TW" sz="1600" b="0" dirty="0" err="1">
                <a:latin typeface="Consolas" panose="020B0609020204030204" pitchFamily="49" charset="0"/>
                <a:ea typeface="新細明體" pitchFamily="18" charset="-120"/>
                <a:cs typeface="Consolas" panose="020B0609020204030204" pitchFamily="49" charset="0"/>
              </a:rPr>
              <a:t>CountInRange</a:t>
            </a:r>
            <a:r>
              <a:rPr lang="en-US" altLang="zh-TW" sz="1600" b="0" dirty="0">
                <a:latin typeface="Consolas" panose="020B0609020204030204" pitchFamily="49" charset="0"/>
                <a:ea typeface="新細明體" pitchFamily="18" charset="-120"/>
                <a:cs typeface="Consolas" panose="020B0609020204030204" pitchFamily="49" charset="0"/>
              </a:rPr>
              <a:t>(</a:t>
            </a:r>
            <a:r>
              <a:rPr lang="en-US" altLang="zh-TW" sz="1600" b="0" dirty="0" err="1">
                <a:latin typeface="Consolas" panose="020B0609020204030204" pitchFamily="49" charset="0"/>
                <a:ea typeface="新細明體" pitchFamily="18" charset="-120"/>
                <a:cs typeface="Consolas" panose="020B0609020204030204" pitchFamily="49" charset="0"/>
              </a:rPr>
              <a:t>arr</a:t>
            </a:r>
            <a:r>
              <a:rPr lang="en-US" altLang="zh-TW" sz="1600" b="0" dirty="0">
                <a:latin typeface="Consolas" panose="020B0609020204030204" pitchFamily="49" charset="0"/>
                <a:ea typeface="新細明體" pitchFamily="18" charset="-120"/>
                <a:cs typeface="Consolas" panose="020B0609020204030204" pitchFamily="49" charset="0"/>
              </a:rPr>
              <a:t>, </a:t>
            </a:r>
            <a:r>
              <a:rPr lang="en-US" altLang="zh-TW" sz="1600" b="0" dirty="0" err="1">
                <a:latin typeface="Consolas" panose="020B0609020204030204" pitchFamily="49" charset="0"/>
                <a:ea typeface="新細明體" pitchFamily="18" charset="-120"/>
                <a:cs typeface="Consolas" panose="020B0609020204030204" pitchFamily="49" charset="0"/>
              </a:rPr>
              <a:t>right_majority</a:t>
            </a:r>
            <a:r>
              <a:rPr lang="en-US" altLang="zh-TW" sz="1600" b="0" dirty="0">
                <a:latin typeface="Consolas" panose="020B0609020204030204" pitchFamily="49" charset="0"/>
                <a:ea typeface="新細明體" pitchFamily="18" charset="-120"/>
                <a:cs typeface="Consolas" panose="020B0609020204030204" pitchFamily="49" charset="0"/>
              </a:rPr>
              <a:t>, left, right) &gt; (right – left + 1) / 2) </a:t>
            </a:r>
          </a:p>
          <a:p>
            <a:pPr>
              <a:spcBef>
                <a:spcPct val="20000"/>
              </a:spcBef>
            </a:pPr>
            <a:r>
              <a:rPr lang="en-US" altLang="zh-TW" sz="1600" b="0" dirty="0">
                <a:latin typeface="Consolas" panose="020B0609020204030204" pitchFamily="49" charset="0"/>
                <a:ea typeface="新細明體" pitchFamily="18" charset="-120"/>
                <a:cs typeface="Consolas" panose="020B0609020204030204" pitchFamily="49" charset="0"/>
              </a:rPr>
              <a:t>	11		return </a:t>
            </a:r>
            <a:r>
              <a:rPr lang="en-US" altLang="zh-TW" sz="1600" b="0" dirty="0" err="1">
                <a:latin typeface="Consolas" panose="020B0609020204030204" pitchFamily="49" charset="0"/>
                <a:ea typeface="新細明體" pitchFamily="18" charset="-120"/>
                <a:cs typeface="Consolas" panose="020B0609020204030204" pitchFamily="49" charset="0"/>
              </a:rPr>
              <a:t>right_majority</a:t>
            </a:r>
            <a:r>
              <a:rPr lang="en-US" altLang="zh-TW" sz="1600" b="0" dirty="0">
                <a:latin typeface="Consolas" panose="020B0609020204030204" pitchFamily="49" charset="0"/>
                <a:ea typeface="新細明體" pitchFamily="18" charset="-120"/>
                <a:cs typeface="Consolas" panose="020B0609020204030204" pitchFamily="49" charset="0"/>
              </a:rPr>
              <a:t>;</a:t>
            </a:r>
          </a:p>
          <a:p>
            <a:pPr>
              <a:spcBef>
                <a:spcPct val="20000"/>
              </a:spcBef>
            </a:pPr>
            <a:r>
              <a:rPr lang="en-US" altLang="zh-TW" sz="1600" b="0" dirty="0">
                <a:latin typeface="Consolas" panose="020B0609020204030204" pitchFamily="49" charset="0"/>
                <a:ea typeface="新細明體" pitchFamily="18" charset="-120"/>
                <a:cs typeface="Consolas" panose="020B0609020204030204" pitchFamily="49" charset="0"/>
              </a:rPr>
              <a:t>12 return -1;</a:t>
            </a:r>
            <a:endParaRPr lang="en-US" altLang="zh-TW" sz="1600" b="0" dirty="0">
              <a:solidFill>
                <a:srgbClr val="FF0000"/>
              </a:solidFill>
              <a:latin typeface="Consolas" panose="020B0609020204030204" pitchFamily="49" charset="0"/>
              <a:ea typeface="新細明體" pitchFamily="18" charset="-120"/>
              <a:cs typeface="Consolas" panose="020B0609020204030204" pitchFamily="49" charset="0"/>
            </a:endParaRPr>
          </a:p>
        </p:txBody>
      </p:sp>
      <mc:AlternateContent xmlns:mc="http://schemas.openxmlformats.org/markup-compatibility/2006" xmlns:a14="http://schemas.microsoft.com/office/drawing/2010/main">
        <mc:Choice Requires="a14">
          <p:sp>
            <p:nvSpPr>
              <p:cNvPr id="27" name="Rectangle 26"/>
              <p:cNvSpPr/>
              <p:nvPr/>
            </p:nvSpPr>
            <p:spPr>
              <a:xfrm>
                <a:off x="0" y="914827"/>
                <a:ext cx="9154245" cy="131710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Algorithm 1: </a:t>
                </a:r>
                <a:r>
                  <a:rPr lang="en-US" sz="2000" b="1" i="1" dirty="0" err="1">
                    <a:solidFill>
                      <a:schemeClr val="tx1"/>
                    </a:solidFill>
                  </a:rPr>
                  <a:t>MajorityElement</a:t>
                </a:r>
                <a:r>
                  <a:rPr lang="en-US" sz="2000" b="1" i="1" dirty="0">
                    <a:solidFill>
                      <a:schemeClr val="tx1"/>
                    </a:solidFill>
                  </a:rPr>
                  <a:t>(</a:t>
                </a:r>
                <a:r>
                  <a:rPr lang="en-US" sz="2000" b="1" i="1" dirty="0" err="1">
                    <a:solidFill>
                      <a:schemeClr val="tx1"/>
                    </a:solidFill>
                  </a:rPr>
                  <a:t>arr</a:t>
                </a:r>
                <a:r>
                  <a:rPr lang="en-US" sz="2000" b="1" i="1" dirty="0">
                    <a:solidFill>
                      <a:schemeClr val="tx1"/>
                    </a:solidFill>
                  </a:rPr>
                  <a:t>, left, right)</a:t>
                </a:r>
              </a:p>
              <a:p>
                <a:pPr>
                  <a:tabLst>
                    <a:tab pos="6235700" algn="l"/>
                  </a:tabLst>
                </a:pPr>
                <a:r>
                  <a:rPr lang="en-US" sz="2000" dirty="0">
                    <a:solidFill>
                      <a:schemeClr val="tx1"/>
                    </a:solidFill>
                  </a:rPr>
                  <a:t>Input: An array </a:t>
                </a:r>
                <a14:m>
                  <m:oMath xmlns:m="http://schemas.openxmlformats.org/officeDocument/2006/math">
                    <m:r>
                      <a:rPr lang="en-US" sz="2000" i="1" dirty="0" smtClean="0">
                        <a:solidFill>
                          <a:schemeClr val="tx1"/>
                        </a:solidFill>
                        <a:latin typeface="Cambria Math" panose="02040503050406030204" pitchFamily="18" charset="0"/>
                      </a:rPr>
                      <m:t>𝑎𝑟𝑟</m:t>
                    </m:r>
                  </m:oMath>
                </a14:m>
                <a:r>
                  <a:rPr lang="en-US" sz="2000" dirty="0">
                    <a:solidFill>
                      <a:schemeClr val="tx1"/>
                    </a:solidFill>
                  </a:rPr>
                  <a:t>, the left position of the active range, the right position of the active range</a:t>
                </a:r>
              </a:p>
              <a:p>
                <a:r>
                  <a:rPr lang="en-US" sz="2000" dirty="0">
                    <a:solidFill>
                      <a:schemeClr val="tx1"/>
                    </a:solidFill>
                  </a:rPr>
                  <a:t>Output: the majority element in this range, or </a:t>
                </a:r>
                <a14:m>
                  <m:oMath xmlns:m="http://schemas.openxmlformats.org/officeDocument/2006/math">
                    <m:r>
                      <a:rPr lang="en-US" sz="2000" dirty="0" smtClean="0">
                        <a:solidFill>
                          <a:schemeClr val="tx1"/>
                        </a:solidFill>
                        <a:latin typeface="Cambria Math" panose="02040503050406030204" pitchFamily="18" charset="0"/>
                      </a:rPr>
                      <m:t>−</m:t>
                    </m:r>
                    <m:r>
                      <a:rPr lang="en-US" sz="2000" i="1" dirty="0" smtClean="0">
                        <a:solidFill>
                          <a:schemeClr val="tx1"/>
                        </a:solidFill>
                        <a:latin typeface="Cambria Math" panose="02040503050406030204" pitchFamily="18" charset="0"/>
                      </a:rPr>
                      <m:t>1</m:t>
                    </m:r>
                  </m:oMath>
                </a14:m>
                <a:r>
                  <a:rPr lang="en-US" sz="2000" dirty="0">
                    <a:solidFill>
                      <a:schemeClr val="tx1"/>
                    </a:solidFill>
                  </a:rPr>
                  <a:t> if no such element exists. </a:t>
                </a:r>
              </a:p>
            </p:txBody>
          </p:sp>
        </mc:Choice>
        <mc:Fallback xmlns="">
          <p:sp>
            <p:nvSpPr>
              <p:cNvPr id="27" name="Rectangle 26"/>
              <p:cNvSpPr>
                <a:spLocks noRot="1" noChangeAspect="1" noMove="1" noResize="1" noEditPoints="1" noAdjustHandles="1" noChangeArrowheads="1" noChangeShapeType="1" noTextEdit="1"/>
              </p:cNvSpPr>
              <p:nvPr/>
            </p:nvSpPr>
            <p:spPr>
              <a:xfrm>
                <a:off x="0" y="914827"/>
                <a:ext cx="9154245" cy="1317104"/>
              </a:xfrm>
              <a:prstGeom prst="rect">
                <a:avLst/>
              </a:prstGeom>
              <a:blipFill>
                <a:blip r:embed="rId2"/>
                <a:stretch>
                  <a:fillRect l="-666" t="-2315" r="-1332" b="-8333"/>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0639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Outline</a:t>
            </a:r>
            <a:endParaRPr lang="en-US" sz="3600"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2</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Tutorial 2</a:t>
            </a:r>
          </a:p>
        </p:txBody>
      </p:sp>
      <p:sp>
        <p:nvSpPr>
          <p:cNvPr id="8" name="内容占位符 1">
            <a:extLst>
              <a:ext uri="{FF2B5EF4-FFF2-40B4-BE49-F238E27FC236}">
                <a16:creationId xmlns:a16="http://schemas.microsoft.com/office/drawing/2014/main" id="{876B632B-E3C0-4148-B1B2-CE03D2B46591}"/>
              </a:ext>
            </a:extLst>
          </p:cNvPr>
          <p:cNvSpPr>
            <a:spLocks noGrp="1"/>
          </p:cNvSpPr>
          <p:nvPr>
            <p:ph idx="1"/>
          </p:nvPr>
        </p:nvSpPr>
        <p:spPr>
          <a:xfrm>
            <a:off x="304800" y="1196752"/>
            <a:ext cx="8382000" cy="4929411"/>
          </a:xfrm>
        </p:spPr>
        <p:txBody>
          <a:bodyPr/>
          <a:lstStyle/>
          <a:p>
            <a:endParaRPr lang="en-US" altLang="zh-CN" sz="2800" dirty="0"/>
          </a:p>
          <a:p>
            <a:r>
              <a:rPr lang="en-US" altLang="zh-CN" sz="2800" dirty="0"/>
              <a:t>Divide and Conquer Example: Majority Element </a:t>
            </a:r>
          </a:p>
          <a:p>
            <a:endParaRPr lang="en-US" altLang="zh-CN" sz="2800" dirty="0"/>
          </a:p>
          <a:p>
            <a:r>
              <a:rPr lang="en-US" altLang="zh-CN" sz="2800" dirty="0"/>
              <a:t>Singly Linked List</a:t>
            </a:r>
          </a:p>
        </p:txBody>
      </p:sp>
    </p:spTree>
    <p:extLst>
      <p:ext uri="{BB962C8B-B14F-4D97-AF65-F5344CB8AC3E}">
        <p14:creationId xmlns:p14="http://schemas.microsoft.com/office/powerpoint/2010/main" val="1480707185"/>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Implementation with Recursion</a:t>
            </a:r>
          </a:p>
        </p:txBody>
      </p:sp>
      <p:sp>
        <p:nvSpPr>
          <p:cNvPr id="4" name="Footer Placeholder 3"/>
          <p:cNvSpPr>
            <a:spLocks noGrp="1"/>
          </p:cNvSpPr>
          <p:nvPr>
            <p:ph type="ftr" sz="quarter" idx="11"/>
          </p:nvPr>
        </p:nvSpPr>
        <p:spPr/>
        <p:txBody>
          <a:bodyPr/>
          <a:lstStyle/>
          <a:p>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20</a:t>
            </a:fld>
            <a:endParaRPr lang="en-US" dirty="0"/>
          </a:p>
        </p:txBody>
      </p:sp>
      <p:sp>
        <p:nvSpPr>
          <p:cNvPr id="25" name="Rectangle 3"/>
          <p:cNvSpPr>
            <a:spLocks noChangeArrowheads="1"/>
          </p:cNvSpPr>
          <p:nvPr/>
        </p:nvSpPr>
        <p:spPr bwMode="auto">
          <a:xfrm>
            <a:off x="-1" y="2231931"/>
            <a:ext cx="9144001" cy="3390176"/>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spcBef>
                <a:spcPct val="20000"/>
              </a:spcBef>
            </a:pPr>
            <a:r>
              <a:rPr lang="en-US" altLang="zh-TW" sz="1600" b="0" dirty="0">
                <a:latin typeface="Consolas" panose="020B0609020204030204" pitchFamily="49" charset="0"/>
                <a:ea typeface="新細明體" pitchFamily="18" charset="-120"/>
                <a:cs typeface="Consolas" panose="020B0609020204030204" pitchFamily="49" charset="0"/>
              </a:rPr>
              <a:t>1 </a:t>
            </a:r>
            <a:r>
              <a:rPr lang="en-US" altLang="zh-TW" sz="1600" b="0" dirty="0" err="1">
                <a:solidFill>
                  <a:srgbClr val="0D14FF"/>
                </a:solidFill>
                <a:latin typeface="Consolas" panose="020B0609020204030204" pitchFamily="49" charset="0"/>
                <a:ea typeface="新細明體" pitchFamily="18" charset="-120"/>
                <a:cs typeface="Consolas" panose="020B0609020204030204" pitchFamily="49" charset="0"/>
              </a:rPr>
              <a:t>int</a:t>
            </a:r>
            <a:r>
              <a:rPr lang="en-US" altLang="zh-TW" sz="1600" b="0" dirty="0">
                <a:solidFill>
                  <a:srgbClr val="0D14FF"/>
                </a:solidFill>
                <a:latin typeface="Consolas" panose="020B0609020204030204" pitchFamily="49" charset="0"/>
                <a:ea typeface="新細明體" pitchFamily="18" charset="-120"/>
                <a:cs typeface="Consolas" panose="020B0609020204030204" pitchFamily="49" charset="0"/>
              </a:rPr>
              <a:t> </a:t>
            </a:r>
            <a:r>
              <a:rPr lang="en-US" altLang="zh-TW" sz="1600" b="0" dirty="0">
                <a:latin typeface="Consolas" panose="020B0609020204030204" pitchFamily="49" charset="0"/>
                <a:ea typeface="新細明體" pitchFamily="18" charset="-120"/>
                <a:cs typeface="Consolas" panose="020B0609020204030204" pitchFamily="49" charset="0"/>
              </a:rPr>
              <a:t>count = 0;</a:t>
            </a:r>
          </a:p>
          <a:p>
            <a:pPr>
              <a:spcBef>
                <a:spcPct val="20000"/>
              </a:spcBef>
            </a:pPr>
            <a:r>
              <a:rPr lang="en-US" altLang="zh-TW" sz="1600" b="0" dirty="0">
                <a:latin typeface="Consolas" panose="020B0609020204030204" pitchFamily="49" charset="0"/>
                <a:ea typeface="新細明體" pitchFamily="18" charset="-120"/>
                <a:cs typeface="Consolas" panose="020B0609020204030204" pitchFamily="49" charset="0"/>
              </a:rPr>
              <a:t>2 </a:t>
            </a:r>
            <a:r>
              <a:rPr lang="en-US" altLang="zh-TW" sz="1600" b="0" dirty="0">
                <a:solidFill>
                  <a:srgbClr val="0D14FF"/>
                </a:solidFill>
                <a:latin typeface="Consolas" panose="020B0609020204030204" pitchFamily="49" charset="0"/>
                <a:ea typeface="新細明體" pitchFamily="18" charset="-120"/>
                <a:cs typeface="Consolas" panose="020B0609020204030204" pitchFamily="49" charset="0"/>
              </a:rPr>
              <a:t>for</a:t>
            </a:r>
            <a:r>
              <a:rPr lang="en-US" altLang="zh-TW" sz="1600" b="0" dirty="0">
                <a:latin typeface="Consolas" panose="020B0609020204030204" pitchFamily="49" charset="0"/>
                <a:ea typeface="新細明體" pitchFamily="18" charset="-120"/>
                <a:cs typeface="Consolas" panose="020B0609020204030204" pitchFamily="49" charset="0"/>
              </a:rPr>
              <a:t> (</a:t>
            </a:r>
            <a:r>
              <a:rPr lang="en-US" altLang="zh-TW" sz="1600" b="0" dirty="0" err="1">
                <a:solidFill>
                  <a:srgbClr val="0D14FF"/>
                </a:solidFill>
                <a:latin typeface="Consolas" panose="020B0609020204030204" pitchFamily="49" charset="0"/>
                <a:ea typeface="新細明體" pitchFamily="18" charset="-120"/>
                <a:cs typeface="Consolas" panose="020B0609020204030204" pitchFamily="49" charset="0"/>
              </a:rPr>
              <a:t>int</a:t>
            </a:r>
            <a:r>
              <a:rPr lang="en-US" altLang="zh-TW" sz="1600" b="0" dirty="0">
                <a:latin typeface="Consolas" panose="020B0609020204030204" pitchFamily="49" charset="0"/>
                <a:ea typeface="新細明體" pitchFamily="18" charset="-120"/>
                <a:cs typeface="Consolas" panose="020B0609020204030204" pitchFamily="49" charset="0"/>
              </a:rPr>
              <a:t> </a:t>
            </a:r>
            <a:r>
              <a:rPr lang="en-US" altLang="zh-TW" sz="1600" b="0" dirty="0" err="1">
                <a:latin typeface="Consolas" panose="020B0609020204030204" pitchFamily="49" charset="0"/>
                <a:ea typeface="新細明體" pitchFamily="18" charset="-120"/>
                <a:cs typeface="Consolas" panose="020B0609020204030204" pitchFamily="49" charset="0"/>
              </a:rPr>
              <a:t>i</a:t>
            </a:r>
            <a:r>
              <a:rPr lang="en-US" altLang="zh-TW" sz="1600" b="0" dirty="0">
                <a:latin typeface="Consolas" panose="020B0609020204030204" pitchFamily="49" charset="0"/>
                <a:ea typeface="新細明體" pitchFamily="18" charset="-120"/>
                <a:cs typeface="Consolas" panose="020B0609020204030204" pitchFamily="49" charset="0"/>
              </a:rPr>
              <a:t> = left; </a:t>
            </a:r>
            <a:r>
              <a:rPr lang="en-US" altLang="zh-TW" sz="1600" b="0" dirty="0" err="1">
                <a:latin typeface="Consolas" panose="020B0609020204030204" pitchFamily="49" charset="0"/>
                <a:ea typeface="新細明體" pitchFamily="18" charset="-120"/>
                <a:cs typeface="Consolas" panose="020B0609020204030204" pitchFamily="49" charset="0"/>
              </a:rPr>
              <a:t>i</a:t>
            </a:r>
            <a:r>
              <a:rPr lang="en-US" altLang="zh-TW" sz="1600" b="0" dirty="0">
                <a:latin typeface="Consolas" panose="020B0609020204030204" pitchFamily="49" charset="0"/>
                <a:ea typeface="新細明體" pitchFamily="18" charset="-120"/>
                <a:cs typeface="Consolas" panose="020B0609020204030204" pitchFamily="49" charset="0"/>
              </a:rPr>
              <a:t> &lt;= right; </a:t>
            </a:r>
            <a:r>
              <a:rPr lang="en-US" altLang="zh-TW" sz="1600" b="0" dirty="0" err="1">
                <a:latin typeface="Consolas" panose="020B0609020204030204" pitchFamily="49" charset="0"/>
                <a:ea typeface="新細明體" pitchFamily="18" charset="-120"/>
                <a:cs typeface="Consolas" panose="020B0609020204030204" pitchFamily="49" charset="0"/>
              </a:rPr>
              <a:t>i</a:t>
            </a:r>
            <a:r>
              <a:rPr lang="en-US" altLang="zh-TW" sz="1600" b="0" dirty="0">
                <a:latin typeface="Consolas" panose="020B0609020204030204" pitchFamily="49" charset="0"/>
                <a:ea typeface="新細明體" pitchFamily="18" charset="-120"/>
                <a:cs typeface="Consolas" panose="020B0609020204030204" pitchFamily="49" charset="0"/>
              </a:rPr>
              <a:t>++) {</a:t>
            </a:r>
          </a:p>
          <a:p>
            <a:pPr>
              <a:spcBef>
                <a:spcPct val="20000"/>
              </a:spcBef>
            </a:pPr>
            <a:r>
              <a:rPr lang="en-US" altLang="zh-TW" sz="1600" b="0" dirty="0">
                <a:latin typeface="Consolas" panose="020B0609020204030204" pitchFamily="49" charset="0"/>
                <a:ea typeface="新細明體" pitchFamily="18" charset="-120"/>
                <a:cs typeface="Consolas" panose="020B0609020204030204" pitchFamily="49" charset="0"/>
              </a:rPr>
              <a:t>	3	</a:t>
            </a:r>
            <a:r>
              <a:rPr lang="en-US" altLang="zh-TW" sz="1600" b="0" dirty="0">
                <a:solidFill>
                  <a:srgbClr val="0D14FF"/>
                </a:solidFill>
                <a:latin typeface="Consolas" panose="020B0609020204030204" pitchFamily="49" charset="0"/>
                <a:ea typeface="新細明體" pitchFamily="18" charset="-120"/>
                <a:cs typeface="Consolas" panose="020B0609020204030204" pitchFamily="49" charset="0"/>
              </a:rPr>
              <a:t>if</a:t>
            </a:r>
            <a:r>
              <a:rPr lang="en-US" altLang="zh-TW" sz="1600" b="0" dirty="0">
                <a:latin typeface="Consolas" panose="020B0609020204030204" pitchFamily="49" charset="0"/>
                <a:ea typeface="新細明體" pitchFamily="18" charset="-120"/>
                <a:cs typeface="Consolas" panose="020B0609020204030204" pitchFamily="49" charset="0"/>
              </a:rPr>
              <a:t> (</a:t>
            </a:r>
            <a:r>
              <a:rPr lang="en-US" altLang="zh-TW" sz="1600" b="0" dirty="0" err="1">
                <a:latin typeface="Consolas" panose="020B0609020204030204" pitchFamily="49" charset="0"/>
                <a:ea typeface="新細明體" pitchFamily="18" charset="-120"/>
                <a:cs typeface="Consolas" panose="020B0609020204030204" pitchFamily="49" charset="0"/>
              </a:rPr>
              <a:t>arr</a:t>
            </a:r>
            <a:r>
              <a:rPr lang="en-US" altLang="zh-TW" sz="1600" b="0" dirty="0">
                <a:latin typeface="Consolas" panose="020B0609020204030204" pitchFamily="49" charset="0"/>
                <a:ea typeface="新細明體" pitchFamily="18" charset="-120"/>
                <a:cs typeface="Consolas" panose="020B0609020204030204" pitchFamily="49" charset="0"/>
              </a:rPr>
              <a:t>[</a:t>
            </a:r>
            <a:r>
              <a:rPr lang="en-US" altLang="zh-TW" sz="1600" b="0" dirty="0" err="1">
                <a:latin typeface="Consolas" panose="020B0609020204030204" pitchFamily="49" charset="0"/>
                <a:ea typeface="新細明體" pitchFamily="18" charset="-120"/>
                <a:cs typeface="Consolas" panose="020B0609020204030204" pitchFamily="49" charset="0"/>
              </a:rPr>
              <a:t>i</a:t>
            </a:r>
            <a:r>
              <a:rPr lang="en-US" altLang="zh-TW" sz="1600" b="0" dirty="0">
                <a:latin typeface="Consolas" panose="020B0609020204030204" pitchFamily="49" charset="0"/>
                <a:ea typeface="新細明體" pitchFamily="18" charset="-120"/>
                <a:cs typeface="Consolas" panose="020B0609020204030204" pitchFamily="49" charset="0"/>
              </a:rPr>
              <a:t>] == </a:t>
            </a:r>
            <a:r>
              <a:rPr lang="en-US" altLang="zh-TW" sz="1600" b="0" dirty="0" err="1">
                <a:latin typeface="Consolas" panose="020B0609020204030204" pitchFamily="49" charset="0"/>
                <a:ea typeface="新細明體" pitchFamily="18" charset="-120"/>
                <a:cs typeface="Consolas" panose="020B0609020204030204" pitchFamily="49" charset="0"/>
              </a:rPr>
              <a:t>target_element</a:t>
            </a:r>
            <a:r>
              <a:rPr lang="en-US" altLang="zh-TW" sz="1600" b="0" dirty="0">
                <a:latin typeface="Consolas" panose="020B0609020204030204" pitchFamily="49" charset="0"/>
                <a:ea typeface="新細明體" pitchFamily="18" charset="-120"/>
                <a:cs typeface="Consolas" panose="020B0609020204030204" pitchFamily="49" charset="0"/>
              </a:rPr>
              <a:t>)</a:t>
            </a:r>
          </a:p>
          <a:p>
            <a:pPr>
              <a:spcBef>
                <a:spcPct val="20000"/>
              </a:spcBef>
            </a:pPr>
            <a:r>
              <a:rPr lang="en-US" altLang="zh-TW" sz="1600" b="0" dirty="0">
                <a:latin typeface="Consolas" panose="020B0609020204030204" pitchFamily="49" charset="0"/>
                <a:ea typeface="新細明體" pitchFamily="18" charset="-120"/>
                <a:cs typeface="Consolas" panose="020B0609020204030204" pitchFamily="49" charset="0"/>
              </a:rPr>
              <a:t>4		count++;</a:t>
            </a:r>
          </a:p>
          <a:p>
            <a:pPr>
              <a:spcBef>
                <a:spcPct val="20000"/>
              </a:spcBef>
            </a:pPr>
            <a:r>
              <a:rPr lang="en-US" altLang="zh-TW" sz="1600" b="0" dirty="0">
                <a:latin typeface="Consolas" panose="020B0609020204030204" pitchFamily="49" charset="0"/>
                <a:ea typeface="新細明體" pitchFamily="18" charset="-120"/>
                <a:cs typeface="Consolas" panose="020B0609020204030204" pitchFamily="49" charset="0"/>
              </a:rPr>
              <a:t>5 }</a:t>
            </a:r>
          </a:p>
          <a:p>
            <a:pPr>
              <a:spcBef>
                <a:spcPct val="20000"/>
              </a:spcBef>
            </a:pPr>
            <a:r>
              <a:rPr lang="en-US" altLang="zh-TW" sz="1600" b="0" dirty="0">
                <a:latin typeface="Consolas" panose="020B0609020204030204" pitchFamily="49" charset="0"/>
                <a:ea typeface="新細明體" pitchFamily="18" charset="-120"/>
                <a:cs typeface="Consolas" panose="020B0609020204030204" pitchFamily="49" charset="0"/>
              </a:rPr>
              <a:t>6 return count;</a:t>
            </a:r>
            <a:endParaRPr lang="en-US" altLang="zh-TW" sz="1600" b="0" dirty="0">
              <a:solidFill>
                <a:srgbClr val="FF0000"/>
              </a:solidFill>
              <a:latin typeface="Consolas" panose="020B0609020204030204" pitchFamily="49" charset="0"/>
              <a:ea typeface="新細明體" pitchFamily="18" charset="-120"/>
              <a:cs typeface="Consolas" panose="020B0609020204030204" pitchFamily="49" charset="0"/>
            </a:endParaRPr>
          </a:p>
        </p:txBody>
      </p:sp>
      <mc:AlternateContent xmlns:mc="http://schemas.openxmlformats.org/markup-compatibility/2006" xmlns:a14="http://schemas.microsoft.com/office/drawing/2010/main">
        <mc:Choice Requires="a14">
          <p:sp>
            <p:nvSpPr>
              <p:cNvPr id="27" name="Rectangle 26"/>
              <p:cNvSpPr/>
              <p:nvPr/>
            </p:nvSpPr>
            <p:spPr>
              <a:xfrm>
                <a:off x="0" y="914827"/>
                <a:ext cx="9154245" cy="131710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Algorithm 2: </a:t>
                </a:r>
                <a:r>
                  <a:rPr lang="en-US" sz="2000" b="1" dirty="0">
                    <a:solidFill>
                      <a:schemeClr val="tx1"/>
                    </a:solidFill>
                  </a:rPr>
                  <a:t>CountInRange</a:t>
                </a:r>
                <a:r>
                  <a:rPr lang="en-US" sz="2000" b="1" i="1" dirty="0">
                    <a:solidFill>
                      <a:schemeClr val="tx1"/>
                    </a:solidFill>
                  </a:rPr>
                  <a:t>(</a:t>
                </a:r>
                <a:r>
                  <a:rPr lang="en-US" sz="2000" b="1" i="1" dirty="0" err="1">
                    <a:solidFill>
                      <a:schemeClr val="tx1"/>
                    </a:solidFill>
                  </a:rPr>
                  <a:t>arr</a:t>
                </a:r>
                <a:r>
                  <a:rPr lang="en-US" sz="2000" b="1" i="1" dirty="0">
                    <a:solidFill>
                      <a:schemeClr val="tx1"/>
                    </a:solidFill>
                  </a:rPr>
                  <a:t>, </a:t>
                </a:r>
                <a:r>
                  <a:rPr lang="en-US" sz="2000" b="1" i="1" dirty="0" err="1">
                    <a:solidFill>
                      <a:schemeClr val="tx1"/>
                    </a:solidFill>
                  </a:rPr>
                  <a:t>target_element</a:t>
                </a:r>
                <a:r>
                  <a:rPr lang="en-US" sz="2000" b="1" i="1" dirty="0">
                    <a:solidFill>
                      <a:schemeClr val="tx1"/>
                    </a:solidFill>
                  </a:rPr>
                  <a:t>, left, right)</a:t>
                </a:r>
              </a:p>
              <a:p>
                <a:pPr>
                  <a:tabLst>
                    <a:tab pos="6235700" algn="l"/>
                  </a:tabLst>
                </a:pPr>
                <a:r>
                  <a:rPr lang="en-US" sz="2000" dirty="0">
                    <a:solidFill>
                      <a:schemeClr val="tx1"/>
                    </a:solidFill>
                  </a:rPr>
                  <a:t>Input: An array </a:t>
                </a:r>
                <a14:m>
                  <m:oMath xmlns:m="http://schemas.openxmlformats.org/officeDocument/2006/math">
                    <m:r>
                      <a:rPr lang="en-US" sz="2000" i="1" dirty="0" smtClean="0">
                        <a:solidFill>
                          <a:schemeClr val="tx1"/>
                        </a:solidFill>
                        <a:latin typeface="Cambria Math" panose="02040503050406030204" pitchFamily="18" charset="0"/>
                      </a:rPr>
                      <m:t>𝑎𝑟𝑟</m:t>
                    </m:r>
                  </m:oMath>
                </a14:m>
                <a:r>
                  <a:rPr lang="en-US" sz="2000" dirty="0">
                    <a:solidFill>
                      <a:schemeClr val="tx1"/>
                    </a:solidFill>
                  </a:rPr>
                  <a:t>, the target element, the left position of the active range, the right position of the active range</a:t>
                </a:r>
              </a:p>
              <a:p>
                <a:r>
                  <a:rPr lang="en-US" sz="2000" dirty="0">
                    <a:solidFill>
                      <a:schemeClr val="tx1"/>
                    </a:solidFill>
                  </a:rPr>
                  <a:t>Output: the count of the target element in this range</a:t>
                </a:r>
              </a:p>
            </p:txBody>
          </p:sp>
        </mc:Choice>
        <mc:Fallback xmlns="">
          <p:sp>
            <p:nvSpPr>
              <p:cNvPr id="27" name="Rectangle 26"/>
              <p:cNvSpPr>
                <a:spLocks noRot="1" noChangeAspect="1" noMove="1" noResize="1" noEditPoints="1" noAdjustHandles="1" noChangeArrowheads="1" noChangeShapeType="1" noTextEdit="1"/>
              </p:cNvSpPr>
              <p:nvPr/>
            </p:nvSpPr>
            <p:spPr>
              <a:xfrm>
                <a:off x="0" y="914827"/>
                <a:ext cx="9154245" cy="1317104"/>
              </a:xfrm>
              <a:prstGeom prst="rect">
                <a:avLst/>
              </a:prstGeom>
              <a:blipFill>
                <a:blip r:embed="rId2"/>
                <a:stretch>
                  <a:fillRect l="-666" t="-2315" b="-8333"/>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91491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altLang="zh-CN" sz="2400" dirty="0"/>
                  <a:t>Each recursive call to </a:t>
                </a:r>
                <a:r>
                  <a:rPr lang="en-US" altLang="zh-CN" sz="2400" dirty="0" err="1"/>
                  <a:t>MajorityElement</a:t>
                </a:r>
                <a:r>
                  <a:rPr lang="en-US" altLang="zh-CN" sz="2400" dirty="0"/>
                  <a:t> performs two recursive calls on subarrays of size </a:t>
                </a:r>
                <a14:m>
                  <m:oMath xmlns:m="http://schemas.openxmlformats.org/officeDocument/2006/math">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2</m:t>
                        </m:r>
                      </m:den>
                    </m:f>
                  </m:oMath>
                </a14:m>
                <a:r>
                  <a:rPr lang="en-US" altLang="zh-CN" sz="2400" dirty="0"/>
                  <a:t> and two linear scans of length </a:t>
                </a:r>
                <a14:m>
                  <m:oMath xmlns:m="http://schemas.openxmlformats.org/officeDocument/2006/math">
                    <m:r>
                      <a:rPr lang="en-US" altLang="zh-CN" sz="2400" b="0" i="1" smtClean="0">
                        <a:latin typeface="Cambria Math" panose="02040503050406030204" pitchFamily="18" charset="0"/>
                      </a:rPr>
                      <m:t>𝑛</m:t>
                    </m:r>
                  </m:oMath>
                </a14:m>
                <a:r>
                  <a:rPr lang="en-US" altLang="zh-CN" sz="2400" dirty="0"/>
                  <a:t>. </a:t>
                </a:r>
              </a:p>
              <a:p>
                <a:r>
                  <a:rPr lang="en-US" altLang="zh-CN" sz="2400" dirty="0"/>
                  <a:t>The time complexity of the divide and conquer approach can be represented by the following recurrence relation:</a:t>
                </a:r>
                <a:r>
                  <a:rPr lang="zh-CN" altLang="en-US" sz="2400" dirty="0"/>
                  <a:t> </a:t>
                </a:r>
                <a14:m>
                  <m:oMath xmlns:m="http://schemas.openxmlformats.org/officeDocument/2006/math">
                    <m:r>
                      <a:rPr lang="en-US" altLang="zh-CN" sz="2400" i="1">
                        <a:latin typeface="Cambria Math" panose="02040503050406030204" pitchFamily="18" charset="0"/>
                      </a:rPr>
                      <m:t>𝑔</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r>
                      <a:rPr lang="en-US" altLang="zh-CN" sz="2400" i="1">
                        <a:latin typeface="Cambria Math" panose="02040503050406030204" pitchFamily="18" charset="0"/>
                      </a:rPr>
                      <m:t>=2</m:t>
                    </m:r>
                    <m:r>
                      <a:rPr lang="en-US" altLang="zh-CN" sz="2400" b="0" i="1" smtClean="0">
                        <a:latin typeface="Cambria Math" panose="02040503050406030204" pitchFamily="18" charset="0"/>
                      </a:rPr>
                      <m:t>𝑔</m:t>
                    </m:r>
                    <m:d>
                      <m:dPr>
                        <m:ctrlPr>
                          <a:rPr lang="en-US" altLang="zh-CN" sz="2400" i="1" smtClean="0">
                            <a:latin typeface="Cambria Math" panose="02040503050406030204" pitchFamily="18" charset="0"/>
                          </a:rPr>
                        </m:ctrlPr>
                      </m:dPr>
                      <m:e>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𝑛</m:t>
                            </m:r>
                          </m:num>
                          <m:den>
                            <m:r>
                              <a:rPr lang="en-US" altLang="zh-CN" sz="2400" b="0" i="1" smtClean="0">
                                <a:latin typeface="Cambria Math" panose="02040503050406030204" pitchFamily="18" charset="0"/>
                              </a:rPr>
                              <m:t>2</m:t>
                            </m:r>
                          </m:den>
                        </m:f>
                      </m:e>
                    </m:d>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𝑛</m:t>
                    </m:r>
                  </m:oMath>
                </a14:m>
                <a:r>
                  <a:rPr lang="en-US" altLang="zh-CN" sz="2400" b="0" dirty="0"/>
                  <a:t>.</a:t>
                </a:r>
              </a:p>
              <a:p>
                <a:pPr marL="342900" lvl="1" indent="-342900">
                  <a:buBlip>
                    <a:blip r:embed="rId2"/>
                  </a:buBlip>
                </a:pPr>
                <a:r>
                  <a:rPr lang="en-US" altLang="zh-CN" sz="2400" dirty="0"/>
                  <a:t>By the master theorem, when </a:t>
                </a:r>
                <a14:m>
                  <m:oMath xmlns:m="http://schemas.openxmlformats.org/officeDocument/2006/math">
                    <m:r>
                      <a:rPr lang="en-US" altLang="zh-CN" sz="2400" i="1">
                        <a:latin typeface="Cambria Math" panose="02040503050406030204" pitchFamily="18" charset="0"/>
                      </a:rPr>
                      <m:t>𝑔</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𝑛</m:t>
                        </m:r>
                      </m:e>
                    </m:d>
                    <m:r>
                      <a:rPr lang="en-US" altLang="zh-CN" sz="2400" i="1">
                        <a:latin typeface="Cambria Math" panose="02040503050406030204" pitchFamily="18" charset="0"/>
                      </a:rPr>
                      <m:t>≤</m:t>
                    </m:r>
                    <m:r>
                      <a:rPr lang="en-US" altLang="zh-CN" sz="2400" i="1">
                        <a:latin typeface="Cambria Math" panose="02040503050406030204" pitchFamily="18" charset="0"/>
                      </a:rPr>
                      <m:t>𝑎</m:t>
                    </m:r>
                    <m:r>
                      <a:rPr lang="en-US" altLang="zh-CN" sz="2400" i="1">
                        <a:latin typeface="Cambria Math" panose="02040503050406030204" pitchFamily="18" charset="0"/>
                      </a:rPr>
                      <m:t>⋅</m:t>
                    </m:r>
                    <m:r>
                      <a:rPr lang="en-US" altLang="zh-CN" sz="2400" i="1">
                        <a:latin typeface="Cambria Math" panose="02040503050406030204" pitchFamily="18" charset="0"/>
                      </a:rPr>
                      <m:t>𝑔</m:t>
                    </m:r>
                    <m:d>
                      <m:dPr>
                        <m:ctrlPr>
                          <a:rPr lang="en-US" altLang="zh-CN" sz="2400" i="1">
                            <a:latin typeface="Cambria Math" panose="02040503050406030204" pitchFamily="18" charset="0"/>
                          </a:rPr>
                        </m:ctrlPr>
                      </m:dPr>
                      <m:e>
                        <m:d>
                          <m:dPr>
                            <m:begChr m:val="⌈"/>
                            <m:endChr m:val="⌉"/>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𝑛</m:t>
                                </m:r>
                              </m:num>
                              <m:den>
                                <m:r>
                                  <a:rPr lang="en-US" altLang="zh-CN" sz="2400" i="1">
                                    <a:latin typeface="Cambria Math" panose="02040503050406030204" pitchFamily="18" charset="0"/>
                                  </a:rPr>
                                  <m:t>𝑏</m:t>
                                </m:r>
                              </m:den>
                            </m:f>
                          </m:e>
                        </m:d>
                      </m:e>
                    </m:d>
                    <m:r>
                      <a:rPr lang="en-US" altLang="zh-CN" sz="2400" i="1">
                        <a:latin typeface="Cambria Math" panose="02040503050406030204" pitchFamily="18" charset="0"/>
                      </a:rPr>
                      <m:t>+</m:t>
                    </m:r>
                    <m:r>
                      <a:rPr lang="en-US" altLang="zh-CN" sz="2400" i="1">
                        <a:latin typeface="Cambria Math" panose="02040503050406030204" pitchFamily="18" charset="0"/>
                      </a:rPr>
                      <m:t>𝑂</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𝑛</m:t>
                        </m:r>
                      </m:e>
                      <m:sup>
                        <m:r>
                          <a:rPr lang="en-US" altLang="zh-CN" sz="2400" i="1">
                            <a:latin typeface="Cambria Math" panose="02040503050406030204" pitchFamily="18" charset="0"/>
                          </a:rPr>
                          <m:t>𝜆</m:t>
                        </m:r>
                      </m:sup>
                    </m:sSup>
                    <m:r>
                      <a:rPr lang="en-US" altLang="zh-CN" sz="2400" i="1">
                        <a:latin typeface="Cambria Math" panose="02040503050406030204" pitchFamily="18" charset="0"/>
                      </a:rPr>
                      <m:t>)</m:t>
                    </m:r>
                  </m:oMath>
                </a14:m>
                <a:endParaRPr lang="en-US" altLang="zh-CN" sz="2400" dirty="0"/>
              </a:p>
              <a:p>
                <a:pPr lvl="1"/>
                <a:r>
                  <a:rPr lang="en-US" altLang="zh-CN" sz="2000" dirty="0"/>
                  <a:t>If </a:t>
                </a:r>
                <a14:m>
                  <m:oMath xmlns:m="http://schemas.openxmlformats.org/officeDocument/2006/math">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𝑏</m:t>
                            </m:r>
                          </m:sub>
                        </m:sSub>
                      </m:fName>
                      <m:e>
                        <m:r>
                          <a:rPr lang="en-US" altLang="zh-CN" sz="2000" i="1">
                            <a:latin typeface="Cambria Math" panose="02040503050406030204" pitchFamily="18" charset="0"/>
                          </a:rPr>
                          <m:t>𝑎</m:t>
                        </m:r>
                      </m:e>
                    </m:func>
                    <m:r>
                      <a:rPr lang="en-US" altLang="zh-CN" sz="2000" i="1">
                        <a:latin typeface="Cambria Math" panose="02040503050406030204" pitchFamily="18" charset="0"/>
                      </a:rPr>
                      <m:t>&lt;</m:t>
                    </m:r>
                    <m:r>
                      <a:rPr lang="en-US" altLang="zh-CN" sz="2000" i="1">
                        <a:latin typeface="Cambria Math" panose="02040503050406030204" pitchFamily="18" charset="0"/>
                      </a:rPr>
                      <m:t>𝜆</m:t>
                    </m:r>
                  </m:oMath>
                </a14:m>
                <a:r>
                  <a:rPr lang="en-US" altLang="zh-CN" sz="2000" dirty="0"/>
                  <a:t>, </a:t>
                </a:r>
                <a14:m>
                  <m:oMath xmlns:m="http://schemas.openxmlformats.org/officeDocument/2006/math">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𝑛</m:t>
                        </m:r>
                      </m:e>
                    </m:d>
                    <m:r>
                      <a:rPr lang="en-US" altLang="zh-CN" sz="2000" i="1">
                        <a:latin typeface="Cambria Math" panose="02040503050406030204" pitchFamily="18" charset="0"/>
                      </a:rPr>
                      <m:t>=</m:t>
                    </m:r>
                    <m:r>
                      <a:rPr lang="en-US" altLang="zh-CN" sz="2000" i="1">
                        <a:latin typeface="Cambria Math" panose="02040503050406030204" pitchFamily="18" charset="0"/>
                      </a:rPr>
                      <m:t>𝑂</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𝑛</m:t>
                        </m:r>
                      </m:e>
                      <m:sup>
                        <m:r>
                          <a:rPr lang="en-US" altLang="zh-CN" sz="2000" i="1">
                            <a:latin typeface="Cambria Math" panose="02040503050406030204" pitchFamily="18" charset="0"/>
                          </a:rPr>
                          <m:t>𝜆</m:t>
                        </m:r>
                      </m:sup>
                    </m:sSup>
                    <m:r>
                      <a:rPr lang="en-US" altLang="zh-CN" sz="2000" i="1">
                        <a:latin typeface="Cambria Math" panose="02040503050406030204" pitchFamily="18" charset="0"/>
                      </a:rPr>
                      <m:t>)</m:t>
                    </m:r>
                  </m:oMath>
                </a14:m>
                <a:endParaRPr lang="en-US" altLang="zh-CN" sz="2000" dirty="0"/>
              </a:p>
              <a:p>
                <a:pPr lvl="1"/>
                <a:r>
                  <a:rPr lang="en-US" altLang="zh-CN" sz="2000" dirty="0"/>
                  <a:t>If </a:t>
                </a:r>
                <a14:m>
                  <m:oMath xmlns:m="http://schemas.openxmlformats.org/officeDocument/2006/math">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𝑏</m:t>
                            </m:r>
                          </m:sub>
                        </m:sSub>
                      </m:fName>
                      <m:e>
                        <m:r>
                          <a:rPr lang="en-US" altLang="zh-CN" sz="2000" i="1">
                            <a:latin typeface="Cambria Math" panose="02040503050406030204" pitchFamily="18" charset="0"/>
                          </a:rPr>
                          <m:t>𝑎</m:t>
                        </m:r>
                      </m:e>
                    </m:func>
                    <m:r>
                      <a:rPr lang="en-US" altLang="zh-CN" sz="2000" i="1">
                        <a:latin typeface="Cambria Math" panose="02040503050406030204" pitchFamily="18" charset="0"/>
                      </a:rPr>
                      <m:t>=</m:t>
                    </m:r>
                    <m:r>
                      <a:rPr lang="en-US" altLang="zh-CN" sz="2000" i="1">
                        <a:latin typeface="Cambria Math" panose="02040503050406030204" pitchFamily="18" charset="0"/>
                      </a:rPr>
                      <m:t>𝜆</m:t>
                    </m:r>
                  </m:oMath>
                </a14:m>
                <a:r>
                  <a:rPr lang="en-US" altLang="zh-CN" sz="2000" dirty="0"/>
                  <a:t>, </a:t>
                </a:r>
                <a14:m>
                  <m:oMath xmlns:m="http://schemas.openxmlformats.org/officeDocument/2006/math">
                    <m:r>
                      <a:rPr lang="en-US" altLang="zh-CN" sz="2000" i="1">
                        <a:latin typeface="Cambria Math" panose="02040503050406030204" pitchFamily="18" charset="0"/>
                      </a:rPr>
                      <m:t>𝑔</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𝑛</m:t>
                        </m:r>
                      </m:e>
                    </m:d>
                    <m:r>
                      <a:rPr lang="en-US" altLang="zh-CN" sz="2000" i="1">
                        <a:latin typeface="Cambria Math" panose="02040503050406030204" pitchFamily="18" charset="0"/>
                      </a:rPr>
                      <m:t>=</m:t>
                    </m:r>
                    <m:r>
                      <a:rPr lang="en-US" altLang="zh-CN" sz="2000" i="1">
                        <a:latin typeface="Cambria Math" panose="02040503050406030204" pitchFamily="18" charset="0"/>
                      </a:rPr>
                      <m:t>𝑂</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𝑛</m:t>
                        </m:r>
                      </m:e>
                      <m:sup>
                        <m:r>
                          <a:rPr lang="en-US" altLang="zh-CN" sz="2000" i="1">
                            <a:latin typeface="Cambria Math" panose="02040503050406030204" pitchFamily="18" charset="0"/>
                          </a:rPr>
                          <m:t>𝜆</m:t>
                        </m:r>
                      </m:sup>
                    </m:sSup>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𝑛</m:t>
                        </m:r>
                      </m:e>
                    </m:func>
                    <m:r>
                      <a:rPr lang="en-US" altLang="zh-CN" sz="2000" i="1">
                        <a:latin typeface="Cambria Math" panose="02040503050406030204" pitchFamily="18" charset="0"/>
                      </a:rPr>
                      <m:t>)</m:t>
                    </m:r>
                  </m:oMath>
                </a14:m>
                <a:endParaRPr lang="en-US" altLang="zh-CN" sz="2000" dirty="0"/>
              </a:p>
              <a:p>
                <a:pPr lvl="1"/>
                <a:r>
                  <a:rPr lang="en-US" altLang="zh-CN" sz="2000" dirty="0"/>
                  <a:t>If </a:t>
                </a:r>
                <a14:m>
                  <m:oMath xmlns:m="http://schemas.openxmlformats.org/officeDocument/2006/math">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log</m:t>
                            </m:r>
                          </m:e>
                          <m:sub>
                            <m:r>
                              <a:rPr lang="en-US" altLang="zh-CN" sz="2000" i="1">
                                <a:latin typeface="Cambria Math" panose="02040503050406030204" pitchFamily="18" charset="0"/>
                              </a:rPr>
                              <m:t>𝑏</m:t>
                            </m:r>
                          </m:sub>
                        </m:sSub>
                      </m:fName>
                      <m:e>
                        <m:r>
                          <a:rPr lang="en-US" altLang="zh-CN" sz="2000" i="1">
                            <a:latin typeface="Cambria Math" panose="02040503050406030204" pitchFamily="18" charset="0"/>
                          </a:rPr>
                          <m:t>𝑎</m:t>
                        </m:r>
                      </m:e>
                    </m:func>
                    <m:r>
                      <a:rPr lang="en-US" altLang="zh-CN" sz="2000" i="1">
                        <a:latin typeface="Cambria Math" panose="02040503050406030204" pitchFamily="18" charset="0"/>
                      </a:rPr>
                      <m:t>&gt;</m:t>
                    </m:r>
                    <m:r>
                      <a:rPr lang="en-US" altLang="zh-CN" sz="2000" i="1">
                        <a:latin typeface="Cambria Math" panose="02040503050406030204" pitchFamily="18" charset="0"/>
                      </a:rPr>
                      <m:t>𝜆</m:t>
                    </m:r>
                    <m:r>
                      <a:rPr lang="en-US" altLang="zh-CN" sz="2000" i="1">
                        <a:latin typeface="Cambria Math" panose="02040503050406030204" pitchFamily="18" charset="0"/>
                      </a:rPr>
                      <m:t>,</m:t>
                    </m:r>
                  </m:oMath>
                </a14:m>
                <a:r>
                  <a:rPr lang="en-US" altLang="zh-CN" sz="2000" dirty="0"/>
                  <a:t> </a:t>
                </a:r>
                <a14:m>
                  <m:oMath xmlns:m="http://schemas.openxmlformats.org/officeDocument/2006/math">
                    <m:r>
                      <a:rPr lang="en-US" altLang="zh-CN" sz="2000" i="1" dirty="0">
                        <a:latin typeface="Cambria Math" panose="02040503050406030204" pitchFamily="18" charset="0"/>
                      </a:rPr>
                      <m:t>𝑔</m:t>
                    </m:r>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𝑛</m:t>
                        </m:r>
                      </m:e>
                    </m:d>
                    <m:r>
                      <a:rPr lang="en-US" altLang="zh-CN" sz="2000" i="1" dirty="0">
                        <a:latin typeface="Cambria Math" panose="02040503050406030204" pitchFamily="18" charset="0"/>
                      </a:rPr>
                      <m:t>=</m:t>
                    </m:r>
                    <m:r>
                      <a:rPr lang="en-US" altLang="zh-CN" sz="2000" i="1" dirty="0">
                        <a:latin typeface="Cambria Math" panose="02040503050406030204" pitchFamily="18" charset="0"/>
                      </a:rPr>
                      <m:t>𝑂</m:t>
                    </m:r>
                    <m:r>
                      <a:rPr lang="en-US" altLang="zh-CN" sz="2000" i="1" dirty="0">
                        <a:latin typeface="Cambria Math" panose="02040503050406030204" pitchFamily="18" charset="0"/>
                      </a:rPr>
                      <m:t>(</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𝑛</m:t>
                        </m:r>
                      </m:e>
                      <m:sup>
                        <m:func>
                          <m:funcPr>
                            <m:ctrlPr>
                              <a:rPr lang="en-US" altLang="zh-CN" sz="2000" i="1" dirty="0">
                                <a:latin typeface="Cambria Math" panose="02040503050406030204" pitchFamily="18" charset="0"/>
                              </a:rPr>
                            </m:ctrlPr>
                          </m:funcPr>
                          <m:fName>
                            <m:sSub>
                              <m:sSubPr>
                                <m:ctrlPr>
                                  <a:rPr lang="en-US" altLang="zh-CN" sz="2000" i="1" dirty="0">
                                    <a:latin typeface="Cambria Math" panose="02040503050406030204" pitchFamily="18" charset="0"/>
                                  </a:rPr>
                                </m:ctrlPr>
                              </m:sSubPr>
                              <m:e>
                                <m:r>
                                  <m:rPr>
                                    <m:sty m:val="p"/>
                                  </m:rPr>
                                  <a:rPr lang="en-US" altLang="zh-CN" sz="2000" dirty="0">
                                    <a:latin typeface="Cambria Math" panose="02040503050406030204" pitchFamily="18" charset="0"/>
                                  </a:rPr>
                                  <m:t>log</m:t>
                                </m:r>
                              </m:e>
                              <m:sub>
                                <m:r>
                                  <a:rPr lang="en-US" altLang="zh-CN" sz="2000" i="1" dirty="0">
                                    <a:latin typeface="Cambria Math" panose="02040503050406030204" pitchFamily="18" charset="0"/>
                                  </a:rPr>
                                  <m:t>𝑏</m:t>
                                </m:r>
                              </m:sub>
                            </m:sSub>
                          </m:fName>
                          <m:e>
                            <m:r>
                              <a:rPr lang="en-US" altLang="zh-CN" sz="2000" i="1" dirty="0">
                                <a:latin typeface="Cambria Math" panose="02040503050406030204" pitchFamily="18" charset="0"/>
                              </a:rPr>
                              <m:t>𝑎</m:t>
                            </m:r>
                          </m:e>
                        </m:func>
                      </m:sup>
                    </m:sSup>
                    <m:r>
                      <a:rPr lang="en-US" altLang="zh-CN" sz="2000" i="1" dirty="0">
                        <a:latin typeface="Cambria Math" panose="02040503050406030204" pitchFamily="18" charset="0"/>
                      </a:rPr>
                      <m:t>)</m:t>
                    </m:r>
                  </m:oMath>
                </a14:m>
                <a:endParaRPr lang="en-US" altLang="zh-CN" sz="2000" b="0" dirty="0"/>
              </a:p>
              <a:p>
                <a:r>
                  <a:rPr lang="en-US" altLang="zh-CN" sz="2400" b="0" dirty="0"/>
                  <a:t>Since </a:t>
                </a: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𝜆</m:t>
                    </m:r>
                    <m:r>
                      <a:rPr lang="en-US" altLang="zh-CN" sz="2400" b="0" i="1" smtClean="0">
                        <a:latin typeface="Cambria Math" panose="02040503050406030204" pitchFamily="18" charset="0"/>
                      </a:rPr>
                      <m:t>=1,</m:t>
                    </m:r>
                    <m:func>
                      <m:funcPr>
                        <m:ctrlPr>
                          <a:rPr lang="en-US" altLang="zh-CN" sz="2400" i="1" smtClean="0">
                            <a:latin typeface="Cambria Math" panose="02040503050406030204" pitchFamily="18" charset="0"/>
                          </a:rPr>
                        </m:ctrlPr>
                      </m:funcPr>
                      <m:fName>
                        <m:sSub>
                          <m:sSubPr>
                            <m:ctrlPr>
                              <a:rPr lang="en-US" altLang="zh-CN" sz="2400" i="1" smtClean="0">
                                <a:latin typeface="Cambria Math" panose="02040503050406030204" pitchFamily="18" charset="0"/>
                              </a:rPr>
                            </m:ctrlPr>
                          </m:sSubPr>
                          <m:e>
                            <m:r>
                              <m:rPr>
                                <m:sty m:val="p"/>
                              </m:rPr>
                              <a:rPr lang="en-US" altLang="zh-CN" sz="2400" i="0" smtClean="0">
                                <a:latin typeface="Cambria Math" panose="02040503050406030204" pitchFamily="18" charset="0"/>
                              </a:rPr>
                              <m:t>log</m:t>
                            </m:r>
                          </m:e>
                          <m:sub>
                            <m:r>
                              <a:rPr lang="en-US" altLang="zh-CN" sz="2400" b="0" i="1" smtClean="0">
                                <a:latin typeface="Cambria Math" panose="02040503050406030204" pitchFamily="18" charset="0"/>
                              </a:rPr>
                              <m:t>𝑏</m:t>
                            </m:r>
                          </m:sub>
                        </m:sSub>
                      </m:fName>
                      <m:e>
                        <m:r>
                          <a:rPr lang="en-US" altLang="zh-CN" sz="2400" b="0" i="1" smtClean="0">
                            <a:latin typeface="Cambria Math" panose="02040503050406030204" pitchFamily="18" charset="0"/>
                          </a:rPr>
                          <m:t>𝑎</m:t>
                        </m:r>
                      </m:e>
                    </m:func>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𝜆</m:t>
                    </m:r>
                  </m:oMath>
                </a14:m>
                <a:r>
                  <a:rPr lang="en-US" altLang="zh-CN" sz="2400" dirty="0"/>
                  <a:t>, so the time complexity is </a:t>
                </a:r>
                <a14:m>
                  <m:oMath xmlns:m="http://schemas.openxmlformats.org/officeDocument/2006/math">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𝑂</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𝑛</m:t>
                            </m:r>
                          </m:e>
                        </m:func>
                      </m:e>
                    </m:d>
                  </m:oMath>
                </a14:m>
                <a:r>
                  <a:rPr lang="en-US" altLang="zh-CN" sz="2400" b="0" dirty="0"/>
                  <a:t>.</a:t>
                </a:r>
              </a:p>
              <a:p>
                <a:endParaRPr lang="en-US" altLang="zh-CN" sz="2400" b="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t="-989" b="-9765"/>
                </a:stretch>
              </a:blipFill>
            </p:spPr>
            <p:txBody>
              <a:bodyPr/>
              <a:lstStyle/>
              <a:p>
                <a:r>
                  <a:rPr lang="zh-CN" altLang="en-US">
                    <a:noFill/>
                  </a:rPr>
                  <a:t> </a:t>
                </a:r>
              </a:p>
            </p:txBody>
          </p:sp>
        </mc:Fallback>
      </mc:AlternateContent>
      <p:sp>
        <p:nvSpPr>
          <p:cNvPr id="3" name="Title 2"/>
          <p:cNvSpPr>
            <a:spLocks noGrp="1"/>
          </p:cNvSpPr>
          <p:nvPr>
            <p:ph type="title"/>
          </p:nvPr>
        </p:nvSpPr>
        <p:spPr/>
        <p:txBody>
          <a:bodyPr/>
          <a:lstStyle/>
          <a:p>
            <a:r>
              <a:rPr lang="en-US" altLang="zh-CN" dirty="0"/>
              <a:t>Time complexity</a:t>
            </a:r>
            <a:endParaRPr lang="zh-CN" altLang="en-US" dirty="0"/>
          </a:p>
        </p:txBody>
      </p:sp>
      <p:sp>
        <p:nvSpPr>
          <p:cNvPr id="4" name="Footer Placeholder 3"/>
          <p:cNvSpPr>
            <a:spLocks noGrp="1"/>
          </p:cNvSpPr>
          <p:nvPr>
            <p:ph type="ftr" sz="quarter" idx="11"/>
          </p:nvPr>
        </p:nvSpPr>
        <p:spPr/>
        <p:txBody>
          <a:bodyPr/>
          <a:lstStyle/>
          <a:p>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21</a:t>
            </a:fld>
            <a:endParaRPr lang="en-US" dirty="0"/>
          </a:p>
        </p:txBody>
      </p:sp>
    </p:spTree>
    <p:extLst>
      <p:ext uri="{BB962C8B-B14F-4D97-AF65-F5344CB8AC3E}">
        <p14:creationId xmlns:p14="http://schemas.microsoft.com/office/powerpoint/2010/main" val="30293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Outline</a:t>
            </a:r>
            <a:endParaRPr lang="en-US" sz="3600"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22</a:t>
            </a:fld>
            <a:endParaRPr lang="en-US" dirty="0"/>
          </a:p>
        </p:txBody>
      </p:sp>
      <p:sp>
        <p:nvSpPr>
          <p:cNvPr id="6" name="Footer Placeholder 4"/>
          <p:cNvSpPr>
            <a:spLocks noGrp="1"/>
          </p:cNvSpPr>
          <p:nvPr>
            <p:ph type="ftr" sz="quarter" idx="11"/>
          </p:nvPr>
        </p:nvSpPr>
        <p:spPr>
          <a:xfrm>
            <a:off x="4540052" y="6597352"/>
            <a:ext cx="4032448" cy="260648"/>
          </a:xfrm>
        </p:spPr>
        <p:txBody>
          <a:bodyPr/>
          <a:lstStyle>
            <a:lvl1pPr algn="l">
              <a:defRPr lang="en-AU" b="0" i="0" smtClean="0">
                <a:solidFill>
                  <a:schemeClr val="bg1"/>
                </a:solidFill>
                <a:effectLst/>
              </a:defRPr>
            </a:lvl1pPr>
          </a:lstStyle>
          <a:p>
            <a:pPr>
              <a:defRPr/>
            </a:pPr>
            <a:r>
              <a:rPr lang="en-US" altLang="zh-CN" dirty="0"/>
              <a:t>Tutorial 2</a:t>
            </a:r>
          </a:p>
        </p:txBody>
      </p:sp>
      <p:sp>
        <p:nvSpPr>
          <p:cNvPr id="8" name="内容占位符 1">
            <a:extLst>
              <a:ext uri="{FF2B5EF4-FFF2-40B4-BE49-F238E27FC236}">
                <a16:creationId xmlns:a16="http://schemas.microsoft.com/office/drawing/2014/main" id="{876B632B-E3C0-4148-B1B2-CE03D2B46591}"/>
              </a:ext>
            </a:extLst>
          </p:cNvPr>
          <p:cNvSpPr>
            <a:spLocks noGrp="1"/>
          </p:cNvSpPr>
          <p:nvPr>
            <p:ph idx="1"/>
          </p:nvPr>
        </p:nvSpPr>
        <p:spPr>
          <a:xfrm>
            <a:off x="304800" y="1196752"/>
            <a:ext cx="8382000" cy="4929411"/>
          </a:xfrm>
        </p:spPr>
        <p:txBody>
          <a:bodyPr/>
          <a:lstStyle/>
          <a:p>
            <a:endParaRPr lang="en-US" altLang="zh-CN" sz="2800" dirty="0"/>
          </a:p>
          <a:p>
            <a:r>
              <a:rPr lang="en-US" altLang="zh-CN" sz="2800" dirty="0">
                <a:solidFill>
                  <a:schemeClr val="bg1">
                    <a:lumMod val="65000"/>
                  </a:schemeClr>
                </a:solidFill>
              </a:rPr>
              <a:t>Divide and Conquer Example: Majority Element </a:t>
            </a:r>
          </a:p>
          <a:p>
            <a:endParaRPr lang="en-US" altLang="zh-CN" sz="2800" dirty="0"/>
          </a:p>
          <a:p>
            <a:r>
              <a:rPr lang="en-US" altLang="zh-CN" sz="2800" dirty="0"/>
              <a:t>Singly Linked List</a:t>
            </a:r>
          </a:p>
        </p:txBody>
      </p:sp>
    </p:spTree>
    <p:extLst>
      <p:ext uri="{BB962C8B-B14F-4D97-AF65-F5344CB8AC3E}">
        <p14:creationId xmlns:p14="http://schemas.microsoft.com/office/powerpoint/2010/main" val="1737826582"/>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en-US" altLang="zh-TW" sz="2400" dirty="0"/>
              <a:t>A singly linked list is a concrete data structure consisting of a </a:t>
            </a:r>
            <a:r>
              <a:rPr lang="en-US" altLang="zh-TW" sz="2400" dirty="0">
                <a:solidFill>
                  <a:srgbClr val="FF0000"/>
                </a:solidFill>
              </a:rPr>
              <a:t>sequence</a:t>
            </a:r>
            <a:r>
              <a:rPr lang="en-US" altLang="zh-TW" sz="2400" dirty="0"/>
              <a:t> of </a:t>
            </a:r>
            <a:r>
              <a:rPr lang="en-US" altLang="zh-TW" sz="2400" dirty="0">
                <a:solidFill>
                  <a:srgbClr val="C00000"/>
                </a:solidFill>
              </a:rPr>
              <a:t>nodes</a:t>
            </a:r>
          </a:p>
          <a:p>
            <a:pPr>
              <a:lnSpc>
                <a:spcPct val="90000"/>
              </a:lnSpc>
            </a:pPr>
            <a:r>
              <a:rPr lang="en-US" altLang="zh-TW" sz="2400" dirty="0"/>
              <a:t>Each node stores</a:t>
            </a:r>
          </a:p>
          <a:p>
            <a:pPr lvl="1">
              <a:lnSpc>
                <a:spcPct val="90000"/>
              </a:lnSpc>
            </a:pPr>
            <a:r>
              <a:rPr lang="en-US" altLang="zh-TW" sz="2400" dirty="0"/>
              <a:t>A </a:t>
            </a:r>
            <a:r>
              <a:rPr lang="en-US" altLang="zh-TW" sz="2400" dirty="0">
                <a:solidFill>
                  <a:srgbClr val="C00000"/>
                </a:solidFill>
              </a:rPr>
              <a:t>data</a:t>
            </a:r>
            <a:r>
              <a:rPr lang="en-US" altLang="zh-TW" sz="2400" dirty="0"/>
              <a:t> component </a:t>
            </a:r>
          </a:p>
          <a:p>
            <a:pPr lvl="1">
              <a:lnSpc>
                <a:spcPct val="90000"/>
              </a:lnSpc>
            </a:pPr>
            <a:r>
              <a:rPr lang="en-US" altLang="zh-TW" sz="2400" dirty="0"/>
              <a:t>A </a:t>
            </a:r>
            <a:r>
              <a:rPr lang="en-US" altLang="zh-TW" sz="2400" dirty="0">
                <a:solidFill>
                  <a:srgbClr val="C00000"/>
                </a:solidFill>
              </a:rPr>
              <a:t>pointer</a:t>
            </a:r>
            <a:r>
              <a:rPr lang="en-US" altLang="zh-TW" sz="2400" dirty="0"/>
              <a:t> (or a link) to </a:t>
            </a:r>
          </a:p>
          <a:p>
            <a:pPr marL="457200" lvl="1" indent="0">
              <a:lnSpc>
                <a:spcPct val="90000"/>
              </a:lnSpc>
              <a:buNone/>
            </a:pPr>
            <a:r>
              <a:rPr lang="en-US" altLang="zh-TW" sz="2400" dirty="0"/>
              <a:t>the next node</a:t>
            </a:r>
          </a:p>
          <a:p>
            <a:pPr lvl="0">
              <a:lnSpc>
                <a:spcPct val="90000"/>
              </a:lnSpc>
            </a:pPr>
            <a:r>
              <a:rPr lang="en-US" altLang="zh-TW" sz="2400" dirty="0">
                <a:solidFill>
                  <a:prstClr val="black"/>
                </a:solidFill>
              </a:rPr>
              <a:t>The last node points to NULL</a:t>
            </a:r>
          </a:p>
          <a:p>
            <a:pPr lvl="1">
              <a:lnSpc>
                <a:spcPct val="90000"/>
              </a:lnSpc>
            </a:pPr>
            <a:r>
              <a:rPr lang="en-US" altLang="zh-TW" sz="2000" dirty="0">
                <a:solidFill>
                  <a:prstClr val="black"/>
                </a:solidFill>
              </a:rPr>
              <a:t>NULL = 0</a:t>
            </a:r>
          </a:p>
          <a:p>
            <a:pPr lvl="1">
              <a:lnSpc>
                <a:spcPct val="90000"/>
              </a:lnSpc>
            </a:pPr>
            <a:r>
              <a:rPr lang="en-US" altLang="zh-TW" sz="2000" dirty="0">
                <a:solidFill>
                  <a:prstClr val="black"/>
                </a:solidFill>
              </a:rPr>
              <a:t>Meaning that this pointer is empty</a:t>
            </a:r>
          </a:p>
          <a:p>
            <a:pPr marL="457200" lvl="1" indent="0">
              <a:lnSpc>
                <a:spcPct val="90000"/>
              </a:lnSpc>
              <a:buNone/>
            </a:pPr>
            <a:endParaRPr lang="en-US" altLang="zh-TW" sz="2400" dirty="0"/>
          </a:p>
        </p:txBody>
      </p:sp>
      <p:sp>
        <p:nvSpPr>
          <p:cNvPr id="3" name="标题 2"/>
          <p:cNvSpPr>
            <a:spLocks noGrp="1"/>
          </p:cNvSpPr>
          <p:nvPr>
            <p:ph type="title"/>
          </p:nvPr>
        </p:nvSpPr>
        <p:spPr/>
        <p:txBody>
          <a:bodyPr/>
          <a:lstStyle/>
          <a:p>
            <a:r>
              <a:rPr lang="en-US" altLang="zh-TW" dirty="0"/>
              <a:t>Singly Linked List</a:t>
            </a:r>
            <a:endParaRPr lang="en-US" dirty="0"/>
          </a:p>
        </p:txBody>
      </p:sp>
      <p:sp>
        <p:nvSpPr>
          <p:cNvPr id="4" name="页脚占位符 3"/>
          <p:cNvSpPr>
            <a:spLocks noGrp="1"/>
          </p:cNvSpPr>
          <p:nvPr>
            <p:ph type="ftr" sz="quarter" idx="11"/>
          </p:nvPr>
        </p:nvSpPr>
        <p:spPr/>
        <p:txBody>
          <a:bodyPr/>
          <a:lstStyle/>
          <a:p>
            <a:r>
              <a:rPr lang="en-US" altLang="zh-CN" sz="1200" dirty="0"/>
              <a:t>Singly Linked List</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23</a:t>
            </a:fld>
            <a:endParaRPr lang="en-US" dirty="0"/>
          </a:p>
        </p:txBody>
      </p:sp>
      <p:sp>
        <p:nvSpPr>
          <p:cNvPr id="6" name="Rectangle 3"/>
          <p:cNvSpPr>
            <a:spLocks noChangeArrowheads="1"/>
          </p:cNvSpPr>
          <p:nvPr/>
        </p:nvSpPr>
        <p:spPr bwMode="auto">
          <a:xfrm>
            <a:off x="5001278" y="2054452"/>
            <a:ext cx="3872166" cy="1440160"/>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typedef struct </a:t>
            </a:r>
            <a:r>
              <a:rPr lang="en-US" altLang="zh-TW" sz="2000" b="0" dirty="0" err="1">
                <a:latin typeface="Consolas" panose="020B0609020204030204" pitchFamily="49" charset="0"/>
                <a:ea typeface="新細明體" pitchFamily="18" charset="-120"/>
                <a:cs typeface="Consolas" panose="020B0609020204030204" pitchFamily="49" charset="0"/>
              </a:rPr>
              <a:t>listNode</a:t>
            </a:r>
            <a:r>
              <a:rPr lang="en-US" altLang="zh-TW" sz="2000" b="0" dirty="0">
                <a:latin typeface="Consolas" panose="020B0609020204030204" pitchFamily="49" charset="0"/>
                <a:ea typeface="新細明體" pitchFamily="18" charset="-120"/>
                <a:cs typeface="Consolas" panose="020B0609020204030204" pitchFamily="49" charset="0"/>
              </a:rPr>
              <a:t> {</a:t>
            </a:r>
            <a:br>
              <a:rPr lang="en-US" altLang="zh-TW" sz="2000" b="0" dirty="0">
                <a:latin typeface="Consolas" panose="020B0609020204030204" pitchFamily="49" charset="0"/>
                <a:ea typeface="新細明體" pitchFamily="18" charset="-120"/>
                <a:cs typeface="Consolas" panose="020B0609020204030204" pitchFamily="49" charset="0"/>
              </a:rPr>
            </a:b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int</a:t>
            </a:r>
            <a:r>
              <a:rPr lang="en-US" altLang="zh-TW" sz="2000" b="0" dirty="0">
                <a:latin typeface="Consolas" panose="020B0609020204030204" pitchFamily="49" charset="0"/>
                <a:ea typeface="新細明體" pitchFamily="18" charset="-120"/>
                <a:cs typeface="Consolas" panose="020B0609020204030204" pitchFamily="49" charset="0"/>
              </a:rPr>
              <a:t> data;</a:t>
            </a:r>
            <a:br>
              <a:rPr lang="en-US" altLang="zh-TW" sz="2000" b="0" dirty="0">
                <a:latin typeface="Consolas" panose="020B0609020204030204" pitchFamily="49" charset="0"/>
                <a:ea typeface="新細明體" pitchFamily="18" charset="-120"/>
                <a:cs typeface="Consolas" panose="020B0609020204030204" pitchFamily="49" charset="0"/>
              </a:rPr>
            </a:br>
            <a:r>
              <a:rPr lang="en-US" altLang="zh-TW" sz="2000" b="0" dirty="0">
                <a:latin typeface="Consolas" panose="020B0609020204030204" pitchFamily="49" charset="0"/>
                <a:ea typeface="新細明體" pitchFamily="18" charset="-120"/>
                <a:cs typeface="Consolas" panose="020B0609020204030204" pitchFamily="49" charset="0"/>
              </a:rPr>
              <a:t>     struct </a:t>
            </a:r>
            <a:r>
              <a:rPr lang="en-US" altLang="zh-TW" sz="2000" b="0" dirty="0" err="1">
                <a:latin typeface="Consolas" panose="020B0609020204030204" pitchFamily="49" charset="0"/>
                <a:ea typeface="新細明體" pitchFamily="18" charset="-120"/>
                <a:cs typeface="Consolas" panose="020B0609020204030204" pitchFamily="49" charset="0"/>
              </a:rPr>
              <a:t>listNode</a:t>
            </a:r>
            <a:r>
              <a:rPr lang="en-US" altLang="zh-TW" sz="2000" b="0" dirty="0">
                <a:latin typeface="Consolas" panose="020B0609020204030204" pitchFamily="49" charset="0"/>
                <a:ea typeface="新細明體" pitchFamily="18" charset="-120"/>
                <a:cs typeface="Consolas" panose="020B0609020204030204" pitchFamily="49" charset="0"/>
              </a:rPr>
              <a:t>* link;</a:t>
            </a:r>
            <a:br>
              <a:rPr lang="en-US" altLang="zh-TW" sz="2000" b="0" dirty="0">
                <a:latin typeface="Consolas" panose="020B0609020204030204" pitchFamily="49" charset="0"/>
                <a:ea typeface="新細明體" pitchFamily="18" charset="-120"/>
                <a:cs typeface="Consolas" panose="020B0609020204030204" pitchFamily="49" charset="0"/>
              </a:rPr>
            </a:b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listNode</a:t>
            </a:r>
            <a:r>
              <a:rPr lang="en-US" altLang="zh-TW" sz="2000" b="0" dirty="0">
                <a:latin typeface="Consolas" panose="020B0609020204030204" pitchFamily="49" charset="0"/>
                <a:ea typeface="新細明體" pitchFamily="18" charset="-120"/>
                <a:cs typeface="Consolas" panose="020B0609020204030204" pitchFamily="49" charset="0"/>
              </a:rPr>
              <a:t>;</a:t>
            </a:r>
          </a:p>
        </p:txBody>
      </p:sp>
      <p:sp>
        <p:nvSpPr>
          <p:cNvPr id="7" name="Rectangle 4"/>
          <p:cNvSpPr>
            <a:spLocks noChangeArrowheads="1"/>
          </p:cNvSpPr>
          <p:nvPr/>
        </p:nvSpPr>
        <p:spPr bwMode="auto">
          <a:xfrm>
            <a:off x="4544078" y="2054452"/>
            <a:ext cx="470059" cy="1440160"/>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2</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3</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4</a:t>
            </a:r>
          </a:p>
        </p:txBody>
      </p:sp>
      <p:sp>
        <p:nvSpPr>
          <p:cNvPr id="8" name="内容占位符 1"/>
          <p:cNvSpPr txBox="1">
            <a:spLocks/>
          </p:cNvSpPr>
          <p:nvPr/>
        </p:nvSpPr>
        <p:spPr bwMode="auto">
          <a:xfrm>
            <a:off x="6704789" y="1676484"/>
            <a:ext cx="2204149" cy="393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2"/>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3"/>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TW" sz="2000" dirty="0"/>
              <a:t>Example: C code</a:t>
            </a:r>
            <a:endParaRPr lang="en-US" altLang="zh-TW" sz="1600" dirty="0"/>
          </a:p>
        </p:txBody>
      </p:sp>
      <p:sp>
        <p:nvSpPr>
          <p:cNvPr id="11" name="Rectangle 5"/>
          <p:cNvSpPr>
            <a:spLocks noChangeArrowheads="1"/>
          </p:cNvSpPr>
          <p:nvPr/>
        </p:nvSpPr>
        <p:spPr bwMode="auto">
          <a:xfrm>
            <a:off x="647750" y="5315961"/>
            <a:ext cx="779569"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12</a:t>
            </a:r>
          </a:p>
        </p:txBody>
      </p:sp>
      <p:sp>
        <p:nvSpPr>
          <p:cNvPr id="12" name="Rectangle 5"/>
          <p:cNvSpPr>
            <a:spLocks noChangeArrowheads="1"/>
          </p:cNvSpPr>
          <p:nvPr/>
        </p:nvSpPr>
        <p:spPr bwMode="auto">
          <a:xfrm>
            <a:off x="1433547" y="5311965"/>
            <a:ext cx="791571"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3" name="TextBox 17"/>
          <p:cNvSpPr txBox="1"/>
          <p:nvPr/>
        </p:nvSpPr>
        <p:spPr>
          <a:xfrm>
            <a:off x="715468" y="5827071"/>
            <a:ext cx="434734" cy="400110"/>
          </a:xfrm>
          <a:prstGeom prst="rect">
            <a:avLst/>
          </a:prstGeom>
          <a:noFill/>
        </p:spPr>
        <p:txBody>
          <a:bodyPr wrap="none" rtlCol="0">
            <a:spAutoFit/>
          </a:bodyPr>
          <a:lstStyle/>
          <a:p>
            <a:r>
              <a:rPr lang="en-US" sz="2000" dirty="0">
                <a:latin typeface="+mn-lt"/>
                <a:cs typeface="Consolas" panose="020B0609020204030204" pitchFamily="49" charset="0"/>
              </a:rPr>
              <a:t>n1</a:t>
            </a:r>
            <a:endParaRPr lang="en-US" dirty="0">
              <a:latin typeface="+mn-lt"/>
              <a:cs typeface="Consolas" panose="020B0609020204030204" pitchFamily="49" charset="0"/>
            </a:endParaRPr>
          </a:p>
        </p:txBody>
      </p:sp>
      <p:sp>
        <p:nvSpPr>
          <p:cNvPr id="16" name="Rectangle 5"/>
          <p:cNvSpPr>
            <a:spLocks noChangeArrowheads="1"/>
          </p:cNvSpPr>
          <p:nvPr/>
        </p:nvSpPr>
        <p:spPr bwMode="auto">
          <a:xfrm>
            <a:off x="3708904" y="5295823"/>
            <a:ext cx="617989"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20</a:t>
            </a:r>
          </a:p>
        </p:txBody>
      </p:sp>
      <p:sp>
        <p:nvSpPr>
          <p:cNvPr id="17" name="Rectangle 5"/>
          <p:cNvSpPr>
            <a:spLocks noChangeArrowheads="1"/>
          </p:cNvSpPr>
          <p:nvPr/>
        </p:nvSpPr>
        <p:spPr bwMode="auto">
          <a:xfrm>
            <a:off x="4337395" y="5295823"/>
            <a:ext cx="784325"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8" name="TextBox 17"/>
          <p:cNvSpPr txBox="1"/>
          <p:nvPr/>
        </p:nvSpPr>
        <p:spPr>
          <a:xfrm>
            <a:off x="3524204" y="5822846"/>
            <a:ext cx="476412" cy="400110"/>
          </a:xfrm>
          <a:prstGeom prst="rect">
            <a:avLst/>
          </a:prstGeom>
          <a:noFill/>
        </p:spPr>
        <p:txBody>
          <a:bodyPr wrap="none" rtlCol="0">
            <a:spAutoFit/>
          </a:bodyPr>
          <a:lstStyle/>
          <a:p>
            <a:r>
              <a:rPr lang="en-US" sz="2000" dirty="0">
                <a:latin typeface="+mn-lt"/>
                <a:cs typeface="Consolas" panose="020B0609020204030204" pitchFamily="49" charset="0"/>
              </a:rPr>
              <a:t>n2</a:t>
            </a:r>
            <a:endParaRPr lang="en-US" dirty="0">
              <a:latin typeface="+mn-lt"/>
              <a:cs typeface="Consolas" panose="020B0609020204030204" pitchFamily="49" charset="0"/>
            </a:endParaRPr>
          </a:p>
        </p:txBody>
      </p:sp>
      <p:sp>
        <p:nvSpPr>
          <p:cNvPr id="21" name="Rectangle 5"/>
          <p:cNvSpPr>
            <a:spLocks noChangeArrowheads="1"/>
          </p:cNvSpPr>
          <p:nvPr/>
        </p:nvSpPr>
        <p:spPr bwMode="auto">
          <a:xfrm>
            <a:off x="6493165" y="5318329"/>
            <a:ext cx="508812"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40</a:t>
            </a:r>
          </a:p>
        </p:txBody>
      </p:sp>
      <p:sp>
        <p:nvSpPr>
          <p:cNvPr id="22" name="Rectangle 5"/>
          <p:cNvSpPr>
            <a:spLocks noChangeArrowheads="1"/>
          </p:cNvSpPr>
          <p:nvPr/>
        </p:nvSpPr>
        <p:spPr bwMode="auto">
          <a:xfrm>
            <a:off x="7010458" y="5316783"/>
            <a:ext cx="892513"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23" name="Line 9"/>
          <p:cNvSpPr>
            <a:spLocks noChangeShapeType="1"/>
          </p:cNvSpPr>
          <p:nvPr/>
        </p:nvSpPr>
        <p:spPr bwMode="auto">
          <a:xfrm flipV="1">
            <a:off x="7389810" y="5503287"/>
            <a:ext cx="1073129" cy="18239"/>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25" name="TextBox 17"/>
          <p:cNvSpPr txBox="1"/>
          <p:nvPr/>
        </p:nvSpPr>
        <p:spPr>
          <a:xfrm>
            <a:off x="6509365" y="5804778"/>
            <a:ext cx="476412" cy="400110"/>
          </a:xfrm>
          <a:prstGeom prst="rect">
            <a:avLst/>
          </a:prstGeom>
          <a:noFill/>
        </p:spPr>
        <p:txBody>
          <a:bodyPr wrap="none" rtlCol="0">
            <a:spAutoFit/>
          </a:bodyPr>
          <a:lstStyle/>
          <a:p>
            <a:r>
              <a:rPr lang="en-US" sz="2000" dirty="0">
                <a:latin typeface="+mn-lt"/>
                <a:cs typeface="Consolas" panose="020B0609020204030204" pitchFamily="49" charset="0"/>
              </a:rPr>
              <a:t>n3</a:t>
            </a:r>
            <a:endParaRPr lang="en-US" dirty="0">
              <a:latin typeface="+mn-lt"/>
              <a:cs typeface="Consolas" panose="020B0609020204030204" pitchFamily="49" charset="0"/>
            </a:endParaRPr>
          </a:p>
        </p:txBody>
      </p:sp>
      <p:sp>
        <p:nvSpPr>
          <p:cNvPr id="26" name="Text Box 43"/>
          <p:cNvSpPr txBox="1">
            <a:spLocks noChangeArrowheads="1"/>
          </p:cNvSpPr>
          <p:nvPr/>
        </p:nvSpPr>
        <p:spPr bwMode="auto">
          <a:xfrm>
            <a:off x="8479744" y="5302454"/>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TW" altLang="en-US" sz="2000" b="1" dirty="0">
                <a:latin typeface="Tahoma" panose="020B0604030504040204" pitchFamily="34" charset="0"/>
                <a:sym typeface="Symbol" panose="05050102010706020507" pitchFamily="18" charset="2"/>
              </a:rPr>
              <a:t></a:t>
            </a:r>
            <a:endParaRPr lang="zh-TW" altLang="en-US" sz="2000" b="1" dirty="0">
              <a:latin typeface="Tahoma" panose="020B0604030504040204" pitchFamily="34" charset="0"/>
            </a:endParaRPr>
          </a:p>
        </p:txBody>
      </p:sp>
      <p:sp>
        <p:nvSpPr>
          <p:cNvPr id="27" name="TextBox 17"/>
          <p:cNvSpPr txBox="1"/>
          <p:nvPr/>
        </p:nvSpPr>
        <p:spPr>
          <a:xfrm>
            <a:off x="573602" y="4827726"/>
            <a:ext cx="718466" cy="400110"/>
          </a:xfrm>
          <a:prstGeom prst="rect">
            <a:avLst/>
          </a:prstGeom>
          <a:noFill/>
        </p:spPr>
        <p:txBody>
          <a:bodyPr wrap="none" rtlCol="0">
            <a:spAutoFit/>
          </a:bodyPr>
          <a:lstStyle/>
          <a:p>
            <a:r>
              <a:rPr lang="en-US" sz="2000" dirty="0">
                <a:solidFill>
                  <a:srgbClr val="C00000"/>
                </a:solidFill>
                <a:latin typeface="+mn-lt"/>
                <a:cs typeface="Consolas" panose="020B0609020204030204" pitchFamily="49" charset="0"/>
              </a:rPr>
              <a:t>data</a:t>
            </a:r>
            <a:endParaRPr lang="en-US" dirty="0">
              <a:solidFill>
                <a:srgbClr val="C00000"/>
              </a:solidFill>
              <a:latin typeface="+mn-lt"/>
              <a:cs typeface="Consolas" panose="020B0609020204030204" pitchFamily="49" charset="0"/>
            </a:endParaRPr>
          </a:p>
        </p:txBody>
      </p:sp>
      <p:sp>
        <p:nvSpPr>
          <p:cNvPr id="28" name="TextBox 17"/>
          <p:cNvSpPr txBox="1"/>
          <p:nvPr/>
        </p:nvSpPr>
        <p:spPr>
          <a:xfrm>
            <a:off x="1660476" y="4827726"/>
            <a:ext cx="599844" cy="400110"/>
          </a:xfrm>
          <a:prstGeom prst="rect">
            <a:avLst/>
          </a:prstGeom>
          <a:noFill/>
        </p:spPr>
        <p:txBody>
          <a:bodyPr wrap="none" rtlCol="0">
            <a:spAutoFit/>
          </a:bodyPr>
          <a:lstStyle/>
          <a:p>
            <a:r>
              <a:rPr lang="en-US" sz="2000" dirty="0">
                <a:solidFill>
                  <a:srgbClr val="C00000"/>
                </a:solidFill>
                <a:latin typeface="+mn-lt"/>
                <a:cs typeface="Consolas" panose="020B0609020204030204" pitchFamily="49" charset="0"/>
              </a:rPr>
              <a:t>link</a:t>
            </a:r>
            <a:endParaRPr lang="en-US" dirty="0">
              <a:solidFill>
                <a:srgbClr val="C00000"/>
              </a:solidFill>
              <a:latin typeface="+mn-lt"/>
              <a:cs typeface="Consolas" panose="020B0609020204030204" pitchFamily="49" charset="0"/>
            </a:endParaRPr>
          </a:p>
        </p:txBody>
      </p:sp>
      <p:sp>
        <p:nvSpPr>
          <p:cNvPr id="29" name="Line 9"/>
          <p:cNvSpPr>
            <a:spLocks noChangeShapeType="1"/>
          </p:cNvSpPr>
          <p:nvPr/>
        </p:nvSpPr>
        <p:spPr bwMode="auto">
          <a:xfrm flipV="1">
            <a:off x="1832284" y="5499471"/>
            <a:ext cx="1887770" cy="14768"/>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30" name="矩形 29"/>
          <p:cNvSpPr/>
          <p:nvPr/>
        </p:nvSpPr>
        <p:spPr>
          <a:xfrm>
            <a:off x="580252" y="5207263"/>
            <a:ext cx="1800200"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3529035" y="5189493"/>
            <a:ext cx="1800200"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p:cNvSpPr/>
          <p:nvPr/>
        </p:nvSpPr>
        <p:spPr>
          <a:xfrm>
            <a:off x="6300192" y="5226984"/>
            <a:ext cx="1800200"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ine 9"/>
          <p:cNvSpPr>
            <a:spLocks noChangeShapeType="1"/>
          </p:cNvSpPr>
          <p:nvPr/>
        </p:nvSpPr>
        <p:spPr bwMode="auto">
          <a:xfrm flipV="1">
            <a:off x="4726834" y="5506461"/>
            <a:ext cx="1769716" cy="5163"/>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Tree>
    <p:extLst>
      <p:ext uri="{BB962C8B-B14F-4D97-AF65-F5344CB8AC3E}">
        <p14:creationId xmlns:p14="http://schemas.microsoft.com/office/powerpoint/2010/main" val="250303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6" grpId="0" animBg="1"/>
      <p:bldP spid="17" grpId="0" animBg="1"/>
      <p:bldP spid="18" grpId="0"/>
      <p:bldP spid="21" grpId="0" animBg="1"/>
      <p:bldP spid="22" grpId="0" animBg="1"/>
      <p:bldP spid="23" grpId="0" animBg="1"/>
      <p:bldP spid="25" grpId="0"/>
      <p:bldP spid="26" grpId="0"/>
      <p:bldP spid="27" grpId="0"/>
      <p:bldP spid="28" grpId="0"/>
      <p:bldP spid="29" grpId="0" animBg="1"/>
      <p:bldP spid="30" grpId="0" animBg="1"/>
      <p:bldP spid="31" grpId="0" animBg="1"/>
      <p:bldP spid="32"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04800" y="1196752"/>
            <a:ext cx="8650802" cy="4929411"/>
          </a:xfrm>
        </p:spPr>
        <p:txBody>
          <a:bodyPr/>
          <a:lstStyle/>
          <a:p>
            <a:r>
              <a:rPr lang="en-US" sz="2400" dirty="0"/>
              <a:t>Initialization: </a:t>
            </a:r>
            <a:r>
              <a:rPr lang="en-US" altLang="zh-CN" sz="2400" dirty="0"/>
              <a:t>We only need to maintain starting position</a:t>
            </a:r>
          </a:p>
          <a:p>
            <a:pPr lvl="1"/>
            <a:r>
              <a:rPr lang="en-US" altLang="zh-CN" sz="2000" dirty="0"/>
              <a:t>The remaining nodes can be accessed one after another using the links. </a:t>
            </a:r>
          </a:p>
          <a:p>
            <a:pPr marL="457200" lvl="1" indent="0">
              <a:buNone/>
            </a:pPr>
            <a:endParaRPr lang="en-US" sz="2400" dirty="0"/>
          </a:p>
        </p:txBody>
      </p:sp>
      <p:sp>
        <p:nvSpPr>
          <p:cNvPr id="3" name="标题 2"/>
          <p:cNvSpPr>
            <a:spLocks noGrp="1"/>
          </p:cNvSpPr>
          <p:nvPr>
            <p:ph type="title"/>
          </p:nvPr>
        </p:nvSpPr>
        <p:spPr/>
        <p:txBody>
          <a:bodyPr/>
          <a:lstStyle/>
          <a:p>
            <a:r>
              <a:rPr lang="en-US" dirty="0"/>
              <a:t>Singly Linked List: Initialization</a:t>
            </a:r>
          </a:p>
        </p:txBody>
      </p:sp>
      <p:sp>
        <p:nvSpPr>
          <p:cNvPr id="4" name="页脚占位符 3"/>
          <p:cNvSpPr>
            <a:spLocks noGrp="1"/>
          </p:cNvSpPr>
          <p:nvPr>
            <p:ph type="ftr" sz="quarter" idx="11"/>
          </p:nvPr>
        </p:nvSpPr>
        <p:spPr/>
        <p:txBody>
          <a:bodyPr/>
          <a:lstStyle/>
          <a:p>
            <a:pPr>
              <a:defRPr/>
            </a:pPr>
            <a:r>
              <a:rPr lang="en-US" altLang="zh-CN" sz="1200" dirty="0"/>
              <a:t>Singly Linked List</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24</a:t>
            </a:fld>
            <a:endParaRPr lang="en-US" dirty="0"/>
          </a:p>
        </p:txBody>
      </p:sp>
      <p:sp>
        <p:nvSpPr>
          <p:cNvPr id="10" name="内容占位符 1"/>
          <p:cNvSpPr txBox="1">
            <a:spLocks/>
          </p:cNvSpPr>
          <p:nvPr/>
        </p:nvSpPr>
        <p:spPr bwMode="auto">
          <a:xfrm>
            <a:off x="5753848" y="2565991"/>
            <a:ext cx="1115616" cy="393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2"/>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3"/>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TW" sz="2000" dirty="0"/>
              <a:t>C code</a:t>
            </a:r>
            <a:endParaRPr lang="en-US" altLang="zh-TW" sz="1600" dirty="0"/>
          </a:p>
        </p:txBody>
      </p:sp>
      <p:sp>
        <p:nvSpPr>
          <p:cNvPr id="13" name="Rectangle 3"/>
          <p:cNvSpPr>
            <a:spLocks noChangeArrowheads="1"/>
          </p:cNvSpPr>
          <p:nvPr/>
        </p:nvSpPr>
        <p:spPr bwMode="auto">
          <a:xfrm>
            <a:off x="881378" y="3636641"/>
            <a:ext cx="8274495" cy="1591471"/>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b="0" dirty="0" err="1">
                <a:latin typeface="Consolas" panose="020B0609020204030204" pitchFamily="49" charset="0"/>
                <a:ea typeface="新細明體" pitchFamily="18" charset="-120"/>
                <a:cs typeface="Consolas" panose="020B0609020204030204" pitchFamily="49" charset="0"/>
              </a:rPr>
              <a:t>llist</a:t>
            </a:r>
            <a:r>
              <a:rPr lang="en-US" altLang="zh-TW" b="0" dirty="0">
                <a:latin typeface="Consolas" panose="020B0609020204030204" pitchFamily="49" charset="0"/>
                <a:ea typeface="新細明體" pitchFamily="18" charset="-120"/>
                <a:cs typeface="Consolas" panose="020B0609020204030204" pitchFamily="49" charset="0"/>
              </a:rPr>
              <a:t>* list1ptr = (</a:t>
            </a:r>
            <a:r>
              <a:rPr lang="en-US" altLang="zh-TW" b="0" dirty="0" err="1">
                <a:latin typeface="Consolas" panose="020B0609020204030204" pitchFamily="49" charset="0"/>
                <a:ea typeface="新細明體" pitchFamily="18" charset="-120"/>
                <a:cs typeface="Consolas" panose="020B0609020204030204" pitchFamily="49" charset="0"/>
              </a:rPr>
              <a:t>llist</a:t>
            </a:r>
            <a:r>
              <a:rPr lang="en-US" altLang="zh-TW" b="0" dirty="0">
                <a:latin typeface="Consolas" panose="020B0609020204030204" pitchFamily="49" charset="0"/>
                <a:ea typeface="新細明體" pitchFamily="18" charset="-120"/>
                <a:cs typeface="Consolas" panose="020B0609020204030204" pitchFamily="49" charset="0"/>
              </a:rPr>
              <a:t>*)malloc(1*</a:t>
            </a:r>
            <a:r>
              <a:rPr lang="en-US" altLang="zh-TW" b="0" dirty="0" err="1">
                <a:latin typeface="Consolas" panose="020B0609020204030204" pitchFamily="49" charset="0"/>
                <a:ea typeface="新細明體" pitchFamily="18" charset="-120"/>
                <a:cs typeface="Consolas" panose="020B0609020204030204" pitchFamily="49" charset="0"/>
              </a:rPr>
              <a:t>sizeof</a:t>
            </a:r>
            <a:r>
              <a:rPr lang="en-US" altLang="zh-TW" b="0" dirty="0">
                <a:latin typeface="Consolas" panose="020B0609020204030204" pitchFamily="49" charset="0"/>
                <a:ea typeface="新細明體" pitchFamily="18" charset="-120"/>
                <a:cs typeface="Consolas" panose="020B0609020204030204" pitchFamily="49" charset="0"/>
              </a:rPr>
              <a:t>(</a:t>
            </a:r>
            <a:r>
              <a:rPr lang="en-US" altLang="zh-TW" b="0" dirty="0" err="1">
                <a:latin typeface="Consolas" panose="020B0609020204030204" pitchFamily="49" charset="0"/>
                <a:ea typeface="新細明體" pitchFamily="18" charset="-120"/>
                <a:cs typeface="Consolas" panose="020B0609020204030204" pitchFamily="49" charset="0"/>
              </a:rPr>
              <a:t>llist</a:t>
            </a:r>
            <a:r>
              <a:rPr lang="en-US" altLang="zh-TW" b="0" dirty="0">
                <a:latin typeface="Consolas" panose="020B0609020204030204" pitchFamily="49" charset="0"/>
                <a:ea typeface="新細明體" pitchFamily="18" charset="-120"/>
                <a:cs typeface="Consolas" panose="020B0609020204030204" pitchFamily="49" charset="0"/>
              </a:rPr>
              <a:t>));</a:t>
            </a:r>
          </a:p>
          <a:p>
            <a:pPr>
              <a:lnSpc>
                <a:spcPct val="110000"/>
              </a:lnSpc>
            </a:pPr>
            <a:r>
              <a:rPr lang="en-US" altLang="zh-TW" b="0" dirty="0" err="1">
                <a:latin typeface="Consolas" panose="020B0609020204030204" pitchFamily="49" charset="0"/>
                <a:ea typeface="新細明體" pitchFamily="18" charset="-120"/>
                <a:cs typeface="Consolas" panose="020B0609020204030204" pitchFamily="49" charset="0"/>
              </a:rPr>
              <a:t>listNode</a:t>
            </a:r>
            <a:r>
              <a:rPr lang="en-US" altLang="zh-TW" b="0" dirty="0">
                <a:latin typeface="Consolas" panose="020B0609020204030204" pitchFamily="49" charset="0"/>
                <a:ea typeface="新細明體" pitchFamily="18" charset="-120"/>
                <a:cs typeface="Consolas" panose="020B0609020204030204" pitchFamily="49" charset="0"/>
              </a:rPr>
              <a:t>* </a:t>
            </a:r>
            <a:r>
              <a:rPr lang="en-US" altLang="zh-TW" b="0" dirty="0" err="1">
                <a:latin typeface="Consolas" panose="020B0609020204030204" pitchFamily="49" charset="0"/>
                <a:ea typeface="新細明體" pitchFamily="18" charset="-120"/>
                <a:cs typeface="Consolas" panose="020B0609020204030204" pitchFamily="49" charset="0"/>
              </a:rPr>
              <a:t>newNode</a:t>
            </a:r>
            <a:r>
              <a:rPr lang="en-US" altLang="zh-TW" b="0" dirty="0">
                <a:latin typeface="Consolas" panose="020B0609020204030204" pitchFamily="49" charset="0"/>
                <a:ea typeface="新細明體" pitchFamily="18" charset="-120"/>
                <a:cs typeface="Consolas" panose="020B0609020204030204" pitchFamily="49" charset="0"/>
              </a:rPr>
              <a:t> = (</a:t>
            </a:r>
            <a:r>
              <a:rPr lang="en-US" altLang="zh-TW" b="0" dirty="0" err="1">
                <a:latin typeface="Consolas" panose="020B0609020204030204" pitchFamily="49" charset="0"/>
                <a:ea typeface="新細明體" pitchFamily="18" charset="-120"/>
                <a:cs typeface="Consolas" panose="020B0609020204030204" pitchFamily="49" charset="0"/>
              </a:rPr>
              <a:t>listNode</a:t>
            </a:r>
            <a:r>
              <a:rPr lang="en-US" altLang="zh-TW" b="0" dirty="0">
                <a:latin typeface="Consolas" panose="020B0609020204030204" pitchFamily="49" charset="0"/>
                <a:ea typeface="新細明體" pitchFamily="18" charset="-120"/>
                <a:cs typeface="Consolas" panose="020B0609020204030204" pitchFamily="49" charset="0"/>
              </a:rPr>
              <a:t>*)</a:t>
            </a:r>
            <a:r>
              <a:rPr lang="en-US" altLang="zh-TW" b="0" dirty="0" err="1">
                <a:latin typeface="Consolas" panose="020B0609020204030204" pitchFamily="49" charset="0"/>
                <a:ea typeface="新細明體" pitchFamily="18" charset="-120"/>
                <a:cs typeface="Consolas" panose="020B0609020204030204" pitchFamily="49" charset="0"/>
              </a:rPr>
              <a:t>malloc</a:t>
            </a:r>
            <a:r>
              <a:rPr lang="en-US" altLang="zh-TW" b="0" dirty="0">
                <a:latin typeface="Consolas" panose="020B0609020204030204" pitchFamily="49" charset="0"/>
                <a:ea typeface="新細明體" pitchFamily="18" charset="-120"/>
                <a:cs typeface="Consolas" panose="020B0609020204030204" pitchFamily="49" charset="0"/>
              </a:rPr>
              <a:t>(1*</a:t>
            </a:r>
            <a:r>
              <a:rPr lang="en-US" altLang="zh-TW" b="0" dirty="0" err="1">
                <a:latin typeface="Consolas" panose="020B0609020204030204" pitchFamily="49" charset="0"/>
                <a:ea typeface="新細明體" pitchFamily="18" charset="-120"/>
                <a:cs typeface="Consolas" panose="020B0609020204030204" pitchFamily="49" charset="0"/>
              </a:rPr>
              <a:t>sizeof</a:t>
            </a:r>
            <a:r>
              <a:rPr lang="en-US" altLang="zh-TW" b="0" dirty="0">
                <a:latin typeface="Consolas" panose="020B0609020204030204" pitchFamily="49" charset="0"/>
                <a:ea typeface="新細明體" pitchFamily="18" charset="-120"/>
                <a:cs typeface="Consolas" panose="020B0609020204030204" pitchFamily="49" charset="0"/>
              </a:rPr>
              <a:t>(</a:t>
            </a:r>
            <a:r>
              <a:rPr lang="en-US" altLang="zh-TW" b="0" dirty="0" err="1">
                <a:latin typeface="Consolas" panose="020B0609020204030204" pitchFamily="49" charset="0"/>
                <a:ea typeface="新細明體" pitchFamily="18" charset="-120"/>
                <a:cs typeface="Consolas" panose="020B0609020204030204" pitchFamily="49" charset="0"/>
              </a:rPr>
              <a:t>listNode</a:t>
            </a:r>
            <a:r>
              <a:rPr lang="en-US" altLang="zh-TW" b="0" dirty="0">
                <a:latin typeface="Consolas" panose="020B0609020204030204" pitchFamily="49" charset="0"/>
                <a:ea typeface="新細明體" pitchFamily="18" charset="-120"/>
                <a:cs typeface="Consolas" panose="020B0609020204030204" pitchFamily="49" charset="0"/>
              </a:rPr>
              <a:t>));</a:t>
            </a:r>
          </a:p>
          <a:p>
            <a:pPr>
              <a:lnSpc>
                <a:spcPct val="110000"/>
              </a:lnSpc>
            </a:pPr>
            <a:r>
              <a:rPr lang="en-US" altLang="zh-TW" b="0" dirty="0" err="1">
                <a:latin typeface="Consolas" panose="020B0609020204030204" pitchFamily="49" charset="0"/>
                <a:ea typeface="新細明體" pitchFamily="18" charset="-120"/>
                <a:cs typeface="Consolas" panose="020B0609020204030204" pitchFamily="49" charset="0"/>
              </a:rPr>
              <a:t>newNode</a:t>
            </a:r>
            <a:r>
              <a:rPr lang="en-US" altLang="zh-TW" b="0" dirty="0">
                <a:latin typeface="Consolas" panose="020B0609020204030204" pitchFamily="49" charset="0"/>
                <a:ea typeface="新細明體" pitchFamily="18" charset="-120"/>
                <a:cs typeface="Consolas" panose="020B0609020204030204" pitchFamily="49" charset="0"/>
              </a:rPr>
              <a:t>-&gt;data = 10;</a:t>
            </a:r>
          </a:p>
          <a:p>
            <a:pPr>
              <a:lnSpc>
                <a:spcPct val="110000"/>
              </a:lnSpc>
            </a:pPr>
            <a:r>
              <a:rPr lang="en-US" altLang="zh-TW" b="0" dirty="0" err="1">
                <a:latin typeface="Consolas" panose="020B0609020204030204" pitchFamily="49" charset="0"/>
                <a:ea typeface="新細明體" pitchFamily="18" charset="-120"/>
                <a:cs typeface="Consolas" panose="020B0609020204030204" pitchFamily="49" charset="0"/>
              </a:rPr>
              <a:t>newNode</a:t>
            </a:r>
            <a:r>
              <a:rPr lang="en-US" altLang="zh-TW" b="0" dirty="0">
                <a:latin typeface="Consolas" panose="020B0609020204030204" pitchFamily="49" charset="0"/>
                <a:ea typeface="新細明體" pitchFamily="18" charset="-120"/>
                <a:cs typeface="Consolas" panose="020B0609020204030204" pitchFamily="49" charset="0"/>
              </a:rPr>
              <a:t>-&gt;link = NULL;</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rPr>
              <a:t>list1ptr-&gt;head = </a:t>
            </a:r>
            <a:r>
              <a:rPr lang="en-US" altLang="zh-TW" b="0" dirty="0" err="1">
                <a:latin typeface="Consolas" panose="020B0609020204030204" pitchFamily="49" charset="0"/>
                <a:ea typeface="新細明體" pitchFamily="18" charset="-120"/>
                <a:cs typeface="Consolas" panose="020B0609020204030204" pitchFamily="49" charset="0"/>
              </a:rPr>
              <a:t>newNode</a:t>
            </a:r>
            <a:r>
              <a:rPr lang="en-US" altLang="zh-TW" b="0" dirty="0">
                <a:latin typeface="Consolas" panose="020B0609020204030204" pitchFamily="49" charset="0"/>
                <a:ea typeface="新細明體" pitchFamily="18" charset="-120"/>
                <a:cs typeface="Consolas" panose="020B0609020204030204" pitchFamily="49" charset="0"/>
              </a:rPr>
              <a:t>; </a:t>
            </a:r>
          </a:p>
        </p:txBody>
      </p:sp>
      <p:sp>
        <p:nvSpPr>
          <p:cNvPr id="14" name="Rectangle 4"/>
          <p:cNvSpPr>
            <a:spLocks noChangeArrowheads="1"/>
          </p:cNvSpPr>
          <p:nvPr/>
        </p:nvSpPr>
        <p:spPr bwMode="auto">
          <a:xfrm>
            <a:off x="424179" y="3636641"/>
            <a:ext cx="470059" cy="1591471"/>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2</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3</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4</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5</a:t>
            </a:r>
          </a:p>
        </p:txBody>
      </p:sp>
      <p:sp>
        <p:nvSpPr>
          <p:cNvPr id="15" name="内容占位符 1"/>
          <p:cNvSpPr txBox="1">
            <a:spLocks/>
          </p:cNvSpPr>
          <p:nvPr/>
        </p:nvSpPr>
        <p:spPr bwMode="auto">
          <a:xfrm>
            <a:off x="7981199" y="3216741"/>
            <a:ext cx="1115616" cy="393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2"/>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3"/>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TW" sz="2000" dirty="0"/>
              <a:t>C code</a:t>
            </a:r>
            <a:endParaRPr lang="en-US" altLang="zh-TW" sz="1600" dirty="0"/>
          </a:p>
        </p:txBody>
      </p:sp>
      <p:sp>
        <p:nvSpPr>
          <p:cNvPr id="16" name="内容占位符 1"/>
          <p:cNvSpPr txBox="1">
            <a:spLocks/>
          </p:cNvSpPr>
          <p:nvPr/>
        </p:nvSpPr>
        <p:spPr bwMode="auto">
          <a:xfrm>
            <a:off x="363022" y="3216741"/>
            <a:ext cx="5805029" cy="4868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2"/>
              </a:buBlip>
              <a:defRPr sz="3200" kern="1200">
                <a:solidFill>
                  <a:schemeClr val="tx1"/>
                </a:solidFill>
                <a:latin typeface="+mj-lt"/>
                <a:ea typeface="+mn-ea"/>
                <a:cs typeface="Times New Roman" panose="02020603050405020304" pitchFamily="18" charset="0"/>
              </a:defRPr>
            </a:lvl1pPr>
            <a:lvl2pPr marL="742950" indent="-285750" algn="l" rtl="0" eaLnBrk="1" fontAlgn="base" hangingPunct="1">
              <a:spcBef>
                <a:spcPct val="20000"/>
              </a:spcBef>
              <a:spcAft>
                <a:spcPct val="0"/>
              </a:spcAft>
              <a:buSzPct val="60000"/>
              <a:buFontTx/>
              <a:buBlip>
                <a:blip r:embed="rId3"/>
              </a:buBlip>
              <a:defRPr sz="2800" kern="1200">
                <a:solidFill>
                  <a:schemeClr val="tx1"/>
                </a:solidFill>
                <a:latin typeface="+mj-lt"/>
                <a:ea typeface="+mn-ea"/>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j-lt"/>
                <a:ea typeface="+mn-ea"/>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400" dirty="0">
                <a:solidFill>
                  <a:prstClr val="black"/>
                </a:solidFill>
              </a:rPr>
              <a:t>Initializing a list with a single node</a:t>
            </a:r>
          </a:p>
        </p:txBody>
      </p:sp>
      <p:sp>
        <p:nvSpPr>
          <p:cNvPr id="17" name="Rectangle 5"/>
          <p:cNvSpPr>
            <a:spLocks noChangeArrowheads="1"/>
          </p:cNvSpPr>
          <p:nvPr/>
        </p:nvSpPr>
        <p:spPr bwMode="auto">
          <a:xfrm>
            <a:off x="4609030" y="5513435"/>
            <a:ext cx="508812"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8" name="Rectangle 5"/>
          <p:cNvSpPr>
            <a:spLocks noChangeArrowheads="1"/>
          </p:cNvSpPr>
          <p:nvPr/>
        </p:nvSpPr>
        <p:spPr bwMode="auto">
          <a:xfrm>
            <a:off x="5126323" y="5511889"/>
            <a:ext cx="892513"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9" name="TextBox 17"/>
          <p:cNvSpPr txBox="1"/>
          <p:nvPr/>
        </p:nvSpPr>
        <p:spPr>
          <a:xfrm>
            <a:off x="4922432" y="6085577"/>
            <a:ext cx="1537600" cy="400110"/>
          </a:xfrm>
          <a:prstGeom prst="rect">
            <a:avLst/>
          </a:prstGeom>
          <a:noFill/>
        </p:spPr>
        <p:txBody>
          <a:bodyPr wrap="none" rtlCol="0">
            <a:spAutoFit/>
          </a:bodyPr>
          <a:lstStyle/>
          <a:p>
            <a:r>
              <a:rPr lang="en-US" sz="2000" dirty="0">
                <a:latin typeface="+mn-lt"/>
                <a:cs typeface="Consolas" panose="020B0609020204030204" pitchFamily="49" charset="0"/>
              </a:rPr>
              <a:t>A new node</a:t>
            </a:r>
            <a:endParaRPr lang="en-US" dirty="0">
              <a:latin typeface="+mn-lt"/>
              <a:cs typeface="Consolas" panose="020B0609020204030204" pitchFamily="49" charset="0"/>
            </a:endParaRPr>
          </a:p>
        </p:txBody>
      </p:sp>
      <p:sp>
        <p:nvSpPr>
          <p:cNvPr id="20" name="矩形 19"/>
          <p:cNvSpPr/>
          <p:nvPr/>
        </p:nvSpPr>
        <p:spPr>
          <a:xfrm>
            <a:off x="4416057" y="5422090"/>
            <a:ext cx="1800200"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
          <p:cNvSpPr>
            <a:spLocks noChangeArrowheads="1"/>
          </p:cNvSpPr>
          <p:nvPr/>
        </p:nvSpPr>
        <p:spPr bwMode="auto">
          <a:xfrm>
            <a:off x="4619132" y="5511889"/>
            <a:ext cx="508812"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10</a:t>
            </a:r>
          </a:p>
        </p:txBody>
      </p:sp>
      <p:sp>
        <p:nvSpPr>
          <p:cNvPr id="22" name="Line 9"/>
          <p:cNvSpPr>
            <a:spLocks noChangeShapeType="1"/>
          </p:cNvSpPr>
          <p:nvPr/>
        </p:nvSpPr>
        <p:spPr bwMode="auto">
          <a:xfrm flipV="1">
            <a:off x="5573151" y="5694194"/>
            <a:ext cx="1073129" cy="18239"/>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23" name="Text Box 43"/>
          <p:cNvSpPr txBox="1">
            <a:spLocks noChangeArrowheads="1"/>
          </p:cNvSpPr>
          <p:nvPr/>
        </p:nvSpPr>
        <p:spPr bwMode="auto">
          <a:xfrm>
            <a:off x="6663085" y="5493361"/>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TW" altLang="en-US" sz="2000" b="1" dirty="0">
                <a:latin typeface="Tahoma" panose="020B0604030504040204" pitchFamily="34" charset="0"/>
                <a:sym typeface="Symbol" panose="05050102010706020507" pitchFamily="18" charset="2"/>
              </a:rPr>
              <a:t></a:t>
            </a:r>
            <a:endParaRPr lang="zh-TW" altLang="en-US" sz="2000" b="1" dirty="0">
              <a:latin typeface="Tahoma" panose="020B0604030504040204" pitchFamily="34" charset="0"/>
            </a:endParaRPr>
          </a:p>
        </p:txBody>
      </p:sp>
      <p:sp>
        <p:nvSpPr>
          <p:cNvPr id="24" name="TextBox 17"/>
          <p:cNvSpPr txBox="1"/>
          <p:nvPr/>
        </p:nvSpPr>
        <p:spPr>
          <a:xfrm>
            <a:off x="1349627" y="6058733"/>
            <a:ext cx="1845377" cy="400110"/>
          </a:xfrm>
          <a:prstGeom prst="rect">
            <a:avLst/>
          </a:prstGeom>
          <a:noFill/>
        </p:spPr>
        <p:txBody>
          <a:bodyPr wrap="none" rtlCol="0">
            <a:spAutoFit/>
          </a:bodyPr>
          <a:lstStyle/>
          <a:p>
            <a:r>
              <a:rPr lang="en-US" sz="2000" dirty="0">
                <a:solidFill>
                  <a:srgbClr val="FF0000"/>
                </a:solidFill>
                <a:latin typeface="+mn-lt"/>
                <a:cs typeface="Consolas" panose="020B0609020204030204" pitchFamily="49" charset="0"/>
              </a:rPr>
              <a:t>list1ptr-&gt;head</a:t>
            </a:r>
            <a:endParaRPr lang="en-US" dirty="0">
              <a:solidFill>
                <a:srgbClr val="FF0000"/>
              </a:solidFill>
              <a:latin typeface="+mn-lt"/>
              <a:cs typeface="Consolas" panose="020B0609020204030204" pitchFamily="49" charset="0"/>
            </a:endParaRPr>
          </a:p>
        </p:txBody>
      </p:sp>
      <p:sp>
        <p:nvSpPr>
          <p:cNvPr id="25" name="Line 9"/>
          <p:cNvSpPr>
            <a:spLocks noChangeShapeType="1"/>
          </p:cNvSpPr>
          <p:nvPr/>
        </p:nvSpPr>
        <p:spPr bwMode="auto">
          <a:xfrm flipV="1">
            <a:off x="3407285" y="5745973"/>
            <a:ext cx="1191643" cy="397552"/>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28" name="Rectangle 3">
            <a:extLst>
              <a:ext uri="{FF2B5EF4-FFF2-40B4-BE49-F238E27FC236}">
                <a16:creationId xmlns:a16="http://schemas.microsoft.com/office/drawing/2014/main" id="{A8FAA4A4-CFB6-164B-A04E-3D16CE4116AD}"/>
              </a:ext>
            </a:extLst>
          </p:cNvPr>
          <p:cNvSpPr>
            <a:spLocks noChangeArrowheads="1"/>
          </p:cNvSpPr>
          <p:nvPr/>
        </p:nvSpPr>
        <p:spPr bwMode="auto">
          <a:xfrm>
            <a:off x="3105315" y="1998310"/>
            <a:ext cx="3719264" cy="1070650"/>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typedef struct </a:t>
            </a:r>
            <a:r>
              <a:rPr lang="en-US" altLang="zh-TW" sz="2000" b="0" dirty="0" err="1">
                <a:latin typeface="Consolas" panose="020B0609020204030204" pitchFamily="49" charset="0"/>
                <a:ea typeface="新細明體" pitchFamily="18" charset="-120"/>
                <a:cs typeface="Consolas" panose="020B0609020204030204" pitchFamily="49" charset="0"/>
              </a:rPr>
              <a:t>llist</a:t>
            </a:r>
            <a:r>
              <a:rPr lang="en-US" altLang="zh-TW" sz="2000" b="0" dirty="0">
                <a:latin typeface="Consolas" panose="020B0609020204030204" pitchFamily="49" charset="0"/>
                <a:ea typeface="新細明體" pitchFamily="18" charset="-120"/>
                <a:cs typeface="Consolas" panose="020B0609020204030204" pitchFamily="49" charset="0"/>
              </a:rPr>
              <a:t> {</a:t>
            </a:r>
            <a:br>
              <a:rPr lang="en-US" altLang="zh-TW" sz="2000" b="0" dirty="0">
                <a:latin typeface="Consolas" panose="020B0609020204030204" pitchFamily="49" charset="0"/>
                <a:ea typeface="新細明體" pitchFamily="18" charset="-120"/>
                <a:cs typeface="Consolas" panose="020B0609020204030204" pitchFamily="49" charset="0"/>
              </a:rPr>
            </a:b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listNode</a:t>
            </a:r>
            <a:r>
              <a:rPr lang="en-US" altLang="zh-TW" sz="2000" b="0" dirty="0">
                <a:latin typeface="Consolas" panose="020B0609020204030204" pitchFamily="49" charset="0"/>
                <a:ea typeface="新細明體" pitchFamily="18" charset="-120"/>
                <a:cs typeface="Consolas" panose="020B0609020204030204" pitchFamily="49" charset="0"/>
              </a:rPr>
              <a:t>* head;</a:t>
            </a:r>
            <a:br>
              <a:rPr lang="en-US" altLang="zh-TW" sz="2000" b="0" dirty="0">
                <a:latin typeface="Consolas" panose="020B0609020204030204" pitchFamily="49" charset="0"/>
                <a:ea typeface="新細明體" pitchFamily="18" charset="-120"/>
                <a:cs typeface="Consolas" panose="020B0609020204030204" pitchFamily="49" charset="0"/>
              </a:rPr>
            </a:b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llist</a:t>
            </a:r>
            <a:r>
              <a:rPr lang="en-US" altLang="zh-TW" sz="2000" b="0" dirty="0">
                <a:latin typeface="Consolas" panose="020B0609020204030204" pitchFamily="49" charset="0"/>
                <a:ea typeface="新細明體" pitchFamily="18" charset="-120"/>
                <a:cs typeface="Consolas" panose="020B0609020204030204" pitchFamily="49" charset="0"/>
              </a:rPr>
              <a:t>;</a:t>
            </a:r>
          </a:p>
        </p:txBody>
      </p:sp>
      <p:sp>
        <p:nvSpPr>
          <p:cNvPr id="29" name="Rectangle 4">
            <a:extLst>
              <a:ext uri="{FF2B5EF4-FFF2-40B4-BE49-F238E27FC236}">
                <a16:creationId xmlns:a16="http://schemas.microsoft.com/office/drawing/2014/main" id="{842430BE-12C3-9B44-92C6-C75FF2571F23}"/>
              </a:ext>
            </a:extLst>
          </p:cNvPr>
          <p:cNvSpPr>
            <a:spLocks noChangeArrowheads="1"/>
          </p:cNvSpPr>
          <p:nvPr/>
        </p:nvSpPr>
        <p:spPr bwMode="auto">
          <a:xfrm>
            <a:off x="2648115" y="1998310"/>
            <a:ext cx="470059" cy="1070650"/>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2</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3</a:t>
            </a:r>
          </a:p>
        </p:txBody>
      </p:sp>
    </p:spTree>
    <p:extLst>
      <p:ext uri="{BB962C8B-B14F-4D97-AF65-F5344CB8AC3E}">
        <p14:creationId xmlns:p14="http://schemas.microsoft.com/office/powerpoint/2010/main" val="297088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4" end="4"/>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5" grpId="0"/>
      <p:bldP spid="16" grpId="0"/>
      <p:bldP spid="17" grpId="0" animBg="1"/>
      <p:bldP spid="18" grpId="0" animBg="1"/>
      <p:bldP spid="19" grpId="0"/>
      <p:bldP spid="20" grpId="0" animBg="1"/>
      <p:bldP spid="21" grpId="0" animBg="1"/>
      <p:bldP spid="22" grpId="0" animBg="1"/>
      <p:bldP spid="23" grpId="0"/>
      <p:bldP spid="24" grpId="0"/>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sz="2800" dirty="0"/>
              <a:t>Prepend: Add a new node to make it the </a:t>
            </a:r>
            <a:r>
              <a:rPr lang="en-US" sz="2800" dirty="0">
                <a:solidFill>
                  <a:srgbClr val="FF0000"/>
                </a:solidFill>
              </a:rPr>
              <a:t>first node </a:t>
            </a:r>
            <a:r>
              <a:rPr lang="en-US" sz="2800" dirty="0"/>
              <a:t>in the </a:t>
            </a:r>
            <a:r>
              <a:rPr lang="en-US" sz="2800" dirty="0">
                <a:solidFill>
                  <a:srgbClr val="FF0000"/>
                </a:solidFill>
              </a:rPr>
              <a:t>sequence</a:t>
            </a:r>
            <a:r>
              <a:rPr lang="en-US" sz="2800" dirty="0"/>
              <a:t>.</a:t>
            </a:r>
          </a:p>
          <a:p>
            <a:pPr lvl="1"/>
            <a:r>
              <a:rPr lang="en-US" sz="2200" dirty="0"/>
              <a:t>Step 1: allocate a new node.</a:t>
            </a:r>
          </a:p>
          <a:p>
            <a:pPr lvl="1"/>
            <a:r>
              <a:rPr lang="en-US" sz="2200" dirty="0"/>
              <a:t>Step 2: update new node </a:t>
            </a:r>
          </a:p>
          <a:p>
            <a:pPr lvl="1"/>
            <a:r>
              <a:rPr lang="en-US" sz="2200" dirty="0"/>
              <a:t>Step 3: make the new node </a:t>
            </a:r>
          </a:p>
          <a:p>
            <a:pPr marL="457200" lvl="1" indent="0">
              <a:buNone/>
            </a:pPr>
            <a:r>
              <a:rPr lang="en-US" sz="2200" dirty="0"/>
              <a:t>point to the old head</a:t>
            </a:r>
          </a:p>
          <a:p>
            <a:pPr lvl="1"/>
            <a:r>
              <a:rPr lang="en-US" sz="2200" dirty="0"/>
              <a:t>Step 4: update the head to </a:t>
            </a:r>
          </a:p>
          <a:p>
            <a:pPr marL="457200" lvl="1" indent="0">
              <a:buNone/>
            </a:pPr>
            <a:r>
              <a:rPr lang="en-US" sz="2200" dirty="0"/>
              <a:t>point to the new node</a:t>
            </a:r>
          </a:p>
        </p:txBody>
      </p:sp>
      <p:sp>
        <p:nvSpPr>
          <p:cNvPr id="3" name="标题 2"/>
          <p:cNvSpPr>
            <a:spLocks noGrp="1"/>
          </p:cNvSpPr>
          <p:nvPr>
            <p:ph type="title"/>
          </p:nvPr>
        </p:nvSpPr>
        <p:spPr/>
        <p:txBody>
          <a:bodyPr/>
          <a:lstStyle/>
          <a:p>
            <a:r>
              <a:rPr lang="en-US" dirty="0"/>
              <a:t>Warmup: Prepend Operation</a:t>
            </a:r>
          </a:p>
        </p:txBody>
      </p:sp>
      <p:sp>
        <p:nvSpPr>
          <p:cNvPr id="4" name="页脚占位符 3"/>
          <p:cNvSpPr>
            <a:spLocks noGrp="1"/>
          </p:cNvSpPr>
          <p:nvPr>
            <p:ph type="ftr" sz="quarter" idx="11"/>
          </p:nvPr>
        </p:nvSpPr>
        <p:spPr/>
        <p:txBody>
          <a:bodyPr/>
          <a:lstStyle/>
          <a:p>
            <a:pPr>
              <a:defRPr/>
            </a:pPr>
            <a:r>
              <a:rPr lang="en-US" altLang="zh-CN" sz="1200" dirty="0"/>
              <a:t>Singly Linked List</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25</a:t>
            </a:fld>
            <a:endParaRPr lang="en-US" dirty="0"/>
          </a:p>
        </p:txBody>
      </p:sp>
      <p:sp>
        <p:nvSpPr>
          <p:cNvPr id="22" name="Rectangle 5"/>
          <p:cNvSpPr>
            <a:spLocks noChangeArrowheads="1"/>
          </p:cNvSpPr>
          <p:nvPr/>
        </p:nvSpPr>
        <p:spPr bwMode="auto">
          <a:xfrm>
            <a:off x="4989530" y="5583741"/>
            <a:ext cx="488219"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12</a:t>
            </a:r>
          </a:p>
        </p:txBody>
      </p:sp>
      <p:sp>
        <p:nvSpPr>
          <p:cNvPr id="23" name="Rectangle 5"/>
          <p:cNvSpPr>
            <a:spLocks noChangeArrowheads="1"/>
          </p:cNvSpPr>
          <p:nvPr/>
        </p:nvSpPr>
        <p:spPr bwMode="auto">
          <a:xfrm>
            <a:off x="5483978" y="5579745"/>
            <a:ext cx="212093"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24" name="Rectangle 5"/>
          <p:cNvSpPr>
            <a:spLocks noChangeArrowheads="1"/>
          </p:cNvSpPr>
          <p:nvPr/>
        </p:nvSpPr>
        <p:spPr bwMode="auto">
          <a:xfrm>
            <a:off x="6154664" y="5595846"/>
            <a:ext cx="494925"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20</a:t>
            </a:r>
          </a:p>
        </p:txBody>
      </p:sp>
      <p:sp>
        <p:nvSpPr>
          <p:cNvPr id="25" name="Rectangle 5"/>
          <p:cNvSpPr>
            <a:spLocks noChangeArrowheads="1"/>
          </p:cNvSpPr>
          <p:nvPr/>
        </p:nvSpPr>
        <p:spPr bwMode="auto">
          <a:xfrm>
            <a:off x="6660091" y="5595846"/>
            <a:ext cx="202795"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26" name="Rectangle 5"/>
          <p:cNvSpPr>
            <a:spLocks noChangeArrowheads="1"/>
          </p:cNvSpPr>
          <p:nvPr/>
        </p:nvSpPr>
        <p:spPr bwMode="auto">
          <a:xfrm>
            <a:off x="7274910" y="5581795"/>
            <a:ext cx="480942"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40</a:t>
            </a:r>
          </a:p>
        </p:txBody>
      </p:sp>
      <p:sp>
        <p:nvSpPr>
          <p:cNvPr id="27" name="Rectangle 5"/>
          <p:cNvSpPr>
            <a:spLocks noChangeArrowheads="1"/>
          </p:cNvSpPr>
          <p:nvPr/>
        </p:nvSpPr>
        <p:spPr bwMode="auto">
          <a:xfrm>
            <a:off x="7764334" y="5580249"/>
            <a:ext cx="192708"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28" name="Line 9"/>
          <p:cNvSpPr>
            <a:spLocks noChangeShapeType="1"/>
          </p:cNvSpPr>
          <p:nvPr/>
        </p:nvSpPr>
        <p:spPr bwMode="auto">
          <a:xfrm>
            <a:off x="7848458" y="5784989"/>
            <a:ext cx="392026" cy="0"/>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29" name="Text Box 43"/>
          <p:cNvSpPr txBox="1">
            <a:spLocks noChangeArrowheads="1"/>
          </p:cNvSpPr>
          <p:nvPr/>
        </p:nvSpPr>
        <p:spPr bwMode="auto">
          <a:xfrm>
            <a:off x="8223076" y="5623105"/>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TW" altLang="en-US" sz="2000" b="1" dirty="0">
                <a:latin typeface="Tahoma" panose="020B0604030504040204" pitchFamily="34" charset="0"/>
                <a:sym typeface="Symbol" panose="05050102010706020507" pitchFamily="18" charset="2"/>
              </a:rPr>
              <a:t></a:t>
            </a:r>
            <a:endParaRPr lang="zh-TW" altLang="en-US" sz="2000" b="1" dirty="0">
              <a:latin typeface="Tahoma" panose="020B0604030504040204" pitchFamily="34" charset="0"/>
            </a:endParaRPr>
          </a:p>
        </p:txBody>
      </p:sp>
      <p:sp>
        <p:nvSpPr>
          <p:cNvPr id="32" name="Line 9"/>
          <p:cNvSpPr>
            <a:spLocks noChangeShapeType="1"/>
          </p:cNvSpPr>
          <p:nvPr/>
        </p:nvSpPr>
        <p:spPr bwMode="auto">
          <a:xfrm>
            <a:off x="5606420" y="5813563"/>
            <a:ext cx="425179" cy="7980"/>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33" name="矩形 32"/>
          <p:cNvSpPr/>
          <p:nvPr/>
        </p:nvSpPr>
        <p:spPr>
          <a:xfrm>
            <a:off x="4915329" y="5475043"/>
            <a:ext cx="898789"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矩形 33"/>
          <p:cNvSpPr/>
          <p:nvPr/>
        </p:nvSpPr>
        <p:spPr>
          <a:xfrm>
            <a:off x="6098643" y="5489516"/>
            <a:ext cx="868061"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p:cNvSpPr/>
          <p:nvPr/>
        </p:nvSpPr>
        <p:spPr>
          <a:xfrm>
            <a:off x="7146238" y="5490450"/>
            <a:ext cx="882900"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Line 9"/>
          <p:cNvSpPr>
            <a:spLocks noChangeShapeType="1"/>
          </p:cNvSpPr>
          <p:nvPr/>
        </p:nvSpPr>
        <p:spPr bwMode="auto">
          <a:xfrm flipV="1">
            <a:off x="6767693" y="5769926"/>
            <a:ext cx="482731" cy="15062"/>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37" name="Line 29"/>
          <p:cNvSpPr>
            <a:spLocks noChangeAspect="1" noChangeShapeType="1"/>
          </p:cNvSpPr>
          <p:nvPr/>
        </p:nvSpPr>
        <p:spPr bwMode="auto">
          <a:xfrm>
            <a:off x="4795158" y="5293311"/>
            <a:ext cx="292681" cy="278151"/>
          </a:xfrm>
          <a:prstGeom prst="line">
            <a:avLst/>
          </a:prstGeom>
          <a:noFill/>
          <a:ln w="28575">
            <a:solidFill>
              <a:srgbClr val="000000"/>
            </a:solidFill>
            <a:round/>
            <a:headEnd type="none"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sz="2800" u="heavy" dirty="0">
              <a:solidFill>
                <a:srgbClr val="000000"/>
              </a:solidFill>
              <a:cs typeface="+mn-cs"/>
            </a:endParaRPr>
          </a:p>
        </p:txBody>
      </p:sp>
      <p:sp>
        <p:nvSpPr>
          <p:cNvPr id="38" name="TextBox 80902"/>
          <p:cNvSpPr txBox="1">
            <a:spLocks noChangeAspect="1"/>
          </p:cNvSpPr>
          <p:nvPr/>
        </p:nvSpPr>
        <p:spPr bwMode="auto">
          <a:xfrm>
            <a:off x="3872308" y="4945519"/>
            <a:ext cx="1361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dirty="0" err="1">
                <a:solidFill>
                  <a:srgbClr val="FF0000"/>
                </a:solidFill>
                <a:latin typeface="+mj-lt"/>
              </a:rPr>
              <a:t>list.head</a:t>
            </a:r>
            <a:endParaRPr lang="en-US" altLang="zh-CN" sz="1600" dirty="0">
              <a:solidFill>
                <a:srgbClr val="FF0000"/>
              </a:solidFill>
              <a:latin typeface="+mj-lt"/>
            </a:endParaRPr>
          </a:p>
        </p:txBody>
      </p:sp>
      <p:sp>
        <p:nvSpPr>
          <p:cNvPr id="39" name="Rectangle 5"/>
          <p:cNvSpPr>
            <a:spLocks noChangeArrowheads="1"/>
          </p:cNvSpPr>
          <p:nvPr/>
        </p:nvSpPr>
        <p:spPr bwMode="auto">
          <a:xfrm>
            <a:off x="3218323" y="5617269"/>
            <a:ext cx="411177"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40" name="Rectangle 5"/>
          <p:cNvSpPr>
            <a:spLocks noChangeArrowheads="1"/>
          </p:cNvSpPr>
          <p:nvPr/>
        </p:nvSpPr>
        <p:spPr bwMode="auto">
          <a:xfrm>
            <a:off x="3635729" y="5613273"/>
            <a:ext cx="212093"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41" name="矩形 40"/>
          <p:cNvSpPr/>
          <p:nvPr/>
        </p:nvSpPr>
        <p:spPr>
          <a:xfrm>
            <a:off x="3146316" y="5508571"/>
            <a:ext cx="819554"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
          <p:cNvSpPr>
            <a:spLocks noChangeArrowheads="1"/>
          </p:cNvSpPr>
          <p:nvPr/>
        </p:nvSpPr>
        <p:spPr bwMode="auto">
          <a:xfrm>
            <a:off x="3218324" y="5617269"/>
            <a:ext cx="419958"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5</a:t>
            </a:r>
          </a:p>
        </p:txBody>
      </p:sp>
      <p:sp>
        <p:nvSpPr>
          <p:cNvPr id="75" name="Line 9"/>
          <p:cNvSpPr>
            <a:spLocks noChangeShapeType="1"/>
          </p:cNvSpPr>
          <p:nvPr/>
        </p:nvSpPr>
        <p:spPr bwMode="auto">
          <a:xfrm flipV="1">
            <a:off x="3774641" y="5821542"/>
            <a:ext cx="1204387" cy="1303"/>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78" name="Line 29"/>
          <p:cNvSpPr>
            <a:spLocks noChangeAspect="1" noChangeShapeType="1"/>
          </p:cNvSpPr>
          <p:nvPr/>
        </p:nvSpPr>
        <p:spPr bwMode="auto">
          <a:xfrm>
            <a:off x="2966628" y="5332491"/>
            <a:ext cx="292681" cy="278151"/>
          </a:xfrm>
          <a:prstGeom prst="line">
            <a:avLst/>
          </a:prstGeom>
          <a:noFill/>
          <a:ln w="28575">
            <a:solidFill>
              <a:srgbClr val="000000"/>
            </a:solidFill>
            <a:round/>
            <a:headEnd type="none"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sz="2800" u="heavy" dirty="0">
              <a:solidFill>
                <a:srgbClr val="000000"/>
              </a:solidFill>
              <a:cs typeface="+mn-cs"/>
            </a:endParaRPr>
          </a:p>
        </p:txBody>
      </p:sp>
      <p:sp>
        <p:nvSpPr>
          <p:cNvPr id="79" name="TextBox 80902"/>
          <p:cNvSpPr txBox="1">
            <a:spLocks noChangeAspect="1"/>
          </p:cNvSpPr>
          <p:nvPr/>
        </p:nvSpPr>
        <p:spPr bwMode="auto">
          <a:xfrm>
            <a:off x="2303610" y="4947681"/>
            <a:ext cx="13860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dirty="0" err="1">
                <a:solidFill>
                  <a:srgbClr val="FF0000"/>
                </a:solidFill>
                <a:latin typeface="+mj-lt"/>
              </a:rPr>
              <a:t>list.head</a:t>
            </a:r>
            <a:endParaRPr lang="en-US" altLang="zh-CN" sz="1600" dirty="0">
              <a:solidFill>
                <a:srgbClr val="FF0000"/>
              </a:solidFill>
              <a:latin typeface="+mj-lt"/>
            </a:endParaRPr>
          </a:p>
        </p:txBody>
      </p:sp>
      <p:sp>
        <p:nvSpPr>
          <p:cNvPr id="83" name="Rectangle 26"/>
          <p:cNvSpPr/>
          <p:nvPr/>
        </p:nvSpPr>
        <p:spPr>
          <a:xfrm>
            <a:off x="4837701" y="1666052"/>
            <a:ext cx="4206867" cy="2819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Algorithm 3: </a:t>
            </a:r>
            <a:r>
              <a:rPr lang="en-US" b="1" i="1" dirty="0">
                <a:solidFill>
                  <a:schemeClr val="tx1"/>
                </a:solidFill>
              </a:rPr>
              <a:t>prepend(data, list)</a:t>
            </a:r>
          </a:p>
        </p:txBody>
      </p:sp>
      <p:sp>
        <p:nvSpPr>
          <p:cNvPr id="84" name="Rectangle 3"/>
          <p:cNvSpPr>
            <a:spLocks noChangeArrowheads="1"/>
          </p:cNvSpPr>
          <p:nvPr/>
        </p:nvSpPr>
        <p:spPr bwMode="auto">
          <a:xfrm>
            <a:off x="5069635" y="1947976"/>
            <a:ext cx="3966861" cy="3047888"/>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temp</a:t>
            </a: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new allocated node</a:t>
            </a:r>
          </a:p>
          <a:p>
            <a:pPr>
              <a:lnSpc>
                <a:spcPct val="110000"/>
              </a:lnSpc>
            </a:pPr>
            <a:r>
              <a:rPr lang="en-US" altLang="zh-TW" sz="2000" b="0" dirty="0" err="1">
                <a:latin typeface="Consolas" panose="020B0609020204030204" pitchFamily="49" charset="0"/>
                <a:ea typeface="新細明體" pitchFamily="18" charset="-120"/>
                <a:cs typeface="Consolas" panose="020B0609020204030204" pitchFamily="49" charset="0"/>
              </a:rPr>
              <a:t>temp.data</a:t>
            </a: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data</a:t>
            </a:r>
            <a:endPar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if </a:t>
            </a:r>
            <a:r>
              <a:rPr lang="en-US" altLang="zh-TW" sz="2000" b="0" dirty="0" err="1">
                <a:solidFill>
                  <a:schemeClr val="tx1"/>
                </a:solidFill>
                <a:latin typeface="Consolas" panose="020B0609020204030204" pitchFamily="49" charset="0"/>
                <a:ea typeface="新細明體" pitchFamily="18" charset="-120"/>
                <a:cs typeface="Consolas" panose="020B0609020204030204" pitchFamily="49" charset="0"/>
              </a:rPr>
              <a:t>list.head</a:t>
            </a:r>
            <a:r>
              <a:rPr lang="en-US" altLang="zh-TW" sz="2000" b="0" dirty="0">
                <a:solidFill>
                  <a:schemeClr val="tx1"/>
                </a:solidFill>
                <a:latin typeface="Consolas" panose="020B0609020204030204" pitchFamily="49" charset="0"/>
                <a:ea typeface="新細明體" pitchFamily="18" charset="-120"/>
                <a:cs typeface="Consolas" panose="020B0609020204030204" pitchFamily="49" charset="0"/>
              </a:rPr>
              <a:t> = NULL</a:t>
            </a: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temp.link</a:t>
            </a: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NULL</a:t>
            </a:r>
            <a:endParaRPr lang="en-US" altLang="zh-CN"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list.head</a:t>
            </a: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sz="2000" b="0" dirty="0">
                <a:latin typeface="Consolas" panose="020B0609020204030204" pitchFamily="49" charset="0"/>
                <a:ea typeface="新細明體" pitchFamily="18" charset="-120"/>
                <a:cs typeface="Consolas" panose="020B0609020204030204" pitchFamily="49" charset="0"/>
              </a:rPr>
              <a:t>temp</a:t>
            </a: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return</a:t>
            </a:r>
          </a:p>
          <a:p>
            <a:pPr>
              <a:lnSpc>
                <a:spcPct val="110000"/>
              </a:lnSpc>
            </a:pPr>
            <a:r>
              <a:rPr lang="en-US" altLang="zh-TW" sz="2000" b="0" dirty="0" err="1">
                <a:latin typeface="Consolas" panose="020B0609020204030204" pitchFamily="49" charset="0"/>
                <a:ea typeface="新細明體" pitchFamily="18" charset="-120"/>
                <a:cs typeface="Consolas" panose="020B0609020204030204" pitchFamily="49" charset="0"/>
              </a:rPr>
              <a:t>temp.link</a:t>
            </a: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sz="2000" b="0" dirty="0" err="1">
                <a:latin typeface="Consolas" panose="020B0609020204030204" pitchFamily="49" charset="0"/>
                <a:ea typeface="新細明體" pitchFamily="18" charset="-120"/>
                <a:cs typeface="Consolas" panose="020B0609020204030204" pitchFamily="49" charset="0"/>
                <a:sym typeface="Symbol" pitchFamily="2" charset="2"/>
              </a:rPr>
              <a:t>list.head</a:t>
            </a:r>
            <a:endPar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endParaRPr>
          </a:p>
          <a:p>
            <a:pPr>
              <a:lnSpc>
                <a:spcPct val="110000"/>
              </a:lnSpc>
            </a:pPr>
            <a:r>
              <a:rPr lang="en-US" altLang="zh-TW" sz="2000" b="0" dirty="0" err="1">
                <a:latin typeface="Consolas" panose="020B0609020204030204" pitchFamily="49" charset="0"/>
                <a:ea typeface="新細明體" pitchFamily="18" charset="-120"/>
                <a:cs typeface="Consolas" panose="020B0609020204030204" pitchFamily="49" charset="0"/>
                <a:sym typeface="Symbol" pitchFamily="2" charset="2"/>
              </a:rPr>
              <a:t>list.head</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 temp</a:t>
            </a:r>
          </a:p>
          <a:p>
            <a:pPr>
              <a:lnSpc>
                <a:spcPct val="110000"/>
              </a:lnSpc>
            </a:pP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sym typeface="Symbol" pitchFamily="2" charset="2"/>
              </a:rPr>
              <a:t>return</a:t>
            </a:r>
            <a:endPar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endParaRPr>
          </a:p>
          <a:p>
            <a:pPr>
              <a:lnSpc>
                <a:spcPct val="110000"/>
              </a:lnSpc>
            </a:pPr>
            <a:endPar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endParaRPr>
          </a:p>
        </p:txBody>
      </p:sp>
      <p:sp>
        <p:nvSpPr>
          <p:cNvPr id="85" name="Rectangle 4"/>
          <p:cNvSpPr>
            <a:spLocks noChangeArrowheads="1"/>
          </p:cNvSpPr>
          <p:nvPr/>
        </p:nvSpPr>
        <p:spPr bwMode="auto">
          <a:xfrm>
            <a:off x="4844373" y="1947976"/>
            <a:ext cx="300418" cy="3047888"/>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2</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3</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4</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5</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6</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7</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8</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9</a:t>
            </a:r>
          </a:p>
        </p:txBody>
      </p:sp>
    </p:spTree>
    <p:extLst>
      <p:ext uri="{BB962C8B-B14F-4D97-AF65-F5344CB8AC3E}">
        <p14:creationId xmlns:p14="http://schemas.microsoft.com/office/powerpoint/2010/main" val="29066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37"/>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p:bldP spid="32" grpId="0" animBg="1"/>
      <p:bldP spid="33" grpId="0" animBg="1"/>
      <p:bldP spid="34" grpId="0" animBg="1"/>
      <p:bldP spid="35" grpId="0" animBg="1"/>
      <p:bldP spid="36" grpId="0" animBg="1"/>
      <p:bldP spid="37" grpId="0" animBg="1"/>
      <p:bldP spid="37" grpId="1" animBg="1"/>
      <p:bldP spid="38" grpId="0"/>
      <p:bldP spid="38" grpId="1"/>
      <p:bldP spid="39" grpId="0" animBg="1"/>
      <p:bldP spid="40" grpId="0" animBg="1"/>
      <p:bldP spid="41" grpId="0" animBg="1"/>
      <p:bldP spid="44" grpId="0" animBg="1"/>
      <p:bldP spid="75" grpId="0" animBg="1"/>
      <p:bldP spid="78" grpId="0" animBg="1"/>
      <p:bldP spid="79" grpId="0"/>
      <p:bldP spid="83" grpId="0" animBg="1"/>
      <p:bldP spid="84" grpId="0" animBg="1"/>
      <p:bldP spid="8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endParaRPr lang="en-US" dirty="0"/>
              </a:p>
              <a:p>
                <a:endParaRPr lang="en-US" dirty="0"/>
              </a:p>
              <a:p>
                <a:endParaRPr lang="en-US" dirty="0"/>
              </a:p>
              <a:p>
                <a:pPr lvl="1"/>
                <a:endParaRPr lang="en-US" dirty="0"/>
              </a:p>
              <a:p>
                <a:pPr lvl="1"/>
                <a:endParaRPr lang="en-US" dirty="0"/>
              </a:p>
              <a:p>
                <a:pPr lvl="1"/>
                <a:endParaRPr lang="en-US" dirty="0"/>
              </a:p>
              <a:p>
                <a:pPr lvl="4"/>
                <a:endParaRPr lang="en-US" dirty="0"/>
              </a:p>
              <a:p>
                <a:endParaRPr lang="en-US" sz="2400" dirty="0"/>
              </a:p>
              <a:p>
                <a:r>
                  <a:rPr lang="en-US" sz="2800" dirty="0"/>
                  <a:t>Time complexity? </a:t>
                </a:r>
              </a:p>
              <a:p>
                <a:pPr lvl="1"/>
                <a14:m>
                  <m:oMath xmlns:m="http://schemas.openxmlformats.org/officeDocument/2006/math">
                    <m:r>
                      <a:rPr lang="en-US" sz="2400" b="0" i="1" smtClean="0">
                        <a:latin typeface="Cambria Math" panose="02040503050406030204" pitchFamily="18" charset="0"/>
                      </a:rPr>
                      <m:t>𝑂</m:t>
                    </m:r>
                    <m:r>
                      <a:rPr lang="en-US" sz="2400" b="0" i="1" smtClean="0">
                        <a:latin typeface="Cambria Math" panose="02040503050406030204" pitchFamily="18" charset="0"/>
                      </a:rPr>
                      <m:t>(1)</m:t>
                    </m:r>
                  </m:oMath>
                </a14:m>
                <a:endParaRPr lang="en-US" sz="2400"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b="-4113"/>
                </a:stretch>
              </a:blipFill>
            </p:spPr>
            <p:txBody>
              <a:bodyPr/>
              <a:lstStyle/>
              <a:p>
                <a:r>
                  <a:rPr lang="en-US">
                    <a:noFill/>
                  </a:rPr>
                  <a:t> </a:t>
                </a:r>
              </a:p>
            </p:txBody>
          </p:sp>
        </mc:Fallback>
      </mc:AlternateContent>
      <p:sp>
        <p:nvSpPr>
          <p:cNvPr id="3" name="标题 2"/>
          <p:cNvSpPr>
            <a:spLocks noGrp="1"/>
          </p:cNvSpPr>
          <p:nvPr>
            <p:ph type="title"/>
          </p:nvPr>
        </p:nvSpPr>
        <p:spPr/>
        <p:txBody>
          <a:bodyPr/>
          <a:lstStyle/>
          <a:p>
            <a:r>
              <a:rPr lang="en-US" sz="4000" dirty="0"/>
              <a:t>Prepend Operation Implementation</a:t>
            </a:r>
          </a:p>
        </p:txBody>
      </p:sp>
      <p:sp>
        <p:nvSpPr>
          <p:cNvPr id="4" name="页脚占位符 3"/>
          <p:cNvSpPr>
            <a:spLocks noGrp="1"/>
          </p:cNvSpPr>
          <p:nvPr>
            <p:ph type="ftr" sz="quarter" idx="11"/>
          </p:nvPr>
        </p:nvSpPr>
        <p:spPr/>
        <p:txBody>
          <a:bodyPr/>
          <a:lstStyle/>
          <a:p>
            <a:pPr>
              <a:defRPr/>
            </a:pPr>
            <a:r>
              <a:rPr lang="en-US" altLang="zh-CN" sz="1200" dirty="0"/>
              <a:t>Singly Linked List</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26</a:t>
            </a:fld>
            <a:endParaRPr lang="en-US" dirty="0"/>
          </a:p>
        </p:txBody>
      </p:sp>
      <p:sp>
        <p:nvSpPr>
          <p:cNvPr id="12" name="Rectangle 26"/>
          <p:cNvSpPr/>
          <p:nvPr/>
        </p:nvSpPr>
        <p:spPr>
          <a:xfrm>
            <a:off x="21952" y="1025976"/>
            <a:ext cx="9144001" cy="36004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dirty="0">
                <a:solidFill>
                  <a:schemeClr val="tx1"/>
                </a:solidFill>
                <a:latin typeface="+mj-lt"/>
              </a:rPr>
              <a:t>void </a:t>
            </a:r>
            <a:r>
              <a:rPr lang="en-US" b="1" i="1" dirty="0">
                <a:solidFill>
                  <a:schemeClr val="tx1"/>
                </a:solidFill>
                <a:latin typeface="+mj-lt"/>
              </a:rPr>
              <a:t>prepend(</a:t>
            </a:r>
            <a:r>
              <a:rPr lang="en-US" b="1" i="1" dirty="0" err="1">
                <a:solidFill>
                  <a:schemeClr val="tx1"/>
                </a:solidFill>
                <a:latin typeface="+mj-lt"/>
              </a:rPr>
              <a:t>int</a:t>
            </a:r>
            <a:r>
              <a:rPr lang="en-US" b="1" i="1" dirty="0">
                <a:solidFill>
                  <a:schemeClr val="tx1"/>
                </a:solidFill>
                <a:latin typeface="+mj-lt"/>
              </a:rPr>
              <a:t> data, </a:t>
            </a:r>
            <a:r>
              <a:rPr lang="en-US" b="1" i="1" dirty="0" err="1">
                <a:solidFill>
                  <a:schemeClr val="tx1"/>
                </a:solidFill>
                <a:latin typeface="+mj-lt"/>
              </a:rPr>
              <a:t>llist</a:t>
            </a:r>
            <a:r>
              <a:rPr lang="en-US" b="1" i="1" dirty="0">
                <a:solidFill>
                  <a:schemeClr val="tx1"/>
                </a:solidFill>
                <a:latin typeface="+mj-lt"/>
              </a:rPr>
              <a:t>* list)                   C code</a:t>
            </a:r>
          </a:p>
        </p:txBody>
      </p:sp>
      <p:sp>
        <p:nvSpPr>
          <p:cNvPr id="13" name="Rectangle 3"/>
          <p:cNvSpPr>
            <a:spLocks noChangeArrowheads="1"/>
          </p:cNvSpPr>
          <p:nvPr/>
        </p:nvSpPr>
        <p:spPr bwMode="auto">
          <a:xfrm>
            <a:off x="502468" y="1386016"/>
            <a:ext cx="8663486" cy="3051096"/>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sz="2000" b="0" dirty="0" err="1">
                <a:latin typeface="Consolas" panose="020B0609020204030204" pitchFamily="49" charset="0"/>
                <a:ea typeface="新細明體" pitchFamily="18" charset="-120"/>
                <a:cs typeface="Consolas" panose="020B0609020204030204" pitchFamily="49" charset="0"/>
              </a:rPr>
              <a:t>listNode</a:t>
            </a:r>
            <a:r>
              <a:rPr lang="en-US" altLang="zh-TW" sz="2000" b="0" dirty="0">
                <a:latin typeface="Consolas" panose="020B0609020204030204" pitchFamily="49" charset="0"/>
                <a:ea typeface="新細明體" pitchFamily="18" charset="-120"/>
                <a:cs typeface="Consolas" panose="020B0609020204030204" pitchFamily="49" charset="0"/>
              </a:rPr>
              <a:t>* temp = (</a:t>
            </a:r>
            <a:r>
              <a:rPr lang="en-US" altLang="zh-TW" sz="2000" b="0" dirty="0" err="1">
                <a:latin typeface="Consolas" panose="020B0609020204030204" pitchFamily="49" charset="0"/>
                <a:ea typeface="新細明體" pitchFamily="18" charset="-120"/>
                <a:cs typeface="Consolas" panose="020B0609020204030204" pitchFamily="49" charset="0"/>
              </a:rPr>
              <a:t>listNode</a:t>
            </a:r>
            <a:r>
              <a:rPr lang="en-US" altLang="zh-TW" sz="2000" b="0" dirty="0">
                <a:latin typeface="Consolas" panose="020B0609020204030204" pitchFamily="49" charset="0"/>
                <a:ea typeface="新細明體" pitchFamily="18" charset="-120"/>
                <a:cs typeface="Consolas" panose="020B0609020204030204" pitchFamily="49" charset="0"/>
              </a:rPr>
              <a:t>*)</a:t>
            </a:r>
            <a:r>
              <a:rPr lang="en-US" altLang="zh-TW" sz="2000" b="0" dirty="0" err="1">
                <a:latin typeface="Consolas" panose="020B0609020204030204" pitchFamily="49" charset="0"/>
                <a:ea typeface="新細明體" pitchFamily="18" charset="-120"/>
                <a:cs typeface="Consolas" panose="020B0609020204030204" pitchFamily="49" charset="0"/>
              </a:rPr>
              <a:t>malloc</a:t>
            </a:r>
            <a:r>
              <a:rPr lang="en-US" altLang="zh-TW" sz="2000" b="0" dirty="0">
                <a:latin typeface="Consolas" panose="020B0609020204030204" pitchFamily="49" charset="0"/>
                <a:ea typeface="新細明體" pitchFamily="18" charset="-120"/>
                <a:cs typeface="Consolas" panose="020B0609020204030204" pitchFamily="49" charset="0"/>
              </a:rPr>
              <a:t>(1*</a:t>
            </a:r>
            <a:r>
              <a:rPr lang="en-US" altLang="zh-TW" sz="2000" b="0" dirty="0" err="1">
                <a:latin typeface="Consolas" panose="020B0609020204030204" pitchFamily="49" charset="0"/>
                <a:ea typeface="新細明體" pitchFamily="18" charset="-120"/>
                <a:cs typeface="Consolas" panose="020B0609020204030204" pitchFamily="49" charset="0"/>
              </a:rPr>
              <a:t>sizeof</a:t>
            </a:r>
            <a:r>
              <a:rPr lang="en-US" altLang="zh-TW" sz="2000" b="0" dirty="0">
                <a:latin typeface="Consolas" panose="020B0609020204030204" pitchFamily="49" charset="0"/>
                <a:ea typeface="新細明體" pitchFamily="18" charset="-120"/>
                <a:cs typeface="Consolas" panose="020B0609020204030204" pitchFamily="49" charset="0"/>
              </a:rPr>
              <a:t>(</a:t>
            </a:r>
            <a:r>
              <a:rPr lang="en-US" altLang="zh-TW" sz="2000" b="0" dirty="0" err="1">
                <a:latin typeface="Consolas" panose="020B0609020204030204" pitchFamily="49" charset="0"/>
                <a:ea typeface="新細明體" pitchFamily="18" charset="-120"/>
                <a:cs typeface="Consolas" panose="020B0609020204030204" pitchFamily="49" charset="0"/>
              </a:rPr>
              <a:t>listNode</a:t>
            </a:r>
            <a:r>
              <a:rPr lang="en-US" altLang="zh-TW" sz="2000" b="0" dirty="0">
                <a:latin typeface="Consolas" panose="020B0609020204030204" pitchFamily="49" charset="0"/>
                <a:ea typeface="新細明體" pitchFamily="18" charset="-120"/>
                <a:cs typeface="Consolas" panose="020B0609020204030204" pitchFamily="49" charset="0"/>
              </a:rPr>
              <a:t>));</a:t>
            </a:r>
            <a:endPar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endParaRP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temp-&gt;data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data;</a:t>
            </a:r>
            <a:endPar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if </a:t>
            </a:r>
            <a:r>
              <a:rPr lang="en-US" altLang="zh-TW" sz="2000" b="0" dirty="0">
                <a:latin typeface="Consolas" panose="020B0609020204030204" pitchFamily="49" charset="0"/>
                <a:ea typeface="新細明體" pitchFamily="18" charset="-120"/>
                <a:cs typeface="Consolas" panose="020B0609020204030204" pitchFamily="49" charset="0"/>
              </a:rPr>
              <a:t>(list-&gt;</a:t>
            </a:r>
            <a:r>
              <a:rPr lang="en-US" altLang="zh-TW" sz="2000" b="0" dirty="0">
                <a:solidFill>
                  <a:schemeClr val="tx1"/>
                </a:solidFill>
                <a:latin typeface="Consolas" panose="020B0609020204030204" pitchFamily="49" charset="0"/>
                <a:ea typeface="新細明體" pitchFamily="18" charset="-120"/>
                <a:cs typeface="Consolas" panose="020B0609020204030204" pitchFamily="49" charset="0"/>
              </a:rPr>
              <a:t>head == NULL)</a:t>
            </a: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temp-&gt;link = NULL;</a:t>
            </a:r>
            <a:endParaRPr lang="en-US" altLang="zh-CN"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   list-&gt;head = temp;</a:t>
            </a: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   return;</a:t>
            </a: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temp-&gt;link</a:t>
            </a: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sz="2000" b="0" dirty="0">
                <a:latin typeface="Consolas" panose="020B0609020204030204" pitchFamily="49" charset="0"/>
                <a:ea typeface="新細明體" pitchFamily="18" charset="-120"/>
                <a:cs typeface="Consolas" panose="020B0609020204030204" pitchFamily="49" charset="0"/>
              </a:rPr>
              <a:t>list-&gt;head</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a:t>
            </a: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list-&gt;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head = temp;</a:t>
            </a: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return;</a:t>
            </a:r>
          </a:p>
          <a:p>
            <a:pPr>
              <a:lnSpc>
                <a:spcPct val="110000"/>
              </a:lnSpc>
            </a:pPr>
            <a:endPar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endParaRPr>
          </a:p>
        </p:txBody>
      </p:sp>
      <p:sp>
        <p:nvSpPr>
          <p:cNvPr id="14" name="Rectangle 4"/>
          <p:cNvSpPr>
            <a:spLocks noChangeArrowheads="1"/>
          </p:cNvSpPr>
          <p:nvPr/>
        </p:nvSpPr>
        <p:spPr bwMode="auto">
          <a:xfrm>
            <a:off x="45269" y="1386016"/>
            <a:ext cx="457199" cy="3051096"/>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2</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3</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4</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5</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6</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7</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8</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9</a:t>
            </a:r>
          </a:p>
        </p:txBody>
      </p:sp>
      <p:sp>
        <p:nvSpPr>
          <p:cNvPr id="18" name="Rectangle 26">
            <a:extLst>
              <a:ext uri="{FF2B5EF4-FFF2-40B4-BE49-F238E27FC236}">
                <a16:creationId xmlns:a16="http://schemas.microsoft.com/office/drawing/2014/main" id="{8D82D00A-929E-204C-88B5-0D0A36EF2937}"/>
              </a:ext>
            </a:extLst>
          </p:cNvPr>
          <p:cNvSpPr/>
          <p:nvPr/>
        </p:nvSpPr>
        <p:spPr>
          <a:xfrm>
            <a:off x="4860032" y="1762065"/>
            <a:ext cx="4263041" cy="2819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Algorithm 3: </a:t>
            </a:r>
            <a:r>
              <a:rPr lang="en-US" b="1" i="1" dirty="0">
                <a:solidFill>
                  <a:schemeClr val="tx1"/>
                </a:solidFill>
              </a:rPr>
              <a:t>prepend(data, list)</a:t>
            </a:r>
          </a:p>
        </p:txBody>
      </p:sp>
      <p:sp>
        <p:nvSpPr>
          <p:cNvPr id="19" name="Rectangle 3">
            <a:extLst>
              <a:ext uri="{FF2B5EF4-FFF2-40B4-BE49-F238E27FC236}">
                <a16:creationId xmlns:a16="http://schemas.microsoft.com/office/drawing/2014/main" id="{7F28A1A1-004C-9E4E-840A-7BCA595CB3B1}"/>
              </a:ext>
            </a:extLst>
          </p:cNvPr>
          <p:cNvSpPr>
            <a:spLocks noChangeArrowheads="1"/>
          </p:cNvSpPr>
          <p:nvPr/>
        </p:nvSpPr>
        <p:spPr bwMode="auto">
          <a:xfrm>
            <a:off x="5091966" y="2043989"/>
            <a:ext cx="4031107" cy="3047888"/>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temp</a:t>
            </a: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new allocated node</a:t>
            </a:r>
          </a:p>
          <a:p>
            <a:pPr>
              <a:lnSpc>
                <a:spcPct val="110000"/>
              </a:lnSpc>
            </a:pPr>
            <a:r>
              <a:rPr lang="en-US" altLang="zh-TW" sz="2000" b="0" dirty="0" err="1">
                <a:latin typeface="Consolas" panose="020B0609020204030204" pitchFamily="49" charset="0"/>
                <a:ea typeface="新細明體" pitchFamily="18" charset="-120"/>
                <a:cs typeface="Consolas" panose="020B0609020204030204" pitchFamily="49" charset="0"/>
              </a:rPr>
              <a:t>temp.data</a:t>
            </a: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data</a:t>
            </a:r>
            <a:endPar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if </a:t>
            </a:r>
            <a:r>
              <a:rPr lang="en-US" altLang="zh-TW" sz="2000" b="0" dirty="0" err="1">
                <a:solidFill>
                  <a:schemeClr val="tx1"/>
                </a:solidFill>
                <a:latin typeface="Consolas" panose="020B0609020204030204" pitchFamily="49" charset="0"/>
                <a:ea typeface="新細明體" pitchFamily="18" charset="-120"/>
                <a:cs typeface="Consolas" panose="020B0609020204030204" pitchFamily="49" charset="0"/>
              </a:rPr>
              <a:t>list.head</a:t>
            </a:r>
            <a:r>
              <a:rPr lang="en-US" altLang="zh-TW" sz="2000" b="0" dirty="0">
                <a:solidFill>
                  <a:schemeClr val="tx1"/>
                </a:solidFill>
                <a:latin typeface="Consolas" panose="020B0609020204030204" pitchFamily="49" charset="0"/>
                <a:ea typeface="新細明體" pitchFamily="18" charset="-120"/>
                <a:cs typeface="Consolas" panose="020B0609020204030204" pitchFamily="49" charset="0"/>
              </a:rPr>
              <a:t> = NULL</a:t>
            </a: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temp.link</a:t>
            </a: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NULL</a:t>
            </a:r>
            <a:endParaRPr lang="en-US" altLang="zh-CN"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list.head</a:t>
            </a: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sz="2000" b="0" dirty="0">
                <a:latin typeface="Consolas" panose="020B0609020204030204" pitchFamily="49" charset="0"/>
                <a:ea typeface="新細明體" pitchFamily="18" charset="-120"/>
                <a:cs typeface="Consolas" panose="020B0609020204030204" pitchFamily="49" charset="0"/>
              </a:rPr>
              <a:t>temp</a:t>
            </a: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return</a:t>
            </a:r>
          </a:p>
          <a:p>
            <a:pPr>
              <a:lnSpc>
                <a:spcPct val="110000"/>
              </a:lnSpc>
            </a:pPr>
            <a:r>
              <a:rPr lang="en-US" altLang="zh-TW" sz="2000" b="0" dirty="0" err="1">
                <a:latin typeface="Consolas" panose="020B0609020204030204" pitchFamily="49" charset="0"/>
                <a:ea typeface="新細明體" pitchFamily="18" charset="-120"/>
                <a:cs typeface="Consolas" panose="020B0609020204030204" pitchFamily="49" charset="0"/>
              </a:rPr>
              <a:t>temp.link</a:t>
            </a: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sz="2000" b="0" dirty="0" err="1">
                <a:latin typeface="Consolas" panose="020B0609020204030204" pitchFamily="49" charset="0"/>
                <a:ea typeface="新細明體" pitchFamily="18" charset="-120"/>
                <a:cs typeface="Consolas" panose="020B0609020204030204" pitchFamily="49" charset="0"/>
                <a:sym typeface="Symbol" pitchFamily="2" charset="2"/>
              </a:rPr>
              <a:t>list.head</a:t>
            </a:r>
            <a:endPar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endParaRPr>
          </a:p>
          <a:p>
            <a:pPr>
              <a:lnSpc>
                <a:spcPct val="110000"/>
              </a:lnSpc>
            </a:pPr>
            <a:r>
              <a:rPr lang="en-US" altLang="zh-TW" sz="2000" b="0" dirty="0" err="1">
                <a:latin typeface="Consolas" panose="020B0609020204030204" pitchFamily="49" charset="0"/>
                <a:ea typeface="新細明體" pitchFamily="18" charset="-120"/>
                <a:cs typeface="Consolas" panose="020B0609020204030204" pitchFamily="49" charset="0"/>
                <a:sym typeface="Symbol" pitchFamily="2" charset="2"/>
              </a:rPr>
              <a:t>list.head</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 temp</a:t>
            </a:r>
          </a:p>
          <a:p>
            <a:pPr>
              <a:lnSpc>
                <a:spcPct val="110000"/>
              </a:lnSpc>
            </a:pP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sym typeface="Symbol" pitchFamily="2" charset="2"/>
              </a:rPr>
              <a:t>return</a:t>
            </a:r>
            <a:endPar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endParaRPr>
          </a:p>
          <a:p>
            <a:pPr>
              <a:lnSpc>
                <a:spcPct val="110000"/>
              </a:lnSpc>
            </a:pPr>
            <a:endPar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endParaRPr>
          </a:p>
        </p:txBody>
      </p:sp>
      <p:sp>
        <p:nvSpPr>
          <p:cNvPr id="20" name="Rectangle 4">
            <a:extLst>
              <a:ext uri="{FF2B5EF4-FFF2-40B4-BE49-F238E27FC236}">
                <a16:creationId xmlns:a16="http://schemas.microsoft.com/office/drawing/2014/main" id="{D646983B-5556-A94F-AC0D-26DA0C95A261}"/>
              </a:ext>
            </a:extLst>
          </p:cNvPr>
          <p:cNvSpPr>
            <a:spLocks noChangeArrowheads="1"/>
          </p:cNvSpPr>
          <p:nvPr/>
        </p:nvSpPr>
        <p:spPr bwMode="auto">
          <a:xfrm>
            <a:off x="4866704" y="2043989"/>
            <a:ext cx="290314" cy="3047888"/>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2</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3</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4</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5</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6</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7</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8</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9</a:t>
            </a:r>
          </a:p>
        </p:txBody>
      </p:sp>
    </p:spTree>
    <p:extLst>
      <p:ext uri="{BB962C8B-B14F-4D97-AF65-F5344CB8AC3E}">
        <p14:creationId xmlns:p14="http://schemas.microsoft.com/office/powerpoint/2010/main" val="197060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a:t>Delete front: remove the first element in the linked list</a:t>
            </a:r>
          </a:p>
          <a:p>
            <a:pPr lvl="1"/>
            <a:r>
              <a:rPr lang="en-US" dirty="0"/>
              <a:t>Step 1: get the node the old head points to and make the head points to this node</a:t>
            </a:r>
          </a:p>
          <a:p>
            <a:pPr lvl="1"/>
            <a:r>
              <a:rPr lang="en-US" dirty="0"/>
              <a:t>Step 2: delete the old head</a:t>
            </a:r>
          </a:p>
        </p:txBody>
      </p:sp>
      <p:sp>
        <p:nvSpPr>
          <p:cNvPr id="3" name="标题 2"/>
          <p:cNvSpPr>
            <a:spLocks noGrp="1"/>
          </p:cNvSpPr>
          <p:nvPr>
            <p:ph type="title"/>
          </p:nvPr>
        </p:nvSpPr>
        <p:spPr/>
        <p:txBody>
          <a:bodyPr/>
          <a:lstStyle/>
          <a:p>
            <a:r>
              <a:rPr lang="en-US" dirty="0"/>
              <a:t>Delete Front</a:t>
            </a:r>
          </a:p>
        </p:txBody>
      </p:sp>
      <p:sp>
        <p:nvSpPr>
          <p:cNvPr id="4" name="页脚占位符 3"/>
          <p:cNvSpPr>
            <a:spLocks noGrp="1"/>
          </p:cNvSpPr>
          <p:nvPr>
            <p:ph type="ftr" sz="quarter" idx="11"/>
          </p:nvPr>
        </p:nvSpPr>
        <p:spPr/>
        <p:txBody>
          <a:bodyPr/>
          <a:lstStyle/>
          <a:p>
            <a:pPr>
              <a:defRPr/>
            </a:pPr>
            <a:r>
              <a:rPr lang="en-US" altLang="zh-CN" sz="1200" dirty="0"/>
              <a:t>Singly Linked List</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27</a:t>
            </a:fld>
            <a:endParaRPr lang="en-US" dirty="0"/>
          </a:p>
        </p:txBody>
      </p:sp>
      <p:sp>
        <p:nvSpPr>
          <p:cNvPr id="6" name="Rectangle 5"/>
          <p:cNvSpPr>
            <a:spLocks noChangeArrowheads="1"/>
          </p:cNvSpPr>
          <p:nvPr/>
        </p:nvSpPr>
        <p:spPr bwMode="auto">
          <a:xfrm>
            <a:off x="5304532" y="4563867"/>
            <a:ext cx="488219"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12</a:t>
            </a:r>
          </a:p>
        </p:txBody>
      </p:sp>
      <p:sp>
        <p:nvSpPr>
          <p:cNvPr id="7" name="Rectangle 5"/>
          <p:cNvSpPr>
            <a:spLocks noChangeArrowheads="1"/>
          </p:cNvSpPr>
          <p:nvPr/>
        </p:nvSpPr>
        <p:spPr bwMode="auto">
          <a:xfrm>
            <a:off x="5798980" y="4559871"/>
            <a:ext cx="212093"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8" name="Rectangle 5"/>
          <p:cNvSpPr>
            <a:spLocks noChangeArrowheads="1"/>
          </p:cNvSpPr>
          <p:nvPr/>
        </p:nvSpPr>
        <p:spPr bwMode="auto">
          <a:xfrm>
            <a:off x="6469666" y="4575972"/>
            <a:ext cx="494925"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20</a:t>
            </a:r>
          </a:p>
        </p:txBody>
      </p:sp>
      <p:sp>
        <p:nvSpPr>
          <p:cNvPr id="9" name="Rectangle 5"/>
          <p:cNvSpPr>
            <a:spLocks noChangeArrowheads="1"/>
          </p:cNvSpPr>
          <p:nvPr/>
        </p:nvSpPr>
        <p:spPr bwMode="auto">
          <a:xfrm>
            <a:off x="6975093" y="4575972"/>
            <a:ext cx="202795"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0" name="Rectangle 5"/>
          <p:cNvSpPr>
            <a:spLocks noChangeArrowheads="1"/>
          </p:cNvSpPr>
          <p:nvPr/>
        </p:nvSpPr>
        <p:spPr bwMode="auto">
          <a:xfrm>
            <a:off x="7589912" y="4561921"/>
            <a:ext cx="480942"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40</a:t>
            </a:r>
          </a:p>
        </p:txBody>
      </p:sp>
      <p:sp>
        <p:nvSpPr>
          <p:cNvPr id="11" name="Rectangle 5"/>
          <p:cNvSpPr>
            <a:spLocks noChangeArrowheads="1"/>
          </p:cNvSpPr>
          <p:nvPr/>
        </p:nvSpPr>
        <p:spPr bwMode="auto">
          <a:xfrm>
            <a:off x="8079336" y="4560375"/>
            <a:ext cx="192708"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2" name="Line 9"/>
          <p:cNvSpPr>
            <a:spLocks noChangeShapeType="1"/>
          </p:cNvSpPr>
          <p:nvPr/>
        </p:nvSpPr>
        <p:spPr bwMode="auto">
          <a:xfrm>
            <a:off x="8163460" y="4765115"/>
            <a:ext cx="392026" cy="0"/>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13" name="Text Box 43"/>
          <p:cNvSpPr txBox="1">
            <a:spLocks noChangeArrowheads="1"/>
          </p:cNvSpPr>
          <p:nvPr/>
        </p:nvSpPr>
        <p:spPr bwMode="auto">
          <a:xfrm>
            <a:off x="8538078" y="4603231"/>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TW" altLang="en-US" sz="2000" b="1" dirty="0">
                <a:latin typeface="Tahoma" panose="020B0604030504040204" pitchFamily="34" charset="0"/>
                <a:sym typeface="Symbol" panose="05050102010706020507" pitchFamily="18" charset="2"/>
              </a:rPr>
              <a:t></a:t>
            </a:r>
            <a:endParaRPr lang="zh-TW" altLang="en-US" sz="2000" b="1" dirty="0">
              <a:latin typeface="Tahoma" panose="020B0604030504040204" pitchFamily="34" charset="0"/>
            </a:endParaRPr>
          </a:p>
        </p:txBody>
      </p:sp>
      <p:sp>
        <p:nvSpPr>
          <p:cNvPr id="14" name="Line 9"/>
          <p:cNvSpPr>
            <a:spLocks noChangeShapeType="1"/>
          </p:cNvSpPr>
          <p:nvPr/>
        </p:nvSpPr>
        <p:spPr bwMode="auto">
          <a:xfrm>
            <a:off x="5921422" y="4793689"/>
            <a:ext cx="425179" cy="7980"/>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15" name="矩形 14"/>
          <p:cNvSpPr/>
          <p:nvPr/>
        </p:nvSpPr>
        <p:spPr>
          <a:xfrm>
            <a:off x="5230331" y="4455169"/>
            <a:ext cx="898789"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p:cNvSpPr/>
          <p:nvPr/>
        </p:nvSpPr>
        <p:spPr>
          <a:xfrm>
            <a:off x="6413645" y="4469642"/>
            <a:ext cx="868061"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p:cNvSpPr/>
          <p:nvPr/>
        </p:nvSpPr>
        <p:spPr>
          <a:xfrm>
            <a:off x="7461240" y="4470576"/>
            <a:ext cx="882900"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ne 9"/>
          <p:cNvSpPr>
            <a:spLocks noChangeShapeType="1"/>
          </p:cNvSpPr>
          <p:nvPr/>
        </p:nvSpPr>
        <p:spPr bwMode="auto">
          <a:xfrm flipV="1">
            <a:off x="7082695" y="4750052"/>
            <a:ext cx="482731" cy="15062"/>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19" name="Line 29"/>
          <p:cNvSpPr>
            <a:spLocks noChangeAspect="1" noChangeShapeType="1"/>
          </p:cNvSpPr>
          <p:nvPr/>
        </p:nvSpPr>
        <p:spPr bwMode="auto">
          <a:xfrm>
            <a:off x="5110160" y="4273437"/>
            <a:ext cx="292681" cy="278151"/>
          </a:xfrm>
          <a:prstGeom prst="line">
            <a:avLst/>
          </a:prstGeom>
          <a:noFill/>
          <a:ln w="28575">
            <a:solidFill>
              <a:srgbClr val="000000"/>
            </a:solidFill>
            <a:round/>
            <a:headEnd type="none"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sz="2800" u="heavy" dirty="0">
              <a:solidFill>
                <a:srgbClr val="000000"/>
              </a:solidFill>
              <a:cs typeface="+mn-cs"/>
            </a:endParaRPr>
          </a:p>
        </p:txBody>
      </p:sp>
      <p:sp>
        <p:nvSpPr>
          <p:cNvPr id="20" name="TextBox 80902"/>
          <p:cNvSpPr txBox="1">
            <a:spLocks noChangeAspect="1"/>
          </p:cNvSpPr>
          <p:nvPr/>
        </p:nvSpPr>
        <p:spPr bwMode="auto">
          <a:xfrm>
            <a:off x="4860032" y="3861048"/>
            <a:ext cx="1361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dirty="0" err="1">
                <a:solidFill>
                  <a:srgbClr val="FF0000"/>
                </a:solidFill>
                <a:latin typeface="+mj-lt"/>
              </a:rPr>
              <a:t>list.head</a:t>
            </a:r>
            <a:endParaRPr lang="en-US" altLang="zh-CN" sz="1600" dirty="0">
              <a:solidFill>
                <a:srgbClr val="FF0000"/>
              </a:solidFill>
              <a:latin typeface="+mj-lt"/>
            </a:endParaRPr>
          </a:p>
        </p:txBody>
      </p:sp>
      <p:sp>
        <p:nvSpPr>
          <p:cNvPr id="21" name="Line 29"/>
          <p:cNvSpPr>
            <a:spLocks noChangeAspect="1" noChangeShapeType="1"/>
          </p:cNvSpPr>
          <p:nvPr/>
        </p:nvSpPr>
        <p:spPr bwMode="auto">
          <a:xfrm>
            <a:off x="6011073" y="4070286"/>
            <a:ext cx="515160" cy="489585"/>
          </a:xfrm>
          <a:prstGeom prst="line">
            <a:avLst/>
          </a:prstGeom>
          <a:noFill/>
          <a:ln w="28575">
            <a:solidFill>
              <a:srgbClr val="000000"/>
            </a:solidFill>
            <a:round/>
            <a:headEnd type="none"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sz="2800" u="heavy" dirty="0">
              <a:solidFill>
                <a:srgbClr val="000000"/>
              </a:solidFill>
              <a:cs typeface="+mn-cs"/>
            </a:endParaRPr>
          </a:p>
        </p:txBody>
      </p:sp>
    </p:spTree>
    <p:extLst>
      <p:ext uri="{BB962C8B-B14F-4D97-AF65-F5344CB8AC3E}">
        <p14:creationId xmlns:p14="http://schemas.microsoft.com/office/powerpoint/2010/main" val="293020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6"/>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4"/>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9" grpId="0" animBg="1"/>
      <p:bldP spid="10" grpId="0" animBg="1"/>
      <p:bldP spid="11" grpId="0" animBg="1"/>
      <p:bldP spid="12" grpId="0" animBg="1"/>
      <p:bldP spid="13" grpId="0"/>
      <p:bldP spid="14" grpId="0" animBg="1"/>
      <p:bldP spid="14" grpId="1" animBg="1"/>
      <p:bldP spid="15" grpId="0" animBg="1"/>
      <p:bldP spid="15" grpId="1" animBg="1"/>
      <p:bldP spid="16" grpId="0" animBg="1"/>
      <p:bldP spid="17" grpId="0" animBg="1"/>
      <p:bldP spid="18" grpId="0" animBg="1"/>
      <p:bldP spid="19" grpId="0" animBg="1"/>
      <p:bldP spid="19" grpId="1" animBg="1"/>
      <p:bldP spid="20" grpId="0"/>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sz="2800" dirty="0"/>
              <a:t>Append: Add a new node to make it the </a:t>
            </a:r>
            <a:r>
              <a:rPr lang="en-US" sz="2800" dirty="0">
                <a:solidFill>
                  <a:srgbClr val="FF0000"/>
                </a:solidFill>
              </a:rPr>
              <a:t>last node </a:t>
            </a:r>
            <a:r>
              <a:rPr lang="en-US" sz="2800" dirty="0"/>
              <a:t>in the </a:t>
            </a:r>
            <a:r>
              <a:rPr lang="en-US" sz="2800" dirty="0">
                <a:solidFill>
                  <a:srgbClr val="FF0000"/>
                </a:solidFill>
              </a:rPr>
              <a:t>sequence</a:t>
            </a:r>
            <a:r>
              <a:rPr lang="en-US" sz="2800" dirty="0"/>
              <a:t>.</a:t>
            </a:r>
          </a:p>
          <a:p>
            <a:pPr lvl="1"/>
            <a:r>
              <a:rPr lang="en-US" sz="2400" dirty="0"/>
              <a:t>How to get the </a:t>
            </a:r>
            <a:r>
              <a:rPr lang="en-US" sz="2400" dirty="0">
                <a:solidFill>
                  <a:srgbClr val="C00000"/>
                </a:solidFill>
              </a:rPr>
              <a:t>last node </a:t>
            </a:r>
            <a:r>
              <a:rPr lang="en-US" sz="2400" dirty="0"/>
              <a:t>of the linked list?</a:t>
            </a:r>
          </a:p>
          <a:p>
            <a:pPr lvl="2"/>
            <a:r>
              <a:rPr lang="en-US" sz="2000" dirty="0"/>
              <a:t>Solution 1: We can traverse the whole linked list until it reaches the end. </a:t>
            </a:r>
          </a:p>
        </p:txBody>
      </p:sp>
      <p:sp>
        <p:nvSpPr>
          <p:cNvPr id="3" name="标题 2"/>
          <p:cNvSpPr>
            <a:spLocks noGrp="1"/>
          </p:cNvSpPr>
          <p:nvPr>
            <p:ph type="title"/>
          </p:nvPr>
        </p:nvSpPr>
        <p:spPr/>
        <p:txBody>
          <a:bodyPr/>
          <a:lstStyle/>
          <a:p>
            <a:r>
              <a:rPr lang="en-US" sz="3600" dirty="0"/>
              <a:t>Singly Linked List: Append Operation</a:t>
            </a:r>
          </a:p>
        </p:txBody>
      </p:sp>
      <p:sp>
        <p:nvSpPr>
          <p:cNvPr id="4" name="页脚占位符 3"/>
          <p:cNvSpPr>
            <a:spLocks noGrp="1"/>
          </p:cNvSpPr>
          <p:nvPr>
            <p:ph type="ftr" sz="quarter" idx="11"/>
          </p:nvPr>
        </p:nvSpPr>
        <p:spPr/>
        <p:txBody>
          <a:bodyPr/>
          <a:lstStyle/>
          <a:p>
            <a:pPr>
              <a:defRPr/>
            </a:pPr>
            <a:r>
              <a:rPr lang="en-US" altLang="zh-CN" sz="1200" dirty="0"/>
              <a:t>Singly Linked List</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28</a:t>
            </a:fld>
            <a:endParaRPr lang="en-US" dirty="0"/>
          </a:p>
        </p:txBody>
      </p:sp>
      <p:sp>
        <p:nvSpPr>
          <p:cNvPr id="6" name="Rectangle 26"/>
          <p:cNvSpPr/>
          <p:nvPr/>
        </p:nvSpPr>
        <p:spPr>
          <a:xfrm>
            <a:off x="4851186" y="3079995"/>
            <a:ext cx="4103473" cy="2819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Algorithm 4: </a:t>
            </a:r>
            <a:r>
              <a:rPr lang="en-US" b="1" i="1" dirty="0">
                <a:solidFill>
                  <a:schemeClr val="tx1"/>
                </a:solidFill>
              </a:rPr>
              <a:t>last(list)</a:t>
            </a:r>
          </a:p>
        </p:txBody>
      </p:sp>
      <p:sp>
        <p:nvSpPr>
          <p:cNvPr id="7" name="Rectangle 3"/>
          <p:cNvSpPr>
            <a:spLocks noChangeArrowheads="1"/>
          </p:cNvSpPr>
          <p:nvPr/>
        </p:nvSpPr>
        <p:spPr bwMode="auto">
          <a:xfrm>
            <a:off x="5108520" y="3361919"/>
            <a:ext cx="3833439" cy="2677662"/>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node</a:t>
            </a: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sz="2000" b="0" dirty="0" err="1">
                <a:latin typeface="Consolas" panose="020B0609020204030204" pitchFamily="49" charset="0"/>
                <a:ea typeface="新細明體" pitchFamily="18" charset="-120"/>
                <a:cs typeface="Consolas" panose="020B0609020204030204" pitchFamily="49" charset="0"/>
                <a:sym typeface="Symbol" pitchFamily="2" charset="2"/>
              </a:rPr>
              <a:t>list.head</a:t>
            </a:r>
            <a:endPar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endParaRP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if node = NULL</a:t>
            </a: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return NULL</a:t>
            </a: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next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sz="2000" b="0" dirty="0" err="1">
                <a:latin typeface="Consolas" panose="020B0609020204030204" pitchFamily="49" charset="0"/>
                <a:ea typeface="新細明體" pitchFamily="18" charset="-120"/>
                <a:cs typeface="Consolas" panose="020B0609020204030204" pitchFamily="49" charset="0"/>
                <a:sym typeface="Symbol" pitchFamily="2" charset="2"/>
              </a:rPr>
              <a:t>list.head.link</a:t>
            </a:r>
            <a:endPar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while </a:t>
            </a:r>
            <a:r>
              <a:rPr lang="en-US" altLang="zh-TW" sz="2000" b="0" dirty="0">
                <a:solidFill>
                  <a:schemeClr val="tx1"/>
                </a:solidFill>
                <a:latin typeface="Consolas" panose="020B0609020204030204" pitchFamily="49" charset="0"/>
                <a:ea typeface="新細明體" pitchFamily="18" charset="-120"/>
                <a:cs typeface="Consolas" panose="020B0609020204030204" pitchFamily="49" charset="0"/>
              </a:rPr>
              <a:t>next != NULL</a:t>
            </a: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   node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next</a:t>
            </a:r>
            <a:endParaRPr lang="en-US" altLang="zh-CN"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   next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sz="2000" b="0" dirty="0" err="1">
                <a:latin typeface="Consolas" panose="020B0609020204030204" pitchFamily="49" charset="0"/>
                <a:ea typeface="新細明體" pitchFamily="18" charset="-120"/>
                <a:cs typeface="Consolas" panose="020B0609020204030204" pitchFamily="49" charset="0"/>
                <a:sym typeface="Symbol" pitchFamily="2" charset="2"/>
              </a:rPr>
              <a:t>next.link</a:t>
            </a:r>
            <a:endParaRPr lang="en-US" altLang="zh-TW" sz="2000" b="0" dirty="0">
              <a:latin typeface="Consolas" panose="020B0609020204030204" pitchFamily="49" charset="0"/>
              <a:ea typeface="新細明體" pitchFamily="18" charset="-120"/>
              <a:cs typeface="Consolas" panose="020B0609020204030204" pitchFamily="49" charset="0"/>
            </a:endParaRPr>
          </a:p>
          <a:p>
            <a:pPr>
              <a:lnSpc>
                <a:spcPct val="110000"/>
              </a:lnSpc>
            </a:pP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sym typeface="Symbol" pitchFamily="2" charset="2"/>
              </a:rPr>
              <a:t>return</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node</a:t>
            </a:r>
          </a:p>
          <a:p>
            <a:pPr>
              <a:lnSpc>
                <a:spcPct val="110000"/>
              </a:lnSpc>
            </a:pPr>
            <a:endPar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endParaRPr>
          </a:p>
        </p:txBody>
      </p:sp>
      <p:sp>
        <p:nvSpPr>
          <p:cNvPr id="8" name="Rectangle 4"/>
          <p:cNvSpPr>
            <a:spLocks noChangeArrowheads="1"/>
          </p:cNvSpPr>
          <p:nvPr/>
        </p:nvSpPr>
        <p:spPr bwMode="auto">
          <a:xfrm>
            <a:off x="4857857" y="3361918"/>
            <a:ext cx="316889" cy="2677663"/>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2</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3</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4</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5</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6</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7</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8</a:t>
            </a:r>
          </a:p>
        </p:txBody>
      </p:sp>
      <p:sp>
        <p:nvSpPr>
          <p:cNvPr id="26" name="TextBox 80902"/>
          <p:cNvSpPr txBox="1">
            <a:spLocks noChangeAspect="1"/>
          </p:cNvSpPr>
          <p:nvPr/>
        </p:nvSpPr>
        <p:spPr bwMode="auto">
          <a:xfrm>
            <a:off x="179512" y="4971236"/>
            <a:ext cx="1057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dirty="0">
                <a:solidFill>
                  <a:srgbClr val="FF0000"/>
                </a:solidFill>
                <a:latin typeface="+mj-lt"/>
              </a:rPr>
              <a:t>head</a:t>
            </a:r>
            <a:endParaRPr lang="en-US" altLang="zh-CN" sz="1600" dirty="0">
              <a:solidFill>
                <a:srgbClr val="FF0000"/>
              </a:solidFill>
              <a:latin typeface="+mj-lt"/>
            </a:endParaRPr>
          </a:p>
        </p:txBody>
      </p:sp>
      <p:sp>
        <p:nvSpPr>
          <p:cNvPr id="27" name="TextBox 80902"/>
          <p:cNvSpPr txBox="1">
            <a:spLocks noChangeAspect="1"/>
          </p:cNvSpPr>
          <p:nvPr/>
        </p:nvSpPr>
        <p:spPr bwMode="auto">
          <a:xfrm>
            <a:off x="513830" y="4378295"/>
            <a:ext cx="1057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dirty="0">
                <a:solidFill>
                  <a:srgbClr val="FF0000"/>
                </a:solidFill>
                <a:latin typeface="+mj-lt"/>
              </a:rPr>
              <a:t>node</a:t>
            </a:r>
            <a:endParaRPr lang="en-US" altLang="zh-CN" sz="1600" dirty="0">
              <a:solidFill>
                <a:srgbClr val="FF0000"/>
              </a:solidFill>
              <a:latin typeface="+mj-lt"/>
            </a:endParaRPr>
          </a:p>
        </p:txBody>
      </p:sp>
      <p:sp>
        <p:nvSpPr>
          <p:cNvPr id="28" name="TextBox 80902"/>
          <p:cNvSpPr txBox="1">
            <a:spLocks noChangeAspect="1"/>
          </p:cNvSpPr>
          <p:nvPr/>
        </p:nvSpPr>
        <p:spPr bwMode="auto">
          <a:xfrm>
            <a:off x="1226872" y="4671452"/>
            <a:ext cx="1057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dirty="0">
                <a:solidFill>
                  <a:srgbClr val="FF0000"/>
                </a:solidFill>
                <a:latin typeface="+mj-lt"/>
              </a:rPr>
              <a:t>next</a:t>
            </a:r>
            <a:endParaRPr lang="en-US" altLang="zh-CN" sz="1600" dirty="0">
              <a:solidFill>
                <a:srgbClr val="FF0000"/>
              </a:solidFill>
              <a:latin typeface="+mj-lt"/>
            </a:endParaRPr>
          </a:p>
        </p:txBody>
      </p:sp>
      <p:sp>
        <p:nvSpPr>
          <p:cNvPr id="30" name="Line 9"/>
          <p:cNvSpPr>
            <a:spLocks noChangeShapeType="1"/>
          </p:cNvSpPr>
          <p:nvPr/>
        </p:nvSpPr>
        <p:spPr bwMode="auto">
          <a:xfrm flipH="1">
            <a:off x="926682" y="4778406"/>
            <a:ext cx="130492" cy="769383"/>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31" name="Line 9"/>
          <p:cNvSpPr>
            <a:spLocks noChangeShapeType="1"/>
          </p:cNvSpPr>
          <p:nvPr/>
        </p:nvSpPr>
        <p:spPr bwMode="auto">
          <a:xfrm>
            <a:off x="1673361" y="5071562"/>
            <a:ext cx="346036" cy="476226"/>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32" name="TextBox 80902"/>
          <p:cNvSpPr txBox="1">
            <a:spLocks noChangeAspect="1"/>
          </p:cNvSpPr>
          <p:nvPr/>
        </p:nvSpPr>
        <p:spPr bwMode="auto">
          <a:xfrm>
            <a:off x="2078820" y="4087389"/>
            <a:ext cx="1057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dirty="0">
                <a:solidFill>
                  <a:srgbClr val="FF0000"/>
                </a:solidFill>
                <a:latin typeface="+mj-lt"/>
              </a:rPr>
              <a:t>node</a:t>
            </a:r>
            <a:endParaRPr lang="en-US" altLang="zh-CN" sz="1600" dirty="0">
              <a:solidFill>
                <a:srgbClr val="FF0000"/>
              </a:solidFill>
              <a:latin typeface="+mj-lt"/>
            </a:endParaRPr>
          </a:p>
        </p:txBody>
      </p:sp>
      <p:sp>
        <p:nvSpPr>
          <p:cNvPr id="33" name="TextBox 80902"/>
          <p:cNvSpPr txBox="1">
            <a:spLocks noChangeAspect="1"/>
          </p:cNvSpPr>
          <p:nvPr/>
        </p:nvSpPr>
        <p:spPr bwMode="auto">
          <a:xfrm>
            <a:off x="2554740" y="4417159"/>
            <a:ext cx="1057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dirty="0">
                <a:solidFill>
                  <a:srgbClr val="FF0000"/>
                </a:solidFill>
                <a:latin typeface="+mj-lt"/>
              </a:rPr>
              <a:t>next</a:t>
            </a:r>
            <a:endParaRPr lang="en-US" altLang="zh-CN" sz="1600" dirty="0">
              <a:solidFill>
                <a:srgbClr val="FF0000"/>
              </a:solidFill>
              <a:latin typeface="+mj-lt"/>
            </a:endParaRPr>
          </a:p>
        </p:txBody>
      </p:sp>
      <p:sp>
        <p:nvSpPr>
          <p:cNvPr id="34" name="Line 9"/>
          <p:cNvSpPr>
            <a:spLocks noChangeShapeType="1"/>
          </p:cNvSpPr>
          <p:nvPr/>
        </p:nvSpPr>
        <p:spPr bwMode="auto">
          <a:xfrm flipH="1">
            <a:off x="2085298" y="4487500"/>
            <a:ext cx="275449" cy="1086194"/>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35" name="Line 9"/>
          <p:cNvSpPr>
            <a:spLocks noChangeShapeType="1"/>
          </p:cNvSpPr>
          <p:nvPr/>
        </p:nvSpPr>
        <p:spPr bwMode="auto">
          <a:xfrm>
            <a:off x="3056918" y="4817269"/>
            <a:ext cx="121095" cy="756423"/>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36" name="TextBox 80902"/>
          <p:cNvSpPr txBox="1">
            <a:spLocks noChangeAspect="1"/>
          </p:cNvSpPr>
          <p:nvPr/>
        </p:nvSpPr>
        <p:spPr bwMode="auto">
          <a:xfrm>
            <a:off x="3169087" y="4213985"/>
            <a:ext cx="1057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dirty="0">
                <a:solidFill>
                  <a:srgbClr val="FF0000"/>
                </a:solidFill>
                <a:latin typeface="+mj-lt"/>
              </a:rPr>
              <a:t>node</a:t>
            </a:r>
            <a:endParaRPr lang="en-US" altLang="zh-CN" sz="1600" dirty="0">
              <a:solidFill>
                <a:srgbClr val="FF0000"/>
              </a:solidFill>
              <a:latin typeface="+mj-lt"/>
            </a:endParaRPr>
          </a:p>
        </p:txBody>
      </p:sp>
      <p:sp>
        <p:nvSpPr>
          <p:cNvPr id="37" name="TextBox 80902"/>
          <p:cNvSpPr txBox="1">
            <a:spLocks noChangeAspect="1"/>
          </p:cNvSpPr>
          <p:nvPr/>
        </p:nvSpPr>
        <p:spPr bwMode="auto">
          <a:xfrm>
            <a:off x="3579360" y="4620333"/>
            <a:ext cx="1057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dirty="0">
                <a:solidFill>
                  <a:srgbClr val="FF0000"/>
                </a:solidFill>
                <a:latin typeface="+mj-lt"/>
              </a:rPr>
              <a:t>next</a:t>
            </a:r>
            <a:endParaRPr lang="en-US" altLang="zh-CN" sz="1600" dirty="0">
              <a:solidFill>
                <a:srgbClr val="FF0000"/>
              </a:solidFill>
              <a:latin typeface="+mj-lt"/>
            </a:endParaRPr>
          </a:p>
        </p:txBody>
      </p:sp>
      <p:sp>
        <p:nvSpPr>
          <p:cNvPr id="38" name="Line 9"/>
          <p:cNvSpPr>
            <a:spLocks noChangeShapeType="1"/>
          </p:cNvSpPr>
          <p:nvPr/>
        </p:nvSpPr>
        <p:spPr bwMode="auto">
          <a:xfrm flipH="1">
            <a:off x="3214214" y="4614096"/>
            <a:ext cx="260309" cy="985442"/>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39" name="Line 9"/>
          <p:cNvSpPr>
            <a:spLocks noChangeShapeType="1"/>
          </p:cNvSpPr>
          <p:nvPr/>
        </p:nvSpPr>
        <p:spPr bwMode="auto">
          <a:xfrm>
            <a:off x="3874184" y="5085284"/>
            <a:ext cx="256732" cy="557108"/>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40" name="矩形 39"/>
          <p:cNvSpPr/>
          <p:nvPr/>
        </p:nvSpPr>
        <p:spPr>
          <a:xfrm>
            <a:off x="2065489" y="4038534"/>
            <a:ext cx="2325869" cy="1736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p:cNvSpPr>
            <a:spLocks noChangeArrowheads="1"/>
          </p:cNvSpPr>
          <p:nvPr/>
        </p:nvSpPr>
        <p:spPr bwMode="auto">
          <a:xfrm>
            <a:off x="708202" y="5646476"/>
            <a:ext cx="488219"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12</a:t>
            </a:r>
          </a:p>
        </p:txBody>
      </p:sp>
      <p:sp>
        <p:nvSpPr>
          <p:cNvPr id="13" name="Rectangle 5"/>
          <p:cNvSpPr>
            <a:spLocks noChangeArrowheads="1"/>
          </p:cNvSpPr>
          <p:nvPr/>
        </p:nvSpPr>
        <p:spPr bwMode="auto">
          <a:xfrm>
            <a:off x="1202650" y="5642480"/>
            <a:ext cx="212093"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4" name="Rectangle 5"/>
          <p:cNvSpPr>
            <a:spLocks noChangeArrowheads="1"/>
          </p:cNvSpPr>
          <p:nvPr/>
        </p:nvSpPr>
        <p:spPr bwMode="auto">
          <a:xfrm>
            <a:off x="1873336" y="5658581"/>
            <a:ext cx="494925"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20</a:t>
            </a:r>
          </a:p>
        </p:txBody>
      </p:sp>
      <p:sp>
        <p:nvSpPr>
          <p:cNvPr id="15" name="Rectangle 5"/>
          <p:cNvSpPr>
            <a:spLocks noChangeArrowheads="1"/>
          </p:cNvSpPr>
          <p:nvPr/>
        </p:nvSpPr>
        <p:spPr bwMode="auto">
          <a:xfrm>
            <a:off x="2378763" y="5658581"/>
            <a:ext cx="202795"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6" name="Rectangle 5"/>
          <p:cNvSpPr>
            <a:spLocks noChangeArrowheads="1"/>
          </p:cNvSpPr>
          <p:nvPr/>
        </p:nvSpPr>
        <p:spPr bwMode="auto">
          <a:xfrm>
            <a:off x="2993582" y="5644530"/>
            <a:ext cx="480942"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40</a:t>
            </a:r>
          </a:p>
        </p:txBody>
      </p:sp>
      <p:sp>
        <p:nvSpPr>
          <p:cNvPr id="17" name="Rectangle 5"/>
          <p:cNvSpPr>
            <a:spLocks noChangeArrowheads="1"/>
          </p:cNvSpPr>
          <p:nvPr/>
        </p:nvSpPr>
        <p:spPr bwMode="auto">
          <a:xfrm>
            <a:off x="3483006" y="5642984"/>
            <a:ext cx="192708"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8" name="Line 9"/>
          <p:cNvSpPr>
            <a:spLocks noChangeShapeType="1"/>
          </p:cNvSpPr>
          <p:nvPr/>
        </p:nvSpPr>
        <p:spPr bwMode="auto">
          <a:xfrm>
            <a:off x="3567130" y="5847724"/>
            <a:ext cx="392026" cy="0"/>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19" name="Text Box 43"/>
          <p:cNvSpPr txBox="1">
            <a:spLocks noChangeArrowheads="1"/>
          </p:cNvSpPr>
          <p:nvPr/>
        </p:nvSpPr>
        <p:spPr bwMode="auto">
          <a:xfrm>
            <a:off x="3941748" y="5685840"/>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TW" altLang="en-US" sz="2000" b="1" dirty="0">
                <a:latin typeface="Tahoma" panose="020B0604030504040204" pitchFamily="34" charset="0"/>
                <a:sym typeface="Symbol" panose="05050102010706020507" pitchFamily="18" charset="2"/>
              </a:rPr>
              <a:t></a:t>
            </a:r>
            <a:endParaRPr lang="zh-TW" altLang="en-US" sz="2000" b="1" dirty="0">
              <a:latin typeface="Tahoma" panose="020B0604030504040204" pitchFamily="34" charset="0"/>
            </a:endParaRPr>
          </a:p>
        </p:txBody>
      </p:sp>
      <p:sp>
        <p:nvSpPr>
          <p:cNvPr id="20" name="Line 9"/>
          <p:cNvSpPr>
            <a:spLocks noChangeShapeType="1"/>
          </p:cNvSpPr>
          <p:nvPr/>
        </p:nvSpPr>
        <p:spPr bwMode="auto">
          <a:xfrm>
            <a:off x="1325092" y="5876298"/>
            <a:ext cx="425179" cy="7980"/>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21" name="矩形 20"/>
          <p:cNvSpPr/>
          <p:nvPr/>
        </p:nvSpPr>
        <p:spPr>
          <a:xfrm>
            <a:off x="634001" y="5537778"/>
            <a:ext cx="898789"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1817315" y="5552251"/>
            <a:ext cx="868061"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2864910" y="5553185"/>
            <a:ext cx="882900"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ine 9"/>
          <p:cNvSpPr>
            <a:spLocks noChangeShapeType="1"/>
          </p:cNvSpPr>
          <p:nvPr/>
        </p:nvSpPr>
        <p:spPr bwMode="auto">
          <a:xfrm flipV="1">
            <a:off x="2486365" y="5832661"/>
            <a:ext cx="482731" cy="15062"/>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25" name="Line 29"/>
          <p:cNvSpPr>
            <a:spLocks noChangeAspect="1" noChangeShapeType="1"/>
          </p:cNvSpPr>
          <p:nvPr/>
        </p:nvSpPr>
        <p:spPr bwMode="auto">
          <a:xfrm>
            <a:off x="513830" y="5356046"/>
            <a:ext cx="292681" cy="278151"/>
          </a:xfrm>
          <a:prstGeom prst="line">
            <a:avLst/>
          </a:prstGeom>
          <a:noFill/>
          <a:ln w="28575">
            <a:solidFill>
              <a:srgbClr val="000000"/>
            </a:solidFill>
            <a:round/>
            <a:headEnd type="none"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sz="2800" u="heavy" dirty="0">
              <a:solidFill>
                <a:srgbClr val="000000"/>
              </a:solidFill>
              <a:cs typeface="+mn-cs"/>
            </a:endParaRPr>
          </a:p>
        </p:txBody>
      </p:sp>
    </p:spTree>
    <p:extLst>
      <p:ext uri="{BB962C8B-B14F-4D97-AF65-F5344CB8AC3E}">
        <p14:creationId xmlns:p14="http://schemas.microsoft.com/office/powerpoint/2010/main" val="394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0"/>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7"/>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8"/>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31"/>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4"/>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32"/>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3"/>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35"/>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6" grpId="0"/>
      <p:bldP spid="26" grpId="1"/>
      <p:bldP spid="27" grpId="0"/>
      <p:bldP spid="27" grpId="1"/>
      <p:bldP spid="28" grpId="0"/>
      <p:bldP spid="28" grpId="1"/>
      <p:bldP spid="30" grpId="0" animBg="1"/>
      <p:bldP spid="30" grpId="1" animBg="1"/>
      <p:bldP spid="31" grpId="0" animBg="1"/>
      <p:bldP spid="31" grpId="1" animBg="1"/>
      <p:bldP spid="32" grpId="0"/>
      <p:bldP spid="32" grpId="1"/>
      <p:bldP spid="33" grpId="0"/>
      <p:bldP spid="33" grpId="1"/>
      <p:bldP spid="34" grpId="0" animBg="1"/>
      <p:bldP spid="34" grpId="1" animBg="1"/>
      <p:bldP spid="35" grpId="0" animBg="1"/>
      <p:bldP spid="35" grpId="1" animBg="1"/>
      <p:bldP spid="36" grpId="0"/>
      <p:bldP spid="37" grpId="0"/>
      <p:bldP spid="38" grpId="0" animBg="1"/>
      <p:bldP spid="39" grpId="0" animBg="1"/>
      <p:bldP spid="40" grpId="0" animBg="1"/>
      <p:bldP spid="12" grpId="0" animBg="1"/>
      <p:bldP spid="13" grpId="0" animBg="1"/>
      <p:bldP spid="14" grpId="0" animBg="1"/>
      <p:bldP spid="15" grpId="0" animBg="1"/>
      <p:bldP spid="16" grpId="0" animBg="1"/>
      <p:bldP spid="17" grpId="0" animBg="1"/>
      <p:bldP spid="18" grpId="0" animBg="1"/>
      <p:bldP spid="19" grpId="0"/>
      <p:bldP spid="20" grpId="0" animBg="1"/>
      <p:bldP spid="21" grpId="0" animBg="1"/>
      <p:bldP spid="22" grpId="0" animBg="1"/>
      <p:bldP spid="23" grpId="0" animBg="1"/>
      <p:bldP spid="24" grpId="0" animBg="1"/>
      <p:bldP spid="25" grpId="0" animBg="1"/>
      <p:bldP spid="2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sz="2800" dirty="0"/>
              <a:t>Append: Add a new node to make it the </a:t>
            </a:r>
            <a:r>
              <a:rPr lang="en-US" sz="2800" dirty="0">
                <a:solidFill>
                  <a:srgbClr val="FF0000"/>
                </a:solidFill>
              </a:rPr>
              <a:t>last node </a:t>
            </a:r>
            <a:r>
              <a:rPr lang="en-US" sz="2800" dirty="0"/>
              <a:t>in the </a:t>
            </a:r>
            <a:r>
              <a:rPr lang="en-US" sz="2800" dirty="0">
                <a:solidFill>
                  <a:srgbClr val="FF0000"/>
                </a:solidFill>
              </a:rPr>
              <a:t>sequence</a:t>
            </a:r>
            <a:r>
              <a:rPr lang="en-US" sz="2800" dirty="0"/>
              <a:t>.</a:t>
            </a:r>
          </a:p>
          <a:p>
            <a:pPr lvl="1"/>
            <a:r>
              <a:rPr lang="en-US" sz="2400" dirty="0"/>
              <a:t>How to get the </a:t>
            </a:r>
            <a:r>
              <a:rPr lang="en-US" sz="2400" dirty="0">
                <a:solidFill>
                  <a:srgbClr val="C00000"/>
                </a:solidFill>
              </a:rPr>
              <a:t>last node </a:t>
            </a:r>
            <a:r>
              <a:rPr lang="en-US" sz="2400" dirty="0"/>
              <a:t>of the linked list?</a:t>
            </a:r>
          </a:p>
          <a:p>
            <a:pPr lvl="2"/>
            <a:r>
              <a:rPr lang="en-US" sz="2000" dirty="0"/>
              <a:t>Solution 1: We can traverse the whole linked list until it reaches the end. </a:t>
            </a:r>
          </a:p>
        </p:txBody>
      </p:sp>
      <p:sp>
        <p:nvSpPr>
          <p:cNvPr id="3" name="标题 2"/>
          <p:cNvSpPr>
            <a:spLocks noGrp="1"/>
          </p:cNvSpPr>
          <p:nvPr>
            <p:ph type="title"/>
          </p:nvPr>
        </p:nvSpPr>
        <p:spPr/>
        <p:txBody>
          <a:bodyPr/>
          <a:lstStyle/>
          <a:p>
            <a:r>
              <a:rPr lang="en-US" sz="3600" dirty="0"/>
              <a:t>Append Implementation</a:t>
            </a:r>
          </a:p>
        </p:txBody>
      </p:sp>
      <p:sp>
        <p:nvSpPr>
          <p:cNvPr id="4" name="页脚占位符 3"/>
          <p:cNvSpPr>
            <a:spLocks noGrp="1"/>
          </p:cNvSpPr>
          <p:nvPr>
            <p:ph type="ftr" sz="quarter" idx="11"/>
          </p:nvPr>
        </p:nvSpPr>
        <p:spPr/>
        <p:txBody>
          <a:bodyPr/>
          <a:lstStyle/>
          <a:p>
            <a:pPr>
              <a:defRPr/>
            </a:pPr>
            <a:r>
              <a:rPr lang="en-US" altLang="zh-CN" sz="1200" dirty="0"/>
              <a:t>Singly Linked List</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29</a:t>
            </a:fld>
            <a:endParaRPr lang="en-US" dirty="0"/>
          </a:p>
        </p:txBody>
      </p:sp>
      <p:sp>
        <p:nvSpPr>
          <p:cNvPr id="6" name="Rectangle 26"/>
          <p:cNvSpPr/>
          <p:nvPr/>
        </p:nvSpPr>
        <p:spPr>
          <a:xfrm>
            <a:off x="899592" y="3429000"/>
            <a:ext cx="5328592" cy="28192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Algorithm 5: </a:t>
            </a:r>
            <a:r>
              <a:rPr lang="en-US" b="1" i="1" dirty="0">
                <a:solidFill>
                  <a:schemeClr val="tx1"/>
                </a:solidFill>
              </a:rPr>
              <a:t>append(data, list)</a:t>
            </a:r>
          </a:p>
        </p:txBody>
      </p:sp>
      <p:sp>
        <p:nvSpPr>
          <p:cNvPr id="7" name="Rectangle 3"/>
          <p:cNvSpPr>
            <a:spLocks noChangeArrowheads="1"/>
          </p:cNvSpPr>
          <p:nvPr/>
        </p:nvSpPr>
        <p:spPr bwMode="auto">
          <a:xfrm>
            <a:off x="1156926" y="3710922"/>
            <a:ext cx="5071258" cy="2697165"/>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if </a:t>
            </a:r>
            <a:r>
              <a:rPr lang="en-US" altLang="zh-TW" sz="2000" b="0" dirty="0" err="1">
                <a:latin typeface="Consolas" panose="020B0609020204030204" pitchFamily="49" charset="0"/>
                <a:ea typeface="新細明體" pitchFamily="18" charset="-120"/>
                <a:cs typeface="Consolas" panose="020B0609020204030204" pitchFamily="49" charset="0"/>
                <a:sym typeface="Symbol" pitchFamily="2" charset="2"/>
              </a:rPr>
              <a:t>list.head</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 NULL</a:t>
            </a: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prepend(data, list)</a:t>
            </a: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return</a:t>
            </a:r>
          </a:p>
          <a:p>
            <a:pPr>
              <a:lnSpc>
                <a:spcPct val="110000"/>
              </a:lnSpc>
            </a:pPr>
            <a:r>
              <a:rPr lang="en-US" altLang="zh-TW" sz="2000" b="0" dirty="0" err="1">
                <a:latin typeface="Consolas" panose="020B0609020204030204" pitchFamily="49" charset="0"/>
                <a:ea typeface="新細明體" pitchFamily="18" charset="-120"/>
                <a:cs typeface="Consolas" panose="020B0609020204030204" pitchFamily="49" charset="0"/>
              </a:rPr>
              <a:t>lastnode</a:t>
            </a: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 </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last(list)</a:t>
            </a: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temp  new allocated node</a:t>
            </a:r>
          </a:p>
          <a:p>
            <a:pPr>
              <a:lnSpc>
                <a:spcPct val="110000"/>
              </a:lnSpc>
            </a:pPr>
            <a:r>
              <a:rPr lang="en-US" altLang="zh-TW" sz="2000" b="0" dirty="0" err="1">
                <a:latin typeface="Consolas" panose="020B0609020204030204" pitchFamily="49" charset="0"/>
                <a:ea typeface="新細明體" pitchFamily="18" charset="-120"/>
                <a:cs typeface="Consolas" panose="020B0609020204030204" pitchFamily="49" charset="0"/>
                <a:sym typeface="Symbol" pitchFamily="2" charset="2"/>
              </a:rPr>
              <a:t>temp.data</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 data</a:t>
            </a:r>
          </a:p>
          <a:p>
            <a:pPr>
              <a:lnSpc>
                <a:spcPct val="110000"/>
              </a:lnSpc>
            </a:pPr>
            <a:r>
              <a:rPr lang="en-US" altLang="zh-TW" sz="2000" b="0" dirty="0" err="1">
                <a:latin typeface="Consolas" panose="020B0609020204030204" pitchFamily="49" charset="0"/>
                <a:ea typeface="新細明體" pitchFamily="18" charset="-120"/>
                <a:cs typeface="Consolas" panose="020B0609020204030204" pitchFamily="49" charset="0"/>
                <a:sym typeface="Symbol" pitchFamily="2" charset="2"/>
              </a:rPr>
              <a:t>temp.link</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 NULL</a:t>
            </a:r>
          </a:p>
          <a:p>
            <a:pPr>
              <a:lnSpc>
                <a:spcPct val="110000"/>
              </a:lnSpc>
            </a:pPr>
            <a:r>
              <a:rPr lang="en-US" altLang="zh-TW" sz="2000" b="0" dirty="0" err="1">
                <a:latin typeface="Consolas" panose="020B0609020204030204" pitchFamily="49" charset="0"/>
                <a:ea typeface="新細明體" pitchFamily="18" charset="-120"/>
                <a:cs typeface="Consolas" panose="020B0609020204030204" pitchFamily="49" charset="0"/>
                <a:sym typeface="Symbol" pitchFamily="2" charset="2"/>
              </a:rPr>
              <a:t>lastnode.link</a:t>
            </a: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 temp</a:t>
            </a:r>
          </a:p>
          <a:p>
            <a:pPr>
              <a:lnSpc>
                <a:spcPct val="110000"/>
              </a:lnSpc>
            </a:pPr>
            <a:endPar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endParaRP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sym typeface="Symbol" pitchFamily="2" charset="2"/>
              </a:rPr>
              <a:t>    </a:t>
            </a:r>
          </a:p>
          <a:p>
            <a:pPr>
              <a:lnSpc>
                <a:spcPct val="110000"/>
              </a:lnSpc>
            </a:pPr>
            <a:endPar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endParaRPr>
          </a:p>
        </p:txBody>
      </p:sp>
      <p:sp>
        <p:nvSpPr>
          <p:cNvPr id="8" name="Rectangle 4"/>
          <p:cNvSpPr>
            <a:spLocks noChangeArrowheads="1"/>
          </p:cNvSpPr>
          <p:nvPr/>
        </p:nvSpPr>
        <p:spPr bwMode="auto">
          <a:xfrm>
            <a:off x="906263" y="3710923"/>
            <a:ext cx="316889" cy="2697162"/>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2</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3</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4</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5</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6</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7</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8</a:t>
            </a:r>
          </a:p>
        </p:txBody>
      </p:sp>
      <p:sp>
        <p:nvSpPr>
          <p:cNvPr id="9" name="矩形 8"/>
          <p:cNvSpPr/>
          <p:nvPr/>
        </p:nvSpPr>
        <p:spPr>
          <a:xfrm>
            <a:off x="6294150" y="4642138"/>
            <a:ext cx="2849848" cy="400110"/>
          </a:xfrm>
          <a:prstGeom prst="rect">
            <a:avLst/>
          </a:prstGeom>
        </p:spPr>
        <p:txBody>
          <a:bodyPr wrap="square">
            <a:spAutoFit/>
          </a:bodyPr>
          <a:lstStyle/>
          <a:p>
            <a:pPr lvl="1"/>
            <a:r>
              <a:rPr lang="en-US" sz="2000" dirty="0">
                <a:latin typeface="+mn-lt"/>
              </a:rPr>
              <a:t>Time complexity? </a:t>
            </a:r>
          </a:p>
        </p:txBody>
      </p:sp>
      <mc:AlternateContent xmlns:mc="http://schemas.openxmlformats.org/markup-compatibility/2006" xmlns:a14="http://schemas.microsoft.com/office/drawing/2010/main">
        <mc:Choice Requires="a14">
          <p:sp>
            <p:nvSpPr>
              <p:cNvPr id="10" name="矩形 9"/>
              <p:cNvSpPr/>
              <p:nvPr/>
            </p:nvSpPr>
            <p:spPr>
              <a:xfrm flipH="1">
                <a:off x="6639480" y="5113327"/>
                <a:ext cx="1933020" cy="400110"/>
              </a:xfrm>
              <a:prstGeom prst="rect">
                <a:avLst/>
              </a:prstGeom>
            </p:spPr>
            <p:txBody>
              <a:bodyPr wrap="square">
                <a:spAutoFit/>
              </a:bodyPr>
              <a:lstStyle/>
              <a:p>
                <a:pPr lvl="2"/>
                <a14:m>
                  <m:oMath xmlns:m="http://schemas.openxmlformats.org/officeDocument/2006/math">
                    <m:r>
                      <a:rPr lang="en-US" sz="2000" i="1">
                        <a:latin typeface="Cambria Math" panose="02040503050406030204" pitchFamily="18" charset="0"/>
                      </a:rPr>
                      <m:t>𝑂</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m:t>
                    </m:r>
                  </m:oMath>
                </a14:m>
                <a:r>
                  <a:rPr lang="en-US" sz="2000" dirty="0"/>
                  <a:t>  </a:t>
                </a:r>
              </a:p>
            </p:txBody>
          </p:sp>
        </mc:Choice>
        <mc:Fallback xmlns="">
          <p:sp>
            <p:nvSpPr>
              <p:cNvPr id="10" name="矩形 9"/>
              <p:cNvSpPr>
                <a:spLocks noRot="1" noChangeAspect="1" noMove="1" noResize="1" noEditPoints="1" noAdjustHandles="1" noChangeArrowheads="1" noChangeShapeType="1" noTextEdit="1"/>
              </p:cNvSpPr>
              <p:nvPr/>
            </p:nvSpPr>
            <p:spPr>
              <a:xfrm flipH="1">
                <a:off x="6639480" y="5113327"/>
                <a:ext cx="1933020" cy="400110"/>
              </a:xfrm>
              <a:prstGeom prst="rect">
                <a:avLst/>
              </a:prstGeom>
              <a:blipFill>
                <a:blip r:embed="rId2"/>
                <a:stretch>
                  <a:fillRect b="-18462"/>
                </a:stretch>
              </a:blipFill>
            </p:spPr>
            <p:txBody>
              <a:bodyPr/>
              <a:lstStyle/>
              <a:p>
                <a:r>
                  <a:rPr lang="en-US">
                    <a:noFill/>
                  </a:rPr>
                  <a:t> </a:t>
                </a:r>
              </a:p>
            </p:txBody>
          </p:sp>
        </mc:Fallback>
      </mc:AlternateContent>
    </p:spTree>
    <p:extLst>
      <p:ext uri="{BB962C8B-B14F-4D97-AF65-F5344CB8AC3E}">
        <p14:creationId xmlns:p14="http://schemas.microsoft.com/office/powerpoint/2010/main" val="163855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600" dirty="0"/>
              <a:t>Outline</a:t>
            </a:r>
            <a:endParaRPr lang="en-US" sz="3600" dirty="0"/>
          </a:p>
        </p:txBody>
      </p:sp>
      <p:sp>
        <p:nvSpPr>
          <p:cNvPr id="5" name="灯片编号占位符 4"/>
          <p:cNvSpPr>
            <a:spLocks noGrp="1"/>
          </p:cNvSpPr>
          <p:nvPr>
            <p:ph type="sldNum" sz="quarter" idx="12"/>
          </p:nvPr>
        </p:nvSpPr>
        <p:spPr>
          <a:xfrm>
            <a:off x="8001000" y="6597352"/>
            <a:ext cx="1143000" cy="260648"/>
          </a:xfrm>
        </p:spPr>
        <p:txBody>
          <a:bodyPr/>
          <a:lstStyle/>
          <a:p>
            <a:pPr>
              <a:defRPr/>
            </a:pPr>
            <a:fld id="{4F25B14B-C98E-4C14-96E7-18DD3A29C179}" type="slidenum">
              <a:rPr lang="en-US" smtClean="0"/>
              <a:pPr>
                <a:defRPr/>
              </a:pPr>
              <a:t>3</a:t>
            </a:fld>
            <a:endParaRPr lang="en-US" dirty="0"/>
          </a:p>
        </p:txBody>
      </p:sp>
      <p:sp>
        <p:nvSpPr>
          <p:cNvPr id="6" name="Footer Placeholder 4"/>
          <p:cNvSpPr>
            <a:spLocks noGrp="1"/>
          </p:cNvSpPr>
          <p:nvPr>
            <p:ph type="ftr" sz="quarter" idx="11"/>
          </p:nvPr>
        </p:nvSpPr>
        <p:spPr>
          <a:xfrm>
            <a:off x="4572000" y="6597352"/>
            <a:ext cx="4032448" cy="260648"/>
          </a:xfrm>
        </p:spPr>
        <p:txBody>
          <a:bodyPr/>
          <a:lstStyle>
            <a:lvl1pPr algn="l">
              <a:defRPr lang="en-AU" b="0" i="0" smtClean="0">
                <a:solidFill>
                  <a:schemeClr val="bg1"/>
                </a:solidFill>
                <a:effectLst/>
              </a:defRPr>
            </a:lvl1pPr>
          </a:lstStyle>
          <a:p>
            <a:pPr>
              <a:defRPr/>
            </a:pPr>
            <a:r>
              <a:rPr lang="en-US" altLang="zh-CN" dirty="0"/>
              <a:t>Tutorial 2</a:t>
            </a:r>
          </a:p>
        </p:txBody>
      </p:sp>
      <p:sp>
        <p:nvSpPr>
          <p:cNvPr id="8" name="内容占位符 1">
            <a:extLst>
              <a:ext uri="{FF2B5EF4-FFF2-40B4-BE49-F238E27FC236}">
                <a16:creationId xmlns:a16="http://schemas.microsoft.com/office/drawing/2014/main" id="{876B632B-E3C0-4148-B1B2-CE03D2B46591}"/>
              </a:ext>
            </a:extLst>
          </p:cNvPr>
          <p:cNvSpPr>
            <a:spLocks noGrp="1"/>
          </p:cNvSpPr>
          <p:nvPr>
            <p:ph idx="1"/>
          </p:nvPr>
        </p:nvSpPr>
        <p:spPr>
          <a:xfrm>
            <a:off x="304800" y="1196752"/>
            <a:ext cx="8382000" cy="4929411"/>
          </a:xfrm>
        </p:spPr>
        <p:txBody>
          <a:bodyPr/>
          <a:lstStyle/>
          <a:p>
            <a:endParaRPr lang="en-US" altLang="zh-CN" sz="2800" dirty="0"/>
          </a:p>
          <a:p>
            <a:r>
              <a:rPr lang="en-US" altLang="zh-CN" sz="2800" dirty="0"/>
              <a:t>Divide and Conquer Example: Majority Element </a:t>
            </a:r>
          </a:p>
          <a:p>
            <a:endParaRPr lang="en-US" altLang="zh-CN" sz="2800" dirty="0"/>
          </a:p>
          <a:p>
            <a:r>
              <a:rPr lang="en-US" altLang="zh-CN" sz="2800" dirty="0">
                <a:solidFill>
                  <a:schemeClr val="bg1">
                    <a:lumMod val="65000"/>
                  </a:schemeClr>
                </a:solidFill>
              </a:rPr>
              <a:t>Singly Linked List</a:t>
            </a:r>
          </a:p>
        </p:txBody>
      </p:sp>
    </p:spTree>
    <p:extLst>
      <p:ext uri="{BB962C8B-B14F-4D97-AF65-F5344CB8AC3E}">
        <p14:creationId xmlns:p14="http://schemas.microsoft.com/office/powerpoint/2010/main" val="3383961083"/>
      </p:ext>
    </p:extLst>
  </p:cSld>
  <p:clrMapOvr>
    <a:masterClrMapping/>
  </p:clrMapOvr>
  <mc:AlternateContent xmlns:mc="http://schemas.openxmlformats.org/markup-compatibility/2006" xmlns:p14="http://schemas.microsoft.com/office/powerpoint/2010/main">
    <mc:Choice Requires="p14">
      <p:transition spd="slow" p14:dur="2000" advTm="262"/>
    </mc:Choice>
    <mc:Fallback xmlns="">
      <p:transition spd="slow" advTm="26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sz="2800" dirty="0"/>
              <a:t>Append: Add a new node to make it the </a:t>
            </a:r>
            <a:r>
              <a:rPr lang="en-US" sz="2800" dirty="0">
                <a:solidFill>
                  <a:srgbClr val="FF0000"/>
                </a:solidFill>
              </a:rPr>
              <a:t>last node </a:t>
            </a:r>
            <a:r>
              <a:rPr lang="en-US" sz="2800" dirty="0"/>
              <a:t>in the </a:t>
            </a:r>
            <a:r>
              <a:rPr lang="en-US" sz="2800" dirty="0">
                <a:solidFill>
                  <a:srgbClr val="FF0000"/>
                </a:solidFill>
              </a:rPr>
              <a:t>sequence</a:t>
            </a:r>
            <a:r>
              <a:rPr lang="en-US" sz="2800" dirty="0"/>
              <a:t>.</a:t>
            </a:r>
          </a:p>
          <a:p>
            <a:pPr lvl="1"/>
            <a:r>
              <a:rPr lang="en-US" dirty="0"/>
              <a:t>Solution 2: record the last node of the list. </a:t>
            </a:r>
          </a:p>
          <a:p>
            <a:pPr lvl="2"/>
            <a:r>
              <a:rPr lang="en-US" dirty="0"/>
              <a:t>Step 1: allocate a new node</a:t>
            </a:r>
          </a:p>
          <a:p>
            <a:pPr lvl="2"/>
            <a:r>
              <a:rPr lang="en-US" dirty="0"/>
              <a:t>Step 2: update new node</a:t>
            </a:r>
          </a:p>
          <a:p>
            <a:pPr lvl="2"/>
            <a:r>
              <a:rPr lang="en-US" dirty="0"/>
              <a:t>Step 3: make the new node point to NULL</a:t>
            </a:r>
          </a:p>
          <a:p>
            <a:pPr lvl="2"/>
            <a:r>
              <a:rPr lang="en-US" dirty="0"/>
              <a:t>Step 4: make the old tail points to the new node</a:t>
            </a:r>
          </a:p>
          <a:p>
            <a:pPr lvl="2"/>
            <a:r>
              <a:rPr lang="en-US" dirty="0"/>
              <a:t>Step 5: update the tail to point to the new node</a:t>
            </a:r>
          </a:p>
        </p:txBody>
      </p:sp>
      <p:sp>
        <p:nvSpPr>
          <p:cNvPr id="3" name="标题 2"/>
          <p:cNvSpPr>
            <a:spLocks noGrp="1"/>
          </p:cNvSpPr>
          <p:nvPr>
            <p:ph type="title"/>
          </p:nvPr>
        </p:nvSpPr>
        <p:spPr/>
        <p:txBody>
          <a:bodyPr/>
          <a:lstStyle/>
          <a:p>
            <a:r>
              <a:rPr lang="en-US" sz="3200" dirty="0"/>
              <a:t>Append Implementation with Constant Time </a:t>
            </a:r>
          </a:p>
        </p:txBody>
      </p:sp>
      <p:sp>
        <p:nvSpPr>
          <p:cNvPr id="4" name="页脚占位符 3"/>
          <p:cNvSpPr>
            <a:spLocks noGrp="1"/>
          </p:cNvSpPr>
          <p:nvPr>
            <p:ph type="ftr" sz="quarter" idx="11"/>
          </p:nvPr>
        </p:nvSpPr>
        <p:spPr/>
        <p:txBody>
          <a:bodyPr/>
          <a:lstStyle/>
          <a:p>
            <a:pPr>
              <a:defRPr/>
            </a:pPr>
            <a:r>
              <a:rPr lang="en-US" altLang="zh-CN" sz="1200" dirty="0"/>
              <a:t>Singly Linked List</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30</a:t>
            </a:fld>
            <a:endParaRPr lang="en-US" dirty="0"/>
          </a:p>
        </p:txBody>
      </p:sp>
      <p:sp>
        <p:nvSpPr>
          <p:cNvPr id="6" name="Rectangle 5"/>
          <p:cNvSpPr>
            <a:spLocks noChangeArrowheads="1"/>
          </p:cNvSpPr>
          <p:nvPr/>
        </p:nvSpPr>
        <p:spPr bwMode="auto">
          <a:xfrm>
            <a:off x="1086623" y="5624343"/>
            <a:ext cx="488219"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12</a:t>
            </a:r>
          </a:p>
        </p:txBody>
      </p:sp>
      <p:sp>
        <p:nvSpPr>
          <p:cNvPr id="7" name="Rectangle 5"/>
          <p:cNvSpPr>
            <a:spLocks noChangeArrowheads="1"/>
          </p:cNvSpPr>
          <p:nvPr/>
        </p:nvSpPr>
        <p:spPr bwMode="auto">
          <a:xfrm>
            <a:off x="1581071" y="5620347"/>
            <a:ext cx="212093"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8" name="Rectangle 5"/>
          <p:cNvSpPr>
            <a:spLocks noChangeArrowheads="1"/>
          </p:cNvSpPr>
          <p:nvPr/>
        </p:nvSpPr>
        <p:spPr bwMode="auto">
          <a:xfrm>
            <a:off x="2251757" y="5636448"/>
            <a:ext cx="494925"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20</a:t>
            </a:r>
          </a:p>
        </p:txBody>
      </p:sp>
      <p:sp>
        <p:nvSpPr>
          <p:cNvPr id="9" name="Rectangle 5"/>
          <p:cNvSpPr>
            <a:spLocks noChangeArrowheads="1"/>
          </p:cNvSpPr>
          <p:nvPr/>
        </p:nvSpPr>
        <p:spPr bwMode="auto">
          <a:xfrm>
            <a:off x="2757184" y="5636448"/>
            <a:ext cx="202795"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0" name="Rectangle 5"/>
          <p:cNvSpPr>
            <a:spLocks noChangeArrowheads="1"/>
          </p:cNvSpPr>
          <p:nvPr/>
        </p:nvSpPr>
        <p:spPr bwMode="auto">
          <a:xfrm>
            <a:off x="3372003" y="5622397"/>
            <a:ext cx="480942"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40</a:t>
            </a:r>
          </a:p>
        </p:txBody>
      </p:sp>
      <p:sp>
        <p:nvSpPr>
          <p:cNvPr id="11" name="Rectangle 5"/>
          <p:cNvSpPr>
            <a:spLocks noChangeArrowheads="1"/>
          </p:cNvSpPr>
          <p:nvPr/>
        </p:nvSpPr>
        <p:spPr bwMode="auto">
          <a:xfrm>
            <a:off x="3861427" y="5620851"/>
            <a:ext cx="192708"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2" name="Line 9"/>
          <p:cNvSpPr>
            <a:spLocks noChangeShapeType="1"/>
          </p:cNvSpPr>
          <p:nvPr/>
        </p:nvSpPr>
        <p:spPr bwMode="auto">
          <a:xfrm>
            <a:off x="3945551" y="5825591"/>
            <a:ext cx="392026" cy="0"/>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13" name="Text Box 43"/>
          <p:cNvSpPr txBox="1">
            <a:spLocks noChangeArrowheads="1"/>
          </p:cNvSpPr>
          <p:nvPr/>
        </p:nvSpPr>
        <p:spPr bwMode="auto">
          <a:xfrm>
            <a:off x="4320169" y="5663707"/>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TW" altLang="en-US" sz="2000" b="1" dirty="0">
                <a:latin typeface="Tahoma" panose="020B0604030504040204" pitchFamily="34" charset="0"/>
                <a:sym typeface="Symbol" panose="05050102010706020507" pitchFamily="18" charset="2"/>
              </a:rPr>
              <a:t></a:t>
            </a:r>
            <a:endParaRPr lang="zh-TW" altLang="en-US" sz="2000" b="1" dirty="0">
              <a:latin typeface="Tahoma" panose="020B0604030504040204" pitchFamily="34" charset="0"/>
            </a:endParaRPr>
          </a:p>
        </p:txBody>
      </p:sp>
      <p:sp>
        <p:nvSpPr>
          <p:cNvPr id="14" name="Line 9"/>
          <p:cNvSpPr>
            <a:spLocks noChangeShapeType="1"/>
          </p:cNvSpPr>
          <p:nvPr/>
        </p:nvSpPr>
        <p:spPr bwMode="auto">
          <a:xfrm>
            <a:off x="1703513" y="5854165"/>
            <a:ext cx="425179" cy="7980"/>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15" name="矩形 14"/>
          <p:cNvSpPr/>
          <p:nvPr/>
        </p:nvSpPr>
        <p:spPr>
          <a:xfrm>
            <a:off x="1012422" y="5515645"/>
            <a:ext cx="898789"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p:cNvSpPr/>
          <p:nvPr/>
        </p:nvSpPr>
        <p:spPr>
          <a:xfrm>
            <a:off x="2195736" y="5530118"/>
            <a:ext cx="868061"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p:cNvSpPr/>
          <p:nvPr/>
        </p:nvSpPr>
        <p:spPr>
          <a:xfrm>
            <a:off x="3243331" y="5531052"/>
            <a:ext cx="882900"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ne 9"/>
          <p:cNvSpPr>
            <a:spLocks noChangeShapeType="1"/>
          </p:cNvSpPr>
          <p:nvPr/>
        </p:nvSpPr>
        <p:spPr bwMode="auto">
          <a:xfrm flipV="1">
            <a:off x="2864786" y="5810528"/>
            <a:ext cx="482731" cy="15062"/>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19" name="Line 29"/>
          <p:cNvSpPr>
            <a:spLocks noChangeAspect="1" noChangeShapeType="1"/>
          </p:cNvSpPr>
          <p:nvPr/>
        </p:nvSpPr>
        <p:spPr bwMode="auto">
          <a:xfrm>
            <a:off x="892251" y="5333913"/>
            <a:ext cx="292681" cy="278151"/>
          </a:xfrm>
          <a:prstGeom prst="line">
            <a:avLst/>
          </a:prstGeom>
          <a:noFill/>
          <a:ln w="28575">
            <a:solidFill>
              <a:srgbClr val="000000"/>
            </a:solidFill>
            <a:round/>
            <a:headEnd type="none"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sz="2800" u="heavy" dirty="0">
              <a:solidFill>
                <a:srgbClr val="000000"/>
              </a:solidFill>
              <a:cs typeface="+mn-cs"/>
            </a:endParaRPr>
          </a:p>
        </p:txBody>
      </p:sp>
      <p:sp>
        <p:nvSpPr>
          <p:cNvPr id="20" name="TextBox 80902"/>
          <p:cNvSpPr txBox="1">
            <a:spLocks noChangeAspect="1"/>
          </p:cNvSpPr>
          <p:nvPr/>
        </p:nvSpPr>
        <p:spPr bwMode="auto">
          <a:xfrm>
            <a:off x="557933" y="4949103"/>
            <a:ext cx="1057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dirty="0">
                <a:solidFill>
                  <a:srgbClr val="FF0000"/>
                </a:solidFill>
                <a:latin typeface="+mj-lt"/>
              </a:rPr>
              <a:t>head</a:t>
            </a:r>
            <a:endParaRPr lang="en-US" altLang="zh-CN" sz="1600" dirty="0">
              <a:solidFill>
                <a:srgbClr val="FF0000"/>
              </a:solidFill>
              <a:latin typeface="+mj-lt"/>
            </a:endParaRPr>
          </a:p>
        </p:txBody>
      </p:sp>
      <p:sp>
        <p:nvSpPr>
          <p:cNvPr id="21" name="Rectangle 5"/>
          <p:cNvSpPr>
            <a:spLocks noChangeArrowheads="1"/>
          </p:cNvSpPr>
          <p:nvPr/>
        </p:nvSpPr>
        <p:spPr bwMode="auto">
          <a:xfrm>
            <a:off x="5465592" y="5624343"/>
            <a:ext cx="411177"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22" name="Rectangle 5"/>
          <p:cNvSpPr>
            <a:spLocks noChangeArrowheads="1"/>
          </p:cNvSpPr>
          <p:nvPr/>
        </p:nvSpPr>
        <p:spPr bwMode="auto">
          <a:xfrm>
            <a:off x="5882998" y="5634313"/>
            <a:ext cx="212093"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23" name="矩形 22"/>
          <p:cNvSpPr/>
          <p:nvPr/>
        </p:nvSpPr>
        <p:spPr>
          <a:xfrm>
            <a:off x="5340216" y="5515645"/>
            <a:ext cx="872923"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
          <p:cNvSpPr>
            <a:spLocks noChangeArrowheads="1"/>
          </p:cNvSpPr>
          <p:nvPr/>
        </p:nvSpPr>
        <p:spPr bwMode="auto">
          <a:xfrm>
            <a:off x="5450963" y="5634313"/>
            <a:ext cx="491966"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50</a:t>
            </a:r>
          </a:p>
        </p:txBody>
      </p:sp>
      <p:sp>
        <p:nvSpPr>
          <p:cNvPr id="25" name="Line 9"/>
          <p:cNvSpPr>
            <a:spLocks noChangeShapeType="1"/>
          </p:cNvSpPr>
          <p:nvPr/>
        </p:nvSpPr>
        <p:spPr bwMode="auto">
          <a:xfrm flipV="1">
            <a:off x="6021910" y="5825589"/>
            <a:ext cx="734011" cy="4329"/>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28" name="Line 29"/>
          <p:cNvSpPr>
            <a:spLocks noChangeAspect="1" noChangeShapeType="1"/>
          </p:cNvSpPr>
          <p:nvPr/>
        </p:nvSpPr>
        <p:spPr bwMode="auto">
          <a:xfrm>
            <a:off x="3177631" y="5308257"/>
            <a:ext cx="292681" cy="278151"/>
          </a:xfrm>
          <a:prstGeom prst="line">
            <a:avLst/>
          </a:prstGeom>
          <a:noFill/>
          <a:ln w="28575">
            <a:solidFill>
              <a:srgbClr val="000000"/>
            </a:solidFill>
            <a:round/>
            <a:headEnd type="none"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sz="2800" u="heavy" dirty="0">
              <a:solidFill>
                <a:srgbClr val="000000"/>
              </a:solidFill>
              <a:cs typeface="+mn-cs"/>
            </a:endParaRPr>
          </a:p>
        </p:txBody>
      </p:sp>
      <p:sp>
        <p:nvSpPr>
          <p:cNvPr id="29" name="TextBox 80902"/>
          <p:cNvSpPr txBox="1">
            <a:spLocks noChangeAspect="1"/>
          </p:cNvSpPr>
          <p:nvPr/>
        </p:nvSpPr>
        <p:spPr bwMode="auto">
          <a:xfrm>
            <a:off x="2843313" y="4923447"/>
            <a:ext cx="1057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dirty="0">
                <a:solidFill>
                  <a:srgbClr val="FF0000"/>
                </a:solidFill>
                <a:latin typeface="+mj-lt"/>
              </a:rPr>
              <a:t>tail</a:t>
            </a:r>
            <a:endParaRPr lang="en-US" altLang="zh-CN" sz="1600" dirty="0">
              <a:solidFill>
                <a:srgbClr val="FF0000"/>
              </a:solidFill>
              <a:latin typeface="+mj-lt"/>
            </a:endParaRPr>
          </a:p>
        </p:txBody>
      </p:sp>
      <p:sp>
        <p:nvSpPr>
          <p:cNvPr id="30" name="Text Box 43"/>
          <p:cNvSpPr txBox="1">
            <a:spLocks noChangeArrowheads="1"/>
          </p:cNvSpPr>
          <p:nvPr/>
        </p:nvSpPr>
        <p:spPr bwMode="auto">
          <a:xfrm>
            <a:off x="6753490" y="5644651"/>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TW" altLang="en-US" sz="2000" b="1" dirty="0">
                <a:latin typeface="Tahoma" panose="020B0604030504040204" pitchFamily="34" charset="0"/>
                <a:sym typeface="Symbol" panose="05050102010706020507" pitchFamily="18" charset="2"/>
              </a:rPr>
              <a:t></a:t>
            </a:r>
            <a:endParaRPr lang="zh-TW" altLang="en-US" sz="2000" b="1" dirty="0">
              <a:latin typeface="Tahoma" panose="020B0604030504040204" pitchFamily="34" charset="0"/>
            </a:endParaRPr>
          </a:p>
        </p:txBody>
      </p:sp>
      <p:sp>
        <p:nvSpPr>
          <p:cNvPr id="32" name="Line 9"/>
          <p:cNvSpPr>
            <a:spLocks noChangeShapeType="1"/>
          </p:cNvSpPr>
          <p:nvPr/>
        </p:nvSpPr>
        <p:spPr bwMode="auto">
          <a:xfrm>
            <a:off x="3973218" y="5820063"/>
            <a:ext cx="1411585" cy="5526"/>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33" name="Line 29"/>
          <p:cNvSpPr>
            <a:spLocks noChangeAspect="1" noChangeShapeType="1"/>
          </p:cNvSpPr>
          <p:nvPr/>
        </p:nvSpPr>
        <p:spPr bwMode="auto">
          <a:xfrm>
            <a:off x="5219868" y="5308257"/>
            <a:ext cx="292681" cy="278151"/>
          </a:xfrm>
          <a:prstGeom prst="line">
            <a:avLst/>
          </a:prstGeom>
          <a:noFill/>
          <a:ln w="28575">
            <a:solidFill>
              <a:srgbClr val="000000"/>
            </a:solidFill>
            <a:round/>
            <a:headEnd type="none"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sz="2800" u="heavy" dirty="0">
              <a:solidFill>
                <a:srgbClr val="000000"/>
              </a:solidFill>
              <a:cs typeface="+mn-cs"/>
            </a:endParaRPr>
          </a:p>
        </p:txBody>
      </p:sp>
      <p:sp>
        <p:nvSpPr>
          <p:cNvPr id="34" name="TextBox 80902"/>
          <p:cNvSpPr txBox="1">
            <a:spLocks noChangeAspect="1"/>
          </p:cNvSpPr>
          <p:nvPr/>
        </p:nvSpPr>
        <p:spPr bwMode="auto">
          <a:xfrm>
            <a:off x="4885550" y="4923447"/>
            <a:ext cx="1057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dirty="0">
                <a:solidFill>
                  <a:srgbClr val="FF0000"/>
                </a:solidFill>
                <a:latin typeface="+mj-lt"/>
              </a:rPr>
              <a:t>tail</a:t>
            </a:r>
            <a:endParaRPr lang="en-US" altLang="zh-CN" sz="1600" dirty="0">
              <a:solidFill>
                <a:srgbClr val="FF0000"/>
              </a:solidFill>
              <a:latin typeface="+mj-lt"/>
            </a:endParaRPr>
          </a:p>
        </p:txBody>
      </p:sp>
      <p:sp>
        <p:nvSpPr>
          <p:cNvPr id="35" name="矩形 34"/>
          <p:cNvSpPr/>
          <p:nvPr/>
        </p:nvSpPr>
        <p:spPr>
          <a:xfrm>
            <a:off x="6259783" y="4813502"/>
            <a:ext cx="2849848" cy="400110"/>
          </a:xfrm>
          <a:prstGeom prst="rect">
            <a:avLst/>
          </a:prstGeom>
        </p:spPr>
        <p:txBody>
          <a:bodyPr wrap="square">
            <a:spAutoFit/>
          </a:bodyPr>
          <a:lstStyle/>
          <a:p>
            <a:pPr lvl="1"/>
            <a:r>
              <a:rPr lang="en-US" sz="2000" dirty="0">
                <a:latin typeface="+mn-lt"/>
              </a:rPr>
              <a:t>Time complexity? </a:t>
            </a:r>
          </a:p>
        </p:txBody>
      </p:sp>
      <mc:AlternateContent xmlns:mc="http://schemas.openxmlformats.org/markup-compatibility/2006" xmlns:a14="http://schemas.microsoft.com/office/drawing/2010/main">
        <mc:Choice Requires="a14">
          <p:sp>
            <p:nvSpPr>
              <p:cNvPr id="36" name="矩形 35"/>
              <p:cNvSpPr/>
              <p:nvPr/>
            </p:nvSpPr>
            <p:spPr>
              <a:xfrm flipH="1">
                <a:off x="7116920" y="5237706"/>
                <a:ext cx="1933020" cy="400110"/>
              </a:xfrm>
              <a:prstGeom prst="rect">
                <a:avLst/>
              </a:prstGeom>
            </p:spPr>
            <p:txBody>
              <a:bodyPr wrap="square">
                <a:spAutoFit/>
              </a:bodyPr>
              <a:lstStyle/>
              <a:p>
                <a:pPr lvl="2"/>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(1)</m:t>
                    </m:r>
                  </m:oMath>
                </a14:m>
                <a:r>
                  <a:rPr lang="en-US" sz="2000" dirty="0"/>
                  <a:t>  </a:t>
                </a:r>
              </a:p>
            </p:txBody>
          </p:sp>
        </mc:Choice>
        <mc:Fallback xmlns="">
          <p:sp>
            <p:nvSpPr>
              <p:cNvPr id="36" name="矩形 35"/>
              <p:cNvSpPr>
                <a:spLocks noRot="1" noChangeAspect="1" noMove="1" noResize="1" noEditPoints="1" noAdjustHandles="1" noChangeArrowheads="1" noChangeShapeType="1" noTextEdit="1"/>
              </p:cNvSpPr>
              <p:nvPr/>
            </p:nvSpPr>
            <p:spPr>
              <a:xfrm flipH="1">
                <a:off x="7116920" y="5237706"/>
                <a:ext cx="1933020" cy="400110"/>
              </a:xfrm>
              <a:prstGeom prst="rect">
                <a:avLst/>
              </a:prstGeom>
              <a:blipFill>
                <a:blip r:embed="rId2"/>
                <a:stretch>
                  <a:fillRect b="-18182"/>
                </a:stretch>
              </a:blipFill>
            </p:spPr>
            <p:txBody>
              <a:bodyPr/>
              <a:lstStyle/>
              <a:p>
                <a:r>
                  <a:rPr lang="en-US">
                    <a:noFill/>
                  </a:rPr>
                  <a:t> </a:t>
                </a:r>
              </a:p>
            </p:txBody>
          </p:sp>
        </mc:Fallback>
      </mc:AlternateContent>
    </p:spTree>
    <p:extLst>
      <p:ext uri="{BB962C8B-B14F-4D97-AF65-F5344CB8AC3E}">
        <p14:creationId xmlns:p14="http://schemas.microsoft.com/office/powerpoint/2010/main" val="15270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12"/>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29"/>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2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2" grpId="1" animBg="1"/>
      <p:bldP spid="13" grpId="0"/>
      <p:bldP spid="13" grpId="1"/>
      <p:bldP spid="14" grpId="0" animBg="1"/>
      <p:bldP spid="15" grpId="0" animBg="1"/>
      <p:bldP spid="16" grpId="0" animBg="1"/>
      <p:bldP spid="17" grpId="0" animBg="1"/>
      <p:bldP spid="18" grpId="0" animBg="1"/>
      <p:bldP spid="19" grpId="0" animBg="1"/>
      <p:bldP spid="20" grpId="0"/>
      <p:bldP spid="21" grpId="0" animBg="1"/>
      <p:bldP spid="22" grpId="0" animBg="1"/>
      <p:bldP spid="23" grpId="0" animBg="1"/>
      <p:bldP spid="24" grpId="0" animBg="1"/>
      <p:bldP spid="25" grpId="0" animBg="1"/>
      <p:bldP spid="28" grpId="0" animBg="1"/>
      <p:bldP spid="28" grpId="1" animBg="1"/>
      <p:bldP spid="29" grpId="0"/>
      <p:bldP spid="29" grpId="1"/>
      <p:bldP spid="30" grpId="0"/>
      <p:bldP spid="32" grpId="0" animBg="1"/>
      <p:bldP spid="33" grpId="0" animBg="1"/>
      <p:bldP spid="34" grpId="0"/>
      <p:bldP spid="35" grpId="0"/>
      <p:bldP spid="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0DCF25-CB35-5841-A511-BE9612D2D391}"/>
              </a:ext>
            </a:extLst>
          </p:cNvPr>
          <p:cNvSpPr>
            <a:spLocks noGrp="1"/>
          </p:cNvSpPr>
          <p:nvPr>
            <p:ph idx="1"/>
          </p:nvPr>
        </p:nvSpPr>
        <p:spPr/>
        <p:txBody>
          <a:bodyPr/>
          <a:lstStyle/>
          <a:p>
            <a:r>
              <a:rPr lang="en-US" sz="2400" dirty="0"/>
              <a:t>How to design?</a:t>
            </a:r>
          </a:p>
          <a:p>
            <a:pPr lvl="1"/>
            <a:r>
              <a:rPr lang="en-US" sz="2400" dirty="0"/>
              <a:t>Maintain a tail pointer in the list data type</a:t>
            </a:r>
          </a:p>
          <a:p>
            <a:pPr lvl="1"/>
            <a:r>
              <a:rPr lang="en-US" sz="2400" dirty="0"/>
              <a:t>When do we need to update the tail during prepend/append? </a:t>
            </a:r>
          </a:p>
          <a:p>
            <a:pPr lvl="2"/>
            <a:r>
              <a:rPr lang="en-US" sz="2000" dirty="0"/>
              <a:t>Case 1: prepend a node when the list is empty</a:t>
            </a:r>
          </a:p>
          <a:p>
            <a:pPr lvl="2"/>
            <a:r>
              <a:rPr lang="en-US" sz="2000" dirty="0"/>
              <a:t>Case 2: append in all cases</a:t>
            </a:r>
          </a:p>
        </p:txBody>
      </p:sp>
      <p:sp>
        <p:nvSpPr>
          <p:cNvPr id="3" name="Title 2">
            <a:extLst>
              <a:ext uri="{FF2B5EF4-FFF2-40B4-BE49-F238E27FC236}">
                <a16:creationId xmlns:a16="http://schemas.microsoft.com/office/drawing/2014/main" id="{39FF3134-BCF8-7245-80C7-E09467AEB90A}"/>
              </a:ext>
            </a:extLst>
          </p:cNvPr>
          <p:cNvSpPr>
            <a:spLocks noGrp="1"/>
          </p:cNvSpPr>
          <p:nvPr>
            <p:ph type="title"/>
          </p:nvPr>
        </p:nvSpPr>
        <p:spPr/>
        <p:txBody>
          <a:bodyPr/>
          <a:lstStyle/>
          <a:p>
            <a:r>
              <a:rPr lang="en-US" sz="3200" dirty="0"/>
              <a:t>Append Implementation with Constant Time </a:t>
            </a:r>
          </a:p>
        </p:txBody>
      </p:sp>
      <p:sp>
        <p:nvSpPr>
          <p:cNvPr id="4" name="Footer Placeholder 3">
            <a:extLst>
              <a:ext uri="{FF2B5EF4-FFF2-40B4-BE49-F238E27FC236}">
                <a16:creationId xmlns:a16="http://schemas.microsoft.com/office/drawing/2014/main" id="{61F2BC37-13B1-E448-9843-3DF9284875E5}"/>
              </a:ext>
            </a:extLst>
          </p:cNvPr>
          <p:cNvSpPr>
            <a:spLocks noGrp="1"/>
          </p:cNvSpPr>
          <p:nvPr>
            <p:ph type="ftr" sz="quarter" idx="11"/>
          </p:nvPr>
        </p:nvSpPr>
        <p:spPr/>
        <p:txBody>
          <a:bodyPr/>
          <a:lstStyle/>
          <a:p>
            <a:pPr>
              <a:defRPr/>
            </a:pPr>
            <a:r>
              <a:rPr lang="en-US" altLang="zh-CN" sz="1200" dirty="0"/>
              <a:t>Singly Linked List</a:t>
            </a:r>
          </a:p>
        </p:txBody>
      </p:sp>
      <p:sp>
        <p:nvSpPr>
          <p:cNvPr id="5" name="Slide Number Placeholder 4">
            <a:extLst>
              <a:ext uri="{FF2B5EF4-FFF2-40B4-BE49-F238E27FC236}">
                <a16:creationId xmlns:a16="http://schemas.microsoft.com/office/drawing/2014/main" id="{9996196D-7746-F548-8346-A01A3307BB34}"/>
              </a:ext>
            </a:extLst>
          </p:cNvPr>
          <p:cNvSpPr>
            <a:spLocks noGrp="1"/>
          </p:cNvSpPr>
          <p:nvPr>
            <p:ph type="sldNum" sz="quarter" idx="12"/>
          </p:nvPr>
        </p:nvSpPr>
        <p:spPr/>
        <p:txBody>
          <a:bodyPr/>
          <a:lstStyle/>
          <a:p>
            <a:pPr>
              <a:defRPr/>
            </a:pPr>
            <a:fld id="{4F25B14B-C98E-4C14-96E7-18DD3A29C179}" type="slidenum">
              <a:rPr lang="en-US" smtClean="0"/>
              <a:pPr>
                <a:defRPr/>
              </a:pPr>
              <a:t>31</a:t>
            </a:fld>
            <a:endParaRPr lang="en-US" dirty="0"/>
          </a:p>
        </p:txBody>
      </p:sp>
      <p:sp>
        <p:nvSpPr>
          <p:cNvPr id="7" name="Rectangle 3">
            <a:extLst>
              <a:ext uri="{FF2B5EF4-FFF2-40B4-BE49-F238E27FC236}">
                <a16:creationId xmlns:a16="http://schemas.microsoft.com/office/drawing/2014/main" id="{30AA5F68-EFE8-7348-8505-75B3F9B72A15}"/>
              </a:ext>
            </a:extLst>
          </p:cNvPr>
          <p:cNvSpPr>
            <a:spLocks noChangeArrowheads="1"/>
          </p:cNvSpPr>
          <p:nvPr/>
        </p:nvSpPr>
        <p:spPr bwMode="auto">
          <a:xfrm>
            <a:off x="692146" y="4323735"/>
            <a:ext cx="3213335" cy="1358682"/>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sz="2000" b="0" dirty="0">
                <a:solidFill>
                  <a:srgbClr val="0D14FF"/>
                </a:solidFill>
                <a:latin typeface="Consolas" panose="020B0609020204030204" pitchFamily="49" charset="0"/>
                <a:ea typeface="新細明體" pitchFamily="18" charset="-120"/>
                <a:cs typeface="Consolas" panose="020B0609020204030204" pitchFamily="49" charset="0"/>
              </a:rPr>
              <a:t>typedef struct </a:t>
            </a:r>
            <a:r>
              <a:rPr lang="en-US" altLang="zh-TW" sz="2000" b="0" dirty="0" err="1">
                <a:latin typeface="Consolas" panose="020B0609020204030204" pitchFamily="49" charset="0"/>
                <a:ea typeface="新細明體" pitchFamily="18" charset="-120"/>
                <a:cs typeface="Consolas" panose="020B0609020204030204" pitchFamily="49" charset="0"/>
              </a:rPr>
              <a:t>llist</a:t>
            </a:r>
            <a:r>
              <a:rPr lang="en-US" altLang="zh-TW" sz="2000" b="0" dirty="0">
                <a:latin typeface="Consolas" panose="020B0609020204030204" pitchFamily="49" charset="0"/>
                <a:ea typeface="新細明體" pitchFamily="18" charset="-120"/>
                <a:cs typeface="Consolas" panose="020B0609020204030204" pitchFamily="49" charset="0"/>
              </a:rPr>
              <a:t>{</a:t>
            </a:r>
            <a:br>
              <a:rPr lang="en-US" altLang="zh-TW" sz="2000" b="0" dirty="0">
                <a:latin typeface="Consolas" panose="020B0609020204030204" pitchFamily="49" charset="0"/>
                <a:ea typeface="新細明體" pitchFamily="18" charset="-120"/>
                <a:cs typeface="Consolas" panose="020B0609020204030204" pitchFamily="49" charset="0"/>
              </a:rPr>
            </a:b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listNode</a:t>
            </a:r>
            <a:r>
              <a:rPr lang="en-US" altLang="zh-TW" sz="2000" b="0" dirty="0">
                <a:latin typeface="Consolas" panose="020B0609020204030204" pitchFamily="49" charset="0"/>
                <a:ea typeface="新細明體" pitchFamily="18" charset="-120"/>
                <a:cs typeface="Consolas" panose="020B0609020204030204" pitchFamily="49" charset="0"/>
              </a:rPr>
              <a:t>* head;</a:t>
            </a:r>
          </a:p>
          <a:p>
            <a:pPr>
              <a:lnSpc>
                <a:spcPct val="110000"/>
              </a:lnSpc>
            </a:pPr>
            <a:r>
              <a:rPr lang="en-US" altLang="zh-TW" sz="2000" b="0" dirty="0">
                <a:latin typeface="Consolas" panose="020B0609020204030204" pitchFamily="49" charset="0"/>
                <a:ea typeface="新細明體" pitchFamily="18" charset="-120"/>
                <a:cs typeface="Consolas" panose="020B0609020204030204" pitchFamily="49" charset="0"/>
              </a:rPr>
              <a:t>     </a:t>
            </a:r>
            <a:r>
              <a:rPr lang="en-US" altLang="zh-TW" sz="2000" b="0" dirty="0" err="1">
                <a:latin typeface="Consolas" panose="020B0609020204030204" pitchFamily="49" charset="0"/>
                <a:ea typeface="新細明體" pitchFamily="18" charset="-120"/>
                <a:cs typeface="Consolas" panose="020B0609020204030204" pitchFamily="49" charset="0"/>
              </a:rPr>
              <a:t>listNode</a:t>
            </a:r>
            <a:r>
              <a:rPr lang="en-US" altLang="zh-TW" sz="2000" b="0" dirty="0">
                <a:latin typeface="Consolas" panose="020B0609020204030204" pitchFamily="49" charset="0"/>
                <a:ea typeface="新細明體" pitchFamily="18" charset="-120"/>
                <a:cs typeface="Consolas" panose="020B0609020204030204" pitchFamily="49" charset="0"/>
              </a:rPr>
              <a:t>* tail;</a:t>
            </a:r>
            <a:br>
              <a:rPr lang="en-US" altLang="zh-TW" sz="2000" b="0" dirty="0">
                <a:latin typeface="Consolas" panose="020B0609020204030204" pitchFamily="49" charset="0"/>
                <a:ea typeface="新細明體" pitchFamily="18" charset="-120"/>
                <a:cs typeface="Consolas" panose="020B0609020204030204" pitchFamily="49" charset="0"/>
              </a:rPr>
            </a:br>
            <a:r>
              <a:rPr lang="en-US" altLang="zh-TW" sz="2000" b="0" dirty="0">
                <a:latin typeface="Consolas" panose="020B0609020204030204" pitchFamily="49" charset="0"/>
                <a:ea typeface="新細明體" pitchFamily="18" charset="-120"/>
                <a:cs typeface="Consolas" panose="020B0609020204030204" pitchFamily="49" charset="0"/>
              </a:rPr>
              <a:t>}</a:t>
            </a:r>
            <a:r>
              <a:rPr lang="en-US" altLang="zh-TW" sz="2000" b="0" dirty="0" err="1">
                <a:latin typeface="Consolas" panose="020B0609020204030204" pitchFamily="49" charset="0"/>
                <a:ea typeface="新細明體" pitchFamily="18" charset="-120"/>
                <a:cs typeface="Consolas" panose="020B0609020204030204" pitchFamily="49" charset="0"/>
              </a:rPr>
              <a:t>llist</a:t>
            </a:r>
            <a:r>
              <a:rPr lang="en-US" altLang="zh-TW" sz="2000" b="0" dirty="0">
                <a:latin typeface="Consolas" panose="020B0609020204030204" pitchFamily="49" charset="0"/>
                <a:ea typeface="新細明體" pitchFamily="18" charset="-120"/>
                <a:cs typeface="Consolas" panose="020B0609020204030204" pitchFamily="49" charset="0"/>
              </a:rPr>
              <a:t>;</a:t>
            </a:r>
          </a:p>
        </p:txBody>
      </p:sp>
      <p:sp>
        <p:nvSpPr>
          <p:cNvPr id="8" name="Rectangle 4">
            <a:extLst>
              <a:ext uri="{FF2B5EF4-FFF2-40B4-BE49-F238E27FC236}">
                <a16:creationId xmlns:a16="http://schemas.microsoft.com/office/drawing/2014/main" id="{92D55748-FD97-2A4A-954F-0A687F767284}"/>
              </a:ext>
            </a:extLst>
          </p:cNvPr>
          <p:cNvSpPr>
            <a:spLocks noChangeArrowheads="1"/>
          </p:cNvSpPr>
          <p:nvPr/>
        </p:nvSpPr>
        <p:spPr bwMode="auto">
          <a:xfrm>
            <a:off x="318722" y="4323735"/>
            <a:ext cx="406117" cy="1358682"/>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2</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3</a:t>
            </a:r>
          </a:p>
          <a:p>
            <a:pPr eaLnBrk="1" hangingPunct="1">
              <a:lnSpc>
                <a:spcPct val="110000"/>
              </a:lnSpc>
            </a:pPr>
            <a:r>
              <a:rPr lang="en-US" altLang="zh-TW" sz="2000" b="0" dirty="0">
                <a:solidFill>
                  <a:srgbClr val="5F5F5F"/>
                </a:solidFill>
                <a:latin typeface="Consolas" panose="020B0609020204030204" pitchFamily="49" charset="0"/>
                <a:ea typeface="新細明體" pitchFamily="18" charset="-120"/>
                <a:cs typeface="Consolas" panose="020B0609020204030204" pitchFamily="49" charset="0"/>
              </a:rPr>
              <a:t>4</a:t>
            </a:r>
          </a:p>
        </p:txBody>
      </p:sp>
      <p:sp>
        <p:nvSpPr>
          <p:cNvPr id="10" name="Rectangle 26">
            <a:extLst>
              <a:ext uri="{FF2B5EF4-FFF2-40B4-BE49-F238E27FC236}">
                <a16:creationId xmlns:a16="http://schemas.microsoft.com/office/drawing/2014/main" id="{77B19780-5958-A04F-A05B-9DB3D9F4761F}"/>
              </a:ext>
            </a:extLst>
          </p:cNvPr>
          <p:cNvSpPr/>
          <p:nvPr/>
        </p:nvSpPr>
        <p:spPr>
          <a:xfrm>
            <a:off x="4714290" y="3212976"/>
            <a:ext cx="4345934" cy="36834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Algorithm 5: </a:t>
            </a:r>
            <a:r>
              <a:rPr lang="en-US" b="1" i="1" dirty="0">
                <a:solidFill>
                  <a:schemeClr val="tx1"/>
                </a:solidFill>
              </a:rPr>
              <a:t>append(data, list)</a:t>
            </a:r>
          </a:p>
        </p:txBody>
      </p:sp>
      <p:sp>
        <p:nvSpPr>
          <p:cNvPr id="11" name="Rectangle 3">
            <a:extLst>
              <a:ext uri="{FF2B5EF4-FFF2-40B4-BE49-F238E27FC236}">
                <a16:creationId xmlns:a16="http://schemas.microsoft.com/office/drawing/2014/main" id="{5A0AFBB1-F290-C745-A282-AE1A8954929D}"/>
              </a:ext>
            </a:extLst>
          </p:cNvPr>
          <p:cNvSpPr>
            <a:spLocks noChangeArrowheads="1"/>
          </p:cNvSpPr>
          <p:nvPr/>
        </p:nvSpPr>
        <p:spPr bwMode="auto">
          <a:xfrm>
            <a:off x="5074330" y="3494899"/>
            <a:ext cx="3985894" cy="3030445"/>
          </a:xfrm>
          <a:prstGeom prst="rect">
            <a:avLst/>
          </a:prstGeom>
          <a:solidFill>
            <a:srgbClr val="FFFFFF"/>
          </a:solidFill>
          <a:ln w="9525">
            <a:solidFill>
              <a:schemeClr val="tx1"/>
            </a:solidFill>
            <a:miter lim="800000"/>
            <a:headEnd/>
            <a:tailEnd/>
          </a:ln>
        </p:spPr>
        <p:txBody>
          <a:bodyPr/>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if </a:t>
            </a: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list.head</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 NULL</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prepend(data, list)</a:t>
            </a: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list.tail</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 </a:t>
            </a: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list.head</a:t>
            </a:r>
            <a:endParaRPr lang="en-US" altLang="zh-TW" b="0" dirty="0">
              <a:latin typeface="Consolas" panose="020B0609020204030204" pitchFamily="49" charset="0"/>
              <a:ea typeface="新細明體" pitchFamily="18" charset="-120"/>
              <a:cs typeface="Consolas" panose="020B0609020204030204" pitchFamily="49" charset="0"/>
              <a:sym typeface="Symbol" pitchFamily="2" charset="2"/>
            </a:endParaRP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return</a:t>
            </a:r>
          </a:p>
          <a:p>
            <a:pPr>
              <a:lnSpc>
                <a:spcPct val="110000"/>
              </a:lnSpc>
            </a:pPr>
            <a:r>
              <a:rPr lang="en-US" altLang="zh-TW" b="0" dirty="0" err="1">
                <a:latin typeface="Consolas" panose="020B0609020204030204" pitchFamily="49" charset="0"/>
                <a:ea typeface="新細明體" pitchFamily="18" charset="-120"/>
                <a:cs typeface="Consolas" panose="020B0609020204030204" pitchFamily="49" charset="0"/>
              </a:rPr>
              <a:t>lastnode</a:t>
            </a:r>
            <a:r>
              <a:rPr lang="en-US" altLang="zh-TW" b="0" dirty="0">
                <a:solidFill>
                  <a:srgbClr val="0D14FF"/>
                </a:solidFill>
                <a:latin typeface="Consolas" panose="020B0609020204030204" pitchFamily="49" charset="0"/>
                <a:ea typeface="新細明體" pitchFamily="18" charset="-120"/>
                <a:cs typeface="Consolas" panose="020B0609020204030204" pitchFamily="49" charset="0"/>
              </a:rPr>
              <a:t> </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a:t>
            </a: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list.tail</a:t>
            </a:r>
            <a:endParaRPr lang="en-US" altLang="zh-TW" b="0" dirty="0">
              <a:latin typeface="Consolas" panose="020B0609020204030204" pitchFamily="49" charset="0"/>
              <a:ea typeface="新細明體" pitchFamily="18" charset="-120"/>
              <a:cs typeface="Consolas" panose="020B0609020204030204" pitchFamily="49" charset="0"/>
              <a:sym typeface="Symbol" pitchFamily="2" charset="2"/>
            </a:endParaRPr>
          </a:p>
          <a:p>
            <a:pPr>
              <a:lnSpc>
                <a:spcPct val="110000"/>
              </a:lnSpc>
            </a:pP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temp  new allocated node</a:t>
            </a:r>
          </a:p>
          <a:p>
            <a:pPr>
              <a:lnSpc>
                <a:spcPct val="110000"/>
              </a:lnSpc>
            </a:pP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temp.data</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 data</a:t>
            </a:r>
          </a:p>
          <a:p>
            <a:pPr>
              <a:lnSpc>
                <a:spcPct val="110000"/>
              </a:lnSpc>
            </a:pP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temp.link</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 NULL</a:t>
            </a:r>
          </a:p>
          <a:p>
            <a:pPr>
              <a:lnSpc>
                <a:spcPct val="110000"/>
              </a:lnSpc>
            </a:pP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lastnode.link</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 temp</a:t>
            </a:r>
          </a:p>
          <a:p>
            <a:pPr>
              <a:lnSpc>
                <a:spcPct val="110000"/>
              </a:lnSpc>
            </a:pPr>
            <a:r>
              <a:rPr lang="en-US" altLang="zh-TW" b="0" dirty="0" err="1">
                <a:latin typeface="Consolas" panose="020B0609020204030204" pitchFamily="49" charset="0"/>
                <a:ea typeface="新細明體" pitchFamily="18" charset="-120"/>
                <a:cs typeface="Consolas" panose="020B0609020204030204" pitchFamily="49" charset="0"/>
                <a:sym typeface="Symbol" pitchFamily="2" charset="2"/>
              </a:rPr>
              <a:t>List.tail</a:t>
            </a:r>
            <a:r>
              <a:rPr lang="en-US" altLang="zh-TW" b="0" dirty="0">
                <a:latin typeface="Consolas" panose="020B0609020204030204" pitchFamily="49" charset="0"/>
                <a:ea typeface="新細明體" pitchFamily="18" charset="-120"/>
                <a:cs typeface="Consolas" panose="020B0609020204030204" pitchFamily="49" charset="0"/>
                <a:sym typeface="Symbol" pitchFamily="2" charset="2"/>
              </a:rPr>
              <a:t>  temp</a:t>
            </a:r>
          </a:p>
        </p:txBody>
      </p:sp>
      <p:sp>
        <p:nvSpPr>
          <p:cNvPr id="12" name="Rectangle 4">
            <a:extLst>
              <a:ext uri="{FF2B5EF4-FFF2-40B4-BE49-F238E27FC236}">
                <a16:creationId xmlns:a16="http://schemas.microsoft.com/office/drawing/2014/main" id="{4DF3ED9D-C090-5844-8AD2-86288F906EF8}"/>
              </a:ext>
            </a:extLst>
          </p:cNvPr>
          <p:cNvSpPr>
            <a:spLocks noChangeArrowheads="1"/>
          </p:cNvSpPr>
          <p:nvPr/>
        </p:nvSpPr>
        <p:spPr bwMode="auto">
          <a:xfrm>
            <a:off x="4720961" y="3494899"/>
            <a:ext cx="413368" cy="3030445"/>
          </a:xfrm>
          <a:prstGeom prst="rect">
            <a:avLst/>
          </a:prstGeom>
          <a:solidFill>
            <a:srgbClr val="FFFFFF"/>
          </a:solidFill>
          <a:ln w="9525">
            <a:solidFill>
              <a:schemeClr val="tx1"/>
            </a:solidFill>
            <a:miter lim="800000"/>
            <a:headEnd/>
            <a:tailEnd/>
          </a:ln>
        </p:spPr>
        <p:txBody>
          <a:bodyPr rIns="0"/>
          <a:lstStyle>
            <a:lvl1pPr defTabSz="463550">
              <a:tabLst>
                <a:tab pos="0" algn="l"/>
              </a:tabLst>
              <a:defRPr b="1">
                <a:solidFill>
                  <a:schemeClr val="tx1"/>
                </a:solidFill>
                <a:latin typeface="Arial" charset="0"/>
                <a:cs typeface="Times New Roman" pitchFamily="18" charset="0"/>
              </a:defRPr>
            </a:lvl1pPr>
            <a:lvl2pPr marL="742950" indent="-285750" defTabSz="463550">
              <a:tabLst>
                <a:tab pos="0" algn="l"/>
              </a:tabLst>
              <a:defRPr b="1">
                <a:solidFill>
                  <a:schemeClr val="tx1"/>
                </a:solidFill>
                <a:latin typeface="Arial" charset="0"/>
                <a:cs typeface="Times New Roman" pitchFamily="18" charset="0"/>
              </a:defRPr>
            </a:lvl2pPr>
            <a:lvl3pPr marL="1143000" indent="-228600" defTabSz="463550">
              <a:tabLst>
                <a:tab pos="0" algn="l"/>
              </a:tabLst>
              <a:defRPr b="1">
                <a:solidFill>
                  <a:schemeClr val="tx1"/>
                </a:solidFill>
                <a:latin typeface="Arial" charset="0"/>
                <a:cs typeface="Times New Roman" pitchFamily="18" charset="0"/>
              </a:defRPr>
            </a:lvl3pPr>
            <a:lvl4pPr marL="1600200" indent="-228600" defTabSz="463550">
              <a:tabLst>
                <a:tab pos="0" algn="l"/>
              </a:tabLst>
              <a:defRPr b="1">
                <a:solidFill>
                  <a:schemeClr val="tx1"/>
                </a:solidFill>
                <a:latin typeface="Arial" charset="0"/>
                <a:cs typeface="Times New Roman" pitchFamily="18" charset="0"/>
              </a:defRPr>
            </a:lvl4pPr>
            <a:lvl5pPr marL="2057400" indent="-228600" defTabSz="463550">
              <a:tabLst>
                <a:tab pos="0" algn="l"/>
              </a:tabLst>
              <a:defRPr b="1">
                <a:solidFill>
                  <a:schemeClr val="tx1"/>
                </a:solidFill>
                <a:latin typeface="Arial" charset="0"/>
                <a:cs typeface="Times New Roman" pitchFamily="18" charset="0"/>
              </a:defRPr>
            </a:lvl5pPr>
            <a:lvl6pPr marL="25146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6pPr>
            <a:lvl7pPr marL="29718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7pPr>
            <a:lvl8pPr marL="34290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8pPr>
            <a:lvl9pPr marL="3886200" indent="-228600" defTabSz="463550" eaLnBrk="0" fontAlgn="base" hangingPunct="0">
              <a:spcBef>
                <a:spcPct val="0"/>
              </a:spcBef>
              <a:spcAft>
                <a:spcPct val="0"/>
              </a:spcAft>
              <a:tabLst>
                <a:tab pos="0" algn="l"/>
              </a:tabLst>
              <a:defRPr b="1">
                <a:solidFill>
                  <a:schemeClr val="tx1"/>
                </a:solidFill>
                <a:latin typeface="Arial" charset="0"/>
                <a:cs typeface="Times New Roman" pitchFamily="18" charset="0"/>
              </a:defRPr>
            </a:lvl9pPr>
          </a:lstStyle>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1</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2</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3</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4</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5</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6</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7</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8</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9</a:t>
            </a:r>
          </a:p>
          <a:p>
            <a:pPr eaLnBrk="1" hangingPunct="1">
              <a:lnSpc>
                <a:spcPct val="110000"/>
              </a:lnSpc>
            </a:pPr>
            <a:r>
              <a:rPr lang="en-US" altLang="zh-TW" b="0" dirty="0">
                <a:solidFill>
                  <a:srgbClr val="5F5F5F"/>
                </a:solidFill>
                <a:latin typeface="Consolas" panose="020B0609020204030204" pitchFamily="49" charset="0"/>
                <a:ea typeface="新細明體" pitchFamily="18" charset="-120"/>
                <a:cs typeface="Consolas" panose="020B0609020204030204" pitchFamily="49" charset="0"/>
              </a:rPr>
              <a:t>10</a:t>
            </a:r>
          </a:p>
        </p:txBody>
      </p:sp>
    </p:spTree>
    <p:extLst>
      <p:ext uri="{BB962C8B-B14F-4D97-AF65-F5344CB8AC3E}">
        <p14:creationId xmlns:p14="http://schemas.microsoft.com/office/powerpoint/2010/main" val="103558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dirty="0"/>
              <a:t>No constant time solution for singly linked list</a:t>
            </a:r>
          </a:p>
          <a:p>
            <a:r>
              <a:rPr lang="en-US" dirty="0"/>
              <a:t>Why? </a:t>
            </a:r>
          </a:p>
          <a:p>
            <a:pPr lvl="1"/>
            <a:r>
              <a:rPr lang="en-US" dirty="0"/>
              <a:t>How to get the previous node of the tail?</a:t>
            </a:r>
          </a:p>
          <a:p>
            <a:pPr lvl="2"/>
            <a:r>
              <a:rPr lang="en-US" dirty="0"/>
              <a:t>We need to traverse all the nodes in the list </a:t>
            </a:r>
          </a:p>
          <a:p>
            <a:endParaRPr lang="en-US" dirty="0"/>
          </a:p>
        </p:txBody>
      </p:sp>
      <p:sp>
        <p:nvSpPr>
          <p:cNvPr id="3" name="标题 2"/>
          <p:cNvSpPr>
            <a:spLocks noGrp="1"/>
          </p:cNvSpPr>
          <p:nvPr>
            <p:ph type="title"/>
          </p:nvPr>
        </p:nvSpPr>
        <p:spPr/>
        <p:txBody>
          <a:bodyPr/>
          <a:lstStyle/>
          <a:p>
            <a:r>
              <a:rPr lang="en-US" dirty="0"/>
              <a:t>Delete last</a:t>
            </a:r>
          </a:p>
        </p:txBody>
      </p:sp>
      <p:sp>
        <p:nvSpPr>
          <p:cNvPr id="4" name="页脚占位符 3"/>
          <p:cNvSpPr>
            <a:spLocks noGrp="1"/>
          </p:cNvSpPr>
          <p:nvPr>
            <p:ph type="ftr" sz="quarter" idx="11"/>
          </p:nvPr>
        </p:nvSpPr>
        <p:spPr/>
        <p:txBody>
          <a:bodyPr/>
          <a:lstStyle/>
          <a:p>
            <a:pPr>
              <a:defRPr/>
            </a:pPr>
            <a:r>
              <a:rPr lang="en-US" altLang="zh-CN" sz="1200" dirty="0"/>
              <a:t>Singly Linked List</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32</a:t>
            </a:fld>
            <a:endParaRPr lang="en-US" dirty="0"/>
          </a:p>
        </p:txBody>
      </p:sp>
      <p:sp>
        <p:nvSpPr>
          <p:cNvPr id="6" name="Rectangle 5"/>
          <p:cNvSpPr>
            <a:spLocks noChangeArrowheads="1"/>
          </p:cNvSpPr>
          <p:nvPr/>
        </p:nvSpPr>
        <p:spPr bwMode="auto">
          <a:xfrm>
            <a:off x="1819560" y="5312350"/>
            <a:ext cx="488219"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12</a:t>
            </a:r>
          </a:p>
        </p:txBody>
      </p:sp>
      <p:sp>
        <p:nvSpPr>
          <p:cNvPr id="7" name="Rectangle 5"/>
          <p:cNvSpPr>
            <a:spLocks noChangeArrowheads="1"/>
          </p:cNvSpPr>
          <p:nvPr/>
        </p:nvSpPr>
        <p:spPr bwMode="auto">
          <a:xfrm>
            <a:off x="2314008" y="5308354"/>
            <a:ext cx="212093"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8" name="Rectangle 5"/>
          <p:cNvSpPr>
            <a:spLocks noChangeArrowheads="1"/>
          </p:cNvSpPr>
          <p:nvPr/>
        </p:nvSpPr>
        <p:spPr bwMode="auto">
          <a:xfrm>
            <a:off x="2984694" y="5324455"/>
            <a:ext cx="494925"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20</a:t>
            </a:r>
          </a:p>
        </p:txBody>
      </p:sp>
      <p:sp>
        <p:nvSpPr>
          <p:cNvPr id="9" name="Rectangle 5"/>
          <p:cNvSpPr>
            <a:spLocks noChangeArrowheads="1"/>
          </p:cNvSpPr>
          <p:nvPr/>
        </p:nvSpPr>
        <p:spPr bwMode="auto">
          <a:xfrm>
            <a:off x="3490121" y="5324455"/>
            <a:ext cx="202795"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0" name="Rectangle 5"/>
          <p:cNvSpPr>
            <a:spLocks noChangeArrowheads="1"/>
          </p:cNvSpPr>
          <p:nvPr/>
        </p:nvSpPr>
        <p:spPr bwMode="auto">
          <a:xfrm>
            <a:off x="6068824" y="5320545"/>
            <a:ext cx="480942"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40</a:t>
            </a:r>
          </a:p>
        </p:txBody>
      </p:sp>
      <p:sp>
        <p:nvSpPr>
          <p:cNvPr id="11" name="Rectangle 5"/>
          <p:cNvSpPr>
            <a:spLocks noChangeArrowheads="1"/>
          </p:cNvSpPr>
          <p:nvPr/>
        </p:nvSpPr>
        <p:spPr bwMode="auto">
          <a:xfrm>
            <a:off x="6558248" y="5318999"/>
            <a:ext cx="192708"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2" name="Line 9"/>
          <p:cNvSpPr>
            <a:spLocks noChangeShapeType="1"/>
          </p:cNvSpPr>
          <p:nvPr/>
        </p:nvSpPr>
        <p:spPr bwMode="auto">
          <a:xfrm>
            <a:off x="6642372" y="5523739"/>
            <a:ext cx="392026" cy="0"/>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13" name="Text Box 43"/>
          <p:cNvSpPr txBox="1">
            <a:spLocks noChangeArrowheads="1"/>
          </p:cNvSpPr>
          <p:nvPr/>
        </p:nvSpPr>
        <p:spPr bwMode="auto">
          <a:xfrm>
            <a:off x="7016990" y="5361855"/>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TW" altLang="en-US" sz="2000" b="1" dirty="0">
                <a:latin typeface="Tahoma" panose="020B0604030504040204" pitchFamily="34" charset="0"/>
                <a:sym typeface="Symbol" panose="05050102010706020507" pitchFamily="18" charset="2"/>
              </a:rPr>
              <a:t></a:t>
            </a:r>
            <a:endParaRPr lang="zh-TW" altLang="en-US" sz="2000" b="1" dirty="0">
              <a:latin typeface="Tahoma" panose="020B0604030504040204" pitchFamily="34" charset="0"/>
            </a:endParaRPr>
          </a:p>
        </p:txBody>
      </p:sp>
      <p:sp>
        <p:nvSpPr>
          <p:cNvPr id="14" name="Line 9"/>
          <p:cNvSpPr>
            <a:spLocks noChangeShapeType="1"/>
          </p:cNvSpPr>
          <p:nvPr/>
        </p:nvSpPr>
        <p:spPr bwMode="auto">
          <a:xfrm>
            <a:off x="2436450" y="5542172"/>
            <a:ext cx="425179" cy="7980"/>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15" name="矩形 14"/>
          <p:cNvSpPr/>
          <p:nvPr/>
        </p:nvSpPr>
        <p:spPr>
          <a:xfrm>
            <a:off x="1745359" y="5203652"/>
            <a:ext cx="898789"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p:cNvSpPr/>
          <p:nvPr/>
        </p:nvSpPr>
        <p:spPr>
          <a:xfrm>
            <a:off x="2928673" y="5218125"/>
            <a:ext cx="868061"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p:cNvSpPr/>
          <p:nvPr/>
        </p:nvSpPr>
        <p:spPr>
          <a:xfrm>
            <a:off x="5940152" y="5229200"/>
            <a:ext cx="882900"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ine 9"/>
          <p:cNvSpPr>
            <a:spLocks noChangeShapeType="1"/>
          </p:cNvSpPr>
          <p:nvPr/>
        </p:nvSpPr>
        <p:spPr bwMode="auto">
          <a:xfrm flipV="1">
            <a:off x="3597723" y="5498535"/>
            <a:ext cx="482731" cy="15062"/>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19" name="Line 29"/>
          <p:cNvSpPr>
            <a:spLocks noChangeAspect="1" noChangeShapeType="1"/>
          </p:cNvSpPr>
          <p:nvPr/>
        </p:nvSpPr>
        <p:spPr bwMode="auto">
          <a:xfrm>
            <a:off x="1625188" y="5021920"/>
            <a:ext cx="292681" cy="278151"/>
          </a:xfrm>
          <a:prstGeom prst="line">
            <a:avLst/>
          </a:prstGeom>
          <a:noFill/>
          <a:ln w="28575">
            <a:solidFill>
              <a:srgbClr val="000000"/>
            </a:solidFill>
            <a:round/>
            <a:headEnd type="none"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sz="2800" u="heavy" dirty="0">
              <a:solidFill>
                <a:srgbClr val="000000"/>
              </a:solidFill>
              <a:cs typeface="+mn-cs"/>
            </a:endParaRPr>
          </a:p>
        </p:txBody>
      </p:sp>
      <p:sp>
        <p:nvSpPr>
          <p:cNvPr id="20" name="TextBox 80902"/>
          <p:cNvSpPr txBox="1">
            <a:spLocks noChangeAspect="1"/>
          </p:cNvSpPr>
          <p:nvPr/>
        </p:nvSpPr>
        <p:spPr bwMode="auto">
          <a:xfrm>
            <a:off x="1290870" y="4637110"/>
            <a:ext cx="1057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dirty="0">
                <a:solidFill>
                  <a:srgbClr val="FF0000"/>
                </a:solidFill>
                <a:latin typeface="+mj-lt"/>
              </a:rPr>
              <a:t>head</a:t>
            </a:r>
            <a:endParaRPr lang="en-US" altLang="zh-CN" sz="1600" dirty="0">
              <a:solidFill>
                <a:srgbClr val="FF0000"/>
              </a:solidFill>
              <a:latin typeface="+mj-lt"/>
            </a:endParaRPr>
          </a:p>
        </p:txBody>
      </p:sp>
      <p:sp>
        <p:nvSpPr>
          <p:cNvPr id="26" name="Line 29"/>
          <p:cNvSpPr>
            <a:spLocks noChangeAspect="1" noChangeShapeType="1"/>
          </p:cNvSpPr>
          <p:nvPr/>
        </p:nvSpPr>
        <p:spPr bwMode="auto">
          <a:xfrm>
            <a:off x="5874452" y="5006405"/>
            <a:ext cx="292681" cy="278151"/>
          </a:xfrm>
          <a:prstGeom prst="line">
            <a:avLst/>
          </a:prstGeom>
          <a:noFill/>
          <a:ln w="28575">
            <a:solidFill>
              <a:srgbClr val="000000"/>
            </a:solidFill>
            <a:round/>
            <a:headEnd type="none" w="med" len="me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en-US" sz="2800" u="heavy" dirty="0">
              <a:solidFill>
                <a:srgbClr val="000000"/>
              </a:solidFill>
              <a:cs typeface="+mn-cs"/>
            </a:endParaRPr>
          </a:p>
        </p:txBody>
      </p:sp>
      <p:sp>
        <p:nvSpPr>
          <p:cNvPr id="27" name="TextBox 80902"/>
          <p:cNvSpPr txBox="1">
            <a:spLocks noChangeAspect="1"/>
          </p:cNvSpPr>
          <p:nvPr/>
        </p:nvSpPr>
        <p:spPr bwMode="auto">
          <a:xfrm>
            <a:off x="5491891" y="4643629"/>
            <a:ext cx="1057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dirty="0">
                <a:solidFill>
                  <a:srgbClr val="FF0000"/>
                </a:solidFill>
                <a:latin typeface="+mj-lt"/>
              </a:rPr>
              <a:t>tail</a:t>
            </a:r>
            <a:endParaRPr lang="en-US" altLang="zh-CN" sz="1600" dirty="0">
              <a:solidFill>
                <a:srgbClr val="FF0000"/>
              </a:solidFill>
              <a:latin typeface="+mj-lt"/>
            </a:endParaRPr>
          </a:p>
        </p:txBody>
      </p:sp>
      <p:sp>
        <p:nvSpPr>
          <p:cNvPr id="32" name="Rectangle 5"/>
          <p:cNvSpPr>
            <a:spLocks noChangeArrowheads="1"/>
          </p:cNvSpPr>
          <p:nvPr/>
        </p:nvSpPr>
        <p:spPr bwMode="auto">
          <a:xfrm>
            <a:off x="4086019" y="5324455"/>
            <a:ext cx="494925"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21</a:t>
            </a:r>
          </a:p>
        </p:txBody>
      </p:sp>
      <p:sp>
        <p:nvSpPr>
          <p:cNvPr id="33" name="Rectangle 5"/>
          <p:cNvSpPr>
            <a:spLocks noChangeArrowheads="1"/>
          </p:cNvSpPr>
          <p:nvPr/>
        </p:nvSpPr>
        <p:spPr bwMode="auto">
          <a:xfrm>
            <a:off x="4591446" y="5324455"/>
            <a:ext cx="202795"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34" name="矩形 33"/>
          <p:cNvSpPr/>
          <p:nvPr/>
        </p:nvSpPr>
        <p:spPr>
          <a:xfrm>
            <a:off x="4029998" y="5218125"/>
            <a:ext cx="868061"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ine 9"/>
          <p:cNvSpPr>
            <a:spLocks noChangeShapeType="1"/>
          </p:cNvSpPr>
          <p:nvPr/>
        </p:nvSpPr>
        <p:spPr bwMode="auto">
          <a:xfrm flipV="1">
            <a:off x="4699048" y="5498535"/>
            <a:ext cx="482731" cy="15062"/>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36" name="文本框 35"/>
          <p:cNvSpPr txBox="1"/>
          <p:nvPr/>
        </p:nvSpPr>
        <p:spPr>
          <a:xfrm>
            <a:off x="5180558" y="5229200"/>
            <a:ext cx="549287" cy="369332"/>
          </a:xfrm>
          <a:prstGeom prst="rect">
            <a:avLst/>
          </a:prstGeom>
          <a:noFill/>
        </p:spPr>
        <p:txBody>
          <a:bodyPr wrap="square" rtlCol="0">
            <a:spAutoFit/>
          </a:bodyPr>
          <a:lstStyle/>
          <a:p>
            <a:r>
              <a:rPr lang="en-US" dirty="0"/>
              <a:t>…</a:t>
            </a:r>
          </a:p>
        </p:txBody>
      </p:sp>
      <p:sp>
        <p:nvSpPr>
          <p:cNvPr id="37" name="Line 9"/>
          <p:cNvSpPr>
            <a:spLocks noChangeShapeType="1"/>
          </p:cNvSpPr>
          <p:nvPr/>
        </p:nvSpPr>
        <p:spPr bwMode="auto">
          <a:xfrm flipV="1">
            <a:off x="5633086" y="5498223"/>
            <a:ext cx="482731" cy="15062"/>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Tree>
    <p:extLst>
      <p:ext uri="{BB962C8B-B14F-4D97-AF65-F5344CB8AC3E}">
        <p14:creationId xmlns:p14="http://schemas.microsoft.com/office/powerpoint/2010/main" val="179415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p:bldP spid="14" grpId="0" animBg="1"/>
      <p:bldP spid="15" grpId="0" animBg="1"/>
      <p:bldP spid="16" grpId="0" animBg="1"/>
      <p:bldP spid="17" grpId="0" animBg="1"/>
      <p:bldP spid="18" grpId="0" animBg="1"/>
      <p:bldP spid="19" grpId="0" animBg="1"/>
      <p:bldP spid="20" grpId="0"/>
      <p:bldP spid="26" grpId="0" animBg="1"/>
      <p:bldP spid="27" grpId="0"/>
      <p:bldP spid="32" grpId="0" animBg="1"/>
      <p:bldP spid="33" grpId="0" animBg="1"/>
      <p:bldP spid="34" grpId="0" animBg="1"/>
      <p:bldP spid="35" grpId="0" animBg="1"/>
      <p:bldP spid="36" grpId="0"/>
      <p:bldP spid="3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sz="2400" dirty="0"/>
              <a:t>Insert: add a new node after a given node </a:t>
            </a:r>
            <a:r>
              <a:rPr lang="en-US" sz="2400" dirty="0" err="1">
                <a:solidFill>
                  <a:srgbClr val="C00000"/>
                </a:solidFill>
              </a:rPr>
              <a:t>prev</a:t>
            </a:r>
            <a:r>
              <a:rPr lang="en-US" sz="2400" dirty="0"/>
              <a:t> in the linked list</a:t>
            </a:r>
          </a:p>
          <a:p>
            <a:pPr lvl="1"/>
            <a:r>
              <a:rPr lang="en-US" sz="2400" dirty="0"/>
              <a:t>Step 1: Allocate a new node;</a:t>
            </a:r>
          </a:p>
          <a:p>
            <a:pPr lvl="1"/>
            <a:r>
              <a:rPr lang="en-US" sz="2400" dirty="0"/>
              <a:t>Step 2: update new node;</a:t>
            </a:r>
          </a:p>
          <a:p>
            <a:pPr lvl="1"/>
            <a:r>
              <a:rPr lang="en-US" sz="2400" dirty="0"/>
              <a:t>Step 3: make the new node point to the node linked by </a:t>
            </a:r>
            <a:r>
              <a:rPr lang="en-US" sz="2400" dirty="0" err="1">
                <a:solidFill>
                  <a:srgbClr val="C00000"/>
                </a:solidFill>
              </a:rPr>
              <a:t>prev</a:t>
            </a:r>
            <a:endParaRPr lang="en-US" sz="2400" dirty="0">
              <a:solidFill>
                <a:srgbClr val="C00000"/>
              </a:solidFill>
            </a:endParaRPr>
          </a:p>
          <a:p>
            <a:pPr lvl="1"/>
            <a:r>
              <a:rPr lang="en-US" sz="2400" dirty="0"/>
              <a:t>Step 4: make </a:t>
            </a:r>
            <a:r>
              <a:rPr lang="en-US" sz="2400" dirty="0" err="1">
                <a:solidFill>
                  <a:srgbClr val="C00000"/>
                </a:solidFill>
              </a:rPr>
              <a:t>prev</a:t>
            </a:r>
            <a:r>
              <a:rPr lang="en-US" sz="2400" dirty="0"/>
              <a:t> point to the new node</a:t>
            </a:r>
          </a:p>
        </p:txBody>
      </p:sp>
      <p:sp>
        <p:nvSpPr>
          <p:cNvPr id="3" name="标题 2"/>
          <p:cNvSpPr>
            <a:spLocks noGrp="1"/>
          </p:cNvSpPr>
          <p:nvPr>
            <p:ph type="title"/>
          </p:nvPr>
        </p:nvSpPr>
        <p:spPr/>
        <p:txBody>
          <a:bodyPr/>
          <a:lstStyle/>
          <a:p>
            <a:r>
              <a:rPr lang="en-US" sz="4000" dirty="0"/>
              <a:t>Singly Linked List: Insert Operation</a:t>
            </a:r>
          </a:p>
        </p:txBody>
      </p:sp>
      <p:sp>
        <p:nvSpPr>
          <p:cNvPr id="4" name="页脚占位符 3"/>
          <p:cNvSpPr>
            <a:spLocks noGrp="1"/>
          </p:cNvSpPr>
          <p:nvPr>
            <p:ph type="ftr" sz="quarter" idx="11"/>
          </p:nvPr>
        </p:nvSpPr>
        <p:spPr/>
        <p:txBody>
          <a:bodyPr/>
          <a:lstStyle/>
          <a:p>
            <a:pPr>
              <a:defRPr/>
            </a:pPr>
            <a:r>
              <a:rPr lang="en-US" altLang="zh-CN" sz="1200" dirty="0"/>
              <a:t>Singly Linked List</a:t>
            </a:r>
          </a:p>
        </p:txBody>
      </p:sp>
      <p:sp>
        <p:nvSpPr>
          <p:cNvPr id="5" name="灯片编号占位符 4"/>
          <p:cNvSpPr>
            <a:spLocks noGrp="1"/>
          </p:cNvSpPr>
          <p:nvPr>
            <p:ph type="sldNum" sz="quarter" idx="12"/>
          </p:nvPr>
        </p:nvSpPr>
        <p:spPr/>
        <p:txBody>
          <a:bodyPr/>
          <a:lstStyle/>
          <a:p>
            <a:pPr>
              <a:defRPr/>
            </a:pPr>
            <a:fld id="{4F25B14B-C98E-4C14-96E7-18DD3A29C179}" type="slidenum">
              <a:rPr lang="en-US" smtClean="0"/>
              <a:pPr>
                <a:defRPr/>
              </a:pPr>
              <a:t>33</a:t>
            </a:fld>
            <a:endParaRPr lang="en-US" dirty="0"/>
          </a:p>
        </p:txBody>
      </p:sp>
      <p:sp>
        <p:nvSpPr>
          <p:cNvPr id="6" name="Rectangle 5"/>
          <p:cNvSpPr>
            <a:spLocks noChangeArrowheads="1"/>
          </p:cNvSpPr>
          <p:nvPr/>
        </p:nvSpPr>
        <p:spPr bwMode="auto">
          <a:xfrm>
            <a:off x="702346" y="4682245"/>
            <a:ext cx="779569"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12</a:t>
            </a:r>
          </a:p>
        </p:txBody>
      </p:sp>
      <p:sp>
        <p:nvSpPr>
          <p:cNvPr id="7" name="Rectangle 5"/>
          <p:cNvSpPr>
            <a:spLocks noChangeArrowheads="1"/>
          </p:cNvSpPr>
          <p:nvPr/>
        </p:nvSpPr>
        <p:spPr bwMode="auto">
          <a:xfrm>
            <a:off x="1488143" y="4678249"/>
            <a:ext cx="791571"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8" name="TextBox 17"/>
          <p:cNvSpPr txBox="1"/>
          <p:nvPr/>
        </p:nvSpPr>
        <p:spPr>
          <a:xfrm>
            <a:off x="770064" y="5078317"/>
            <a:ext cx="434734" cy="400110"/>
          </a:xfrm>
          <a:prstGeom prst="rect">
            <a:avLst/>
          </a:prstGeom>
          <a:noFill/>
        </p:spPr>
        <p:txBody>
          <a:bodyPr wrap="none" rtlCol="0">
            <a:spAutoFit/>
          </a:bodyPr>
          <a:lstStyle/>
          <a:p>
            <a:r>
              <a:rPr lang="en-US" sz="2000" dirty="0">
                <a:latin typeface="+mn-lt"/>
                <a:cs typeface="Consolas" panose="020B0609020204030204" pitchFamily="49" charset="0"/>
              </a:rPr>
              <a:t>n1</a:t>
            </a:r>
            <a:endParaRPr lang="en-US" dirty="0">
              <a:latin typeface="+mn-lt"/>
              <a:cs typeface="Consolas" panose="020B0609020204030204" pitchFamily="49" charset="0"/>
            </a:endParaRPr>
          </a:p>
        </p:txBody>
      </p:sp>
      <p:sp>
        <p:nvSpPr>
          <p:cNvPr id="9" name="Rectangle 5"/>
          <p:cNvSpPr>
            <a:spLocks noChangeArrowheads="1"/>
          </p:cNvSpPr>
          <p:nvPr/>
        </p:nvSpPr>
        <p:spPr bwMode="auto">
          <a:xfrm>
            <a:off x="3763500" y="4662107"/>
            <a:ext cx="617989"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20</a:t>
            </a:r>
          </a:p>
        </p:txBody>
      </p:sp>
      <p:sp>
        <p:nvSpPr>
          <p:cNvPr id="10" name="Rectangle 5"/>
          <p:cNvSpPr>
            <a:spLocks noChangeArrowheads="1"/>
          </p:cNvSpPr>
          <p:nvPr/>
        </p:nvSpPr>
        <p:spPr bwMode="auto">
          <a:xfrm>
            <a:off x="4391991" y="4662107"/>
            <a:ext cx="784325"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1" name="TextBox 17"/>
          <p:cNvSpPr txBox="1"/>
          <p:nvPr/>
        </p:nvSpPr>
        <p:spPr>
          <a:xfrm>
            <a:off x="3578800" y="5189130"/>
            <a:ext cx="476412" cy="400110"/>
          </a:xfrm>
          <a:prstGeom prst="rect">
            <a:avLst/>
          </a:prstGeom>
          <a:noFill/>
        </p:spPr>
        <p:txBody>
          <a:bodyPr wrap="none" rtlCol="0">
            <a:spAutoFit/>
          </a:bodyPr>
          <a:lstStyle/>
          <a:p>
            <a:r>
              <a:rPr lang="en-US" sz="2000" dirty="0">
                <a:latin typeface="+mn-lt"/>
                <a:cs typeface="Consolas" panose="020B0609020204030204" pitchFamily="49" charset="0"/>
              </a:rPr>
              <a:t>n2</a:t>
            </a:r>
            <a:endParaRPr lang="en-US" dirty="0">
              <a:latin typeface="+mn-lt"/>
              <a:cs typeface="Consolas" panose="020B0609020204030204" pitchFamily="49" charset="0"/>
            </a:endParaRPr>
          </a:p>
        </p:txBody>
      </p:sp>
      <p:sp>
        <p:nvSpPr>
          <p:cNvPr id="12" name="Rectangle 5"/>
          <p:cNvSpPr>
            <a:spLocks noChangeArrowheads="1"/>
          </p:cNvSpPr>
          <p:nvPr/>
        </p:nvSpPr>
        <p:spPr bwMode="auto">
          <a:xfrm>
            <a:off x="6547761" y="4684613"/>
            <a:ext cx="508812"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40</a:t>
            </a:r>
          </a:p>
        </p:txBody>
      </p:sp>
      <p:sp>
        <p:nvSpPr>
          <p:cNvPr id="13" name="Rectangle 5"/>
          <p:cNvSpPr>
            <a:spLocks noChangeArrowheads="1"/>
          </p:cNvSpPr>
          <p:nvPr/>
        </p:nvSpPr>
        <p:spPr bwMode="auto">
          <a:xfrm>
            <a:off x="7065054" y="4683067"/>
            <a:ext cx="892513"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4" name="Line 9"/>
          <p:cNvSpPr>
            <a:spLocks noChangeShapeType="1"/>
          </p:cNvSpPr>
          <p:nvPr/>
        </p:nvSpPr>
        <p:spPr bwMode="auto">
          <a:xfrm flipV="1">
            <a:off x="7444406" y="4869571"/>
            <a:ext cx="1073129" cy="18239"/>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15" name="TextBox 17"/>
          <p:cNvSpPr txBox="1"/>
          <p:nvPr/>
        </p:nvSpPr>
        <p:spPr>
          <a:xfrm>
            <a:off x="6563961" y="5171062"/>
            <a:ext cx="476412" cy="400110"/>
          </a:xfrm>
          <a:prstGeom prst="rect">
            <a:avLst/>
          </a:prstGeom>
          <a:noFill/>
        </p:spPr>
        <p:txBody>
          <a:bodyPr wrap="none" rtlCol="0">
            <a:spAutoFit/>
          </a:bodyPr>
          <a:lstStyle/>
          <a:p>
            <a:r>
              <a:rPr lang="en-US" sz="2000" dirty="0">
                <a:latin typeface="+mn-lt"/>
                <a:cs typeface="Consolas" panose="020B0609020204030204" pitchFamily="49" charset="0"/>
              </a:rPr>
              <a:t>n3</a:t>
            </a:r>
            <a:endParaRPr lang="en-US" dirty="0">
              <a:latin typeface="+mn-lt"/>
              <a:cs typeface="Consolas" panose="020B0609020204030204" pitchFamily="49" charset="0"/>
            </a:endParaRPr>
          </a:p>
        </p:txBody>
      </p:sp>
      <p:sp>
        <p:nvSpPr>
          <p:cNvPr id="16" name="Text Box 43"/>
          <p:cNvSpPr txBox="1">
            <a:spLocks noChangeArrowheads="1"/>
          </p:cNvSpPr>
          <p:nvPr/>
        </p:nvSpPr>
        <p:spPr bwMode="auto">
          <a:xfrm>
            <a:off x="8534340" y="4668738"/>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TW" altLang="en-US" sz="2000" b="1" dirty="0">
                <a:latin typeface="Tahoma" panose="020B0604030504040204" pitchFamily="34" charset="0"/>
                <a:sym typeface="Symbol" panose="05050102010706020507" pitchFamily="18" charset="2"/>
              </a:rPr>
              <a:t></a:t>
            </a:r>
            <a:endParaRPr lang="zh-TW" altLang="en-US" sz="2000" b="1" dirty="0">
              <a:latin typeface="Tahoma" panose="020B0604030504040204" pitchFamily="34" charset="0"/>
            </a:endParaRPr>
          </a:p>
        </p:txBody>
      </p:sp>
      <p:sp>
        <p:nvSpPr>
          <p:cNvPr id="17" name="TextBox 17"/>
          <p:cNvSpPr txBox="1"/>
          <p:nvPr/>
        </p:nvSpPr>
        <p:spPr>
          <a:xfrm>
            <a:off x="628198" y="4194010"/>
            <a:ext cx="718466" cy="400110"/>
          </a:xfrm>
          <a:prstGeom prst="rect">
            <a:avLst/>
          </a:prstGeom>
          <a:noFill/>
        </p:spPr>
        <p:txBody>
          <a:bodyPr wrap="none" rtlCol="0">
            <a:spAutoFit/>
          </a:bodyPr>
          <a:lstStyle/>
          <a:p>
            <a:r>
              <a:rPr lang="en-US" sz="2000" dirty="0">
                <a:solidFill>
                  <a:srgbClr val="C00000"/>
                </a:solidFill>
                <a:latin typeface="+mn-lt"/>
                <a:cs typeface="Consolas" panose="020B0609020204030204" pitchFamily="49" charset="0"/>
              </a:rPr>
              <a:t>data</a:t>
            </a:r>
            <a:endParaRPr lang="en-US" dirty="0">
              <a:solidFill>
                <a:srgbClr val="C00000"/>
              </a:solidFill>
              <a:latin typeface="+mn-lt"/>
              <a:cs typeface="Consolas" panose="020B0609020204030204" pitchFamily="49" charset="0"/>
            </a:endParaRPr>
          </a:p>
        </p:txBody>
      </p:sp>
      <p:sp>
        <p:nvSpPr>
          <p:cNvPr id="18" name="TextBox 17"/>
          <p:cNvSpPr txBox="1"/>
          <p:nvPr/>
        </p:nvSpPr>
        <p:spPr>
          <a:xfrm>
            <a:off x="1715072" y="4194010"/>
            <a:ext cx="599844" cy="400110"/>
          </a:xfrm>
          <a:prstGeom prst="rect">
            <a:avLst/>
          </a:prstGeom>
          <a:noFill/>
        </p:spPr>
        <p:txBody>
          <a:bodyPr wrap="none" rtlCol="0">
            <a:spAutoFit/>
          </a:bodyPr>
          <a:lstStyle/>
          <a:p>
            <a:r>
              <a:rPr lang="en-US" sz="2000" dirty="0">
                <a:solidFill>
                  <a:srgbClr val="C00000"/>
                </a:solidFill>
                <a:latin typeface="+mn-lt"/>
                <a:cs typeface="Consolas" panose="020B0609020204030204" pitchFamily="49" charset="0"/>
              </a:rPr>
              <a:t>link</a:t>
            </a:r>
            <a:endParaRPr lang="en-US" dirty="0">
              <a:solidFill>
                <a:srgbClr val="C00000"/>
              </a:solidFill>
              <a:latin typeface="+mn-lt"/>
              <a:cs typeface="Consolas" panose="020B0609020204030204" pitchFamily="49" charset="0"/>
            </a:endParaRPr>
          </a:p>
        </p:txBody>
      </p:sp>
      <p:sp>
        <p:nvSpPr>
          <p:cNvPr id="19" name="Line 9"/>
          <p:cNvSpPr>
            <a:spLocks noChangeShapeType="1"/>
          </p:cNvSpPr>
          <p:nvPr/>
        </p:nvSpPr>
        <p:spPr bwMode="auto">
          <a:xfrm flipV="1">
            <a:off x="1886880" y="4865755"/>
            <a:ext cx="1887770" cy="14768"/>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20" name="矩形 19"/>
          <p:cNvSpPr/>
          <p:nvPr/>
        </p:nvSpPr>
        <p:spPr>
          <a:xfrm>
            <a:off x="634848" y="4573547"/>
            <a:ext cx="1800200"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3583631" y="4555777"/>
            <a:ext cx="1800200"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6354788" y="4593268"/>
            <a:ext cx="1800200"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ine 9"/>
          <p:cNvSpPr>
            <a:spLocks noChangeShapeType="1"/>
          </p:cNvSpPr>
          <p:nvPr/>
        </p:nvSpPr>
        <p:spPr bwMode="auto">
          <a:xfrm flipV="1">
            <a:off x="4781430" y="4872745"/>
            <a:ext cx="1769716" cy="5163"/>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24" name="Rectangle 5"/>
          <p:cNvSpPr>
            <a:spLocks noChangeArrowheads="1"/>
          </p:cNvSpPr>
          <p:nvPr/>
        </p:nvSpPr>
        <p:spPr bwMode="auto">
          <a:xfrm>
            <a:off x="3174203" y="5815871"/>
            <a:ext cx="508812"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25" name="Rectangle 5"/>
          <p:cNvSpPr>
            <a:spLocks noChangeArrowheads="1"/>
          </p:cNvSpPr>
          <p:nvPr/>
        </p:nvSpPr>
        <p:spPr bwMode="auto">
          <a:xfrm>
            <a:off x="3691496" y="5814325"/>
            <a:ext cx="892513"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26" name="Line 9"/>
          <p:cNvSpPr>
            <a:spLocks noChangeShapeType="1"/>
          </p:cNvSpPr>
          <p:nvPr/>
        </p:nvSpPr>
        <p:spPr bwMode="auto">
          <a:xfrm flipH="1" flipV="1">
            <a:off x="4063693" y="5156480"/>
            <a:ext cx="7155" cy="862587"/>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27" name="TextBox 17"/>
          <p:cNvSpPr txBox="1"/>
          <p:nvPr/>
        </p:nvSpPr>
        <p:spPr>
          <a:xfrm>
            <a:off x="4956206" y="5877272"/>
            <a:ext cx="3264035" cy="400110"/>
          </a:xfrm>
          <a:prstGeom prst="rect">
            <a:avLst/>
          </a:prstGeom>
          <a:noFill/>
        </p:spPr>
        <p:txBody>
          <a:bodyPr wrap="none" rtlCol="0">
            <a:spAutoFit/>
          </a:bodyPr>
          <a:lstStyle/>
          <a:p>
            <a:r>
              <a:rPr lang="en-US" sz="2000" dirty="0">
                <a:latin typeface="+mn-lt"/>
                <a:cs typeface="Consolas" panose="020B0609020204030204" pitchFamily="49" charset="0"/>
              </a:rPr>
              <a:t>New node: insert after n1</a:t>
            </a:r>
            <a:endParaRPr lang="en-US" dirty="0">
              <a:latin typeface="+mn-lt"/>
              <a:cs typeface="Consolas" panose="020B0609020204030204" pitchFamily="49" charset="0"/>
            </a:endParaRPr>
          </a:p>
        </p:txBody>
      </p:sp>
      <p:sp>
        <p:nvSpPr>
          <p:cNvPr id="28" name="矩形 27"/>
          <p:cNvSpPr/>
          <p:nvPr/>
        </p:nvSpPr>
        <p:spPr>
          <a:xfrm>
            <a:off x="2981230" y="5724526"/>
            <a:ext cx="1800200"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ine 9"/>
          <p:cNvSpPr>
            <a:spLocks noChangeShapeType="1"/>
          </p:cNvSpPr>
          <p:nvPr/>
        </p:nvSpPr>
        <p:spPr bwMode="auto">
          <a:xfrm>
            <a:off x="1882815" y="4789060"/>
            <a:ext cx="1182824" cy="1230007"/>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30" name="Rectangle 5"/>
          <p:cNvSpPr>
            <a:spLocks noChangeArrowheads="1"/>
          </p:cNvSpPr>
          <p:nvPr/>
        </p:nvSpPr>
        <p:spPr bwMode="auto">
          <a:xfrm>
            <a:off x="3174203" y="5828567"/>
            <a:ext cx="508812"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15</a:t>
            </a:r>
          </a:p>
        </p:txBody>
      </p:sp>
    </p:spTree>
    <p:extLst>
      <p:ext uri="{BB962C8B-B14F-4D97-AF65-F5344CB8AC3E}">
        <p14:creationId xmlns:p14="http://schemas.microsoft.com/office/powerpoint/2010/main" val="291137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animBg="1"/>
      <p:bldP spid="11" grpId="0"/>
      <p:bldP spid="12" grpId="0" animBg="1"/>
      <p:bldP spid="13" grpId="0" animBg="1"/>
      <p:bldP spid="14" grpId="0" animBg="1"/>
      <p:bldP spid="15" grpId="0"/>
      <p:bldP spid="16" grpId="0"/>
      <p:bldP spid="17" grpId="0"/>
      <p:bldP spid="18" grpId="0"/>
      <p:bldP spid="19" grpId="0" animBg="1"/>
      <p:bldP spid="19" grpId="1" animBg="1"/>
      <p:bldP spid="20" grpId="0" animBg="1"/>
      <p:bldP spid="21" grpId="0" animBg="1"/>
      <p:bldP spid="22" grpId="0" animBg="1"/>
      <p:bldP spid="23" grpId="0" animBg="1"/>
      <p:bldP spid="24" grpId="0" animBg="1"/>
      <p:bldP spid="25" grpId="0" animBg="1"/>
      <p:bldP spid="26" grpId="0" animBg="1"/>
      <p:bldP spid="27" grpId="0"/>
      <p:bldP spid="28" grpId="0" animBg="1"/>
      <p:bldP spid="29" grpId="0" animBg="1"/>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65CABC-4318-964C-B239-64A6322D9999}"/>
              </a:ext>
            </a:extLst>
          </p:cNvPr>
          <p:cNvSpPr>
            <a:spLocks noGrp="1"/>
          </p:cNvSpPr>
          <p:nvPr>
            <p:ph idx="1"/>
          </p:nvPr>
        </p:nvSpPr>
        <p:spPr/>
        <p:txBody>
          <a:bodyPr/>
          <a:lstStyle/>
          <a:p>
            <a:r>
              <a:rPr lang="en-US" sz="2800" dirty="0"/>
              <a:t>Delete: delete a node </a:t>
            </a:r>
            <a:r>
              <a:rPr lang="en-US" sz="2800" dirty="0" err="1">
                <a:solidFill>
                  <a:srgbClr val="C00000"/>
                </a:solidFill>
              </a:rPr>
              <a:t>lnode</a:t>
            </a:r>
            <a:r>
              <a:rPr lang="en-US" sz="2800" dirty="0"/>
              <a:t> after a given node </a:t>
            </a:r>
            <a:r>
              <a:rPr lang="en-US" sz="2800" dirty="0" err="1">
                <a:solidFill>
                  <a:srgbClr val="C00000"/>
                </a:solidFill>
              </a:rPr>
              <a:t>prev</a:t>
            </a:r>
            <a:r>
              <a:rPr lang="en-US" sz="2800" dirty="0"/>
              <a:t> in the linked list</a:t>
            </a:r>
          </a:p>
          <a:p>
            <a:pPr lvl="1"/>
            <a:r>
              <a:rPr lang="en-US" dirty="0"/>
              <a:t>Step 1: get the node </a:t>
            </a:r>
            <a:r>
              <a:rPr lang="en-US" dirty="0" err="1">
                <a:solidFill>
                  <a:srgbClr val="C00000"/>
                </a:solidFill>
              </a:rPr>
              <a:t>lnext</a:t>
            </a:r>
            <a:r>
              <a:rPr lang="en-US" dirty="0"/>
              <a:t> pointed by </a:t>
            </a:r>
            <a:r>
              <a:rPr lang="en-US" dirty="0" err="1">
                <a:solidFill>
                  <a:srgbClr val="C00000"/>
                </a:solidFill>
              </a:rPr>
              <a:t>lnode</a:t>
            </a:r>
            <a:r>
              <a:rPr lang="en-US" dirty="0">
                <a:solidFill>
                  <a:srgbClr val="C00000"/>
                </a:solidFill>
              </a:rPr>
              <a:t> </a:t>
            </a:r>
            <a:r>
              <a:rPr lang="en-US" dirty="0"/>
              <a:t>and make the </a:t>
            </a:r>
            <a:r>
              <a:rPr lang="en-US" dirty="0" err="1">
                <a:solidFill>
                  <a:srgbClr val="C00000"/>
                </a:solidFill>
              </a:rPr>
              <a:t>prev</a:t>
            </a:r>
            <a:r>
              <a:rPr lang="en-US" dirty="0"/>
              <a:t> point to </a:t>
            </a:r>
            <a:r>
              <a:rPr lang="en-US" dirty="0" err="1">
                <a:solidFill>
                  <a:srgbClr val="C00000"/>
                </a:solidFill>
              </a:rPr>
              <a:t>lnext</a:t>
            </a:r>
            <a:endParaRPr lang="en-US" dirty="0">
              <a:solidFill>
                <a:srgbClr val="C00000"/>
              </a:solidFill>
            </a:endParaRPr>
          </a:p>
          <a:p>
            <a:pPr lvl="1"/>
            <a:r>
              <a:rPr lang="en-US" dirty="0"/>
              <a:t>Step 2: free the memory allocated to </a:t>
            </a:r>
            <a:r>
              <a:rPr lang="en-US" dirty="0" err="1">
                <a:solidFill>
                  <a:srgbClr val="C00000"/>
                </a:solidFill>
              </a:rPr>
              <a:t>lnode</a:t>
            </a:r>
            <a:endParaRPr lang="en-US" dirty="0">
              <a:solidFill>
                <a:srgbClr val="C00000"/>
              </a:solidFill>
            </a:endParaRPr>
          </a:p>
          <a:p>
            <a:pPr lvl="1"/>
            <a:endParaRPr lang="en-US" dirty="0">
              <a:solidFill>
                <a:srgbClr val="C00000"/>
              </a:solidFill>
            </a:endParaRPr>
          </a:p>
        </p:txBody>
      </p:sp>
      <p:sp>
        <p:nvSpPr>
          <p:cNvPr id="3" name="Title 2">
            <a:extLst>
              <a:ext uri="{FF2B5EF4-FFF2-40B4-BE49-F238E27FC236}">
                <a16:creationId xmlns:a16="http://schemas.microsoft.com/office/drawing/2014/main" id="{9EDD8CF7-12BE-9E46-A50D-78461035CD32}"/>
              </a:ext>
            </a:extLst>
          </p:cNvPr>
          <p:cNvSpPr>
            <a:spLocks noGrp="1"/>
          </p:cNvSpPr>
          <p:nvPr>
            <p:ph type="title"/>
          </p:nvPr>
        </p:nvSpPr>
        <p:spPr/>
        <p:txBody>
          <a:bodyPr/>
          <a:lstStyle/>
          <a:p>
            <a:r>
              <a:rPr lang="en-US" sz="4000" dirty="0"/>
              <a:t>Singly Linked List: Delete Operation</a:t>
            </a:r>
          </a:p>
        </p:txBody>
      </p:sp>
      <p:sp>
        <p:nvSpPr>
          <p:cNvPr id="4" name="Footer Placeholder 3">
            <a:extLst>
              <a:ext uri="{FF2B5EF4-FFF2-40B4-BE49-F238E27FC236}">
                <a16:creationId xmlns:a16="http://schemas.microsoft.com/office/drawing/2014/main" id="{8EDD0140-09EC-8442-A5F9-6F93AD16AB34}"/>
              </a:ext>
            </a:extLst>
          </p:cNvPr>
          <p:cNvSpPr>
            <a:spLocks noGrp="1"/>
          </p:cNvSpPr>
          <p:nvPr>
            <p:ph type="ftr" sz="quarter" idx="11"/>
          </p:nvPr>
        </p:nvSpPr>
        <p:spPr/>
        <p:txBody>
          <a:bodyPr/>
          <a:lstStyle/>
          <a:p>
            <a:pPr>
              <a:defRPr/>
            </a:pPr>
            <a:r>
              <a:rPr lang="en-US" altLang="zh-CN" sz="1200" dirty="0"/>
              <a:t>Singly Linked List</a:t>
            </a:r>
          </a:p>
        </p:txBody>
      </p:sp>
      <p:sp>
        <p:nvSpPr>
          <p:cNvPr id="5" name="Slide Number Placeholder 4">
            <a:extLst>
              <a:ext uri="{FF2B5EF4-FFF2-40B4-BE49-F238E27FC236}">
                <a16:creationId xmlns:a16="http://schemas.microsoft.com/office/drawing/2014/main" id="{0B8DE699-41F1-F540-86EE-DE1FEF60C1F7}"/>
              </a:ext>
            </a:extLst>
          </p:cNvPr>
          <p:cNvSpPr>
            <a:spLocks noGrp="1"/>
          </p:cNvSpPr>
          <p:nvPr>
            <p:ph type="sldNum" sz="quarter" idx="12"/>
          </p:nvPr>
        </p:nvSpPr>
        <p:spPr/>
        <p:txBody>
          <a:bodyPr/>
          <a:lstStyle/>
          <a:p>
            <a:pPr>
              <a:defRPr/>
            </a:pPr>
            <a:fld id="{4F25B14B-C98E-4C14-96E7-18DD3A29C179}" type="slidenum">
              <a:rPr lang="en-US" smtClean="0"/>
              <a:pPr>
                <a:defRPr/>
              </a:pPr>
              <a:t>34</a:t>
            </a:fld>
            <a:endParaRPr lang="en-US" dirty="0"/>
          </a:p>
        </p:txBody>
      </p:sp>
      <p:sp>
        <p:nvSpPr>
          <p:cNvPr id="7" name="Rectangle 6">
            <a:extLst>
              <a:ext uri="{FF2B5EF4-FFF2-40B4-BE49-F238E27FC236}">
                <a16:creationId xmlns:a16="http://schemas.microsoft.com/office/drawing/2014/main" id="{578D0B14-C499-6743-BE5D-1C65706E1439}"/>
              </a:ext>
            </a:extLst>
          </p:cNvPr>
          <p:cNvSpPr>
            <a:spLocks noChangeArrowheads="1"/>
          </p:cNvSpPr>
          <p:nvPr/>
        </p:nvSpPr>
        <p:spPr bwMode="auto">
          <a:xfrm>
            <a:off x="702346" y="4682245"/>
            <a:ext cx="779569"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12</a:t>
            </a:r>
          </a:p>
        </p:txBody>
      </p:sp>
      <p:sp>
        <p:nvSpPr>
          <p:cNvPr id="8" name="Rectangle 5">
            <a:extLst>
              <a:ext uri="{FF2B5EF4-FFF2-40B4-BE49-F238E27FC236}">
                <a16:creationId xmlns:a16="http://schemas.microsoft.com/office/drawing/2014/main" id="{9C516A35-2E55-3D48-878E-1E15D2EA878B}"/>
              </a:ext>
            </a:extLst>
          </p:cNvPr>
          <p:cNvSpPr>
            <a:spLocks noChangeArrowheads="1"/>
          </p:cNvSpPr>
          <p:nvPr/>
        </p:nvSpPr>
        <p:spPr bwMode="auto">
          <a:xfrm>
            <a:off x="1488143" y="4678249"/>
            <a:ext cx="791571"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9" name="TextBox 17">
            <a:extLst>
              <a:ext uri="{FF2B5EF4-FFF2-40B4-BE49-F238E27FC236}">
                <a16:creationId xmlns:a16="http://schemas.microsoft.com/office/drawing/2014/main" id="{A3B114D3-6ECB-FF45-B224-CD7930468311}"/>
              </a:ext>
            </a:extLst>
          </p:cNvPr>
          <p:cNvSpPr txBox="1"/>
          <p:nvPr/>
        </p:nvSpPr>
        <p:spPr>
          <a:xfrm>
            <a:off x="768996" y="5181720"/>
            <a:ext cx="434734" cy="400110"/>
          </a:xfrm>
          <a:prstGeom prst="rect">
            <a:avLst/>
          </a:prstGeom>
          <a:noFill/>
        </p:spPr>
        <p:txBody>
          <a:bodyPr wrap="none" rtlCol="0">
            <a:spAutoFit/>
          </a:bodyPr>
          <a:lstStyle/>
          <a:p>
            <a:r>
              <a:rPr lang="en-US" sz="2000" dirty="0">
                <a:latin typeface="+mn-lt"/>
                <a:cs typeface="Consolas" panose="020B0609020204030204" pitchFamily="49" charset="0"/>
              </a:rPr>
              <a:t>n1</a:t>
            </a:r>
            <a:endParaRPr lang="en-US" dirty="0">
              <a:latin typeface="+mn-lt"/>
              <a:cs typeface="Consolas" panose="020B0609020204030204" pitchFamily="49" charset="0"/>
            </a:endParaRPr>
          </a:p>
        </p:txBody>
      </p:sp>
      <p:sp>
        <p:nvSpPr>
          <p:cNvPr id="10" name="Rectangle 5">
            <a:extLst>
              <a:ext uri="{FF2B5EF4-FFF2-40B4-BE49-F238E27FC236}">
                <a16:creationId xmlns:a16="http://schemas.microsoft.com/office/drawing/2014/main" id="{208F241F-AB24-B14B-B7F1-52FE94C85354}"/>
              </a:ext>
            </a:extLst>
          </p:cNvPr>
          <p:cNvSpPr>
            <a:spLocks noChangeArrowheads="1"/>
          </p:cNvSpPr>
          <p:nvPr/>
        </p:nvSpPr>
        <p:spPr bwMode="auto">
          <a:xfrm>
            <a:off x="3763500" y="4662107"/>
            <a:ext cx="617989"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20</a:t>
            </a:r>
          </a:p>
        </p:txBody>
      </p:sp>
      <p:sp>
        <p:nvSpPr>
          <p:cNvPr id="11" name="Rectangle 5">
            <a:extLst>
              <a:ext uri="{FF2B5EF4-FFF2-40B4-BE49-F238E27FC236}">
                <a16:creationId xmlns:a16="http://schemas.microsoft.com/office/drawing/2014/main" id="{0649CCA0-C5FA-4040-916C-5CB79AD575EC}"/>
              </a:ext>
            </a:extLst>
          </p:cNvPr>
          <p:cNvSpPr>
            <a:spLocks noChangeArrowheads="1"/>
          </p:cNvSpPr>
          <p:nvPr/>
        </p:nvSpPr>
        <p:spPr bwMode="auto">
          <a:xfrm>
            <a:off x="4391991" y="4662107"/>
            <a:ext cx="784325"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2" name="TextBox 17">
            <a:extLst>
              <a:ext uri="{FF2B5EF4-FFF2-40B4-BE49-F238E27FC236}">
                <a16:creationId xmlns:a16="http://schemas.microsoft.com/office/drawing/2014/main" id="{B52EC2D9-17DA-F042-A131-2CD30559F1FA}"/>
              </a:ext>
            </a:extLst>
          </p:cNvPr>
          <p:cNvSpPr txBox="1"/>
          <p:nvPr/>
        </p:nvSpPr>
        <p:spPr>
          <a:xfrm>
            <a:off x="3578800" y="5189130"/>
            <a:ext cx="476412" cy="400110"/>
          </a:xfrm>
          <a:prstGeom prst="rect">
            <a:avLst/>
          </a:prstGeom>
          <a:noFill/>
        </p:spPr>
        <p:txBody>
          <a:bodyPr wrap="none" rtlCol="0">
            <a:spAutoFit/>
          </a:bodyPr>
          <a:lstStyle/>
          <a:p>
            <a:r>
              <a:rPr lang="en-US" sz="2000" dirty="0">
                <a:latin typeface="+mn-lt"/>
                <a:cs typeface="Consolas" panose="020B0609020204030204" pitchFamily="49" charset="0"/>
              </a:rPr>
              <a:t>n2</a:t>
            </a:r>
            <a:endParaRPr lang="en-US" dirty="0">
              <a:latin typeface="+mn-lt"/>
              <a:cs typeface="Consolas" panose="020B0609020204030204" pitchFamily="49" charset="0"/>
            </a:endParaRPr>
          </a:p>
        </p:txBody>
      </p:sp>
      <p:sp>
        <p:nvSpPr>
          <p:cNvPr id="13" name="Rectangle 5">
            <a:extLst>
              <a:ext uri="{FF2B5EF4-FFF2-40B4-BE49-F238E27FC236}">
                <a16:creationId xmlns:a16="http://schemas.microsoft.com/office/drawing/2014/main" id="{776CC484-DDA2-B74E-9C32-3373903FCD96}"/>
              </a:ext>
            </a:extLst>
          </p:cNvPr>
          <p:cNvSpPr>
            <a:spLocks noChangeArrowheads="1"/>
          </p:cNvSpPr>
          <p:nvPr/>
        </p:nvSpPr>
        <p:spPr bwMode="auto">
          <a:xfrm>
            <a:off x="6547761" y="4684613"/>
            <a:ext cx="508812"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r>
              <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rPr>
              <a:t>40</a:t>
            </a:r>
          </a:p>
        </p:txBody>
      </p:sp>
      <p:sp>
        <p:nvSpPr>
          <p:cNvPr id="14" name="Rectangle 5">
            <a:extLst>
              <a:ext uri="{FF2B5EF4-FFF2-40B4-BE49-F238E27FC236}">
                <a16:creationId xmlns:a16="http://schemas.microsoft.com/office/drawing/2014/main" id="{096F26ED-C27F-AA4D-BB44-18392D6E8033}"/>
              </a:ext>
            </a:extLst>
          </p:cNvPr>
          <p:cNvSpPr>
            <a:spLocks noChangeArrowheads="1"/>
          </p:cNvSpPr>
          <p:nvPr/>
        </p:nvSpPr>
        <p:spPr bwMode="auto">
          <a:xfrm>
            <a:off x="7065054" y="4683067"/>
            <a:ext cx="892513" cy="381000"/>
          </a:xfrm>
          <a:prstGeom prst="rect">
            <a:avLst/>
          </a:prstGeom>
          <a:solidFill>
            <a:srgbClr val="CCCCFF"/>
          </a:solidFill>
          <a:ln w="9525" algn="ctr">
            <a:solidFill>
              <a:schemeClr val="tx1"/>
            </a:solidFill>
            <a:miter lim="800000"/>
            <a:headEnd/>
            <a:tailEnd/>
          </a:ln>
        </p:spPr>
        <p:txBody>
          <a:bodyPr tIns="91440" bIns="91440"/>
          <a:lstStyle>
            <a:lvl1pPr>
              <a:tabLst>
                <a:tab pos="461963" algn="l"/>
                <a:tab pos="914400" algn="l"/>
                <a:tab pos="1376363" algn="l"/>
              </a:tabLst>
              <a:defRPr b="1">
                <a:solidFill>
                  <a:schemeClr val="tx1"/>
                </a:solidFill>
                <a:latin typeface="Arial" charset="0"/>
                <a:cs typeface="Times New Roman" pitchFamily="18" charset="0"/>
              </a:defRPr>
            </a:lvl1pPr>
            <a:lvl2pPr marL="742950" indent="-285750">
              <a:tabLst>
                <a:tab pos="461963" algn="l"/>
                <a:tab pos="914400" algn="l"/>
                <a:tab pos="1376363" algn="l"/>
              </a:tabLst>
              <a:defRPr b="1">
                <a:solidFill>
                  <a:schemeClr val="tx1"/>
                </a:solidFill>
                <a:latin typeface="Arial" charset="0"/>
                <a:cs typeface="Times New Roman" pitchFamily="18" charset="0"/>
              </a:defRPr>
            </a:lvl2pPr>
            <a:lvl3pPr marL="1143000" indent="-228600">
              <a:tabLst>
                <a:tab pos="461963" algn="l"/>
                <a:tab pos="914400" algn="l"/>
                <a:tab pos="1376363" algn="l"/>
              </a:tabLst>
              <a:defRPr b="1">
                <a:solidFill>
                  <a:schemeClr val="tx1"/>
                </a:solidFill>
                <a:latin typeface="Arial" charset="0"/>
                <a:cs typeface="Times New Roman" pitchFamily="18" charset="0"/>
              </a:defRPr>
            </a:lvl3pPr>
            <a:lvl4pPr marL="1600200" indent="-228600">
              <a:tabLst>
                <a:tab pos="461963" algn="l"/>
                <a:tab pos="914400" algn="l"/>
                <a:tab pos="1376363" algn="l"/>
              </a:tabLst>
              <a:defRPr b="1">
                <a:solidFill>
                  <a:schemeClr val="tx1"/>
                </a:solidFill>
                <a:latin typeface="Arial" charset="0"/>
                <a:cs typeface="Times New Roman" pitchFamily="18" charset="0"/>
              </a:defRPr>
            </a:lvl4pPr>
            <a:lvl5pPr marL="2057400" indent="-228600">
              <a:tabLst>
                <a:tab pos="461963" algn="l"/>
                <a:tab pos="914400" algn="l"/>
                <a:tab pos="1376363" algn="l"/>
              </a:tabLst>
              <a:defRPr b="1">
                <a:solidFill>
                  <a:schemeClr val="tx1"/>
                </a:solidFill>
                <a:latin typeface="Arial" charset="0"/>
                <a:cs typeface="Times New Roman" pitchFamily="18" charset="0"/>
              </a:defRPr>
            </a:lvl5pPr>
            <a:lvl6pPr marL="25146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6pPr>
            <a:lvl7pPr marL="29718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7pPr>
            <a:lvl8pPr marL="34290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8pPr>
            <a:lvl9pPr marL="3886200" indent="-228600" eaLnBrk="0" fontAlgn="base" hangingPunct="0">
              <a:spcBef>
                <a:spcPct val="0"/>
              </a:spcBef>
              <a:spcAft>
                <a:spcPct val="0"/>
              </a:spcAft>
              <a:tabLst>
                <a:tab pos="461963" algn="l"/>
                <a:tab pos="914400" algn="l"/>
                <a:tab pos="1376363" algn="l"/>
              </a:tabLst>
              <a:defRPr b="1">
                <a:solidFill>
                  <a:schemeClr val="tx1"/>
                </a:solidFill>
                <a:latin typeface="Arial" charset="0"/>
                <a:cs typeface="Times New Roman" pitchFamily="18" charset="0"/>
              </a:defRPr>
            </a:lvl9pPr>
          </a:lstStyle>
          <a:p>
            <a:pPr algn="ctr" eaLnBrk="1" hangingPunct="1">
              <a:lnSpc>
                <a:spcPct val="80000"/>
              </a:lnSpc>
              <a:spcBef>
                <a:spcPct val="20000"/>
              </a:spcBef>
            </a:pPr>
            <a:endParaRPr lang="en-US" altLang="zh-TW" sz="2000" b="0" dirty="0">
              <a:solidFill>
                <a:srgbClr val="000000"/>
              </a:solidFill>
              <a:latin typeface="Consolas" panose="020B0609020204030204" pitchFamily="49" charset="0"/>
              <a:ea typeface="新細明體" pitchFamily="18" charset="-120"/>
              <a:cs typeface="Consolas" panose="020B0609020204030204" pitchFamily="49" charset="0"/>
            </a:endParaRPr>
          </a:p>
        </p:txBody>
      </p:sp>
      <p:sp>
        <p:nvSpPr>
          <p:cNvPr id="15" name="Line 9">
            <a:extLst>
              <a:ext uri="{FF2B5EF4-FFF2-40B4-BE49-F238E27FC236}">
                <a16:creationId xmlns:a16="http://schemas.microsoft.com/office/drawing/2014/main" id="{357E1CE9-7079-C64A-8220-D62B92106F67}"/>
              </a:ext>
            </a:extLst>
          </p:cNvPr>
          <p:cNvSpPr>
            <a:spLocks noChangeShapeType="1"/>
          </p:cNvSpPr>
          <p:nvPr/>
        </p:nvSpPr>
        <p:spPr bwMode="auto">
          <a:xfrm flipV="1">
            <a:off x="7444406" y="4869571"/>
            <a:ext cx="1073129" cy="18239"/>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16" name="TextBox 17">
            <a:extLst>
              <a:ext uri="{FF2B5EF4-FFF2-40B4-BE49-F238E27FC236}">
                <a16:creationId xmlns:a16="http://schemas.microsoft.com/office/drawing/2014/main" id="{8699485A-76FF-314D-A1D6-327171DD6530}"/>
              </a:ext>
            </a:extLst>
          </p:cNvPr>
          <p:cNvSpPr txBox="1"/>
          <p:nvPr/>
        </p:nvSpPr>
        <p:spPr>
          <a:xfrm>
            <a:off x="6563961" y="5171062"/>
            <a:ext cx="476412" cy="400110"/>
          </a:xfrm>
          <a:prstGeom prst="rect">
            <a:avLst/>
          </a:prstGeom>
          <a:noFill/>
        </p:spPr>
        <p:txBody>
          <a:bodyPr wrap="none" rtlCol="0">
            <a:spAutoFit/>
          </a:bodyPr>
          <a:lstStyle/>
          <a:p>
            <a:r>
              <a:rPr lang="en-US" sz="2000" dirty="0">
                <a:latin typeface="+mn-lt"/>
                <a:cs typeface="Consolas" panose="020B0609020204030204" pitchFamily="49" charset="0"/>
              </a:rPr>
              <a:t>n3</a:t>
            </a:r>
            <a:endParaRPr lang="en-US" dirty="0">
              <a:latin typeface="+mn-lt"/>
              <a:cs typeface="Consolas" panose="020B0609020204030204" pitchFamily="49" charset="0"/>
            </a:endParaRPr>
          </a:p>
        </p:txBody>
      </p:sp>
      <p:sp>
        <p:nvSpPr>
          <p:cNvPr id="17" name="Text Box 43">
            <a:extLst>
              <a:ext uri="{FF2B5EF4-FFF2-40B4-BE49-F238E27FC236}">
                <a16:creationId xmlns:a16="http://schemas.microsoft.com/office/drawing/2014/main" id="{A012FF7C-2F4A-644A-A891-ED03251B2BF8}"/>
              </a:ext>
            </a:extLst>
          </p:cNvPr>
          <p:cNvSpPr txBox="1">
            <a:spLocks noChangeArrowheads="1"/>
          </p:cNvSpPr>
          <p:nvPr/>
        </p:nvSpPr>
        <p:spPr bwMode="auto">
          <a:xfrm>
            <a:off x="8534340" y="4668738"/>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TW" altLang="en-US" sz="2000" b="1" dirty="0">
                <a:latin typeface="Tahoma" panose="020B0604030504040204" pitchFamily="34" charset="0"/>
                <a:sym typeface="Symbol" panose="05050102010706020507" pitchFamily="18" charset="2"/>
              </a:rPr>
              <a:t></a:t>
            </a:r>
            <a:endParaRPr lang="zh-TW" altLang="en-US" sz="2000" b="1" dirty="0">
              <a:latin typeface="Tahoma" panose="020B0604030504040204" pitchFamily="34" charset="0"/>
            </a:endParaRPr>
          </a:p>
        </p:txBody>
      </p:sp>
      <p:sp>
        <p:nvSpPr>
          <p:cNvPr id="20" name="Line 9">
            <a:extLst>
              <a:ext uri="{FF2B5EF4-FFF2-40B4-BE49-F238E27FC236}">
                <a16:creationId xmlns:a16="http://schemas.microsoft.com/office/drawing/2014/main" id="{3BA2F1F2-3A16-B84B-A4C9-BB8D8EE01932}"/>
              </a:ext>
            </a:extLst>
          </p:cNvPr>
          <p:cNvSpPr>
            <a:spLocks noChangeShapeType="1"/>
          </p:cNvSpPr>
          <p:nvPr/>
        </p:nvSpPr>
        <p:spPr bwMode="auto">
          <a:xfrm flipV="1">
            <a:off x="1886880" y="4865755"/>
            <a:ext cx="1887770" cy="14768"/>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dirty="0"/>
          </a:p>
        </p:txBody>
      </p:sp>
      <p:sp>
        <p:nvSpPr>
          <p:cNvPr id="21" name="矩形 19">
            <a:extLst>
              <a:ext uri="{FF2B5EF4-FFF2-40B4-BE49-F238E27FC236}">
                <a16:creationId xmlns:a16="http://schemas.microsoft.com/office/drawing/2014/main" id="{8202D45E-2063-994F-AB12-B17521276F55}"/>
              </a:ext>
            </a:extLst>
          </p:cNvPr>
          <p:cNvSpPr/>
          <p:nvPr/>
        </p:nvSpPr>
        <p:spPr>
          <a:xfrm>
            <a:off x="634848" y="4573547"/>
            <a:ext cx="1800200"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0">
            <a:extLst>
              <a:ext uri="{FF2B5EF4-FFF2-40B4-BE49-F238E27FC236}">
                <a16:creationId xmlns:a16="http://schemas.microsoft.com/office/drawing/2014/main" id="{DE4B2F40-F08E-A04C-B6CA-F07B8B8B1043}"/>
              </a:ext>
            </a:extLst>
          </p:cNvPr>
          <p:cNvSpPr/>
          <p:nvPr/>
        </p:nvSpPr>
        <p:spPr>
          <a:xfrm>
            <a:off x="3583631" y="4555777"/>
            <a:ext cx="1800200"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1">
            <a:extLst>
              <a:ext uri="{FF2B5EF4-FFF2-40B4-BE49-F238E27FC236}">
                <a16:creationId xmlns:a16="http://schemas.microsoft.com/office/drawing/2014/main" id="{336586C1-4C9A-BF47-8EEB-3A8032C54E9F}"/>
              </a:ext>
            </a:extLst>
          </p:cNvPr>
          <p:cNvSpPr/>
          <p:nvPr/>
        </p:nvSpPr>
        <p:spPr>
          <a:xfrm>
            <a:off x="6354788" y="4593268"/>
            <a:ext cx="1800200" cy="625943"/>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ine 9">
            <a:extLst>
              <a:ext uri="{FF2B5EF4-FFF2-40B4-BE49-F238E27FC236}">
                <a16:creationId xmlns:a16="http://schemas.microsoft.com/office/drawing/2014/main" id="{E6D17F44-8F25-2542-9C81-88783CD8B217}"/>
              </a:ext>
            </a:extLst>
          </p:cNvPr>
          <p:cNvSpPr>
            <a:spLocks noChangeShapeType="1"/>
          </p:cNvSpPr>
          <p:nvPr/>
        </p:nvSpPr>
        <p:spPr bwMode="auto">
          <a:xfrm flipV="1">
            <a:off x="4781430" y="4872745"/>
            <a:ext cx="1769716" cy="5163"/>
          </a:xfrm>
          <a:prstGeom prst="line">
            <a:avLst/>
          </a:prstGeom>
          <a:noFill/>
          <a:ln w="25400">
            <a:solidFill>
              <a:schemeClr val="tx1"/>
            </a:solidFill>
            <a:round/>
            <a:headEnd type="oval"/>
            <a:tailEnd type="triangle" w="lg" len="lg"/>
          </a:ln>
          <a:extLst>
            <a:ext uri="{909E8E84-426E-40DD-AFC4-6F175D3DCCD1}">
              <a14:hiddenFill xmlns:a14="http://schemas.microsoft.com/office/drawing/2010/main">
                <a:noFill/>
              </a14:hiddenFill>
            </a:ext>
          </a:extLst>
        </p:spPr>
        <p:txBody>
          <a:bodyPr wrap="square">
            <a:spAutoFit/>
          </a:bodyPr>
          <a:lstStyle/>
          <a:p>
            <a:endParaRPr lang="en-US"/>
          </a:p>
        </p:txBody>
      </p:sp>
      <p:sp>
        <p:nvSpPr>
          <p:cNvPr id="26" name="TextBox 17">
            <a:extLst>
              <a:ext uri="{FF2B5EF4-FFF2-40B4-BE49-F238E27FC236}">
                <a16:creationId xmlns:a16="http://schemas.microsoft.com/office/drawing/2014/main" id="{69D18FBD-8075-ED4B-8379-0A931917AB13}"/>
              </a:ext>
            </a:extLst>
          </p:cNvPr>
          <p:cNvSpPr txBox="1"/>
          <p:nvPr/>
        </p:nvSpPr>
        <p:spPr>
          <a:xfrm>
            <a:off x="3254008" y="5630350"/>
            <a:ext cx="1317990" cy="400110"/>
          </a:xfrm>
          <a:prstGeom prst="rect">
            <a:avLst/>
          </a:prstGeom>
          <a:noFill/>
        </p:spPr>
        <p:txBody>
          <a:bodyPr wrap="none" rtlCol="0">
            <a:spAutoFit/>
          </a:bodyPr>
          <a:lstStyle/>
          <a:p>
            <a:r>
              <a:rPr lang="en-US" sz="2000" dirty="0">
                <a:latin typeface="+mn-lt"/>
                <a:cs typeface="Consolas" panose="020B0609020204030204" pitchFamily="49" charset="0"/>
              </a:rPr>
              <a:t>delete n2</a:t>
            </a:r>
            <a:endParaRPr lang="en-US" dirty="0">
              <a:latin typeface="+mn-lt"/>
              <a:cs typeface="Consolas" panose="020B0609020204030204" pitchFamily="49" charset="0"/>
            </a:endParaRPr>
          </a:p>
        </p:txBody>
      </p:sp>
      <p:cxnSp>
        <p:nvCxnSpPr>
          <p:cNvPr id="29" name="Elbow Connector 28">
            <a:extLst>
              <a:ext uri="{FF2B5EF4-FFF2-40B4-BE49-F238E27FC236}">
                <a16:creationId xmlns:a16="http://schemas.microsoft.com/office/drawing/2014/main" id="{89059F54-CEDD-D94C-8E70-0386F9246FBA}"/>
              </a:ext>
            </a:extLst>
          </p:cNvPr>
          <p:cNvCxnSpPr>
            <a:cxnSpLocks/>
          </p:cNvCxnSpPr>
          <p:nvPr/>
        </p:nvCxnSpPr>
        <p:spPr>
          <a:xfrm rot="5400000" flipH="1" flipV="1">
            <a:off x="4368896" y="2153868"/>
            <a:ext cx="25187" cy="4717246"/>
          </a:xfrm>
          <a:prstGeom prst="bentConnector4">
            <a:avLst>
              <a:gd name="adj1" fmla="val 2051991"/>
              <a:gd name="adj2" fmla="val 100165"/>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5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0"/>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1"/>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2"/>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0" grpId="1" animBg="1"/>
      <p:bldP spid="11" grpId="0" animBg="1"/>
      <p:bldP spid="11" grpId="1" animBg="1"/>
      <p:bldP spid="12" grpId="0"/>
      <p:bldP spid="12" grpId="1"/>
      <p:bldP spid="13" grpId="0" animBg="1"/>
      <p:bldP spid="14" grpId="0" animBg="1"/>
      <p:bldP spid="15" grpId="0" animBg="1"/>
      <p:bldP spid="16" grpId="0"/>
      <p:bldP spid="17" grpId="0"/>
      <p:bldP spid="20" grpId="0" animBg="1"/>
      <p:bldP spid="20" grpId="1" animBg="1"/>
      <p:bldP spid="20" grpId="2" animBg="1"/>
      <p:bldP spid="21" grpId="0" animBg="1"/>
      <p:bldP spid="22" grpId="0" animBg="1"/>
      <p:bldP spid="22" grpId="1" animBg="1"/>
      <p:bldP spid="23" grpId="0" animBg="1"/>
      <p:bldP spid="24" grpId="0" animBg="1"/>
      <p:bldP spid="24" grpId="1" animBg="1"/>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zh-CN" sz="2800" dirty="0"/>
              <a:t>It requires less space than doubly linked list as we only need to store </a:t>
            </a:r>
            <a:r>
              <a:rPr lang="en-US" altLang="zh-TW" sz="2800" dirty="0"/>
              <a:t>one pointer (or a link) to the next </a:t>
            </a:r>
            <a:r>
              <a:rPr lang="en-US" altLang="zh-CN" sz="2800" dirty="0"/>
              <a:t>node.</a:t>
            </a:r>
          </a:p>
          <a:p>
            <a:pPr>
              <a:lnSpc>
                <a:spcPct val="90000"/>
              </a:lnSpc>
            </a:pPr>
            <a:r>
              <a:rPr lang="en-US" altLang="zh-CN" sz="2800" dirty="0"/>
              <a:t>The deletion of a node in the front of the linked list is very easy.</a:t>
            </a:r>
          </a:p>
          <a:p>
            <a:pPr>
              <a:lnSpc>
                <a:spcPct val="90000"/>
              </a:lnSpc>
            </a:pPr>
            <a:r>
              <a:rPr lang="en-US" altLang="zh-CN" sz="2800" dirty="0"/>
              <a:t>It is proper for some operations that need the accessibility of a node in the forward direction.</a:t>
            </a:r>
            <a:endParaRPr lang="zh-CN" altLang="en-US" sz="2800" dirty="0"/>
          </a:p>
        </p:txBody>
      </p:sp>
      <p:sp>
        <p:nvSpPr>
          <p:cNvPr id="3" name="Title 2"/>
          <p:cNvSpPr>
            <a:spLocks noGrp="1"/>
          </p:cNvSpPr>
          <p:nvPr>
            <p:ph type="title"/>
          </p:nvPr>
        </p:nvSpPr>
        <p:spPr/>
        <p:txBody>
          <a:bodyPr/>
          <a:lstStyle/>
          <a:p>
            <a:r>
              <a:rPr lang="en-US" altLang="zh-CN" dirty="0"/>
              <a:t>Pros: Singly Linked List</a:t>
            </a:r>
            <a:endParaRPr lang="zh-CN" altLang="en-US" dirty="0"/>
          </a:p>
        </p:txBody>
      </p:sp>
      <p:sp>
        <p:nvSpPr>
          <p:cNvPr id="4" name="Footer Placeholder 3"/>
          <p:cNvSpPr>
            <a:spLocks noGrp="1"/>
          </p:cNvSpPr>
          <p:nvPr>
            <p:ph type="ftr" sz="quarter" idx="11"/>
          </p:nvPr>
        </p:nvSpPr>
        <p:spPr/>
        <p:txBody>
          <a:bodyPr/>
          <a:lstStyle/>
          <a:p>
            <a:r>
              <a:rPr lang="en-US" altLang="zh-CN" sz="1200" dirty="0"/>
              <a:t>Singly Linked List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35</a:t>
            </a:fld>
            <a:endParaRPr lang="en-US" dirty="0"/>
          </a:p>
        </p:txBody>
      </p:sp>
    </p:spTree>
    <p:extLst>
      <p:ext uri="{BB962C8B-B14F-4D97-AF65-F5344CB8AC3E}">
        <p14:creationId xmlns:p14="http://schemas.microsoft.com/office/powerpoint/2010/main" val="151952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6D19E-6D34-434D-9E53-D1C94CF9B1DF}"/>
              </a:ext>
            </a:extLst>
          </p:cNvPr>
          <p:cNvSpPr>
            <a:spLocks noGrp="1"/>
          </p:cNvSpPr>
          <p:nvPr>
            <p:ph idx="1"/>
          </p:nvPr>
        </p:nvSpPr>
        <p:spPr/>
        <p:txBody>
          <a:bodyPr/>
          <a:lstStyle/>
          <a:p>
            <a:r>
              <a:rPr lang="en-US" sz="2800" dirty="0"/>
              <a:t>We can only traverse from one to the </a:t>
            </a:r>
            <a:r>
              <a:rPr lang="en-US" sz="2800" dirty="0">
                <a:solidFill>
                  <a:srgbClr val="C00000"/>
                </a:solidFill>
              </a:rPr>
              <a:t>next</a:t>
            </a:r>
            <a:r>
              <a:rPr lang="en-US" sz="2800" dirty="0"/>
              <a:t>, and we cannot traverse from one to its </a:t>
            </a:r>
            <a:r>
              <a:rPr lang="en-US" sz="2800" dirty="0">
                <a:solidFill>
                  <a:srgbClr val="C00000"/>
                </a:solidFill>
              </a:rPr>
              <a:t>previous</a:t>
            </a:r>
          </a:p>
          <a:p>
            <a:pPr lvl="1"/>
            <a:r>
              <a:rPr lang="en-US" dirty="0"/>
              <a:t>If we want to know its previous, we need to search from the head. </a:t>
            </a:r>
          </a:p>
          <a:p>
            <a:r>
              <a:rPr lang="en-US" sz="2800" dirty="0"/>
              <a:t>Deleting an element requires the knowledge of its previous node (insertion usually needs to specify the position, so it is fine)</a:t>
            </a:r>
          </a:p>
        </p:txBody>
      </p:sp>
      <p:sp>
        <p:nvSpPr>
          <p:cNvPr id="3" name="Title 2">
            <a:extLst>
              <a:ext uri="{FF2B5EF4-FFF2-40B4-BE49-F238E27FC236}">
                <a16:creationId xmlns:a16="http://schemas.microsoft.com/office/drawing/2014/main" id="{8CFCD63C-329B-744B-B3DB-667677CAC780}"/>
              </a:ext>
            </a:extLst>
          </p:cNvPr>
          <p:cNvSpPr>
            <a:spLocks noGrp="1"/>
          </p:cNvSpPr>
          <p:nvPr>
            <p:ph type="title"/>
          </p:nvPr>
        </p:nvSpPr>
        <p:spPr/>
        <p:txBody>
          <a:bodyPr/>
          <a:lstStyle/>
          <a:p>
            <a:r>
              <a:rPr lang="en-US" dirty="0"/>
              <a:t>Cons: Singly Linked List</a:t>
            </a:r>
          </a:p>
        </p:txBody>
      </p:sp>
      <p:sp>
        <p:nvSpPr>
          <p:cNvPr id="4" name="Footer Placeholder 3">
            <a:extLst>
              <a:ext uri="{FF2B5EF4-FFF2-40B4-BE49-F238E27FC236}">
                <a16:creationId xmlns:a16="http://schemas.microsoft.com/office/drawing/2014/main" id="{A4CE878C-3EEF-CC40-B679-96010DD8D5CF}"/>
              </a:ext>
            </a:extLst>
          </p:cNvPr>
          <p:cNvSpPr>
            <a:spLocks noGrp="1"/>
          </p:cNvSpPr>
          <p:nvPr>
            <p:ph type="ftr" sz="quarter" idx="11"/>
          </p:nvPr>
        </p:nvSpPr>
        <p:spPr/>
        <p:txBody>
          <a:bodyPr/>
          <a:lstStyle/>
          <a:p>
            <a:pPr>
              <a:defRPr/>
            </a:pPr>
            <a:r>
              <a:rPr lang="en-US" altLang="zh-CN" sz="1200" dirty="0"/>
              <a:t>Singly Linked List</a:t>
            </a:r>
          </a:p>
        </p:txBody>
      </p:sp>
      <p:sp>
        <p:nvSpPr>
          <p:cNvPr id="5" name="Slide Number Placeholder 4">
            <a:extLst>
              <a:ext uri="{FF2B5EF4-FFF2-40B4-BE49-F238E27FC236}">
                <a16:creationId xmlns:a16="http://schemas.microsoft.com/office/drawing/2014/main" id="{650BECB4-DC40-144E-B9A1-BBB48703FB2D}"/>
              </a:ext>
            </a:extLst>
          </p:cNvPr>
          <p:cNvSpPr>
            <a:spLocks noGrp="1"/>
          </p:cNvSpPr>
          <p:nvPr>
            <p:ph type="sldNum" sz="quarter" idx="12"/>
          </p:nvPr>
        </p:nvSpPr>
        <p:spPr/>
        <p:txBody>
          <a:bodyPr/>
          <a:lstStyle/>
          <a:p>
            <a:pPr>
              <a:defRPr/>
            </a:pPr>
            <a:fld id="{4F25B14B-C98E-4C14-96E7-18DD3A29C179}" type="slidenum">
              <a:rPr lang="en-US" smtClean="0"/>
              <a:pPr>
                <a:defRPr/>
              </a:pPr>
              <a:t>36</a:t>
            </a:fld>
            <a:endParaRPr lang="en-US" dirty="0"/>
          </a:p>
        </p:txBody>
      </p:sp>
    </p:spTree>
    <p:extLst>
      <p:ext uri="{BB962C8B-B14F-4D97-AF65-F5344CB8AC3E}">
        <p14:creationId xmlns:p14="http://schemas.microsoft.com/office/powerpoint/2010/main" val="135384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altLang="zh-CN" dirty="0"/>
              <a:t>Basic Idea of Divide and Conquer</a:t>
            </a:r>
          </a:p>
          <a:p>
            <a:pPr lvl="1"/>
            <a:r>
              <a:rPr lang="en-US" altLang="zh-CN" dirty="0"/>
              <a:t>If the problem is easy, solve it directly</a:t>
            </a:r>
            <a:endParaRPr lang="en-US" altLang="zh-CN" sz="2000" dirty="0"/>
          </a:p>
          <a:p>
            <a:pPr lvl="1"/>
            <a:r>
              <a:rPr lang="en-US" altLang="zh-CN" dirty="0"/>
              <a:t>If the problem cannot be solved as it is, divide the problem into smaller parts, and solve the smaller parts</a:t>
            </a:r>
            <a:endParaRPr lang="en-US" altLang="zh-CN" sz="2400" dirty="0"/>
          </a:p>
        </p:txBody>
      </p:sp>
      <p:sp>
        <p:nvSpPr>
          <p:cNvPr id="3" name="Title 2"/>
          <p:cNvSpPr>
            <a:spLocks noGrp="1"/>
          </p:cNvSpPr>
          <p:nvPr>
            <p:ph type="title"/>
          </p:nvPr>
        </p:nvSpPr>
        <p:spPr/>
        <p:txBody>
          <a:bodyPr/>
          <a:lstStyle/>
          <a:p>
            <a:r>
              <a:rPr lang="en-US" altLang="zh-CN" dirty="0"/>
              <a:t>Recap Divide and Conquer</a:t>
            </a:r>
            <a:endParaRPr lang="zh-CN" altLang="en-US" sz="3600" dirty="0"/>
          </a:p>
        </p:txBody>
      </p:sp>
      <p:sp>
        <p:nvSpPr>
          <p:cNvPr id="4" name="Footer Placeholder 3"/>
          <p:cNvSpPr>
            <a:spLocks noGrp="1"/>
          </p:cNvSpPr>
          <p:nvPr>
            <p:ph type="ftr" sz="quarter" idx="11"/>
          </p:nvPr>
        </p:nvSpPr>
        <p:spPr/>
        <p:txBody>
          <a:bodyPr/>
          <a:lstStyle/>
          <a:p>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4</a:t>
            </a:fld>
            <a:endParaRPr lang="en-US" dirty="0"/>
          </a:p>
        </p:txBody>
      </p:sp>
    </p:spTree>
    <p:extLst>
      <p:ext uri="{BB962C8B-B14F-4D97-AF65-F5344CB8AC3E}">
        <p14:creationId xmlns:p14="http://schemas.microsoft.com/office/powerpoint/2010/main" val="283311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altLang="zh-CN" dirty="0"/>
                  <a:t>Problem Definition</a:t>
                </a:r>
              </a:p>
              <a:p>
                <a:pPr lvl="1"/>
                <a:r>
                  <a:rPr lang="en-US" altLang="zh-CN" dirty="0"/>
                  <a:t>Given an array </a:t>
                </a:r>
                <a14:m>
                  <m:oMath xmlns:m="http://schemas.openxmlformats.org/officeDocument/2006/math">
                    <m:r>
                      <a:rPr lang="en-US" altLang="zh-CN" i="1" dirty="0" smtClean="0">
                        <a:latin typeface="Cambria Math" panose="02040503050406030204" pitchFamily="18" charset="0"/>
                      </a:rPr>
                      <m:t>𝑎𝑟𝑟</m:t>
                    </m:r>
                  </m:oMath>
                </a14:m>
                <a:r>
                  <a:rPr lang="en-US" altLang="zh-CN" dirty="0"/>
                  <a:t> of </a:t>
                </a:r>
                <a14:m>
                  <m:oMath xmlns:m="http://schemas.openxmlformats.org/officeDocument/2006/math">
                    <m:r>
                      <a:rPr lang="en-US" altLang="zh-CN" i="1" dirty="0" smtClean="0">
                        <a:latin typeface="Cambria Math" panose="02040503050406030204" pitchFamily="18" charset="0"/>
                      </a:rPr>
                      <m:t>𝑛</m:t>
                    </m:r>
                  </m:oMath>
                </a14:m>
                <a:r>
                  <a:rPr lang="en-US" altLang="zh-CN" dirty="0"/>
                  <a:t> positive integers, return the majority element</a:t>
                </a:r>
              </a:p>
              <a:p>
                <a:pPr lvl="1"/>
                <a:r>
                  <a:rPr lang="en-US" altLang="zh-CN" dirty="0"/>
                  <a:t>The majority element is the element that appears more than </a:t>
                </a:r>
                <a14:m>
                  <m:oMath xmlns:m="http://schemas.openxmlformats.org/officeDocument/2006/math">
                    <m:d>
                      <m:dPr>
                        <m:begChr m:val="⌊"/>
                        <m:endChr m:val="⌋"/>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/2</m:t>
                        </m:r>
                      </m:e>
                    </m:d>
                  </m:oMath>
                </a14:m>
                <a:r>
                  <a:rPr lang="en-US" altLang="zh-CN" dirty="0"/>
                  <a:t> times</a:t>
                </a:r>
              </a:p>
              <a:p>
                <a:pPr lvl="1"/>
                <a:r>
                  <a:rPr lang="en-US" altLang="zh-CN" dirty="0"/>
                  <a:t>Assume that the majority element always exists in this array</a:t>
                </a:r>
                <a:endParaRPr lang="zh-CN" alt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t="-1607"/>
                </a:stretch>
              </a:blipFill>
            </p:spPr>
            <p:txBody>
              <a:bodyPr/>
              <a:lstStyle/>
              <a:p>
                <a:r>
                  <a:rPr lang="zh-CN" altLang="en-US">
                    <a:noFill/>
                  </a:rPr>
                  <a:t> </a:t>
                </a:r>
              </a:p>
            </p:txBody>
          </p:sp>
        </mc:Fallback>
      </mc:AlternateContent>
      <p:sp>
        <p:nvSpPr>
          <p:cNvPr id="3" name="Title 2"/>
          <p:cNvSpPr>
            <a:spLocks noGrp="1"/>
          </p:cNvSpPr>
          <p:nvPr>
            <p:ph type="title"/>
          </p:nvPr>
        </p:nvSpPr>
        <p:spPr/>
        <p:txBody>
          <a:bodyPr/>
          <a:lstStyle/>
          <a:p>
            <a:r>
              <a:rPr lang="en-US" altLang="zh-CN" sz="3600" dirty="0"/>
              <a:t>Majority Element (</a:t>
            </a:r>
            <a:r>
              <a:rPr lang="en-US" altLang="zh-CN" sz="3600" dirty="0" err="1"/>
              <a:t>i</a:t>
            </a:r>
            <a:r>
              <a:rPr lang="en-US" altLang="zh-CN" sz="3600" dirty="0"/>
              <a:t>)</a:t>
            </a:r>
            <a:endParaRPr lang="zh-CN" altLang="en-US" sz="3600" dirty="0"/>
          </a:p>
        </p:txBody>
      </p:sp>
      <p:sp>
        <p:nvSpPr>
          <p:cNvPr id="4" name="Footer Placeholder 3"/>
          <p:cNvSpPr>
            <a:spLocks noGrp="1"/>
          </p:cNvSpPr>
          <p:nvPr>
            <p:ph type="ftr" sz="quarter" idx="11"/>
          </p:nvPr>
        </p:nvSpPr>
        <p:spPr/>
        <p:txBody>
          <a:bodyPr/>
          <a:lstStyle/>
          <a:p>
            <a:pPr>
              <a:defRPr/>
            </a:pPr>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5</a:t>
            </a:fld>
            <a:endParaRPr lang="en-US" dirty="0"/>
          </a:p>
        </p:txBody>
      </p:sp>
    </p:spTree>
    <p:extLst>
      <p:ext uri="{BB962C8B-B14F-4D97-AF65-F5344CB8AC3E}">
        <p14:creationId xmlns:p14="http://schemas.microsoft.com/office/powerpoint/2010/main" val="18238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altLang="zh-CN" dirty="0"/>
                  <a:t>Example</a:t>
                </a:r>
              </a:p>
              <a:p>
                <a:pPr lvl="1"/>
                <a:r>
                  <a:rPr lang="en-US" altLang="zh-CN" dirty="0"/>
                  <a:t>Input: </a:t>
                </a:r>
                <a14:m>
                  <m:oMath xmlns:m="http://schemas.openxmlformats.org/officeDocument/2006/math">
                    <m:r>
                      <a:rPr lang="en-US" altLang="zh-CN" b="0" i="1" smtClean="0">
                        <a:latin typeface="Cambria Math" panose="02040503050406030204" pitchFamily="18" charset="0"/>
                      </a:rPr>
                      <m:t>𝑎𝑟𝑟</m:t>
                    </m:r>
                    <m:r>
                      <a:rPr lang="en-US" altLang="zh-CN" b="0" i="1" smtClean="0">
                        <a:latin typeface="Cambria Math" panose="02040503050406030204" pitchFamily="18" charset="0"/>
                      </a:rPr>
                      <m:t>=[3,2,3]</m:t>
                    </m:r>
                  </m:oMath>
                </a14:m>
                <a:r>
                  <a:rPr lang="en-US" altLang="zh-CN" dirty="0"/>
                  <a:t>, Output: </a:t>
                </a:r>
                <a14:m>
                  <m:oMath xmlns:m="http://schemas.openxmlformats.org/officeDocument/2006/math">
                    <m:r>
                      <a:rPr lang="en-US" altLang="zh-CN" i="1" dirty="0" smtClean="0">
                        <a:latin typeface="Cambria Math" panose="02040503050406030204" pitchFamily="18" charset="0"/>
                      </a:rPr>
                      <m:t>3</m:t>
                    </m:r>
                  </m:oMath>
                </a14:m>
                <a:endParaRPr lang="en-US" altLang="zh-CN" dirty="0"/>
              </a:p>
              <a:p>
                <a:pPr lvl="1"/>
                <a:r>
                  <a:rPr lang="en-US" altLang="zh-CN" dirty="0"/>
                  <a:t>Input: </a:t>
                </a:r>
                <a14:m>
                  <m:oMath xmlns:m="http://schemas.openxmlformats.org/officeDocument/2006/math">
                    <m:r>
                      <a:rPr lang="en-US" altLang="zh-CN" b="0" i="1" smtClean="0">
                        <a:latin typeface="Cambria Math" panose="02040503050406030204" pitchFamily="18" charset="0"/>
                      </a:rPr>
                      <m:t>𝑎𝑟𝑟</m:t>
                    </m:r>
                    <m:r>
                      <a:rPr lang="en-US" altLang="zh-CN" b="0" i="1" smtClean="0">
                        <a:latin typeface="Cambria Math" panose="02040503050406030204" pitchFamily="18" charset="0"/>
                      </a:rPr>
                      <m:t>=[2,2,1,1,2,3,2]</m:t>
                    </m:r>
                  </m:oMath>
                </a14:m>
                <a:r>
                  <a:rPr lang="en-US" altLang="zh-CN" dirty="0"/>
                  <a:t>, Output: </a:t>
                </a:r>
                <a14:m>
                  <m:oMath xmlns:m="http://schemas.openxmlformats.org/officeDocument/2006/math">
                    <m:r>
                      <a:rPr lang="en-US" altLang="zh-CN" i="1" dirty="0" smtClean="0">
                        <a:latin typeface="Cambria Math" panose="02040503050406030204" pitchFamily="18" charset="0"/>
                      </a:rPr>
                      <m:t>2</m:t>
                    </m:r>
                  </m:oMath>
                </a14:m>
                <a:endParaRPr lang="en-US" altLang="zh-CN" dirty="0"/>
              </a:p>
              <a:p>
                <a:pPr marL="457200" lvl="1" indent="0">
                  <a:buNone/>
                </a:pPr>
                <a:endParaRPr lang="zh-CN" alt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t="-1607"/>
                </a:stretch>
              </a:blipFill>
            </p:spPr>
            <p:txBody>
              <a:bodyPr/>
              <a:lstStyle/>
              <a:p>
                <a:r>
                  <a:rPr lang="zh-CN" altLang="en-US">
                    <a:noFill/>
                  </a:rPr>
                  <a:t> </a:t>
                </a:r>
              </a:p>
            </p:txBody>
          </p:sp>
        </mc:Fallback>
      </mc:AlternateContent>
      <p:sp>
        <p:nvSpPr>
          <p:cNvPr id="3" name="Title 2"/>
          <p:cNvSpPr>
            <a:spLocks noGrp="1"/>
          </p:cNvSpPr>
          <p:nvPr>
            <p:ph type="title"/>
          </p:nvPr>
        </p:nvSpPr>
        <p:spPr/>
        <p:txBody>
          <a:bodyPr/>
          <a:lstStyle/>
          <a:p>
            <a:r>
              <a:rPr lang="en-US" altLang="zh-CN" dirty="0"/>
              <a:t>Majority Element (ii)</a:t>
            </a:r>
            <a:endParaRPr lang="zh-CN" altLang="en-US" dirty="0"/>
          </a:p>
        </p:txBody>
      </p:sp>
      <p:sp>
        <p:nvSpPr>
          <p:cNvPr id="4" name="Footer Placeholder 3"/>
          <p:cNvSpPr>
            <a:spLocks noGrp="1"/>
          </p:cNvSpPr>
          <p:nvPr>
            <p:ph type="ftr" sz="quarter" idx="11"/>
          </p:nvPr>
        </p:nvSpPr>
        <p:spPr/>
        <p:txBody>
          <a:bodyPr/>
          <a:lstStyle/>
          <a:p>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6</a:t>
            </a:fld>
            <a:endParaRPr lang="en-US" dirty="0"/>
          </a:p>
        </p:txBody>
      </p:sp>
    </p:spTree>
    <p:extLst>
      <p:ext uri="{BB962C8B-B14F-4D97-AF65-F5344CB8AC3E}">
        <p14:creationId xmlns:p14="http://schemas.microsoft.com/office/powerpoint/2010/main" val="117132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altLang="zh-CN" sz="2400" dirty="0"/>
                  <a:t>Assume that the majority element of </a:t>
                </a:r>
                <a14:m>
                  <m:oMath xmlns:m="http://schemas.openxmlformats.org/officeDocument/2006/math">
                    <m:r>
                      <a:rPr lang="en-US" altLang="zh-CN" sz="2400" b="0" i="1" smtClean="0">
                        <a:latin typeface="Cambria Math" panose="02040503050406030204" pitchFamily="18" charset="0"/>
                      </a:rPr>
                      <m:t>𝑎𝑟𝑟</m:t>
                    </m:r>
                  </m:oMath>
                </a14:m>
                <a:r>
                  <a:rPr lang="zh-CN" altLang="en-US" sz="2400" dirty="0"/>
                  <a:t> </a:t>
                </a:r>
                <a:r>
                  <a:rPr lang="en-US" altLang="zh-CN" sz="2400" dirty="0"/>
                  <a:t>is </a:t>
                </a:r>
                <a14:m>
                  <m:oMath xmlns:m="http://schemas.openxmlformats.org/officeDocument/2006/math">
                    <m:r>
                      <a:rPr lang="en-US" altLang="zh-CN" sz="2400" b="0" i="1" smtClean="0">
                        <a:latin typeface="Cambria Math" panose="02040503050406030204" pitchFamily="18" charset="0"/>
                      </a:rPr>
                      <m:t>𝛼</m:t>
                    </m:r>
                  </m:oMath>
                </a14:m>
                <a:r>
                  <a:rPr lang="en-US" altLang="zh-CN" sz="2400" dirty="0"/>
                  <a:t>. If we divide </a:t>
                </a:r>
                <a14:m>
                  <m:oMath xmlns:m="http://schemas.openxmlformats.org/officeDocument/2006/math">
                    <m:r>
                      <a:rPr lang="en-US" altLang="zh-CN" sz="2400" b="0" i="1" smtClean="0">
                        <a:latin typeface="Cambria Math" panose="02040503050406030204" pitchFamily="18" charset="0"/>
                      </a:rPr>
                      <m:t>𝑎𝑟𝑟</m:t>
                    </m:r>
                  </m:oMath>
                </a14:m>
                <a:r>
                  <a:rPr lang="zh-CN" altLang="en-US" sz="2400" dirty="0"/>
                  <a:t> </a:t>
                </a:r>
                <a:r>
                  <a:rPr lang="en-US" altLang="zh-CN" sz="2400" dirty="0"/>
                  <a:t>into left and right parts, e.g., </a:t>
                </a:r>
                <a14:m>
                  <m:oMath xmlns:m="http://schemas.openxmlformats.org/officeDocument/2006/math">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2,2,1,1</m:t>
                        </m:r>
                      </m:e>
                    </m:d>
                  </m:oMath>
                </a14:m>
                <a:r>
                  <a:rPr lang="en-US" altLang="zh-CN" sz="2400" dirty="0"/>
                  <a:t> and </a:t>
                </a:r>
                <a14:m>
                  <m:oMath xmlns:m="http://schemas.openxmlformats.org/officeDocument/2006/math">
                    <m:r>
                      <a:rPr lang="en-US" altLang="zh-CN" sz="2400" i="1">
                        <a:latin typeface="Cambria Math" panose="02040503050406030204" pitchFamily="18" charset="0"/>
                      </a:rPr>
                      <m:t>[</m:t>
                    </m:r>
                    <m:r>
                      <a:rPr lang="en-US" altLang="zh-CN" sz="2400" b="0" i="1" smtClean="0">
                        <a:latin typeface="Cambria Math" panose="02040503050406030204" pitchFamily="18" charset="0"/>
                      </a:rPr>
                      <m:t>2,</m:t>
                    </m:r>
                    <m:r>
                      <a:rPr lang="en-US" altLang="zh-CN" sz="2400" i="1">
                        <a:latin typeface="Cambria Math" panose="02040503050406030204" pitchFamily="18" charset="0"/>
                      </a:rPr>
                      <m:t>3,2]</m:t>
                    </m:r>
                  </m:oMath>
                </a14:m>
                <a:r>
                  <a:rPr lang="en-US" altLang="zh-CN" sz="2400" dirty="0"/>
                  <a:t> when </a:t>
                </a:r>
                <a14:m>
                  <m:oMath xmlns:m="http://schemas.openxmlformats.org/officeDocument/2006/math">
                    <m:r>
                      <a:rPr lang="en-US" altLang="zh-CN" sz="2400" i="1">
                        <a:latin typeface="Cambria Math" panose="02040503050406030204" pitchFamily="18" charset="0"/>
                      </a:rPr>
                      <m:t>𝑎𝑟𝑟</m:t>
                    </m:r>
                    <m:r>
                      <a:rPr lang="en-US" altLang="zh-CN" sz="2400" i="1">
                        <a:latin typeface="Cambria Math" panose="02040503050406030204" pitchFamily="18" charset="0"/>
                      </a:rPr>
                      <m:t>=[2,2,1,1,2,3,2]</m:t>
                    </m:r>
                  </m:oMath>
                </a14:m>
                <a:r>
                  <a:rPr lang="en-US" altLang="zh-CN" sz="2400" dirty="0"/>
                  <a:t>, </a:t>
                </a:r>
                <a14:m>
                  <m:oMath xmlns:m="http://schemas.openxmlformats.org/officeDocument/2006/math">
                    <m:r>
                      <a:rPr lang="en-US" altLang="zh-CN" sz="2400" b="0" i="1" dirty="0" smtClean="0">
                        <a:latin typeface="Cambria Math" panose="02040503050406030204" pitchFamily="18" charset="0"/>
                      </a:rPr>
                      <m:t>𝛼</m:t>
                    </m:r>
                  </m:oMath>
                </a14:m>
                <a:r>
                  <a:rPr lang="zh-CN" altLang="en-US" sz="2400" dirty="0"/>
                  <a:t> </a:t>
                </a:r>
                <a:r>
                  <a:rPr lang="en-US" altLang="zh-CN" sz="2400" dirty="0"/>
                  <a:t>should be the majority element of at least one part.</a:t>
                </a:r>
              </a:p>
              <a:p>
                <a:r>
                  <a:rPr lang="en-US" altLang="zh-CN" sz="2400" dirty="0"/>
                  <a:t>Proof</a:t>
                </a:r>
              </a:p>
              <a:p>
                <a:pPr lvl="1"/>
                <a:r>
                  <a:rPr lang="en-US" altLang="zh-CN" sz="2000" dirty="0"/>
                  <a:t>Recap that the majority element of </a:t>
                </a:r>
                <a14:m>
                  <m:oMath xmlns:m="http://schemas.openxmlformats.org/officeDocument/2006/math">
                    <m:r>
                      <a:rPr lang="en-US" altLang="zh-CN" sz="2000" i="1">
                        <a:latin typeface="Cambria Math" panose="02040503050406030204" pitchFamily="18" charset="0"/>
                      </a:rPr>
                      <m:t>𝑎𝑟𝑟</m:t>
                    </m:r>
                  </m:oMath>
                </a14:m>
                <a:r>
                  <a:rPr lang="zh-CN" altLang="en-US" sz="2000" dirty="0"/>
                  <a:t> </a:t>
                </a:r>
                <a:r>
                  <a:rPr lang="en-US" altLang="zh-CN" sz="2000" dirty="0"/>
                  <a:t>is </a:t>
                </a:r>
                <a14:m>
                  <m:oMath xmlns:m="http://schemas.openxmlformats.org/officeDocument/2006/math">
                    <m:r>
                      <a:rPr lang="en-US" altLang="zh-CN" sz="2000" i="1">
                        <a:latin typeface="Cambria Math" panose="02040503050406030204" pitchFamily="18" charset="0"/>
                      </a:rPr>
                      <m:t>𝛼</m:t>
                    </m:r>
                  </m:oMath>
                </a14:m>
                <a:r>
                  <a:rPr lang="en-US" altLang="zh-CN" sz="2000" dirty="0"/>
                  <a:t>.</a:t>
                </a:r>
              </a:p>
              <a:p>
                <a:pPr lvl="1"/>
                <a:r>
                  <a:rPr lang="en-US" altLang="zh-CN" sz="2000" dirty="0"/>
                  <a:t>Suppose that </a:t>
                </a:r>
                <a14:m>
                  <m:oMath xmlns:m="http://schemas.openxmlformats.org/officeDocument/2006/math">
                    <m:r>
                      <a:rPr lang="en-US" altLang="zh-CN" sz="2000" i="1">
                        <a:latin typeface="Cambria Math" panose="02040503050406030204" pitchFamily="18" charset="0"/>
                      </a:rPr>
                      <m:t>𝛼</m:t>
                    </m:r>
                  </m:oMath>
                </a14:m>
                <a:r>
                  <a:rPr lang="en-US" altLang="zh-CN" sz="2000" dirty="0"/>
                  <a:t> is neither the majority element of the left part nor the one of the right part.</a:t>
                </a:r>
              </a:p>
              <a:p>
                <a:pPr lvl="1"/>
                <a:r>
                  <a:rPr lang="en-US" altLang="zh-CN" sz="2000" dirty="0"/>
                  <a:t>The frequency of </a:t>
                </a:r>
                <a14:m>
                  <m:oMath xmlns:m="http://schemas.openxmlformats.org/officeDocument/2006/math">
                    <m:r>
                      <a:rPr lang="en-US" altLang="zh-CN" sz="2000" i="1">
                        <a:latin typeface="Cambria Math" panose="02040503050406030204" pitchFamily="18" charset="0"/>
                      </a:rPr>
                      <m:t>𝛼</m:t>
                    </m:r>
                  </m:oMath>
                </a14:m>
                <a:r>
                  <a:rPr lang="en-US" altLang="zh-CN" sz="2000" dirty="0"/>
                  <a:t> is no more than </a:t>
                </a:r>
                <a14:m>
                  <m:oMath xmlns:m="http://schemas.openxmlformats.org/officeDocument/2006/math">
                    <m:d>
                      <m:dPr>
                        <m:begChr m:val="⌊"/>
                        <m:endChr m:val="⌋"/>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𝑙</m:t>
                        </m:r>
                        <m:r>
                          <a:rPr lang="en-US" altLang="zh-CN" sz="2000" i="1" dirty="0">
                            <a:latin typeface="Cambria Math" panose="02040503050406030204" pitchFamily="18" charset="0"/>
                          </a:rPr>
                          <m:t>/2</m:t>
                        </m:r>
                      </m:e>
                    </m:d>
                    <m:r>
                      <a:rPr lang="en-US" altLang="zh-CN" sz="2000" i="1">
                        <a:latin typeface="Cambria Math" panose="02040503050406030204" pitchFamily="18" charset="0"/>
                      </a:rPr>
                      <m:t>+</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𝑟</m:t>
                        </m:r>
                        <m:r>
                          <a:rPr lang="en-US" altLang="zh-CN" sz="2000" i="1">
                            <a:latin typeface="Cambria Math" panose="02040503050406030204" pitchFamily="18" charset="0"/>
                          </a:rPr>
                          <m:t>/2</m:t>
                        </m:r>
                      </m:e>
                    </m:d>
                  </m:oMath>
                </a14:m>
                <a:r>
                  <a:rPr lang="en-US" altLang="zh-CN" sz="2000" dirty="0"/>
                  <a:t>, where </a:t>
                </a:r>
                <a14:m>
                  <m:oMath xmlns:m="http://schemas.openxmlformats.org/officeDocument/2006/math">
                    <m:r>
                      <a:rPr lang="en-US" altLang="zh-CN" sz="2000" i="1">
                        <a:latin typeface="Cambria Math" panose="02040503050406030204" pitchFamily="18" charset="0"/>
                      </a:rPr>
                      <m:t>𝑙</m:t>
                    </m:r>
                  </m:oMath>
                </a14:m>
                <a:r>
                  <a:rPr lang="en-US" altLang="zh-CN" sz="2000" dirty="0"/>
                  <a:t> (resp. </a:t>
                </a:r>
                <a14:m>
                  <m:oMath xmlns:m="http://schemas.openxmlformats.org/officeDocument/2006/math">
                    <m:r>
                      <a:rPr lang="en-US" altLang="zh-CN" sz="2000" i="1">
                        <a:latin typeface="Cambria Math" panose="02040503050406030204" pitchFamily="18" charset="0"/>
                      </a:rPr>
                      <m:t>𝑟</m:t>
                    </m:r>
                  </m:oMath>
                </a14:m>
                <a:r>
                  <a:rPr lang="en-US" altLang="zh-CN" sz="2000" dirty="0"/>
                  <a:t>) is the length of the left (resp. right) part. </a:t>
                </a:r>
              </a:p>
              <a:p>
                <a:pPr lvl="1"/>
                <a14:m>
                  <m:oMath xmlns:m="http://schemas.openxmlformats.org/officeDocument/2006/math">
                    <m:d>
                      <m:dPr>
                        <m:begChr m:val="⌊"/>
                        <m:endChr m:val="⌋"/>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𝑙</m:t>
                        </m:r>
                        <m:r>
                          <a:rPr lang="en-US" altLang="zh-CN" sz="2000" i="1" dirty="0">
                            <a:latin typeface="Cambria Math" panose="02040503050406030204" pitchFamily="18" charset="0"/>
                          </a:rPr>
                          <m:t>/2</m:t>
                        </m:r>
                      </m:e>
                    </m:d>
                    <m:r>
                      <a:rPr lang="en-US" altLang="zh-CN" sz="2000" i="1">
                        <a:latin typeface="Cambria Math" panose="02040503050406030204" pitchFamily="18" charset="0"/>
                      </a:rPr>
                      <m:t>+</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𝑟</m:t>
                        </m:r>
                        <m:r>
                          <a:rPr lang="en-US" altLang="zh-CN" sz="2000" i="1">
                            <a:latin typeface="Cambria Math" panose="02040503050406030204" pitchFamily="18" charset="0"/>
                          </a:rPr>
                          <m:t>/2</m:t>
                        </m:r>
                      </m:e>
                    </m:d>
                    <m:r>
                      <a:rPr lang="en-US" altLang="zh-CN" sz="2000" i="1">
                        <a:latin typeface="Cambria Math" panose="02040503050406030204" pitchFamily="18" charset="0"/>
                      </a:rPr>
                      <m:t>≤</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𝑙</m:t>
                        </m:r>
                        <m:r>
                          <a:rPr lang="en-US" altLang="zh-CN" sz="2000" i="1">
                            <a:latin typeface="Cambria Math" panose="02040503050406030204" pitchFamily="18" charset="0"/>
                          </a:rPr>
                          <m:t>+</m:t>
                        </m:r>
                        <m:r>
                          <a:rPr lang="en-US" altLang="zh-CN" sz="2000" i="1">
                            <a:latin typeface="Cambria Math" panose="02040503050406030204" pitchFamily="18" charset="0"/>
                          </a:rPr>
                          <m:t>𝑟</m:t>
                        </m:r>
                      </m:e>
                    </m:d>
                    <m:r>
                      <a:rPr lang="en-US" altLang="zh-CN" sz="2000" i="1">
                        <a:latin typeface="Cambria Math" panose="02040503050406030204" pitchFamily="18" charset="0"/>
                      </a:rPr>
                      <m:t>/2</m:t>
                    </m:r>
                  </m:oMath>
                </a14:m>
                <a:r>
                  <a:rPr lang="en-US" altLang="zh-CN" sz="2000" dirty="0"/>
                  <a:t>, </a:t>
                </a:r>
                <a14:m>
                  <m:oMath xmlns:m="http://schemas.openxmlformats.org/officeDocument/2006/math">
                    <m:r>
                      <a:rPr lang="en-US" altLang="zh-CN" sz="2000" i="1">
                        <a:latin typeface="Cambria Math" panose="02040503050406030204" pitchFamily="18" charset="0"/>
                      </a:rPr>
                      <m:t>𝛼</m:t>
                    </m:r>
                  </m:oMath>
                </a14:m>
                <a:r>
                  <a:rPr lang="zh-CN" altLang="en-US" sz="2000" dirty="0"/>
                  <a:t> </a:t>
                </a:r>
                <a:r>
                  <a:rPr lang="en-US" altLang="zh-CN" sz="2000" dirty="0"/>
                  <a:t>is not the majority element of </a:t>
                </a:r>
                <a14:m>
                  <m:oMath xmlns:m="http://schemas.openxmlformats.org/officeDocument/2006/math">
                    <m:r>
                      <a:rPr lang="en-US" altLang="zh-CN" sz="2000" i="1">
                        <a:latin typeface="Cambria Math" panose="02040503050406030204" pitchFamily="18" charset="0"/>
                      </a:rPr>
                      <m:t>𝑎𝑟𝑟</m:t>
                    </m:r>
                  </m:oMath>
                </a14:m>
                <a:r>
                  <a:rPr lang="en-US" altLang="zh-CN" sz="2000" dirty="0"/>
                  <a:t>. </a:t>
                </a:r>
              </a:p>
              <a:p>
                <a:pPr lvl="1"/>
                <a:r>
                  <a:rPr lang="en-US" altLang="zh-CN" sz="2000" dirty="0"/>
                  <a:t>Contradiction!</a:t>
                </a:r>
                <a:endParaRPr lang="zh-CN" altLang="en-US" sz="2000" dirty="0"/>
              </a:p>
              <a:p>
                <a:endParaRPr lang="en-US" altLang="zh-CN" sz="2400" dirty="0"/>
              </a:p>
              <a:p>
                <a:pPr lvl="2"/>
                <a:endParaRPr lang="en-US" altLang="zh-CN" dirty="0"/>
              </a:p>
              <a:p>
                <a:pPr lvl="2"/>
                <a:endParaRPr lang="zh-CN" alt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t="-989" r="-1600"/>
                </a:stretch>
              </a:blipFill>
            </p:spPr>
            <p:txBody>
              <a:bodyPr/>
              <a:lstStyle/>
              <a:p>
                <a:r>
                  <a:rPr lang="zh-CN" altLang="en-US">
                    <a:noFill/>
                  </a:rPr>
                  <a:t> </a:t>
                </a:r>
              </a:p>
            </p:txBody>
          </p:sp>
        </mc:Fallback>
      </mc:AlternateContent>
      <p:sp>
        <p:nvSpPr>
          <p:cNvPr id="3" name="Title 2"/>
          <p:cNvSpPr>
            <a:spLocks noGrp="1"/>
          </p:cNvSpPr>
          <p:nvPr>
            <p:ph type="title"/>
          </p:nvPr>
        </p:nvSpPr>
        <p:spPr/>
        <p:txBody>
          <a:bodyPr/>
          <a:lstStyle/>
          <a:p>
            <a:r>
              <a:rPr lang="en-US" altLang="zh-CN" dirty="0"/>
              <a:t>Main Idea</a:t>
            </a:r>
          </a:p>
        </p:txBody>
      </p:sp>
      <p:sp>
        <p:nvSpPr>
          <p:cNvPr id="4" name="Footer Placeholder 3"/>
          <p:cNvSpPr>
            <a:spLocks noGrp="1"/>
          </p:cNvSpPr>
          <p:nvPr>
            <p:ph type="ftr" sz="quarter" idx="11"/>
          </p:nvPr>
        </p:nvSpPr>
        <p:spPr/>
        <p:txBody>
          <a:bodyPr/>
          <a:lstStyle/>
          <a:p>
            <a:pPr>
              <a:defRPr/>
            </a:pPr>
            <a:r>
              <a:rPr lang="en-US" altLang="zh-CN" dirty="0"/>
              <a:t>Tutorial 2</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7</a:t>
            </a:fld>
            <a:endParaRPr lang="en-US" dirty="0"/>
          </a:p>
        </p:txBody>
      </p:sp>
    </p:spTree>
    <p:extLst>
      <p:ext uri="{BB962C8B-B14F-4D97-AF65-F5344CB8AC3E}">
        <p14:creationId xmlns:p14="http://schemas.microsoft.com/office/powerpoint/2010/main" val="217414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altLang="zh-CN" sz="2400" dirty="0"/>
                  <a:t>Apply a divide and conquer approach</a:t>
                </a:r>
              </a:p>
              <a:p>
                <a:r>
                  <a:rPr lang="en-US" altLang="zh-CN" sz="2400" dirty="0"/>
                  <a:t>Partition the array into the left and right parts</a:t>
                </a:r>
              </a:p>
              <a:p>
                <a:r>
                  <a:rPr lang="en-US" altLang="zh-CN" sz="2400" dirty="0"/>
                  <a:t>Calculate the majority element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1</m:t>
                        </m:r>
                      </m:sub>
                    </m:sSub>
                  </m:oMath>
                </a14:m>
                <a:r>
                  <a:rPr lang="en-US" altLang="zh-CN" sz="2400" dirty="0"/>
                  <a:t> (resp.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2</m:t>
                        </m:r>
                      </m:sub>
                    </m:sSub>
                  </m:oMath>
                </a14:m>
                <a:r>
                  <a:rPr lang="en-US" altLang="zh-CN" sz="2400" dirty="0"/>
                  <a:t>) of the left (resp. right) part</a:t>
                </a:r>
              </a:p>
              <a:p>
                <a:r>
                  <a:rPr lang="en-US" altLang="zh-CN" sz="2400" dirty="0"/>
                  <a:t>Choose the majority element for the whole array from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1</m:t>
                        </m:r>
                      </m:sub>
                    </m:sSub>
                  </m:oMath>
                </a14:m>
                <a:r>
                  <a:rPr lang="en-US" altLang="zh-CN" sz="2400" dirty="0"/>
                  <a:t> and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2</m:t>
                        </m:r>
                      </m:sub>
                    </m:sSub>
                  </m:oMath>
                </a14:m>
                <a:endParaRPr lang="en-US" altLang="zh-CN"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t="-989" r="-1891"/>
                </a:stretch>
              </a:blipFill>
            </p:spPr>
            <p:txBody>
              <a:bodyPr/>
              <a:lstStyle/>
              <a:p>
                <a:r>
                  <a:rPr lang="zh-CN" altLang="en-US">
                    <a:noFill/>
                  </a:rPr>
                  <a:t> </a:t>
                </a:r>
              </a:p>
            </p:txBody>
          </p:sp>
        </mc:Fallback>
      </mc:AlternateContent>
      <p:sp>
        <p:nvSpPr>
          <p:cNvPr id="3" name="Title 2"/>
          <p:cNvSpPr>
            <a:spLocks noGrp="1"/>
          </p:cNvSpPr>
          <p:nvPr>
            <p:ph type="title"/>
          </p:nvPr>
        </p:nvSpPr>
        <p:spPr/>
        <p:txBody>
          <a:bodyPr/>
          <a:lstStyle/>
          <a:p>
            <a:r>
              <a:rPr lang="en-US" altLang="zh-CN" dirty="0"/>
              <a:t>Main Idea (cont.)</a:t>
            </a:r>
          </a:p>
        </p:txBody>
      </p:sp>
      <p:sp>
        <p:nvSpPr>
          <p:cNvPr id="4" name="Footer Placeholder 3"/>
          <p:cNvSpPr>
            <a:spLocks noGrp="1"/>
          </p:cNvSpPr>
          <p:nvPr>
            <p:ph type="ftr" sz="quarter" idx="11"/>
          </p:nvPr>
        </p:nvSpPr>
        <p:spPr/>
        <p:txBody>
          <a:bodyPr/>
          <a:lstStyle/>
          <a:p>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8</a:t>
            </a:fld>
            <a:endParaRPr lang="en-US" dirty="0"/>
          </a:p>
        </p:txBody>
      </p:sp>
    </p:spTree>
    <p:extLst>
      <p:ext uri="{BB962C8B-B14F-4D97-AF65-F5344CB8AC3E}">
        <p14:creationId xmlns:p14="http://schemas.microsoft.com/office/powerpoint/2010/main" val="118065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96752"/>
            <a:ext cx="8731696" cy="4929411"/>
          </a:xfrm>
        </p:spPr>
        <p:txBody>
          <a:bodyPr/>
          <a:lstStyle/>
          <a:p>
            <a:r>
              <a:rPr lang="en-US" altLang="zh-CN" sz="2400" dirty="0"/>
              <a:t>Recurse on the left and right parts of an array until an answer can be trivially achieved for an array with one element. </a:t>
            </a:r>
          </a:p>
          <a:p>
            <a:r>
              <a:rPr lang="en-US" altLang="zh-CN" sz="2400" dirty="0"/>
              <a:t>Base case: the majority element for an array with one element is this only element.</a:t>
            </a:r>
          </a:p>
          <a:p>
            <a:r>
              <a:rPr lang="en-US" altLang="zh-CN" sz="2400" dirty="0"/>
              <a:t>Recursive step:</a:t>
            </a:r>
          </a:p>
          <a:p>
            <a:pPr lvl="1"/>
            <a:r>
              <a:rPr lang="en-US" altLang="zh-CN" sz="2000" dirty="0"/>
              <a:t>Combine the answers for the left and right parts. </a:t>
            </a:r>
          </a:p>
          <a:p>
            <a:pPr lvl="1"/>
            <a:r>
              <a:rPr lang="en-US" altLang="zh-CN" sz="2000" dirty="0"/>
              <a:t>If they agree on the majority element, then the majority element for the combined array is obviously the same. </a:t>
            </a:r>
          </a:p>
          <a:p>
            <a:pPr lvl="1"/>
            <a:r>
              <a:rPr lang="en-US" altLang="zh-CN" sz="2000" dirty="0"/>
              <a:t>If they disagree, only one of them can be "right", so we need to count the occurrences of the left and right majority elements to determine which part's answer is globally correct. </a:t>
            </a:r>
            <a:endParaRPr lang="zh-CN" altLang="en-US" sz="2000" dirty="0"/>
          </a:p>
          <a:p>
            <a:pPr lvl="1"/>
            <a:endParaRPr lang="en-US" altLang="zh-CN" sz="2400" dirty="0"/>
          </a:p>
        </p:txBody>
      </p:sp>
      <p:sp>
        <p:nvSpPr>
          <p:cNvPr id="3" name="Title 2"/>
          <p:cNvSpPr>
            <a:spLocks noGrp="1"/>
          </p:cNvSpPr>
          <p:nvPr>
            <p:ph type="title"/>
          </p:nvPr>
        </p:nvSpPr>
        <p:spPr/>
        <p:txBody>
          <a:bodyPr/>
          <a:lstStyle/>
          <a:p>
            <a:r>
              <a:rPr lang="en-US" altLang="zh-CN" dirty="0"/>
              <a:t>Solution</a:t>
            </a:r>
            <a:endParaRPr lang="zh-CN" altLang="en-US" dirty="0"/>
          </a:p>
        </p:txBody>
      </p:sp>
      <p:sp>
        <p:nvSpPr>
          <p:cNvPr id="4" name="Footer Placeholder 3"/>
          <p:cNvSpPr>
            <a:spLocks noGrp="1"/>
          </p:cNvSpPr>
          <p:nvPr>
            <p:ph type="ftr" sz="quarter" idx="11"/>
          </p:nvPr>
        </p:nvSpPr>
        <p:spPr/>
        <p:txBody>
          <a:bodyPr/>
          <a:lstStyle/>
          <a:p>
            <a:r>
              <a:rPr lang="en-US" altLang="zh-CN" sz="1200" dirty="0"/>
              <a:t>Divide and Conquer Example: Majority Element</a:t>
            </a:r>
          </a:p>
        </p:txBody>
      </p:sp>
      <p:sp>
        <p:nvSpPr>
          <p:cNvPr id="5" name="Slide Number Placeholder 4"/>
          <p:cNvSpPr>
            <a:spLocks noGrp="1"/>
          </p:cNvSpPr>
          <p:nvPr>
            <p:ph type="sldNum" sz="quarter" idx="12"/>
          </p:nvPr>
        </p:nvSpPr>
        <p:spPr/>
        <p:txBody>
          <a:bodyPr/>
          <a:lstStyle/>
          <a:p>
            <a:pPr>
              <a:defRPr/>
            </a:pPr>
            <a:fld id="{4F25B14B-C98E-4C14-96E7-18DD3A29C179}" type="slidenum">
              <a:rPr lang="en-US" smtClean="0"/>
              <a:pPr>
                <a:defRPr/>
              </a:pPr>
              <a:t>9</a:t>
            </a:fld>
            <a:endParaRPr lang="en-US" dirty="0"/>
          </a:p>
        </p:txBody>
      </p:sp>
    </p:spTree>
    <p:extLst>
      <p:ext uri="{BB962C8B-B14F-4D97-AF65-F5344CB8AC3E}">
        <p14:creationId xmlns:p14="http://schemas.microsoft.com/office/powerpoint/2010/main" val="81085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amer_Presentation_templat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自定义 1">
      <a:majorFont>
        <a:latin typeface="Comic Sans MS"/>
        <a:ea typeface="宋体"/>
        <a:cs typeface=""/>
      </a:majorFont>
      <a:minorFont>
        <a:latin typeface="Comic Sans MS"/>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eamer template for word" id="{A364F6B3-F56E-4B6E-9DB0-D83EC4247E91}" vid="{0F23EA36-EC28-40D6-9B91-DEE419EC13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Beamertemplateforword</Template>
  <TotalTime>0</TotalTime>
  <Words>3550</Words>
  <Application>Microsoft Office PowerPoint</Application>
  <PresentationFormat>On-screen Show (4:3)</PresentationFormat>
  <Paragraphs>635</Paragraphs>
  <Slides>36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Cambria Math</vt:lpstr>
      <vt:lpstr>Comic Sans MS</vt:lpstr>
      <vt:lpstr>Consolas</vt:lpstr>
      <vt:lpstr>Symbol</vt:lpstr>
      <vt:lpstr>Tahoma</vt:lpstr>
      <vt:lpstr>Times New Roman</vt:lpstr>
      <vt:lpstr>Beamer_Presentation_template</vt:lpstr>
      <vt:lpstr>CSCI2100D Tutorial 2</vt:lpstr>
      <vt:lpstr>Outline</vt:lpstr>
      <vt:lpstr>Outline</vt:lpstr>
      <vt:lpstr>Recap Divide and Conquer</vt:lpstr>
      <vt:lpstr>Majority Element (i)</vt:lpstr>
      <vt:lpstr>Majority Element (ii)</vt:lpstr>
      <vt:lpstr>Main Idea</vt:lpstr>
      <vt:lpstr>Main Idea (cont.)</vt:lpstr>
      <vt:lpstr>Solution</vt:lpstr>
      <vt:lpstr>An Example (1)</vt:lpstr>
      <vt:lpstr>An Example (2)</vt:lpstr>
      <vt:lpstr>An Example (3)</vt:lpstr>
      <vt:lpstr>An Example (4)</vt:lpstr>
      <vt:lpstr>An Example (5)</vt:lpstr>
      <vt:lpstr>An Example (6)</vt:lpstr>
      <vt:lpstr>An Example (7)</vt:lpstr>
      <vt:lpstr>An Example (8)</vt:lpstr>
      <vt:lpstr>An Example (9)</vt:lpstr>
      <vt:lpstr>Implementation with Recursion</vt:lpstr>
      <vt:lpstr>Implementation with Recursion</vt:lpstr>
      <vt:lpstr>Time complexity</vt:lpstr>
      <vt:lpstr>Outline</vt:lpstr>
      <vt:lpstr>Singly Linked List</vt:lpstr>
      <vt:lpstr>Singly Linked List: Initialization</vt:lpstr>
      <vt:lpstr>Warmup: Prepend Operation</vt:lpstr>
      <vt:lpstr>Prepend Operation Implementation</vt:lpstr>
      <vt:lpstr>Delete Front</vt:lpstr>
      <vt:lpstr>Singly Linked List: Append Operation</vt:lpstr>
      <vt:lpstr>Append Implementation</vt:lpstr>
      <vt:lpstr>Append Implementation with Constant Time </vt:lpstr>
      <vt:lpstr>Append Implementation with Constant Time </vt:lpstr>
      <vt:lpstr>Delete last</vt:lpstr>
      <vt:lpstr>Singly Linked List: Insert Operation</vt:lpstr>
      <vt:lpstr>Singly Linked List: Delete Operation</vt:lpstr>
      <vt:lpstr>Pros: Singly Linked List</vt:lpstr>
      <vt:lpstr>Cons: Singly Linked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CSCI2100C Data Structures: Introduction</dc:title>
  <dc:creator/>
  <cp:lastModifiedBy/>
  <cp:revision>2</cp:revision>
  <dcterms:created xsi:type="dcterms:W3CDTF">2018-05-17T04:42:36Z</dcterms:created>
  <dcterms:modified xsi:type="dcterms:W3CDTF">2024-01-26T07:17:22Z</dcterms:modified>
</cp:coreProperties>
</file>