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30" r:id="rId3"/>
    <p:sldId id="488" r:id="rId4"/>
    <p:sldId id="529" r:id="rId5"/>
    <p:sldId id="531" r:id="rId6"/>
    <p:sldId id="532" r:id="rId7"/>
    <p:sldId id="522" r:id="rId8"/>
    <p:sldId id="543" r:id="rId9"/>
    <p:sldId id="533" r:id="rId10"/>
    <p:sldId id="544" r:id="rId11"/>
    <p:sldId id="536" r:id="rId12"/>
    <p:sldId id="502" r:id="rId13"/>
    <p:sldId id="537" r:id="rId14"/>
    <p:sldId id="521" r:id="rId15"/>
    <p:sldId id="539" r:id="rId16"/>
    <p:sldId id="504" r:id="rId17"/>
    <p:sldId id="541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FF"/>
    <a:srgbClr val="00A249"/>
    <a:srgbClr val="FF6600"/>
    <a:srgbClr val="6600CC"/>
    <a:srgbClr val="FF66CC"/>
    <a:srgbClr val="FF00FF"/>
    <a:srgbClr val="4F81BD"/>
    <a:srgbClr val="3333B2"/>
    <a:srgbClr val="4044B9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6" autoAdjust="0"/>
    <p:restoredTop sz="81860" autoAdjust="0"/>
  </p:normalViewPr>
  <p:slideViewPr>
    <p:cSldViewPr>
      <p:cViewPr varScale="1">
        <p:scale>
          <a:sx n="132" d="100"/>
          <a:sy n="132" d="100"/>
        </p:scale>
        <p:origin x="253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B9AF00C-6D75-48A8-A194-B96D46F0E30B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1557536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284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ounded Rectangle 5"/>
          <p:cNvSpPr/>
          <p:nvPr userDrawn="1"/>
        </p:nvSpPr>
        <p:spPr>
          <a:xfrm>
            <a:off x="619060" y="2884552"/>
            <a:ext cx="8077200" cy="901432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6240" y="2916168"/>
            <a:ext cx="7922840" cy="8382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0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+mj-lt"/>
                <a:cs typeface="Times New Roman" panose="02020603050405020304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+mj-lt"/>
                <a:cs typeface="Times New Roman" panose="02020603050405020304" pitchFamily="18" charset="0"/>
              </a:defRPr>
            </a:lvl2pPr>
            <a:lvl3pPr>
              <a:defRPr>
                <a:latin typeface="+mj-lt"/>
                <a:cs typeface="Times New Roman" panose="02020603050405020304" pitchFamily="18" charset="0"/>
              </a:defRPr>
            </a:lvl3pPr>
            <a:lvl4pPr>
              <a:defRPr>
                <a:latin typeface="+mj-lt"/>
                <a:cs typeface="Times New Roman" panose="02020603050405020304" pitchFamily="18" charset="0"/>
              </a:defRPr>
            </a:lvl4pPr>
            <a:lvl5pPr>
              <a:defRPr>
                <a:latin typeface="+mj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644"/>
            <a:ext cx="9143999" cy="900183"/>
          </a:xfrm>
        </p:spPr>
        <p:txBody>
          <a:bodyPr/>
          <a:lstStyle>
            <a:lvl1pPr marL="182880" algn="l">
              <a:defRPr sz="36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7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409328"/>
          </a:xfrm>
        </p:spPr>
        <p:txBody>
          <a:bodyPr/>
          <a:lstStyle/>
          <a:p>
            <a:r>
              <a:rPr lang="en-US" altLang="zh-CN" sz="3600" dirty="0"/>
              <a:t>CSCI2100D Tutorial 3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3429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Qintian GUO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760" y="3068960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矩形 1"/>
          <p:cNvSpPr/>
          <p:nvPr/>
        </p:nvSpPr>
        <p:spPr>
          <a:xfrm>
            <a:off x="1180220" y="4294836"/>
            <a:ext cx="7208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Department of Systems Engineering and Engineering Management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Chinese University of Hong Kong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spd="slow" advTm="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DC9E22-6A26-4EC9-BCA7-F7AD0C023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Assume that we have the linked list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Use </a:t>
                </a:r>
                <a:r>
                  <a:rPr lang="en-US" altLang="zh-CN" sz="2000" dirty="0" err="1"/>
                  <a:t>L.head.next</a:t>
                </a:r>
                <a:r>
                  <a:rPr lang="en-US" altLang="zh-CN" sz="2000" dirty="0"/>
                  <a:t> to obtain the first node storing element</a:t>
                </a:r>
              </a:p>
              <a:p>
                <a:pPr lvl="1"/>
                <a:r>
                  <a:rPr lang="en-US" altLang="zh-CN" sz="2000" dirty="0"/>
                  <a:t>Use the next pointer of the first node to access the second node storing element, </a:t>
                </a:r>
                <a:r>
                  <a:rPr lang="en-US" altLang="zh-CN" sz="2000" dirty="0" err="1"/>
                  <a:t>etc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Repeatedly access all the elements in an iterative manner until we reach the tail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DC9E22-6A26-4EC9-BCA7-F7AD0C023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 r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9E5BF7-6314-4D04-9913-F85D1CF9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8E28-177D-4A32-8A5C-3C1971E6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 in Linked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EF1D3-FCAE-4BEA-AEB3-EA2069C4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2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6464D-73FE-4AC5-AB30-C5FDCC7B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E288-6967-44B4-9899-290734B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Pseudo-code and C</a:t>
            </a:r>
            <a:r>
              <a:rPr lang="en-US" sz="3600" dirty="0"/>
              <a:t> 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515D0-51BC-44BA-862F-EE12F3AF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 in Linked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1091B-F9EA-4DF5-A31C-16D3A0D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13D2A-0818-4C31-8111-1B7D9441E29E}"/>
              </a:ext>
            </a:extLst>
          </p:cNvPr>
          <p:cNvGrpSpPr/>
          <p:nvPr/>
        </p:nvGrpSpPr>
        <p:grpSpPr>
          <a:xfrm>
            <a:off x="2024717" y="3140968"/>
            <a:ext cx="5094567" cy="3267744"/>
            <a:chOff x="1522512" y="2315928"/>
            <a:chExt cx="3815953" cy="228296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2EB70A12-8B97-48D1-B42B-787BCEFF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707" y="2315928"/>
              <a:ext cx="3559758" cy="22829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</a:rPr>
                <a:t>// Search a </a:t>
              </a:r>
              <a:r>
                <a:rPr lang="en-US" altLang="zh-CN" sz="16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</a:rPr>
                <a:t>linkedList</a:t>
              </a:r>
              <a:r>
                <a:rPr lang="en-US" altLang="zh-CN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</a:rPr>
                <a:t> to return the node of the element we are searching for </a:t>
              </a:r>
              <a:endParaRPr lang="en-US" altLang="zh-TW" sz="1600" b="0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ListSearch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*L, int num)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* node = L-&gt;head-&gt;next;</a:t>
              </a:r>
            </a:p>
            <a:p>
              <a:pPr lvl="1"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while (node != L-&gt;tail) {</a:t>
              </a:r>
            </a:p>
            <a:p>
              <a:pPr lvl="2"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if (node-&gt;element == num) {</a:t>
              </a:r>
            </a:p>
            <a:p>
              <a:pPr lvl="2"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return node;</a:t>
              </a:r>
            </a:p>
            <a:p>
              <a:pPr lvl="2"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	node = node-&gt;next;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}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return NULL;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F97F690E-2442-4A36-9727-8743C153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12" y="2315929"/>
              <a:ext cx="256195" cy="22829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8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9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10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032835-9847-4C63-A13A-0AEF5F64E547}"/>
              </a:ext>
            </a:extLst>
          </p:cNvPr>
          <p:cNvGrpSpPr/>
          <p:nvPr/>
        </p:nvGrpSpPr>
        <p:grpSpPr>
          <a:xfrm>
            <a:off x="2622193" y="1052736"/>
            <a:ext cx="3899614" cy="1877583"/>
            <a:chOff x="1027697" y="4114345"/>
            <a:chExt cx="4797252" cy="2315007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A24C7872-86B1-4767-915A-207B0EFDCC5E}"/>
                </a:ext>
              </a:extLst>
            </p:cNvPr>
            <p:cNvSpPr/>
            <p:nvPr/>
          </p:nvSpPr>
          <p:spPr>
            <a:xfrm>
              <a:off x="1027699" y="4114345"/>
              <a:ext cx="4797250" cy="28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Algorithm: </a:t>
              </a:r>
              <a:r>
                <a:rPr lang="en-US" sz="1600" b="1" i="1" dirty="0" err="1">
                  <a:solidFill>
                    <a:schemeClr val="tx1"/>
                  </a:solidFill>
                </a:rPr>
                <a:t>ListSearch</a:t>
              </a:r>
              <a:r>
                <a:rPr lang="en-US" sz="1600" b="1" i="1" dirty="0">
                  <a:solidFill>
                    <a:schemeClr val="tx1"/>
                  </a:solidFill>
                </a:rPr>
                <a:t>(L, </a:t>
              </a:r>
              <a:r>
                <a:rPr lang="en-US" sz="1600" b="1" i="1" dirty="0" err="1">
                  <a:solidFill>
                    <a:schemeClr val="tx1"/>
                  </a:solidFill>
                </a:rPr>
                <a:t>num</a:t>
              </a:r>
              <a:r>
                <a:rPr lang="en-US" sz="1600" b="1" i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20E0829-6B18-41E5-8A01-3F6BA61A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247" y="4396269"/>
              <a:ext cx="4527701" cy="20330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node</a:t>
              </a: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= </a:t>
              </a:r>
              <a:r>
                <a:rPr lang="en-US" altLang="zh-TW" sz="16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L.head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.next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while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 node != </a:t>
              </a:r>
              <a:r>
                <a:rPr lang="en-US" altLang="zh-TW" sz="16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L.tail</a:t>
              </a:r>
              <a:endParaRPr lang="en-US" altLang="zh-TW" sz="1600" b="0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   if </a:t>
              </a:r>
              <a:r>
                <a:rPr lang="en-US" altLang="zh-TW" sz="16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node.element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 ==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searchnum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 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	       return node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   node = </a:t>
              </a:r>
              <a:r>
                <a:rPr lang="en-US" altLang="zh-TW" sz="16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node.next</a:t>
              </a:r>
              <a:endParaRPr lang="en-US" altLang="zh-TW" sz="16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return 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rPr>
                <a:t>NULL</a:t>
              </a:r>
            </a:p>
            <a:p>
              <a:pPr>
                <a:lnSpc>
                  <a:spcPct val="110000"/>
                </a:lnSpc>
              </a:pPr>
              <a:endParaRPr lang="en-US" altLang="zh-TW" sz="2000" b="0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0419219-5332-486E-9848-A2A890A1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97" y="4396269"/>
              <a:ext cx="269550" cy="20330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0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>
                    <a:solidFill>
                      <a:srgbClr val="0D14FF"/>
                    </a:solidFill>
                  </a:rPr>
                  <a:t>insert(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L,e</a:t>
                </a:r>
                <a:r>
                  <a:rPr lang="en-US" altLang="zh-TW" sz="2400" dirty="0">
                    <a:solidFill>
                      <a:srgbClr val="0D14FF"/>
                    </a:solidFill>
                  </a:rPr>
                  <a:t>)</a:t>
                </a:r>
                <a:r>
                  <a:rPr lang="en-US" altLang="zh-TW" sz="2400" dirty="0"/>
                  <a:t>: </a:t>
                </a: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at the end of the linked list </a:t>
                </a:r>
              </a:p>
              <a:p>
                <a:pPr lvl="1"/>
                <a:r>
                  <a:rPr lang="en-US" sz="2000" dirty="0"/>
                  <a:t>Step 1: identify the last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en-US" sz="2000" dirty="0"/>
                  <a:t> stored in the linked list</a:t>
                </a:r>
              </a:p>
              <a:p>
                <a:pPr lvl="1"/>
                <a:r>
                  <a:rPr lang="en-US" sz="2000" dirty="0"/>
                  <a:t>Step 2: allocate a new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Step 3: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>
                  <a:solidFill>
                    <a:srgbClr val="0D14FF"/>
                  </a:solidFill>
                </a:endParaRPr>
              </a:p>
              <a:p>
                <a:pPr lvl="1"/>
                <a:r>
                  <a:rPr lang="en-US" sz="2000" dirty="0"/>
                  <a:t>Step 4: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sz="2000" dirty="0">
                    <a:solidFill>
                      <a:srgbClr val="0D14FF"/>
                    </a:solidFill>
                  </a:rPr>
                  <a:t> </a:t>
                </a:r>
                <a:r>
                  <a:rPr lang="en-US" sz="2000" dirty="0"/>
                  <a:t>to the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5: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sz="2000" dirty="0"/>
                  <a:t> to the address of the tail</a:t>
                </a:r>
              </a:p>
              <a:p>
                <a:pPr lvl="1"/>
                <a:r>
                  <a:rPr lang="en-US" sz="2000" dirty="0"/>
                  <a:t>Step 6: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sz="2000" dirty="0"/>
                  <a:t> to the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7: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sz="2000" dirty="0">
                    <a:solidFill>
                      <a:srgbClr val="0D14FF"/>
                    </a:solidFill>
                  </a:rPr>
                  <a:t> </a:t>
                </a:r>
                <a:r>
                  <a:rPr lang="en-US" sz="2000" dirty="0"/>
                  <a:t>to the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3294715" y="4575285"/>
            <a:ext cx="1306755" cy="841880"/>
            <a:chOff x="3294715" y="4575285"/>
            <a:chExt cx="1306755" cy="84188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352" y="4727235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278" y="4727235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20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974" y="4727235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715" y="4575285"/>
              <a:ext cx="1306755" cy="8418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1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7321" y="5044888"/>
            <a:ext cx="400676" cy="76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929" y="4488489"/>
            <a:ext cx="1665653" cy="943892"/>
            <a:chOff x="246889" y="2593130"/>
            <a:chExt cx="1665653" cy="943892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85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62" y="2684739"/>
              <a:ext cx="653565" cy="496814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33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8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20" y="3136912"/>
              <a:ext cx="7377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head</a:t>
              </a:r>
            </a:p>
          </p:txBody>
        </p:sp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76" y="2593130"/>
              <a:ext cx="16240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89" y="2945619"/>
              <a:ext cx="3962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83742" y="2945619"/>
              <a:ext cx="386086" cy="25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16332" y="4512366"/>
            <a:ext cx="1292919" cy="907700"/>
            <a:chOff x="2272598" y="2546030"/>
            <a:chExt cx="1292919" cy="907700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16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6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28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492" y="5005180"/>
            <a:ext cx="2939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6030" y="4857401"/>
            <a:ext cx="1660823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6137" y="4976751"/>
            <a:ext cx="46491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821022" y="4510499"/>
            <a:ext cx="1283666" cy="907700"/>
            <a:chOff x="5651539" y="2550762"/>
            <a:chExt cx="1283666" cy="90770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736" y="2733070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662" y="2733070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25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437" y="2733856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0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39" y="2550762"/>
              <a:ext cx="12836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41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336" y="4863179"/>
            <a:ext cx="397791" cy="6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3296" y="4855169"/>
            <a:ext cx="349029" cy="170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161186" y="5438102"/>
            <a:ext cx="1320227" cy="907700"/>
            <a:chOff x="3911258" y="2546030"/>
            <a:chExt cx="1320227" cy="907700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20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546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17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8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258" y="2546030"/>
              <a:ext cx="1320227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51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flipH="1">
            <a:off x="7267835" y="5489841"/>
            <a:ext cx="539407" cy="391742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123" y="5013211"/>
            <a:ext cx="400301" cy="115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028" y="5048692"/>
            <a:ext cx="17131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4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>
            <a:off x="5608556" y="5431238"/>
            <a:ext cx="584550" cy="460018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5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flipH="1" flipV="1">
            <a:off x="5891062" y="5084040"/>
            <a:ext cx="334467" cy="46071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6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rot="10978389" flipH="1">
            <a:off x="7098176" y="4870690"/>
            <a:ext cx="687845" cy="68449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8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2187" y="4833635"/>
            <a:ext cx="318055" cy="49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7606033" y="4544291"/>
            <a:ext cx="1545194" cy="984115"/>
            <a:chOff x="7606033" y="4544291"/>
            <a:chExt cx="1545194" cy="984115"/>
          </a:xfrm>
        </p:grpSpPr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4965" y="5026636"/>
              <a:ext cx="3962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814" y="4726599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740" y="4726599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911" y="4726599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6033" y="4544291"/>
              <a:ext cx="1461318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9447" y="5062722"/>
              <a:ext cx="407904" cy="7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59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703" y="5128296"/>
              <a:ext cx="5247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tail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156512" y="5052384"/>
                <a:ext cx="7741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12" y="5052384"/>
                <a:ext cx="774186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428264" y="6033632"/>
                <a:ext cx="7947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264" y="6033632"/>
                <a:ext cx="7947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505210" y="3639120"/>
            <a:ext cx="2562141" cy="707886"/>
          </a:xfrm>
          <a:prstGeom prst="rect">
            <a:avLst/>
          </a:prstGeom>
          <a:noFill/>
          <a:ln w="19050">
            <a:solidFill>
              <a:srgbClr val="0D14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You may change the order of Steps 3-7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218E9B0A-8983-E948-8B17-71205BE9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08" y="5620409"/>
            <a:ext cx="653565" cy="498475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3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63" grpId="0"/>
      <p:bldP spid="64" grpId="0"/>
      <p:bldP spid="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9D3E30-308D-4EAB-97FA-CD2106D5F452}"/>
              </a:ext>
            </a:extLst>
          </p:cNvPr>
          <p:cNvGrpSpPr/>
          <p:nvPr/>
        </p:nvGrpSpPr>
        <p:grpSpPr>
          <a:xfrm>
            <a:off x="1878713" y="1196752"/>
            <a:ext cx="5386575" cy="2117124"/>
            <a:chOff x="1027697" y="3875270"/>
            <a:chExt cx="6424623" cy="2650074"/>
          </a:xfrm>
        </p:grpSpPr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0FA48F61-A0AC-47A2-8638-40400A2F4199}"/>
                </a:ext>
              </a:extLst>
            </p:cNvPr>
            <p:cNvSpPr/>
            <p:nvPr/>
          </p:nvSpPr>
          <p:spPr>
            <a:xfrm>
              <a:off x="1027698" y="3875270"/>
              <a:ext cx="6424622" cy="2738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Algorithm: </a:t>
              </a:r>
              <a:r>
                <a:rPr lang="en-US" sz="1600" b="1" i="1" dirty="0">
                  <a:solidFill>
                    <a:schemeClr val="tx1"/>
                  </a:solidFill>
                </a:rPr>
                <a:t>insert(L, e)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89BC964-7723-4020-A53F-B835B1CCC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688" y="4149080"/>
              <a:ext cx="6092632" cy="2376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Node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L.tail.prev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Node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&lt;- allocate a new node from memory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unew.element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e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unew.next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L.tail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ulast.next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L.tail.prev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endPara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CEC4D38-A6ED-4FD2-96B4-FD5BC8E2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97" y="4149080"/>
              <a:ext cx="331991" cy="2376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  <a:endParaRPr lang="en-US" altLang="zh-TW" sz="1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5FB114-2E87-40C2-9DA6-1767EF59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Insertion: Pseudo-code and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7CE0-6ABB-4408-B226-F67B0BFE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7158-0868-4FBD-9866-1F21DAB0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9416" y="3449579"/>
            <a:ext cx="7405168" cy="2979712"/>
            <a:chOff x="683568" y="3449579"/>
            <a:chExt cx="7405168" cy="297971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09CBE2AC-CF60-4A61-B4D3-36F12B09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265" y="3449579"/>
              <a:ext cx="7033471" cy="2979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Insert a node with Element </a:t>
              </a:r>
              <a:r>
                <a:rPr lang="en-US" altLang="zh-TW" sz="1600" b="0" i="1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e </a:t>
              </a: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at the end of the linked list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void insert(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*L, int e)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L-&gt;tail-&gt;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Allocate a new node from memory</a:t>
              </a:r>
              <a:endParaRPr lang="en-US" altLang="zh-TW" sz="1600" b="0" i="1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*)malloc(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sizeof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-&gt;element = e;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-&gt;next = L-&gt;tail;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ulast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-&gt;next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L-&gt;tail-&gt;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0419219-5332-486E-9848-A2A890A1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449579"/>
              <a:ext cx="371553" cy="2979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8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9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10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11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TW" sz="16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 eaLnBrk="1" hangingPunct="1">
                <a:lnSpc>
                  <a:spcPct val="110000"/>
                </a:lnSpc>
              </a:pPr>
              <a:endParaRPr lang="en-US" altLang="zh-TW" sz="16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3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Place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Insertion in Place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altLang="zh-TW" sz="2400" dirty="0"/>
                  <a:t>insertInPlace(L, </a:t>
                </a:r>
                <a14:m>
                  <m:oMath xmlns:m="http://schemas.openxmlformats.org/officeDocument/2006/math">
                    <m:r>
                      <a:rPr lang="en-US" altLang="zh-TW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400" dirty="0"/>
                  <a:t>): insert element </a:t>
                </a:r>
                <a14:m>
                  <m:oMath xmlns:m="http://schemas.openxmlformats.org/officeDocument/2006/math">
                    <m:r>
                      <a:rPr lang="en-US" altLang="zh-TW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400" dirty="0"/>
                  <a:t> after node </a:t>
                </a:r>
                <a14:m>
                  <m:oMath xmlns:m="http://schemas.openxmlformats.org/officeDocument/2006/math">
                    <m:r>
                      <a:rPr lang="en-US" altLang="zh-TW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sz="2000" dirty="0"/>
                  <a:t>Step 1: allocate a new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2: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3: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sz="2000" dirty="0">
                    <a:solidFill>
                      <a:srgbClr val="0D14FF"/>
                    </a:solidFill>
                  </a:rPr>
                  <a:t> </a:t>
                </a:r>
                <a:r>
                  <a:rPr lang="en-US" sz="2000" dirty="0"/>
                  <a:t>to the address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/>
                  <a:t>Step 4: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sz="2000" dirty="0"/>
                  <a:t> to the address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/>
                  <a:t>Step 5: set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sz="2000" dirty="0"/>
                  <a:t> to the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/>
                  <a:t>Step 6: set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solidFill>
                      <a:srgbClr val="0D14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sz="2000" dirty="0"/>
                  <a:t> to the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0D14FF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421269" y="4374271"/>
            <a:ext cx="1615227" cy="1019368"/>
            <a:chOff x="7314502" y="2532788"/>
            <a:chExt cx="1615227" cy="1019368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139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2065" y="26847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761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171" y="3152046"/>
              <a:ext cx="524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tail</a:t>
              </a:r>
            </a:p>
          </p:txBody>
        </p:sp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502" y="2532788"/>
              <a:ext cx="1615227" cy="96804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6029" y="2915247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5443" y="2916112"/>
              <a:ext cx="400676" cy="76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28721" y="4374271"/>
            <a:ext cx="1664372" cy="943892"/>
            <a:chOff x="248170" y="2593130"/>
            <a:chExt cx="1664372" cy="943892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85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62" y="2684739"/>
              <a:ext cx="653565" cy="496814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33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9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19" y="3136912"/>
              <a:ext cx="7377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head</a:t>
              </a:r>
            </a:p>
          </p:txBody>
        </p:sp>
        <p:sp>
          <p:nvSpPr>
            <p:cNvPr id="20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76" y="2593130"/>
              <a:ext cx="16240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21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70" y="2945619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83742" y="2945619"/>
              <a:ext cx="386086" cy="25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77487" y="4381725"/>
            <a:ext cx="1292919" cy="907700"/>
            <a:chOff x="2272598" y="2546030"/>
            <a:chExt cx="1292919" cy="907700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16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28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256" y="4719417"/>
            <a:ext cx="329006" cy="202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561" y="4890962"/>
            <a:ext cx="2939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67188" y="4413650"/>
            <a:ext cx="1265800" cy="907700"/>
            <a:chOff x="3929839" y="2546030"/>
            <a:chExt cx="1265800" cy="90770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20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546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20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17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4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839" y="2546030"/>
              <a:ext cx="1265800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35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185" y="4726760"/>
            <a:ext cx="1660823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9032" y="4903364"/>
            <a:ext cx="46491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993917" y="4437112"/>
            <a:ext cx="1283666" cy="907700"/>
            <a:chOff x="5651539" y="2550762"/>
            <a:chExt cx="1283666" cy="90770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736" y="2733070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662" y="2733070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25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437" y="2733856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1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39" y="2550762"/>
              <a:ext cx="12836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42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6121" y="4762916"/>
            <a:ext cx="397791" cy="6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602" y="4932081"/>
            <a:ext cx="407904" cy="7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6192" y="4739650"/>
            <a:ext cx="349029" cy="170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659" y="5403808"/>
            <a:ext cx="1320227" cy="907700"/>
            <a:chOff x="3911258" y="2546030"/>
            <a:chExt cx="1320227" cy="907700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20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546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17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9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258" y="2546030"/>
              <a:ext cx="1320227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6507" y="5184095"/>
                <a:ext cx="3667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0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6507" y="5184095"/>
                <a:ext cx="366713" cy="400110"/>
              </a:xfrm>
              <a:prstGeom prst="rect">
                <a:avLst/>
              </a:prstGeom>
              <a:blipFill>
                <a:blip r:embed="rId3"/>
                <a:stretch>
                  <a:fillRect l="-6667"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2903" y="6103808"/>
                <a:ext cx="3667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D14FF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2903" y="6103808"/>
                <a:ext cx="366713" cy="400110"/>
              </a:xfrm>
              <a:prstGeom prst="rect">
                <a:avLst/>
              </a:prstGeom>
              <a:blipFill>
                <a:blip r:embed="rId4"/>
                <a:stretch>
                  <a:fillRect l="-51667" r="-2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flipH="1">
            <a:off x="4080553" y="5359199"/>
            <a:ext cx="687845" cy="601659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018" y="4939824"/>
            <a:ext cx="400301" cy="115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183" y="4918051"/>
            <a:ext cx="17131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5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>
            <a:off x="2569711" y="5300596"/>
            <a:ext cx="584550" cy="601659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6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flipH="1" flipV="1">
            <a:off x="2852217" y="4953399"/>
            <a:ext cx="334467" cy="46071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57" name="Freeform 97">
            <a:extLst>
              <a:ext uri="{FF2B5EF4-FFF2-40B4-BE49-F238E27FC236}">
                <a16:creationId xmlns:a16="http://schemas.microsoft.com/office/drawing/2014/main" id="{001CF170-1037-AF45-84E5-3B549808F42C}"/>
              </a:ext>
            </a:extLst>
          </p:cNvPr>
          <p:cNvSpPr>
            <a:spLocks/>
          </p:cNvSpPr>
          <p:nvPr/>
        </p:nvSpPr>
        <p:spPr bwMode="auto">
          <a:xfrm rot="10978389" flipH="1">
            <a:off x="4059331" y="4740049"/>
            <a:ext cx="687845" cy="68449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2161" y="5267282"/>
                <a:ext cx="3500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D14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TW" sz="2000" dirty="0">
                  <a:solidFill>
                    <a:srgbClr val="0D14FF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2161" y="5267282"/>
                <a:ext cx="350033" cy="400110"/>
              </a:xfrm>
              <a:prstGeom prst="rect">
                <a:avLst/>
              </a:prstGeom>
              <a:blipFill>
                <a:blip r:embed="rId5"/>
                <a:stretch>
                  <a:fillRect l="-8772"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5">
            <a:extLst>
              <a:ext uri="{FF2B5EF4-FFF2-40B4-BE49-F238E27FC236}">
                <a16:creationId xmlns:a16="http://schemas.microsoft.com/office/drawing/2014/main" id="{218E9B0A-8983-E948-8B17-71205BE9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47" y="5587188"/>
            <a:ext cx="653565" cy="498475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461963" algn="l"/>
                <a:tab pos="914400" algn="l"/>
                <a:tab pos="137636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18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/>
      <p:bldP spid="52" grpId="0" animBg="1"/>
      <p:bldP spid="54" grpId="0" animBg="1"/>
      <p:bldP spid="55" grpId="0" animBg="1"/>
      <p:bldP spid="56" grpId="0" animBg="1"/>
      <p:bldP spid="57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25641-9CDD-499A-94A9-EB343C8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351C5-EF15-4709-BC20-850F23D2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and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4D312-C960-4625-B9D9-172D5B86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in 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4CA9-A8F3-45BA-B4B8-5A5282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58E851-5C70-42CC-A0E2-EBC26C374A9C}"/>
              </a:ext>
            </a:extLst>
          </p:cNvPr>
          <p:cNvGrpSpPr/>
          <p:nvPr/>
        </p:nvGrpSpPr>
        <p:grpSpPr>
          <a:xfrm>
            <a:off x="1867554" y="1052736"/>
            <a:ext cx="5408888" cy="2249486"/>
            <a:chOff x="1027698" y="3867156"/>
            <a:chExt cx="6424622" cy="2154132"/>
          </a:xfrm>
        </p:grpSpPr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F08412C8-25E0-40C3-94A4-2DC4D78FFA0F}"/>
                </a:ext>
              </a:extLst>
            </p:cNvPr>
            <p:cNvSpPr/>
            <p:nvPr/>
          </p:nvSpPr>
          <p:spPr>
            <a:xfrm>
              <a:off x="1027698" y="3867156"/>
              <a:ext cx="6424622" cy="28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Algorithm: </a:t>
              </a:r>
              <a:r>
                <a:rPr lang="en-US" sz="1600" b="1" i="1" dirty="0" err="1">
                  <a:solidFill>
                    <a:schemeClr val="tx1"/>
                  </a:solidFill>
                </a:rPr>
                <a:t>insertInPlace</a:t>
              </a:r>
              <a:r>
                <a:rPr lang="en-US" sz="1600" b="1" i="1" dirty="0">
                  <a:solidFill>
                    <a:schemeClr val="tx1"/>
                  </a:solidFill>
                </a:rPr>
                <a:t>(L, p, e)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156827C5-9700-42F1-B100-7BFB1101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290" y="4149080"/>
              <a:ext cx="6063030" cy="187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Node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&lt;- allocate a new node from memory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unew.element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e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p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q=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p.next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unew.next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=q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p.next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q.prev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endParaRPr lang="en-US" altLang="zh-TW" sz="16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E2525C9-5FC4-45B1-BA16-A7ED942AC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98" y="4149081"/>
              <a:ext cx="361592" cy="1872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  <a:endParaRPr lang="en-US" altLang="zh-TW" sz="1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2660B1-8963-45EC-A213-05C236A91DEF}"/>
              </a:ext>
            </a:extLst>
          </p:cNvPr>
          <p:cNvGrpSpPr/>
          <p:nvPr/>
        </p:nvGrpSpPr>
        <p:grpSpPr>
          <a:xfrm>
            <a:off x="1106743" y="3429000"/>
            <a:ext cx="6930513" cy="3038028"/>
            <a:chOff x="1522514" y="2315927"/>
            <a:chExt cx="3521418" cy="270825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6B277531-7533-4963-BB97-521A8A52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68" y="2315927"/>
              <a:ext cx="3329464" cy="2708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Insert a node after Node </a:t>
              </a:r>
              <a:r>
                <a:rPr lang="en-US" altLang="zh-TW" sz="1600" b="0" i="1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</a:t>
              </a: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with Element </a:t>
              </a:r>
              <a:r>
                <a:rPr lang="en-US" altLang="zh-TW" sz="1600" b="0" i="1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void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insertInPlace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*L,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p, int e)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Allocate a new node from memory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*)malloc(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sizeof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-&gt;element = e;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p;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*q = p-&gt;next;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-&gt;next = q;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p-&gt;next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q-&gt;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6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unew</a:t>
              </a: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6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692EC8FE-51D9-4CDB-82FD-2F1E81443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14" y="2315929"/>
              <a:ext cx="191954" cy="2708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8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9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10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6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9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the address of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the linked list, delete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as follows</a:t>
                </a:r>
              </a:p>
              <a:p>
                <a:pPr lvl="1"/>
                <a:r>
                  <a:rPr lang="en-US" sz="2000" dirty="0"/>
                  <a:t>Step 1: identify the preceding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𝑝𝑟𝑒𝑐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/>
                  <a:t>Step 2: identify the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/>
                  <a:t>Step 3: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sz="2000" dirty="0"/>
                  <a:t> points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4: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points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Step 5: free the memory of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89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Deletion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93386" y="4294630"/>
            <a:ext cx="1616508" cy="991364"/>
            <a:chOff x="7314502" y="2560792"/>
            <a:chExt cx="1616508" cy="99136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139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2065" y="26847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761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0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172" y="3152046"/>
              <a:ext cx="5247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tail</a:t>
              </a:r>
            </a:p>
          </p:txBody>
        </p:sp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502" y="2560792"/>
              <a:ext cx="1615227" cy="9400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748" y="2915247"/>
              <a:ext cx="3962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5443" y="2916112"/>
              <a:ext cx="400676" cy="76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5776" y="4329894"/>
            <a:ext cx="1665653" cy="943892"/>
            <a:chOff x="246889" y="2593130"/>
            <a:chExt cx="1665653" cy="943892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85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62" y="2684739"/>
              <a:ext cx="653565" cy="496814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33" y="26847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8" name="Text Box 51">
              <a:extLst>
                <a:ext uri="{FF2B5EF4-FFF2-40B4-BE49-F238E27FC236}">
                  <a16:creationId xmlns:a16="http://schemas.microsoft.com/office/drawing/2014/main" id="{E17CF81D-E4C7-0A48-9CD5-2F413898B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20" y="3136912"/>
              <a:ext cx="7377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Tahoma" panose="020B0604030504040204" pitchFamily="34" charset="0"/>
                </a:rPr>
                <a:t>head</a:t>
              </a:r>
            </a:p>
          </p:txBody>
        </p:sp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76" y="2593130"/>
              <a:ext cx="16240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A012FF7C-2F4A-644A-A891-ED03251B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89" y="2945619"/>
              <a:ext cx="3962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3BA2F1F2-3A16-B84B-A4C9-BB8D8EE01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83742" y="2945619"/>
              <a:ext cx="386086" cy="25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7370" y="4253860"/>
            <a:ext cx="1292919" cy="907700"/>
            <a:chOff x="2272598" y="2546030"/>
            <a:chExt cx="1292919" cy="907700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16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6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27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8016" y="4611784"/>
            <a:ext cx="429129" cy="23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378" y="4753851"/>
            <a:ext cx="461988" cy="92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257551" y="5301516"/>
            <a:ext cx="1265800" cy="907700"/>
            <a:chOff x="3929839" y="2546030"/>
            <a:chExt cx="1265800" cy="907700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20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546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20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17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839" y="2546030"/>
              <a:ext cx="1265800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34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3952" y="5161559"/>
            <a:ext cx="785476" cy="6902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6262" y="4753851"/>
            <a:ext cx="46491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711147" y="4287599"/>
            <a:ext cx="1283666" cy="907700"/>
            <a:chOff x="5651539" y="2550762"/>
            <a:chExt cx="1283666" cy="90770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E4076C65-02AF-3545-AF88-2CE7B139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736" y="2733070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218E9B0A-8983-E948-8B17-71205BE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662" y="2733070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25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FF2C701A-0268-2844-9736-742CAFED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437" y="2733856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40" name="AutoShape 52">
              <a:extLst>
                <a:ext uri="{FF2B5EF4-FFF2-40B4-BE49-F238E27FC236}">
                  <a16:creationId xmlns:a16="http://schemas.microsoft.com/office/drawing/2014/main" id="{A571C789-25B4-704F-8C6E-FA0D43EF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39" y="2550762"/>
              <a:ext cx="1283666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ahoma" panose="020B0604030504040204" pitchFamily="34" charset="0"/>
              </a:endParaRPr>
            </a:p>
          </p:txBody>
        </p:sp>
      </p:grpSp>
      <p:sp>
        <p:nvSpPr>
          <p:cNvPr id="41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581" y="4612178"/>
            <a:ext cx="815877" cy="689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3633" y="5161559"/>
            <a:ext cx="921501" cy="6191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0112" y="4592636"/>
            <a:ext cx="4547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279B7732-CE13-9B49-8DFF-D0F8ECBA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72" y="5924565"/>
            <a:ext cx="36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5829" y="4792809"/>
            <a:ext cx="44412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967" y="4807105"/>
            <a:ext cx="648173" cy="5328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5946" y="5108576"/>
                <a:ext cx="366713" cy="423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𝑝𝑟𝑒𝑐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7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5946" y="5108576"/>
                <a:ext cx="366713" cy="423770"/>
              </a:xfrm>
              <a:prstGeom prst="rect">
                <a:avLst/>
              </a:prstGeom>
              <a:blipFill>
                <a:blip r:embed="rId4"/>
                <a:stretch>
                  <a:fillRect l="-56667" r="-31667" b="-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0350" y="5141988"/>
                <a:ext cx="3667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𝑠𝑢𝑐𝑐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8" name="Text Box 63">
                <a:extLst>
                  <a:ext uri="{FF2B5EF4-FFF2-40B4-BE49-F238E27FC236}">
                    <a16:creationId xmlns:a16="http://schemas.microsoft.com/office/drawing/2014/main" id="{279B7732-CE13-9B49-8DFF-D0F8ECBA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0350" y="5141988"/>
                <a:ext cx="366713" cy="400110"/>
              </a:xfrm>
              <a:prstGeom prst="rect">
                <a:avLst/>
              </a:prstGeom>
              <a:blipFill>
                <a:blip r:embed="rId5"/>
                <a:stretch>
                  <a:fillRect l="-55000" r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5588" y="4591518"/>
            <a:ext cx="1881290" cy="121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3BA2F1F2-3A16-B84B-A4C9-BB8D8EE0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983" y="4819210"/>
            <a:ext cx="2003230" cy="111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42" grpId="0" animBg="1"/>
      <p:bldP spid="44" grpId="0"/>
      <p:bldP spid="46" grpId="0" animBg="1"/>
      <p:bldP spid="47" grpId="0"/>
      <p:bldP spid="48" grpId="0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5568B-F65F-44D7-9040-A1ACC594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3C79C9-FCEF-4AD5-AFAD-720EF38E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Deletion: Pseudo-code and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44DDE-B365-407A-901B-B5CB9A7E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Deletion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B46A-3C2D-4031-AE4F-EF8796B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3C8C43-E095-4D1F-8C2F-C06103E78597}"/>
              </a:ext>
            </a:extLst>
          </p:cNvPr>
          <p:cNvGrpSpPr/>
          <p:nvPr/>
        </p:nvGrpSpPr>
        <p:grpSpPr>
          <a:xfrm>
            <a:off x="2439809" y="1196752"/>
            <a:ext cx="4264382" cy="2049174"/>
            <a:chOff x="1027698" y="3867156"/>
            <a:chExt cx="4264382" cy="1794092"/>
          </a:xfrm>
        </p:grpSpPr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28F262BF-11F0-453C-8BEE-74F348C33838}"/>
                </a:ext>
              </a:extLst>
            </p:cNvPr>
            <p:cNvSpPr/>
            <p:nvPr/>
          </p:nvSpPr>
          <p:spPr>
            <a:xfrm>
              <a:off x="1027698" y="3867156"/>
              <a:ext cx="4264382" cy="28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Algorithm: </a:t>
              </a:r>
              <a:r>
                <a:rPr lang="en-US" b="1" i="1" dirty="0">
                  <a:solidFill>
                    <a:schemeClr val="tx1"/>
                  </a:solidFill>
                </a:rPr>
                <a:t>delete(L, p)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D8B5D74-3A61-46F0-8EA1-7B1E5D42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84" y="4149081"/>
              <a:ext cx="3967396" cy="1512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p.prev</a:t>
              </a:r>
              <a:endPara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p.next</a:t>
              </a:r>
              <a:endPara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uprev.next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</a:t>
              </a:r>
              <a:endPara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usucc.prev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</a:t>
              </a:r>
              <a:endPara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Free the memory of node p</a:t>
              </a:r>
              <a:endPara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7C0B76D-707F-46D8-BF7A-5F5AAB87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98" y="4149081"/>
              <a:ext cx="296986" cy="1512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  <a:endPara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B16D6-9CB3-432E-9BD6-7A45EDEADDD0}"/>
              </a:ext>
            </a:extLst>
          </p:cNvPr>
          <p:cNvGrpSpPr/>
          <p:nvPr/>
        </p:nvGrpSpPr>
        <p:grpSpPr>
          <a:xfrm>
            <a:off x="1805302" y="3570684"/>
            <a:ext cx="5533391" cy="2791073"/>
            <a:chOff x="1522512" y="2315928"/>
            <a:chExt cx="4663078" cy="2267409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2BBA0B2-3174-4CDD-9816-AE18113A5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84" y="2315928"/>
              <a:ext cx="4429806" cy="22674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</a:t>
              </a:r>
              <a:r>
                <a:rPr lang="en-US" altLang="zh-TW" sz="20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Delete Node </a:t>
              </a:r>
              <a:r>
                <a:rPr lang="en-US" altLang="zh-TW" sz="2000" b="0" i="1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void delete(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L,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p)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p-&gt;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p-&gt;next;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-&gt;next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usucc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-&gt;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free(p);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3FE11DE-894D-4006-8F57-167FA292E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12" y="2315929"/>
              <a:ext cx="233270" cy="2267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Outline</a:t>
            </a:r>
            <a:endParaRPr 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3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76B632B-E3C0-4148-B1B2-CE03D2B4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/>
              <a:t>Basic Structures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Implementation of Linked List Functions</a:t>
            </a:r>
          </a:p>
        </p:txBody>
      </p:sp>
    </p:spTree>
    <p:extLst>
      <p:ext uri="{BB962C8B-B14F-4D97-AF65-F5344CB8AC3E}">
        <p14:creationId xmlns:p14="http://schemas.microsoft.com/office/powerpoint/2010/main" val="37969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"/>
    </mc:Choice>
    <mc:Fallback xmlns="">
      <p:transition spd="slow" advTm="2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Outline</a:t>
            </a:r>
            <a:endParaRPr 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3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76B632B-E3C0-4148-B1B2-CE03D2B4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/>
              <a:t>Basic Structures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Implementation of Linked List Functions</a:t>
            </a:r>
          </a:p>
        </p:txBody>
      </p:sp>
    </p:spTree>
    <p:extLst>
      <p:ext uri="{BB962C8B-B14F-4D97-AF65-F5344CB8AC3E}">
        <p14:creationId xmlns:p14="http://schemas.microsoft.com/office/powerpoint/2010/main" val="33839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"/>
    </mc:Choice>
    <mc:Fallback xmlns="">
      <p:transition spd="slow" advTm="2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EB20D6-2B71-4D83-8703-2AAF81C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F64-4CA5-4E57-84C9-5E7F4D23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8D6B7-9FD5-4D3A-B354-BDCCFB0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4" name="组合 15">
            <a:extLst>
              <a:ext uri="{FF2B5EF4-FFF2-40B4-BE49-F238E27FC236}">
                <a16:creationId xmlns:a16="http://schemas.microsoft.com/office/drawing/2014/main" id="{553C1E76-612B-4300-8A67-D1D997025A52}"/>
              </a:ext>
            </a:extLst>
          </p:cNvPr>
          <p:cNvGrpSpPr/>
          <p:nvPr/>
        </p:nvGrpSpPr>
        <p:grpSpPr>
          <a:xfrm>
            <a:off x="2717265" y="4875181"/>
            <a:ext cx="1008114" cy="733548"/>
            <a:chOff x="2272598" y="2546030"/>
            <a:chExt cx="1292919" cy="907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C0A0D0-3B7F-4A9D-A309-C4F9C7E7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D635FD-9137-4942-95B6-CB4F8102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97FE1-E126-43EF-A644-BC5C1C65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18" name="AutoShape 52">
              <a:extLst>
                <a:ext uri="{FF2B5EF4-FFF2-40B4-BE49-F238E27FC236}">
                  <a16:creationId xmlns:a16="http://schemas.microsoft.com/office/drawing/2014/main" id="{B4F578F7-7399-4FB8-9E40-B2DB748A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19" name="组合 20">
            <a:extLst>
              <a:ext uri="{FF2B5EF4-FFF2-40B4-BE49-F238E27FC236}">
                <a16:creationId xmlns:a16="http://schemas.microsoft.com/office/drawing/2014/main" id="{55DF53A2-7C17-46A3-80BE-B511274AB2D4}"/>
              </a:ext>
            </a:extLst>
          </p:cNvPr>
          <p:cNvGrpSpPr/>
          <p:nvPr/>
        </p:nvGrpSpPr>
        <p:grpSpPr>
          <a:xfrm>
            <a:off x="4106423" y="4870513"/>
            <a:ext cx="1008114" cy="733548"/>
            <a:chOff x="2272598" y="2546030"/>
            <a:chExt cx="1292919" cy="9077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E11379-3488-4F75-A2ED-5AAE733C9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901103-6AD2-4C94-A737-D2F0BB60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2A17-6DD3-47E6-9E08-9FC97BF62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3" name="AutoShape 52">
              <a:extLst>
                <a:ext uri="{FF2B5EF4-FFF2-40B4-BE49-F238E27FC236}">
                  <a16:creationId xmlns:a16="http://schemas.microsoft.com/office/drawing/2014/main" id="{EB16CD76-2B48-4027-B9C9-839E54F0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组合 25">
            <a:extLst>
              <a:ext uri="{FF2B5EF4-FFF2-40B4-BE49-F238E27FC236}">
                <a16:creationId xmlns:a16="http://schemas.microsoft.com/office/drawing/2014/main" id="{87523AD9-B3FE-4714-A803-81F979998D50}"/>
              </a:ext>
            </a:extLst>
          </p:cNvPr>
          <p:cNvGrpSpPr/>
          <p:nvPr/>
        </p:nvGrpSpPr>
        <p:grpSpPr>
          <a:xfrm>
            <a:off x="5524527" y="4883630"/>
            <a:ext cx="1008114" cy="733548"/>
            <a:chOff x="2272598" y="2546030"/>
            <a:chExt cx="1292919" cy="9077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E84838-4AA6-4F53-A2D5-749454C3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C53269-E589-49E1-AF0A-04D7A9DA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E804EB-4CDA-488C-9BAC-A7696DBD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28" name="AutoShape 52">
              <a:extLst>
                <a:ext uri="{FF2B5EF4-FFF2-40B4-BE49-F238E27FC236}">
                  <a16:creationId xmlns:a16="http://schemas.microsoft.com/office/drawing/2014/main" id="{967FB220-E27A-44E0-8A00-356F8CBF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29" name="Line 9">
            <a:extLst>
              <a:ext uri="{FF2B5EF4-FFF2-40B4-BE49-F238E27FC236}">
                <a16:creationId xmlns:a16="http://schemas.microsoft.com/office/drawing/2014/main" id="{626EDA3B-3320-4ADC-BC2E-775CCD1EB8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8516" y="5108248"/>
            <a:ext cx="49136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A234C48-FF93-43ED-BFFF-2D922AAF9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9365" y="5145045"/>
            <a:ext cx="509677" cy="50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0C1DCDD4-2296-4DA7-A44E-C536721F21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141" y="5145045"/>
            <a:ext cx="487447" cy="80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B730991D-F25D-465A-9C66-99D306C60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538" y="5269398"/>
            <a:ext cx="550402" cy="79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630C4A8F-9DEB-4EB5-9603-4A375408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914" y="5293460"/>
            <a:ext cx="522395" cy="6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94AC8118-077B-4857-AF8F-686E8F9C7D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299" y="5172751"/>
            <a:ext cx="487447" cy="80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36" name="组合 64">
            <a:extLst>
              <a:ext uri="{FF2B5EF4-FFF2-40B4-BE49-F238E27FC236}">
                <a16:creationId xmlns:a16="http://schemas.microsoft.com/office/drawing/2014/main" id="{E6C47DD8-03B2-4122-8D9F-2CB7C499B41D}"/>
              </a:ext>
            </a:extLst>
          </p:cNvPr>
          <p:cNvGrpSpPr/>
          <p:nvPr/>
        </p:nvGrpSpPr>
        <p:grpSpPr>
          <a:xfrm>
            <a:off x="732709" y="4859771"/>
            <a:ext cx="1604956" cy="832089"/>
            <a:chOff x="148140" y="2492899"/>
            <a:chExt cx="1604956" cy="832089"/>
          </a:xfrm>
        </p:grpSpPr>
        <p:grpSp>
          <p:nvGrpSpPr>
            <p:cNvPr id="37" name="组合 45">
              <a:extLst>
                <a:ext uri="{FF2B5EF4-FFF2-40B4-BE49-F238E27FC236}">
                  <a16:creationId xmlns:a16="http://schemas.microsoft.com/office/drawing/2014/main" id="{83EDC147-FBB0-4CC1-9F32-C3DC72419F3C}"/>
                </a:ext>
              </a:extLst>
            </p:cNvPr>
            <p:cNvGrpSpPr/>
            <p:nvPr/>
          </p:nvGrpSpPr>
          <p:grpSpPr>
            <a:xfrm>
              <a:off x="707198" y="2492899"/>
              <a:ext cx="1008114" cy="733548"/>
              <a:chOff x="2272598" y="2546030"/>
              <a:chExt cx="1292919" cy="9077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1C797A-B23A-411E-81C4-B5826A1DA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725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2336C5-8C29-46DD-97CB-C6EF2CA59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651" y="2728338"/>
                <a:ext cx="653565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01679F-015E-4851-B1D4-F66C421AE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822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AutoShape 52">
                <a:extLst>
                  <a:ext uri="{FF2B5EF4-FFF2-40B4-BE49-F238E27FC236}">
                    <a16:creationId xmlns:a16="http://schemas.microsoft.com/office/drawing/2014/main" id="{D70C82F0-02D4-49FE-9473-3C6B6341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598" y="2546030"/>
                <a:ext cx="1292919" cy="9077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9" name="文本框 57">
              <a:extLst>
                <a:ext uri="{FF2B5EF4-FFF2-40B4-BE49-F238E27FC236}">
                  <a16:creationId xmlns:a16="http://schemas.microsoft.com/office/drawing/2014/main" id="{73E812C0-F898-42BF-AECA-25D47813A057}"/>
                </a:ext>
              </a:extLst>
            </p:cNvPr>
            <p:cNvSpPr txBox="1"/>
            <p:nvPr/>
          </p:nvSpPr>
          <p:spPr>
            <a:xfrm>
              <a:off x="795984" y="2955656"/>
              <a:ext cx="95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rgbClr val="0D14FF"/>
                  </a:solidFill>
                </a:rPr>
                <a:t>head</a:t>
              </a:r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EBD2E2D9-6541-4980-BF24-ABEDCF1DC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044" y="2794070"/>
              <a:ext cx="49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64C1F820-06FB-44C4-82C4-F9D77649E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40" y="2764338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46" name="Line 9">
            <a:extLst>
              <a:ext uri="{FF2B5EF4-FFF2-40B4-BE49-F238E27FC236}">
                <a16:creationId xmlns:a16="http://schemas.microsoft.com/office/drawing/2014/main" id="{5CBF66E0-0EDB-4658-82FB-EA9FF0169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16" y="5310670"/>
            <a:ext cx="522395" cy="6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47" name="组合 65">
            <a:extLst>
              <a:ext uri="{FF2B5EF4-FFF2-40B4-BE49-F238E27FC236}">
                <a16:creationId xmlns:a16="http://schemas.microsoft.com/office/drawing/2014/main" id="{749A57CD-6B53-4EDB-BDDA-93AE45BA6F90}"/>
              </a:ext>
            </a:extLst>
          </p:cNvPr>
          <p:cNvGrpSpPr/>
          <p:nvPr/>
        </p:nvGrpSpPr>
        <p:grpSpPr>
          <a:xfrm>
            <a:off x="6913685" y="4911336"/>
            <a:ext cx="1546747" cy="821920"/>
            <a:chOff x="7584627" y="2544464"/>
            <a:chExt cx="1546747" cy="821920"/>
          </a:xfrm>
        </p:grpSpPr>
        <p:grpSp>
          <p:nvGrpSpPr>
            <p:cNvPr id="48" name="组合 51">
              <a:extLst>
                <a:ext uri="{FF2B5EF4-FFF2-40B4-BE49-F238E27FC236}">
                  <a16:creationId xmlns:a16="http://schemas.microsoft.com/office/drawing/2014/main" id="{1A1B4F40-6AB2-4175-9FF8-5D4DFD82C25C}"/>
                </a:ext>
              </a:extLst>
            </p:cNvPr>
            <p:cNvGrpSpPr/>
            <p:nvPr/>
          </p:nvGrpSpPr>
          <p:grpSpPr>
            <a:xfrm>
              <a:off x="7584627" y="2544464"/>
              <a:ext cx="1008114" cy="733548"/>
              <a:chOff x="2272598" y="2546030"/>
              <a:chExt cx="1292919" cy="9077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809C3A-4B2E-4649-96CE-0BFADBFD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725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530DDE-80BA-4508-B5B4-3400681D5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651" y="2728338"/>
                <a:ext cx="653565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DFFCB5-BFB1-4D05-8170-AC7299D5B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822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AutoShape 52">
                <a:extLst>
                  <a:ext uri="{FF2B5EF4-FFF2-40B4-BE49-F238E27FC236}">
                    <a16:creationId xmlns:a16="http://schemas.microsoft.com/office/drawing/2014/main" id="{9CC6EDA3-6288-4178-ADEA-99FFA5D0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598" y="2546030"/>
                <a:ext cx="1292919" cy="9077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9" name="文本框 58">
              <a:extLst>
                <a:ext uri="{FF2B5EF4-FFF2-40B4-BE49-F238E27FC236}">
                  <a16:creationId xmlns:a16="http://schemas.microsoft.com/office/drawing/2014/main" id="{6F8077CE-B40B-43EE-B9CE-53DFC49DA56E}"/>
                </a:ext>
              </a:extLst>
            </p:cNvPr>
            <p:cNvSpPr txBox="1"/>
            <p:nvPr/>
          </p:nvSpPr>
          <p:spPr>
            <a:xfrm>
              <a:off x="7832348" y="2997052"/>
              <a:ext cx="95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rgbClr val="0D14FF"/>
                  </a:solidFill>
                </a:rPr>
                <a:t>tail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50DB1DF9-6078-492E-AEF2-BA4E59BE1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7674" y="2881133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1361618A-D415-4D9C-83A3-393024279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6109" y="2880029"/>
              <a:ext cx="522395" cy="6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2" name="Line 9">
            <a:extLst>
              <a:ext uri="{FF2B5EF4-FFF2-40B4-BE49-F238E27FC236}">
                <a16:creationId xmlns:a16="http://schemas.microsoft.com/office/drawing/2014/main" id="{AFED16D6-1485-4C7E-8CE1-2FA617C0C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86" y="5241432"/>
            <a:ext cx="53527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56" name="内容占位符 1">
            <a:extLst>
              <a:ext uri="{FF2B5EF4-FFF2-40B4-BE49-F238E27FC236}">
                <a16:creationId xmlns:a16="http://schemas.microsoft.com/office/drawing/2014/main" id="{2EC33959-5BB3-4533-9C82-EE4B29EB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r>
              <a:rPr lang="en-US" sz="2400" dirty="0"/>
              <a:t>Stores a sequence of elements</a:t>
            </a:r>
          </a:p>
          <a:p>
            <a:pPr lvl="1"/>
            <a:r>
              <a:rPr lang="en-US" sz="2000" dirty="0"/>
              <a:t>It uses a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/>
              <a:t> object to store each element</a:t>
            </a:r>
            <a:endParaRPr lang="en-US" sz="1200" dirty="0"/>
          </a:p>
          <a:p>
            <a:pPr lvl="1"/>
            <a:r>
              <a:rPr lang="en-US" sz="2000" dirty="0"/>
              <a:t>Each node further maintains:</a:t>
            </a:r>
          </a:p>
          <a:p>
            <a:pPr lvl="2"/>
            <a:r>
              <a:rPr lang="en-US" sz="2000" dirty="0"/>
              <a:t>A </a:t>
            </a:r>
            <a:r>
              <a:rPr lang="en-US" sz="2000" dirty="0" err="1">
                <a:solidFill>
                  <a:srgbClr val="FF0000"/>
                </a:solidFill>
              </a:rPr>
              <a:t>prev</a:t>
            </a:r>
            <a:r>
              <a:rPr lang="en-US" sz="2000" dirty="0"/>
              <a:t> pointer that points to </a:t>
            </a:r>
            <a:r>
              <a:rPr lang="en-US" sz="2000" dirty="0">
                <a:solidFill>
                  <a:srgbClr val="0D14FF"/>
                </a:solidFill>
              </a:rPr>
              <a:t>the address </a:t>
            </a:r>
            <a:r>
              <a:rPr lang="en-US" sz="2000" dirty="0"/>
              <a:t>of the node storing the </a:t>
            </a:r>
            <a:r>
              <a:rPr lang="en-US" sz="2000" dirty="0">
                <a:solidFill>
                  <a:srgbClr val="FF0000"/>
                </a:solidFill>
              </a:rPr>
              <a:t>previous</a:t>
            </a:r>
            <a:r>
              <a:rPr lang="en-US" sz="2000" dirty="0"/>
              <a:t> element</a:t>
            </a:r>
          </a:p>
          <a:p>
            <a:pPr lvl="2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next</a:t>
            </a:r>
            <a:r>
              <a:rPr lang="en-US" sz="2000" dirty="0"/>
              <a:t> pointer that points to </a:t>
            </a:r>
            <a:r>
              <a:rPr lang="en-US" sz="2000" dirty="0">
                <a:solidFill>
                  <a:srgbClr val="0D14FF"/>
                </a:solidFill>
              </a:rPr>
              <a:t>the address </a:t>
            </a:r>
            <a:r>
              <a:rPr lang="en-US" sz="2000" dirty="0"/>
              <a:t>of the node storing the </a:t>
            </a:r>
            <a:r>
              <a:rPr lang="en-US" sz="2000" dirty="0">
                <a:solidFill>
                  <a:srgbClr val="FF0000"/>
                </a:solidFill>
              </a:rPr>
              <a:t>next</a:t>
            </a:r>
            <a:r>
              <a:rPr lang="en-US" sz="2000" dirty="0"/>
              <a:t> element.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29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A8981-D8FA-46DC-B10A-BDF7097F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714C9-CCC3-4DAF-B945-059774C6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C565-7C6B-4727-9A27-317B3758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B19B-BD7D-4943-9456-458B5A37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4039C-05AC-4A0A-8EE4-3AAF1D20F6CA}"/>
              </a:ext>
            </a:extLst>
          </p:cNvPr>
          <p:cNvGrpSpPr/>
          <p:nvPr/>
        </p:nvGrpSpPr>
        <p:grpSpPr>
          <a:xfrm>
            <a:off x="4970241" y="2142659"/>
            <a:ext cx="3528391" cy="1430690"/>
            <a:chOff x="2648116" y="1998310"/>
            <a:chExt cx="4176463" cy="143069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682260E-31F3-4364-A884-78A2914B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147" y="1998310"/>
              <a:ext cx="3888432" cy="1430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typedef struct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{</a:t>
              </a:r>
              <a:b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</a:b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head;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tail;	</a:t>
              </a:r>
              <a:b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</a:b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B0F389F-D4CB-484C-887C-6CA6A9DF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116" y="1998310"/>
              <a:ext cx="288031" cy="1430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组合 15">
            <a:extLst>
              <a:ext uri="{FF2B5EF4-FFF2-40B4-BE49-F238E27FC236}">
                <a16:creationId xmlns:a16="http://schemas.microsoft.com/office/drawing/2014/main" id="{44BE51BE-3000-4E8F-B7A3-5FAB73B90DAD}"/>
              </a:ext>
            </a:extLst>
          </p:cNvPr>
          <p:cNvGrpSpPr/>
          <p:nvPr/>
        </p:nvGrpSpPr>
        <p:grpSpPr>
          <a:xfrm>
            <a:off x="2717265" y="4875181"/>
            <a:ext cx="1008114" cy="733548"/>
            <a:chOff x="2272598" y="2546030"/>
            <a:chExt cx="1292919" cy="9077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32F975A-76F2-4CC1-895C-37B03EBF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ADD202-2744-4ECE-8D54-9D73D0A8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4858E6-A8CD-425A-A273-CEC3F65D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1" name="AutoShape 52">
              <a:extLst>
                <a:ext uri="{FF2B5EF4-FFF2-40B4-BE49-F238E27FC236}">
                  <a16:creationId xmlns:a16="http://schemas.microsoft.com/office/drawing/2014/main" id="{0AAFABAB-7AC6-4D3E-BCA3-C8F73543A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62" name="组合 20">
            <a:extLst>
              <a:ext uri="{FF2B5EF4-FFF2-40B4-BE49-F238E27FC236}">
                <a16:creationId xmlns:a16="http://schemas.microsoft.com/office/drawing/2014/main" id="{1E5BAC3E-CBD1-49DC-8467-92EC399E1708}"/>
              </a:ext>
            </a:extLst>
          </p:cNvPr>
          <p:cNvGrpSpPr/>
          <p:nvPr/>
        </p:nvGrpSpPr>
        <p:grpSpPr>
          <a:xfrm>
            <a:off x="4106423" y="4870513"/>
            <a:ext cx="1008114" cy="733548"/>
            <a:chOff x="2272598" y="2546030"/>
            <a:chExt cx="1292919" cy="9077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106D5D-37EE-4115-BD18-D441E0B5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A58BBED-731D-4E31-B4A6-B07464AF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AF8EEA-5DF1-41D0-8ED0-5C9D83F9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A6AAB40D-9550-4AF8-B3B9-6CD588B1E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67" name="组合 25">
            <a:extLst>
              <a:ext uri="{FF2B5EF4-FFF2-40B4-BE49-F238E27FC236}">
                <a16:creationId xmlns:a16="http://schemas.microsoft.com/office/drawing/2014/main" id="{5DF277CF-D142-40D2-9BE9-C1A19E5756F3}"/>
              </a:ext>
            </a:extLst>
          </p:cNvPr>
          <p:cNvGrpSpPr/>
          <p:nvPr/>
        </p:nvGrpSpPr>
        <p:grpSpPr>
          <a:xfrm>
            <a:off x="5524527" y="4883630"/>
            <a:ext cx="1008114" cy="733548"/>
            <a:chOff x="2272598" y="2546030"/>
            <a:chExt cx="1292919" cy="9077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472F3E-B154-411F-ACAD-DA34E5C3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725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8EE1C4-4219-404A-9105-01443974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651" y="2728338"/>
              <a:ext cx="653565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  <a:endPara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D6C070-104A-4E11-BC08-C7FEDDBE2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22" y="2728338"/>
              <a:ext cx="271926" cy="498475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tIns="91440" bIns="9144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tabLst>
                  <a:tab pos="461963" algn="l"/>
                  <a:tab pos="914400" algn="l"/>
                  <a:tab pos="1376363" algn="l"/>
                </a:tabLst>
              </a:pPr>
              <a:endPara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8F0BDFF3-50C9-4836-B8CD-DF24D1E5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98" y="2546030"/>
              <a:ext cx="1292919" cy="90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72" name="Line 9">
            <a:extLst>
              <a:ext uri="{FF2B5EF4-FFF2-40B4-BE49-F238E27FC236}">
                <a16:creationId xmlns:a16="http://schemas.microsoft.com/office/drawing/2014/main" id="{587A6F93-7A40-476F-AB88-59C92F0C00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8516" y="5108248"/>
            <a:ext cx="49136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1B8A9177-69DF-40CE-A586-D85831BEF4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9365" y="5145045"/>
            <a:ext cx="509677" cy="50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74" name="Line 9">
            <a:extLst>
              <a:ext uri="{FF2B5EF4-FFF2-40B4-BE49-F238E27FC236}">
                <a16:creationId xmlns:a16="http://schemas.microsoft.com/office/drawing/2014/main" id="{14BF935C-12FC-4C0A-BC4C-197E5ACA12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141" y="5145045"/>
            <a:ext cx="487447" cy="80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3C40AD5B-646D-4B10-84E4-6385CD13E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538" y="5269398"/>
            <a:ext cx="550402" cy="79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4DC64248-2BF2-4672-90AE-5B4C54BA3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914" y="5293460"/>
            <a:ext cx="522395" cy="6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E2DA7E0F-E750-45A3-9797-997E018BAA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299" y="5172751"/>
            <a:ext cx="487447" cy="80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78" name="组合 64">
            <a:extLst>
              <a:ext uri="{FF2B5EF4-FFF2-40B4-BE49-F238E27FC236}">
                <a16:creationId xmlns:a16="http://schemas.microsoft.com/office/drawing/2014/main" id="{D8851019-D417-4AD4-99A7-CFF32487F236}"/>
              </a:ext>
            </a:extLst>
          </p:cNvPr>
          <p:cNvGrpSpPr/>
          <p:nvPr/>
        </p:nvGrpSpPr>
        <p:grpSpPr>
          <a:xfrm>
            <a:off x="732709" y="4859771"/>
            <a:ext cx="1604956" cy="832089"/>
            <a:chOff x="148140" y="2492899"/>
            <a:chExt cx="1604956" cy="832089"/>
          </a:xfrm>
        </p:grpSpPr>
        <p:grpSp>
          <p:nvGrpSpPr>
            <p:cNvPr id="79" name="组合 45">
              <a:extLst>
                <a:ext uri="{FF2B5EF4-FFF2-40B4-BE49-F238E27FC236}">
                  <a16:creationId xmlns:a16="http://schemas.microsoft.com/office/drawing/2014/main" id="{0828DD33-8C48-44FC-B9B0-76BA99574C67}"/>
                </a:ext>
              </a:extLst>
            </p:cNvPr>
            <p:cNvGrpSpPr/>
            <p:nvPr/>
          </p:nvGrpSpPr>
          <p:grpSpPr>
            <a:xfrm>
              <a:off x="707198" y="2492899"/>
              <a:ext cx="1008114" cy="733548"/>
              <a:chOff x="2272598" y="2546030"/>
              <a:chExt cx="1292919" cy="9077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5484F5-0497-4D2F-98D3-71F70E99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725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EE7FB5D-2549-493F-BD60-AFCFE7D3A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651" y="2728338"/>
                <a:ext cx="653565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2A6224-9948-482D-9D7A-5C60638C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822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AutoShape 52">
                <a:extLst>
                  <a:ext uri="{FF2B5EF4-FFF2-40B4-BE49-F238E27FC236}">
                    <a16:creationId xmlns:a16="http://schemas.microsoft.com/office/drawing/2014/main" id="{B48CB66E-11B3-4162-B866-268A1479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598" y="2546030"/>
                <a:ext cx="1292919" cy="9077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0" name="文本框 57">
              <a:extLst>
                <a:ext uri="{FF2B5EF4-FFF2-40B4-BE49-F238E27FC236}">
                  <a16:creationId xmlns:a16="http://schemas.microsoft.com/office/drawing/2014/main" id="{B6C3EF39-A0B1-41C8-808A-4DF77AC2A3B7}"/>
                </a:ext>
              </a:extLst>
            </p:cNvPr>
            <p:cNvSpPr txBox="1"/>
            <p:nvPr/>
          </p:nvSpPr>
          <p:spPr>
            <a:xfrm>
              <a:off x="795984" y="2955656"/>
              <a:ext cx="95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rgbClr val="0D14FF"/>
                  </a:solidFill>
                </a:rPr>
                <a:t>head</a:t>
              </a:r>
            </a:p>
          </p:txBody>
        </p:sp>
        <p:sp>
          <p:nvSpPr>
            <p:cNvPr id="81" name="Line 9">
              <a:extLst>
                <a:ext uri="{FF2B5EF4-FFF2-40B4-BE49-F238E27FC236}">
                  <a16:creationId xmlns:a16="http://schemas.microsoft.com/office/drawing/2014/main" id="{3B19D14C-6306-42A6-9457-9449C4E65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044" y="2794070"/>
              <a:ext cx="49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3D555DF1-11A5-4BC7-B9BA-BF59FEF2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40" y="2764338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87" name="Line 9">
            <a:extLst>
              <a:ext uri="{FF2B5EF4-FFF2-40B4-BE49-F238E27FC236}">
                <a16:creationId xmlns:a16="http://schemas.microsoft.com/office/drawing/2014/main" id="{E65D98C8-F396-4A7C-9F27-A7788F465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16" y="5310670"/>
            <a:ext cx="522395" cy="6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88" name="组合 65">
            <a:extLst>
              <a:ext uri="{FF2B5EF4-FFF2-40B4-BE49-F238E27FC236}">
                <a16:creationId xmlns:a16="http://schemas.microsoft.com/office/drawing/2014/main" id="{6A94E345-7192-4D26-8922-E42E5279B972}"/>
              </a:ext>
            </a:extLst>
          </p:cNvPr>
          <p:cNvGrpSpPr/>
          <p:nvPr/>
        </p:nvGrpSpPr>
        <p:grpSpPr>
          <a:xfrm>
            <a:off x="6913685" y="4911336"/>
            <a:ext cx="1546747" cy="821920"/>
            <a:chOff x="7584627" y="2544464"/>
            <a:chExt cx="1546747" cy="821920"/>
          </a:xfrm>
        </p:grpSpPr>
        <p:grpSp>
          <p:nvGrpSpPr>
            <p:cNvPr id="89" name="组合 51">
              <a:extLst>
                <a:ext uri="{FF2B5EF4-FFF2-40B4-BE49-F238E27FC236}">
                  <a16:creationId xmlns:a16="http://schemas.microsoft.com/office/drawing/2014/main" id="{298DDA94-3B6C-480E-97BF-5A194EFEDEFA}"/>
                </a:ext>
              </a:extLst>
            </p:cNvPr>
            <p:cNvGrpSpPr/>
            <p:nvPr/>
          </p:nvGrpSpPr>
          <p:grpSpPr>
            <a:xfrm>
              <a:off x="7584627" y="2544464"/>
              <a:ext cx="1008114" cy="733548"/>
              <a:chOff x="2272598" y="2546030"/>
              <a:chExt cx="1292919" cy="9077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3BE073-F791-44E0-A4D2-D5CFAD21F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725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ECE59E-6F6A-43F5-84DA-6304DB71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651" y="2728338"/>
                <a:ext cx="653565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 dirty="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818CC59-B825-45F4-A16A-D76307AE0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822" y="2728338"/>
                <a:ext cx="271926" cy="498475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tIns="91440" bIns="9144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tabLst>
                    <a:tab pos="461963" algn="l"/>
                    <a:tab pos="914400" algn="l"/>
                    <a:tab pos="1376363" algn="l"/>
                  </a:tabLst>
                </a:pPr>
                <a:endParaRPr lang="zh-CN" altLang="zh-CN" sz="2000">
                  <a:solidFill>
                    <a:srgbClr val="00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96" name="AutoShape 52">
                <a:extLst>
                  <a:ext uri="{FF2B5EF4-FFF2-40B4-BE49-F238E27FC236}">
                    <a16:creationId xmlns:a16="http://schemas.microsoft.com/office/drawing/2014/main" id="{00473BE0-6055-43FF-9457-FADC5BC53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598" y="2546030"/>
                <a:ext cx="1292919" cy="9077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0" name="文本框 58">
              <a:extLst>
                <a:ext uri="{FF2B5EF4-FFF2-40B4-BE49-F238E27FC236}">
                  <a16:creationId xmlns:a16="http://schemas.microsoft.com/office/drawing/2014/main" id="{26F2F8AA-48E0-427E-A942-FA39C9D6113F}"/>
                </a:ext>
              </a:extLst>
            </p:cNvPr>
            <p:cNvSpPr txBox="1"/>
            <p:nvPr/>
          </p:nvSpPr>
          <p:spPr>
            <a:xfrm>
              <a:off x="7832348" y="2997052"/>
              <a:ext cx="95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rgbClr val="0D14FF"/>
                  </a:solidFill>
                </a:rPr>
                <a:t>tail</a:t>
              </a:r>
            </a:p>
          </p:txBody>
        </p:sp>
        <p:sp>
          <p:nvSpPr>
            <p:cNvPr id="91" name="Text Box 43">
              <a:extLst>
                <a:ext uri="{FF2B5EF4-FFF2-40B4-BE49-F238E27FC236}">
                  <a16:creationId xmlns:a16="http://schemas.microsoft.com/office/drawing/2014/main" id="{F46B48C4-0258-4094-9CFE-13BD0492C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7674" y="2881133"/>
              <a:ext cx="39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zh-TW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F36903A9-C972-48C3-AF0B-65187803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6109" y="2880029"/>
              <a:ext cx="522395" cy="6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97" name="Line 9">
            <a:extLst>
              <a:ext uri="{FF2B5EF4-FFF2-40B4-BE49-F238E27FC236}">
                <a16:creationId xmlns:a16="http://schemas.microsoft.com/office/drawing/2014/main" id="{F971C976-9461-4CDC-BC25-BB8420948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86" y="5241432"/>
            <a:ext cx="53527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6CB21-1D4A-4371-89EA-8CCFBDAD6BC4}"/>
              </a:ext>
            </a:extLst>
          </p:cNvPr>
          <p:cNvGrpSpPr/>
          <p:nvPr/>
        </p:nvGrpSpPr>
        <p:grpSpPr>
          <a:xfrm>
            <a:off x="562976" y="2132575"/>
            <a:ext cx="4009022" cy="1747762"/>
            <a:chOff x="1522511" y="2315928"/>
            <a:chExt cx="4905594" cy="1911349"/>
          </a:xfrm>
        </p:grpSpPr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E872FD0D-CA27-4D80-B4C5-831FD339B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136" y="2315928"/>
              <a:ext cx="4569969" cy="1911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typedef struct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int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element;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struct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struct 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next;</a:t>
              </a:r>
              <a:b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</a:b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  <a:r>
                <a:rPr lang="en-US" altLang="zh-TW" sz="20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20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62ACA80E-0C85-4E79-BC5C-C602319C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11" y="2315929"/>
              <a:ext cx="335623" cy="1911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20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40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Outline</a:t>
            </a:r>
            <a:endParaRPr 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3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76B632B-E3C0-4148-B1B2-CE03D2B4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Basic Structures </a:t>
            </a:r>
          </a:p>
          <a:p>
            <a:endParaRPr lang="en-US" altLang="zh-CN" sz="2800" dirty="0"/>
          </a:p>
          <a:p>
            <a:r>
              <a:rPr lang="en-US" altLang="zh-CN" sz="2800" dirty="0"/>
              <a:t>Implementation of Linked List Functions</a:t>
            </a:r>
          </a:p>
        </p:txBody>
      </p:sp>
    </p:spTree>
    <p:extLst>
      <p:ext uri="{BB962C8B-B14F-4D97-AF65-F5344CB8AC3E}">
        <p14:creationId xmlns:p14="http://schemas.microsoft.com/office/powerpoint/2010/main" val="3642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"/>
    </mc:Choice>
    <mc:Fallback xmlns="">
      <p:transition spd="slow" advTm="26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Recall that t</a:t>
                </a:r>
                <a:r>
                  <a:rPr lang="en-US" sz="2400" dirty="0"/>
                  <a:t>he list ADT has the following operations</a:t>
                </a:r>
              </a:p>
              <a:p>
                <a:pPr lvl="1"/>
                <a:r>
                  <a:rPr lang="en-US" altLang="zh-TW" sz="2000" dirty="0" err="1">
                    <a:solidFill>
                      <a:srgbClr val="0D14FF"/>
                    </a:solidFill>
                  </a:rPr>
                  <a:t>createList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()</a:t>
                </a:r>
                <a:r>
                  <a:rPr lang="en-US" altLang="zh-TW" sz="2000" dirty="0"/>
                  <a:t>: create an empty list</a:t>
                </a:r>
              </a:p>
              <a:p>
                <a:pPr lvl="1"/>
                <a:r>
                  <a:rPr lang="en-US" altLang="zh-TW" sz="2000" dirty="0" err="1">
                    <a:solidFill>
                      <a:srgbClr val="0D14FF"/>
                    </a:solidFill>
                  </a:rPr>
                  <a:t>isEmpty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)</a:t>
                </a:r>
                <a:r>
                  <a:rPr lang="en-US" altLang="zh-TW" sz="2000" dirty="0"/>
                  <a:t>: if list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/>
                  <a:t> is empty return TRUE. Otherwise, return FALSE.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000" dirty="0">
                    <a:solidFill>
                      <a:srgbClr val="0D14FF"/>
                    </a:solidFill>
                  </a:rPr>
                  <a:t>insert(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L,e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)</a:t>
                </a:r>
                <a:r>
                  <a:rPr lang="en-US" altLang="zh-TW" sz="2000" dirty="0"/>
                  <a:t>: add element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000" dirty="0"/>
                  <a:t> to the end of the list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000" dirty="0" err="1">
                    <a:solidFill>
                      <a:srgbClr val="0D14FF"/>
                    </a:solidFill>
                  </a:rPr>
                  <a:t>insertInPlace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L, p, e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)</a:t>
                </a:r>
                <a:r>
                  <a:rPr lang="en-US" altLang="zh-TW" sz="2000" dirty="0"/>
                  <a:t>: add element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000" dirty="0"/>
                  <a:t> after node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p </a:t>
                </a:r>
                <a:r>
                  <a:rPr lang="en-US" altLang="zh-TW" sz="2000" dirty="0"/>
                  <a:t>stored in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000" dirty="0">
                    <a:solidFill>
                      <a:srgbClr val="0D14FF"/>
                    </a:solidFill>
                  </a:rPr>
                  <a:t>delete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L, p</a:t>
                </a:r>
                <a:r>
                  <a:rPr lang="en-US" altLang="zh-TW" sz="2000" dirty="0"/>
                  <a:t>): delete node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/>
                  <a:t> from list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/>
                  <a:t>.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 and Stack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9740A91-C143-D258-D192-C3FD06580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Given a linked List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 includes: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altLang="zh-CN" sz="2000" dirty="0"/>
                  <a:t>, which stores the head and tail of the linked list</a:t>
                </a:r>
              </a:p>
              <a:p>
                <a:pPr lvl="1"/>
                <a:r>
                  <a:rPr lang="en-US" altLang="zh-CN" sz="2000" dirty="0"/>
                  <a:t>For a node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, use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dirty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𝑒𝑙𝑒𝑚𝑒𝑛𝑡</m:t>
                    </m:r>
                  </m:oMath>
                </a14:m>
                <a:r>
                  <a:rPr lang="en-US" altLang="zh-CN" sz="2000" dirty="0"/>
                  <a:t> to access the element stored in this node and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dirty="0" err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𝑝𝑟𝑒𝑣</m:t>
                    </m:r>
                  </m:oMath>
                </a14:m>
                <a:r>
                  <a:rPr lang="en-US" altLang="zh-CN" sz="2000" dirty="0"/>
                  <a:t>/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dirty="0" err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CN" sz="2000" dirty="0"/>
                  <a:t> to access the node preceding/following node</a:t>
                </a:r>
              </a:p>
              <a:p>
                <a:pPr lvl="1"/>
                <a:r>
                  <a:rPr lang="en-US" altLang="zh-CN" sz="2000" dirty="0"/>
                  <a:t>For an empty list, simply let the </a:t>
                </a:r>
                <a:r>
                  <a:rPr lang="en-US" altLang="zh-CN" sz="2000" dirty="0">
                    <a:solidFill>
                      <a:srgbClr val="0D14FF"/>
                    </a:solidFill>
                  </a:rPr>
                  <a:t>next</a:t>
                </a:r>
                <a:r>
                  <a:rPr lang="en-US" altLang="zh-CN" sz="2000" dirty="0"/>
                  <a:t> pointer of </a:t>
                </a:r>
                <a:r>
                  <a:rPr lang="en-US" altLang="zh-CN" sz="2000" dirty="0">
                    <a:solidFill>
                      <a:srgbClr val="0D14FF"/>
                    </a:solidFill>
                  </a:rPr>
                  <a:t>head</a:t>
                </a:r>
                <a:r>
                  <a:rPr lang="en-US" altLang="zh-CN" sz="2000" dirty="0"/>
                  <a:t> node points to the </a:t>
                </a:r>
                <a:r>
                  <a:rPr lang="en-US" altLang="zh-CN" sz="2000" dirty="0">
                    <a:solidFill>
                      <a:srgbClr val="0D14FF"/>
                    </a:solidFill>
                  </a:rPr>
                  <a:t>tail</a:t>
                </a:r>
                <a:r>
                  <a:rPr lang="en-US" altLang="zh-CN" sz="2000" dirty="0"/>
                  <a:t> and the </a:t>
                </a:r>
                <a:r>
                  <a:rPr lang="en-US" altLang="zh-CN" sz="2000" dirty="0" err="1">
                    <a:solidFill>
                      <a:srgbClr val="0D14FF"/>
                    </a:solidFill>
                  </a:rPr>
                  <a:t>prev</a:t>
                </a:r>
                <a:r>
                  <a:rPr lang="en-US" altLang="zh-CN" sz="2000" dirty="0"/>
                  <a:t> pointer of </a:t>
                </a:r>
                <a:r>
                  <a:rPr lang="en-US" altLang="zh-CN" sz="2000" dirty="0">
                    <a:solidFill>
                      <a:srgbClr val="0D14FF"/>
                    </a:solidFill>
                  </a:rPr>
                  <a:t>tail</a:t>
                </a:r>
                <a:r>
                  <a:rPr lang="en-US" altLang="zh-CN" sz="2000" dirty="0"/>
                  <a:t> points to the </a:t>
                </a:r>
                <a:r>
                  <a:rPr lang="en-US" altLang="zh-CN" sz="2000" dirty="0">
                    <a:solidFill>
                      <a:srgbClr val="0D14FF"/>
                    </a:solidFill>
                  </a:rPr>
                  <a:t>head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9740A91-C143-D258-D192-C3FD06580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5F71325-B085-4058-BD71-65D1272B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an Empty List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AFF7DE-058B-A9D0-CA82-3BAB7520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/>
              <a:t>Initialization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3A4DF-E452-9236-05C2-91D149B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96350-4873-406D-B42D-E18CB82D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BC131-D91A-46EF-AA14-58BC923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600" dirty="0"/>
              <a:t>seudo-code and C 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7033-3CAC-41F9-95A5-B8D8C8C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/>
              <a:t>Initialization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ACC4-ED30-4F5C-90A3-1FCCA9C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2D596-37E6-43E0-A2F8-F9D52BE18753}"/>
              </a:ext>
            </a:extLst>
          </p:cNvPr>
          <p:cNvGrpSpPr/>
          <p:nvPr/>
        </p:nvGrpSpPr>
        <p:grpSpPr>
          <a:xfrm>
            <a:off x="2040729" y="1036261"/>
            <a:ext cx="5062541" cy="1672659"/>
            <a:chOff x="1243721" y="4437112"/>
            <a:chExt cx="6424624" cy="2082125"/>
          </a:xfrm>
        </p:grpSpPr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2A98B702-54FF-422B-B0D1-E7A80025CA3F}"/>
                </a:ext>
              </a:extLst>
            </p:cNvPr>
            <p:cNvSpPr/>
            <p:nvPr/>
          </p:nvSpPr>
          <p:spPr>
            <a:xfrm>
              <a:off x="1243723" y="4437112"/>
              <a:ext cx="6424622" cy="28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Algorithm: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createList</a:t>
              </a:r>
              <a:r>
                <a:rPr lang="en-US" sz="1400" b="1" i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E4CD5AF-0E15-46E5-9741-ADCD98FD0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08" y="4719035"/>
              <a:ext cx="6127636" cy="18002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Allocate memory for list </a:t>
              </a:r>
              <a:r>
                <a:rPr lang="en-US" altLang="zh-TW" sz="1400" b="0" dirty="0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endParaRPr lang="en-US" altLang="zh-TW" sz="1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Allocate memory for node 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head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and node 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tail</a:t>
              </a:r>
              <a:endParaRPr lang="en-US" altLang="zh-TW" sz="1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head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NULL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head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next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tail</a:t>
              </a:r>
              <a:endParaRPr lang="en-US" altLang="zh-TW" sz="1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tail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head</a:t>
              </a:r>
              <a:endParaRPr lang="en-US" altLang="zh-TW" sz="1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tail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.</a:t>
              </a:r>
              <a:r>
                <a:rPr lang="en-US" altLang="zh-TW" sz="1400" b="0" dirty="0" err="1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next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NULL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CA0D659F-1495-4FDD-9B55-0A1A00230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721" y="4719037"/>
              <a:ext cx="296985" cy="18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  <a:endParaRPr lang="en-US" altLang="zh-TW" sz="12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BA1FC-4844-47D3-9403-31C06848FB15}"/>
              </a:ext>
            </a:extLst>
          </p:cNvPr>
          <p:cNvGrpSpPr/>
          <p:nvPr/>
        </p:nvGrpSpPr>
        <p:grpSpPr>
          <a:xfrm>
            <a:off x="1428191" y="2772357"/>
            <a:ext cx="6287618" cy="3794770"/>
            <a:chOff x="2648116" y="702850"/>
            <a:chExt cx="4060172" cy="5493263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F635BF6B-3BDF-496B-994B-A5F912E1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912" y="702851"/>
              <a:ext cx="3859376" cy="5493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createList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() {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4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 Allocate memory for List L, Nodes </a:t>
              </a:r>
              <a:r>
                <a:rPr lang="en-US" altLang="zh-TW" sz="14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L.head</a:t>
              </a:r>
              <a:r>
                <a:rPr lang="en-US" altLang="zh-TW" sz="14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and </a:t>
              </a:r>
              <a:r>
                <a:rPr lang="en-US" altLang="zh-TW" sz="1400" b="0" dirty="0" err="1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L.tail</a:t>
              </a:r>
              <a:br>
                <a:rPr lang="en-US" altLang="zh-TW" sz="14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</a:b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L = 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*)malloc(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sizeof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llist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head = 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*)malloc(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sizeof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 tail = 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*)malloc(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sizeof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(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listNode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</a:t>
              </a:r>
              <a:r>
                <a:rPr lang="en-US" altLang="zh-TW" sz="14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//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Update each element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L-&gt;head = head;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L-&gt;tail = tail;	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L-&gt;head-&gt;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NULL;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L-&gt;head-&gt;next = L-&gt;tail;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L-&gt;tail-&gt;</a:t>
              </a:r>
              <a:r>
                <a:rPr lang="en-US" altLang="zh-TW" sz="1400" b="0" dirty="0" err="1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prev</a:t>
              </a: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 = L-&gt;head;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L-&gt;tail-&gt;next = NULL;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L-&gt;head-&gt;element = -1;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L-&gt;tail-&gt;element = -1;</a:t>
              </a:r>
            </a:p>
            <a:p>
              <a:pPr>
                <a:lnSpc>
                  <a:spcPct val="110000"/>
                </a:lnSpc>
              </a:pP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		return L;</a:t>
              </a:r>
              <a:b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</a:br>
              <a:r>
                <a:rPr lang="en-US" altLang="zh-TW" sz="1400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44C20BFD-9ACA-46E6-8D87-5779FF31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116" y="702850"/>
              <a:ext cx="200795" cy="5493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6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7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8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9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10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15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TW" sz="1400" b="0" dirty="0">
                  <a:solidFill>
                    <a:srgbClr val="5F5F5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1594</Words>
  <Application>Microsoft Office PowerPoint</Application>
  <PresentationFormat>On-screen Show (4:3)</PresentationFormat>
  <Paragraphs>350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新細明體</vt:lpstr>
      <vt:lpstr>黑体</vt:lpstr>
      <vt:lpstr>宋体</vt:lpstr>
      <vt:lpstr>Arial</vt:lpstr>
      <vt:lpstr>Calibri</vt:lpstr>
      <vt:lpstr>Cambria Math</vt:lpstr>
      <vt:lpstr>Comic Sans MS</vt:lpstr>
      <vt:lpstr>Consolas</vt:lpstr>
      <vt:lpstr>Symbol</vt:lpstr>
      <vt:lpstr>Tahoma</vt:lpstr>
      <vt:lpstr>Times New Roman</vt:lpstr>
      <vt:lpstr>Beamer_Presentation_template</vt:lpstr>
      <vt:lpstr>CSCI2100D Tutorial 3</vt:lpstr>
      <vt:lpstr>Outline</vt:lpstr>
      <vt:lpstr>Outline</vt:lpstr>
      <vt:lpstr>Linked List Definition</vt:lpstr>
      <vt:lpstr>Linked List Definition</vt:lpstr>
      <vt:lpstr>Outline</vt:lpstr>
      <vt:lpstr>List ADT</vt:lpstr>
      <vt:lpstr>Create an Empty List</vt:lpstr>
      <vt:lpstr>Pseudo-code and C code</vt:lpstr>
      <vt:lpstr>Searching in Linked List</vt:lpstr>
      <vt:lpstr>Pseudo-code and C code</vt:lpstr>
      <vt:lpstr>Insertion</vt:lpstr>
      <vt:lpstr>Insertion: Pseudo-code and C code</vt:lpstr>
      <vt:lpstr>Insertion in Place</vt:lpstr>
      <vt:lpstr>Pseudo-code and C code</vt:lpstr>
      <vt:lpstr>Deletion</vt:lpstr>
      <vt:lpstr>Deletion: Pseudo-code and C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2024-02-04T09:30:42Z</dcterms:created>
  <dcterms:modified xsi:type="dcterms:W3CDTF">2024-02-04T09:30:56Z</dcterms:modified>
</cp:coreProperties>
</file>