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607"/>
  </p:normalViewPr>
  <p:slideViewPr>
    <p:cSldViewPr snapToGrid="0">
      <p:cViewPr varScale="1">
        <p:scale>
          <a:sx n="115" d="100"/>
          <a:sy n="115" d="100"/>
        </p:scale>
        <p:origin x="211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Rounded Rectangle 5"/>
          <p:cNvSpPr/>
          <p:nvPr/>
        </p:nvSpPr>
        <p:spPr>
          <a:xfrm>
            <a:off x="619059" y="2884552"/>
            <a:ext cx="8077201" cy="901433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>
            <a:solidFill>
              <a:srgbClr val="3333B2"/>
            </a:solidFill>
          </a:ln>
          <a:effectLst>
            <a:outerShdw blurRad="114300" dist="1524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696240" y="2916167"/>
            <a:ext cx="7922840" cy="8382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 w="12700">
            <a:miter lim="400000"/>
          </a:ln>
          <a:effectLst>
            <a:outerShdw blurRad="50800" dist="889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</a:lvl1pPr>
            <a:lvl2pPr>
              <a:buSzPct val="60000"/>
              <a:buFontTx/>
              <a:buBlip>
                <a:blip r:embed="rId3"/>
              </a:buBlip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>
            <a:lvl1pPr indent="182879"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8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 w="12700">
            <a:miter lim="400000"/>
          </a:ln>
          <a:effectLst>
            <a:outerShdw blurRad="50800" dist="889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SzPct val="60000"/>
              <a:buFontTx/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SzPct val="60000"/>
              <a:buFontTx/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FontTx/>
              <a:defRPr sz="2800"/>
            </a:lvl3pPr>
            <a:lvl4pPr marL="1727200" indent="-355600">
              <a:spcBef>
                <a:spcPts val="600"/>
              </a:spcBef>
              <a:buFontTx/>
              <a:defRPr sz="2800"/>
            </a:lvl4pPr>
            <a:lvl5pPr marL="2184400" indent="-355600">
              <a:spcBef>
                <a:spcPts val="600"/>
              </a:spcBef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-2" y="0"/>
            <a:ext cx="9144001" cy="762000"/>
          </a:xfrm>
          <a:prstGeom prst="rect">
            <a:avLst/>
          </a:prstGeom>
        </p:spPr>
        <p:txBody>
          <a:bodyPr/>
          <a:lstStyle>
            <a:lvl1pPr indent="182879" algn="l"/>
          </a:lstStyle>
          <a:p>
            <a:r>
              <a:t>Title Text</a:t>
            </a:r>
          </a:p>
        </p:txBody>
      </p:sp>
      <p:sp>
        <p:nvSpPr>
          <p:cNvPr id="51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 w="12700">
            <a:miter lim="400000"/>
          </a:ln>
          <a:effectLst>
            <a:outerShdw blurRad="50800" dist="889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990600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990600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-2" y="0"/>
            <a:ext cx="9144001" cy="762000"/>
          </a:xfrm>
          <a:prstGeom prst="rect">
            <a:avLst/>
          </a:prstGeom>
        </p:spPr>
        <p:txBody>
          <a:bodyPr/>
          <a:lstStyle>
            <a:lvl1pPr indent="182879" algn="l"/>
          </a:lstStyle>
          <a:p>
            <a:r>
              <a:t>Title Text</a:t>
            </a:r>
          </a:p>
        </p:txBody>
      </p:sp>
      <p:sp>
        <p:nvSpPr>
          <p:cNvPr id="65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 w="12700">
            <a:miter lim="400000"/>
          </a:ln>
          <a:effectLst>
            <a:outerShdw blurRad="50800" dist="889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-2" y="0"/>
            <a:ext cx="9144001" cy="762000"/>
          </a:xfrm>
          <a:prstGeom prst="rect">
            <a:avLst/>
          </a:prstGeom>
        </p:spPr>
        <p:txBody>
          <a:bodyPr/>
          <a:lstStyle>
            <a:lvl1pPr indent="182879" algn="l"/>
          </a:lstStyle>
          <a:p>
            <a:r>
              <a:t>Title Text</a:t>
            </a:r>
          </a:p>
        </p:txBody>
      </p:sp>
      <p:sp>
        <p:nvSpPr>
          <p:cNvPr id="77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1032" y="6391592"/>
            <a:ext cx="265769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1032" y="6391592"/>
            <a:ext cx="265769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bmp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4091930" y="6597352"/>
            <a:ext cx="5052070" cy="260649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4"/>
          <p:cNvSpPr/>
          <p:nvPr/>
        </p:nvSpPr>
        <p:spPr>
          <a:xfrm>
            <a:off x="-2" y="6597352"/>
            <a:ext cx="4091932" cy="2606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 5"/>
          <p:cNvSpPr/>
          <p:nvPr/>
        </p:nvSpPr>
        <p:spPr>
          <a:xfrm>
            <a:off x="533400" y="1295400"/>
            <a:ext cx="8077200" cy="1557537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>
            <a:solidFill>
              <a:srgbClr val="3333B2"/>
            </a:solidFill>
          </a:ln>
          <a:effectLst>
            <a:outerShdw blurRad="114300" dist="1524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Box 6"/>
          <p:cNvSpPr txBox="1"/>
          <p:nvPr/>
        </p:nvSpPr>
        <p:spPr>
          <a:xfrm>
            <a:off x="57229" y="6580356"/>
            <a:ext cx="39889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t>CSCI2100D Data Structures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792284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9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omic Sans MS"/>
          <a:ea typeface="Comic Sans MS"/>
          <a:cs typeface="Comic Sans MS"/>
          <a:sym typeface="Comic Sans M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4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20" name="Title 15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924800" cy="14093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r>
              <a:rPr dirty="0"/>
              <a:t>CSCI2100D Tutorial 5</a:t>
            </a:r>
            <a:br>
              <a:rPr lang="en-US" dirty="0"/>
            </a:br>
            <a:r>
              <a:rPr lang="en-HK" altLang="zh-CN" dirty="0"/>
              <a:t>Pointer 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/>
              <a:t>Tree</a:t>
            </a:r>
            <a:endParaRPr/>
          </a:p>
        </p:txBody>
      </p:sp>
      <p:sp>
        <p:nvSpPr>
          <p:cNvPr id="1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971250" y="6580356"/>
            <a:ext cx="17275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22" name="TextBox 5"/>
          <p:cNvSpPr txBox="1"/>
          <p:nvPr/>
        </p:nvSpPr>
        <p:spPr>
          <a:xfrm>
            <a:off x="2637500" y="3429000"/>
            <a:ext cx="3566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rPr lang="en-US" altLang="zh-CN" dirty="0"/>
              <a:t>Qintian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  <a:endParaRPr dirty="0"/>
          </a:p>
        </p:txBody>
      </p:sp>
      <p:sp>
        <p:nvSpPr>
          <p:cNvPr id="123" name="Rectangle 8"/>
          <p:cNvSpPr/>
          <p:nvPr/>
        </p:nvSpPr>
        <p:spPr>
          <a:xfrm>
            <a:off x="2411759" y="3068959"/>
            <a:ext cx="360041" cy="2160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矩形 1"/>
          <p:cNvSpPr txBox="1"/>
          <p:nvPr/>
        </p:nvSpPr>
        <p:spPr>
          <a:xfrm>
            <a:off x="1225939" y="4294835"/>
            <a:ext cx="711676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Department of Systems Engineering and Engineering Management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t>Chinese University of Hong Kong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78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209451"/>
            <a:ext cx="8382000" cy="49294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sp>
        <p:nvSpPr>
          <p:cNvPr id="179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Output</a:t>
            </a:r>
          </a:p>
        </p:txBody>
      </p:sp>
      <p:sp>
        <p:nvSpPr>
          <p:cNvPr id="18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902640" y="6580356"/>
            <a:ext cx="241360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63" y="2735423"/>
            <a:ext cx="4997674" cy="1877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8AF15B-2562-C3D7-2457-537B6FB8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3" y="2210608"/>
            <a:ext cx="1168879" cy="10246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8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185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Create   &amp;   IsEmpty</a:t>
            </a:r>
          </a:p>
        </p:txBody>
      </p:sp>
      <p:sp>
        <p:nvSpPr>
          <p:cNvPr id="18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7" name="11-1.pdf" descr="11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32" y="2110273"/>
            <a:ext cx="3399181" cy="807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11-2.pdf" descr="11-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32" y="3967927"/>
            <a:ext cx="3399181" cy="71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9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713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192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Create   &amp;   IsEmpty</a:t>
            </a:r>
          </a:p>
        </p:txBody>
      </p:sp>
      <p:sp>
        <p:nvSpPr>
          <p:cNvPr id="19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94" name="12.pdf" descr="1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9" y="2572528"/>
            <a:ext cx="4817162" cy="2127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9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198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Construct Binary Tree</a:t>
            </a:r>
          </a:p>
        </p:txBody>
      </p:sp>
      <p:sp>
        <p:nvSpPr>
          <p:cNvPr id="19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00" name="13.pdf" descr="1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61" y="2472850"/>
            <a:ext cx="4739478" cy="2377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0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04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Construct Binary Tree</a:t>
            </a:r>
          </a:p>
        </p:txBody>
      </p:sp>
      <p:sp>
        <p:nvSpPr>
          <p:cNvPr id="20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06" name="14.pdf" descr="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129626"/>
            <a:ext cx="4089400" cy="2598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0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1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LChild:</a:t>
            </a:r>
          </a:p>
        </p:txBody>
      </p:sp>
      <p:sp>
        <p:nvSpPr>
          <p:cNvPr id="21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12" name="15.pdf" descr="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86" y="2974554"/>
            <a:ext cx="3773828" cy="1373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1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16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LChild:</a:t>
            </a:r>
          </a:p>
        </p:txBody>
      </p:sp>
      <p:sp>
        <p:nvSpPr>
          <p:cNvPr id="21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18" name="16.pdf" descr="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99" y="2738640"/>
            <a:ext cx="4599202" cy="1845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2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22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RChild:</a:t>
            </a:r>
          </a:p>
        </p:txBody>
      </p:sp>
      <p:sp>
        <p:nvSpPr>
          <p:cNvPr id="22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24" name="17.pdf" descr="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32" y="3024313"/>
            <a:ext cx="3583936" cy="1274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2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28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RChild:</a:t>
            </a:r>
          </a:p>
        </p:txBody>
      </p:sp>
      <p:sp>
        <p:nvSpPr>
          <p:cNvPr id="22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30" name="18.pdf" descr="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59" y="2745348"/>
            <a:ext cx="4754682" cy="1832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3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34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Data:</a:t>
            </a:r>
          </a:p>
        </p:txBody>
      </p:sp>
      <p:sp>
        <p:nvSpPr>
          <p:cNvPr id="23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36" name="19.pdf" descr="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99" y="3096154"/>
            <a:ext cx="3318402" cy="1130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4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27" name="标题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28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9" name="内容占位符 1"/>
          <p:cNvSpPr txBox="1">
            <a:spLocks noGrp="1"/>
          </p:cNvSpPr>
          <p:nvPr>
            <p:ph type="body" idx="1"/>
          </p:nvPr>
        </p:nvSpPr>
        <p:spPr>
          <a:xfrm>
            <a:off x="304800" y="12094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800"/>
            </a:pPr>
            <a:endParaRPr dirty="0"/>
          </a:p>
          <a:p>
            <a:pPr>
              <a:spcBef>
                <a:spcPts val="600"/>
              </a:spcBef>
              <a:buBlip>
                <a:blip r:embed="rId2"/>
              </a:buBlip>
              <a:defRPr sz="2800"/>
            </a:pPr>
            <a:r>
              <a:rPr dirty="0"/>
              <a:t>Basic Structures</a:t>
            </a:r>
          </a:p>
          <a:p>
            <a:pPr>
              <a:buBlip>
                <a:blip r:embed="rId2"/>
              </a:buBlip>
              <a:defRPr sz="2800"/>
            </a:pPr>
            <a:endParaRPr dirty="0"/>
          </a:p>
          <a:p>
            <a:pPr>
              <a:spcBef>
                <a:spcPts val="600"/>
              </a:spcBef>
              <a:buBlip>
                <a:blip r:embed="rId2"/>
              </a:buBlip>
              <a:defRPr sz="2800"/>
            </a:pP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dirty="0"/>
              <a:t>Implementation of Binary Tree Functions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3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4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Data:</a:t>
            </a:r>
          </a:p>
        </p:txBody>
      </p:sp>
      <p:sp>
        <p:nvSpPr>
          <p:cNvPr id="24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42" name="20.pdf" descr="2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5" y="2632905"/>
            <a:ext cx="4620810" cy="2057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4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/>
              <a:t>Preorder traversal:</a:t>
            </a:r>
          </a:p>
          <a:p>
            <a:pPr lvl="1"/>
            <a:r>
              <a:rPr lang="en-US" altLang="zh-CN" sz="2000" dirty="0"/>
              <a:t>First visit the root node;</a:t>
            </a:r>
            <a:endParaRPr lang="en-US" altLang="zh-CN" sz="2000" dirty="0">
              <a:solidFill>
                <a:srgbClr val="0D14FF"/>
              </a:solidFill>
            </a:endParaRPr>
          </a:p>
          <a:p>
            <a:pPr lvl="1"/>
            <a:r>
              <a:rPr lang="en-US" altLang="zh-CN" sz="2000" dirty="0">
                <a:solidFill>
                  <a:srgbClr val="0D14FF"/>
                </a:solidFill>
              </a:rPr>
              <a:t>Preorder traverse </a:t>
            </a:r>
            <a:r>
              <a:rPr lang="en-US" altLang="zh-CN" sz="2000" dirty="0"/>
              <a:t>the left-subtree; </a:t>
            </a:r>
          </a:p>
          <a:p>
            <a:pPr lvl="1"/>
            <a:r>
              <a:rPr lang="en-US" altLang="zh-CN" sz="2000" dirty="0">
                <a:solidFill>
                  <a:srgbClr val="0D14FF"/>
                </a:solidFill>
              </a:rPr>
              <a:t>Preorder traverse </a:t>
            </a:r>
            <a:r>
              <a:rPr lang="en-US" altLang="zh-CN" sz="2000" dirty="0"/>
              <a:t>the right-subtree.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46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Preorder Traversal:</a:t>
            </a:r>
          </a:p>
        </p:txBody>
      </p:sp>
      <p:sp>
        <p:nvSpPr>
          <p:cNvPr id="24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48" name="21.pdf" descr="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08" y="3429000"/>
            <a:ext cx="3314384" cy="153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5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52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Preorder Traversal:</a:t>
            </a:r>
          </a:p>
        </p:txBody>
      </p:sp>
      <p:sp>
        <p:nvSpPr>
          <p:cNvPr id="2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54" name="22.pdf" descr="2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99" y="2520245"/>
            <a:ext cx="3882202" cy="1817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5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>
                <a:solidFill>
                  <a:srgbClr val="0D14FF"/>
                </a:solidFill>
              </a:rPr>
              <a:t>Inorder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D14FF"/>
                </a:solidFill>
              </a:rPr>
              <a:t>traversal</a:t>
            </a:r>
            <a:r>
              <a:rPr lang="en-US" altLang="zh-CN" sz="2400" dirty="0"/>
              <a:t> of a binary tree </a:t>
            </a:r>
            <a:r>
              <a:rPr lang="en-US" altLang="zh-TW" sz="2400" dirty="0"/>
              <a:t>works as follows: </a:t>
            </a:r>
            <a:endParaRPr lang="en-US" altLang="zh-CN" sz="2400" dirty="0"/>
          </a:p>
          <a:p>
            <a:pPr lvl="1"/>
            <a:r>
              <a:rPr lang="en-US" altLang="zh-CN" sz="2000" dirty="0" err="1">
                <a:solidFill>
                  <a:srgbClr val="0D14FF"/>
                </a:solidFill>
              </a:rPr>
              <a:t>Inorder</a:t>
            </a:r>
            <a:r>
              <a:rPr lang="en-US" altLang="zh-CN" sz="2000" dirty="0">
                <a:solidFill>
                  <a:srgbClr val="0D14FF"/>
                </a:solidFill>
              </a:rPr>
              <a:t> traverse </a:t>
            </a:r>
            <a:r>
              <a:rPr lang="en-US" altLang="zh-CN" sz="2000" dirty="0"/>
              <a:t>its left-subtree;</a:t>
            </a:r>
          </a:p>
          <a:p>
            <a:pPr lvl="1"/>
            <a:r>
              <a:rPr lang="en-US" altLang="zh-CN" sz="2000" dirty="0"/>
              <a:t>Then visit the root node;</a:t>
            </a:r>
          </a:p>
          <a:p>
            <a:pPr lvl="1"/>
            <a:r>
              <a:rPr lang="en-US" altLang="zh-CN" sz="2000" dirty="0"/>
              <a:t>Finally </a:t>
            </a:r>
            <a:r>
              <a:rPr lang="en-US" altLang="zh-CN" sz="2000" dirty="0" err="1">
                <a:solidFill>
                  <a:srgbClr val="0D14FF"/>
                </a:solidFill>
              </a:rPr>
              <a:t>inorder</a:t>
            </a:r>
            <a:r>
              <a:rPr lang="en-US" altLang="zh-CN" sz="2000" dirty="0">
                <a:solidFill>
                  <a:srgbClr val="0D14FF"/>
                </a:solidFill>
              </a:rPr>
              <a:t> traverse </a:t>
            </a:r>
            <a:r>
              <a:rPr lang="en-US" altLang="zh-CN" sz="2000" dirty="0"/>
              <a:t>the right-subtree. </a:t>
            </a:r>
          </a:p>
        </p:txBody>
      </p:sp>
      <p:sp>
        <p:nvSpPr>
          <p:cNvPr id="258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Inorder Traversal:</a:t>
            </a:r>
          </a:p>
        </p:txBody>
      </p:sp>
      <p:sp>
        <p:nvSpPr>
          <p:cNvPr id="25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60" name="23.pdf" descr="2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23" y="3511320"/>
            <a:ext cx="3107554" cy="145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6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64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Inorder Traversal:</a:t>
            </a:r>
          </a:p>
        </p:txBody>
      </p:sp>
      <p:sp>
        <p:nvSpPr>
          <p:cNvPr id="26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66" name="24.pdf" descr="2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93" y="2520191"/>
            <a:ext cx="3843814" cy="1817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6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84051"/>
            <a:ext cx="8382000" cy="492941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/>
              <a:t>Postorder</a:t>
            </a:r>
            <a:r>
              <a:rPr lang="en-US" altLang="zh-CN" sz="2400" dirty="0"/>
              <a:t> traversal: </a:t>
            </a:r>
          </a:p>
          <a:p>
            <a:pPr lvl="1"/>
            <a:r>
              <a:rPr lang="en-US" altLang="zh-CN" sz="2000" dirty="0" err="1">
                <a:solidFill>
                  <a:srgbClr val="0D14FF"/>
                </a:solidFill>
              </a:rPr>
              <a:t>Postorder</a:t>
            </a:r>
            <a:r>
              <a:rPr lang="en-US" altLang="zh-CN" sz="2000" dirty="0">
                <a:solidFill>
                  <a:srgbClr val="0D14FF"/>
                </a:solidFill>
              </a:rPr>
              <a:t> traverse </a:t>
            </a:r>
            <a:r>
              <a:rPr lang="en-US" altLang="zh-CN" sz="2000" dirty="0"/>
              <a:t>the left-subtree; </a:t>
            </a:r>
          </a:p>
          <a:p>
            <a:pPr lvl="1"/>
            <a:r>
              <a:rPr lang="en-US" altLang="zh-CN" sz="2000" dirty="0" err="1">
                <a:solidFill>
                  <a:srgbClr val="0D14FF"/>
                </a:solidFill>
              </a:rPr>
              <a:t>Postorder</a:t>
            </a:r>
            <a:r>
              <a:rPr lang="en-US" altLang="zh-CN" sz="2000" dirty="0">
                <a:solidFill>
                  <a:srgbClr val="0D14FF"/>
                </a:solidFill>
              </a:rPr>
              <a:t> traverse </a:t>
            </a:r>
            <a:r>
              <a:rPr lang="en-US" altLang="zh-CN" sz="2000" dirty="0"/>
              <a:t>the right-subtree;</a:t>
            </a:r>
          </a:p>
          <a:p>
            <a:pPr lvl="1"/>
            <a:r>
              <a:rPr lang="en-US" altLang="zh-CN" sz="2000" dirty="0"/>
              <a:t>Finally, visit the root node.</a:t>
            </a:r>
          </a:p>
        </p:txBody>
      </p:sp>
      <p:sp>
        <p:nvSpPr>
          <p:cNvPr id="27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Postorder Traversal:</a:t>
            </a:r>
          </a:p>
        </p:txBody>
      </p:sp>
      <p:sp>
        <p:nvSpPr>
          <p:cNvPr id="27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72" name="25.pdf" descr="2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82" y="3286447"/>
            <a:ext cx="3024186" cy="1456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7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713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76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Postorder Traversal:</a:t>
            </a:r>
          </a:p>
        </p:txBody>
      </p:sp>
      <p:sp>
        <p:nvSpPr>
          <p:cNvPr id="27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78" name="26.pdf" descr="2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96" y="2554037"/>
            <a:ext cx="3941008" cy="1749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8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2221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82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Height</a:t>
            </a:r>
          </a:p>
        </p:txBody>
      </p:sp>
      <p:sp>
        <p:nvSpPr>
          <p:cNvPr id="28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84" name="27.pdf" descr="2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22" y="2718991"/>
            <a:ext cx="3318356" cy="1420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8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88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Height</a:t>
            </a:r>
          </a:p>
        </p:txBody>
      </p:sp>
      <p:sp>
        <p:nvSpPr>
          <p:cNvPr id="2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290" name="28.pdf" descr="2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34" y="2232749"/>
            <a:ext cx="4091932" cy="2857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294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Sum</a:t>
            </a:r>
          </a:p>
        </p:txBody>
      </p:sp>
      <p:sp>
        <p:nvSpPr>
          <p:cNvPr id="29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53824" y="6580356"/>
            <a:ext cx="290176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96" name="29.pdf" descr="2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245" y="2737502"/>
            <a:ext cx="3251510" cy="1382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ter Placeholder 4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32" name="标题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33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4" name="内容占位符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800"/>
            </a:pPr>
            <a:endParaRPr/>
          </a:p>
          <a:p>
            <a:pPr>
              <a:spcBef>
                <a:spcPts val="600"/>
              </a:spcBef>
              <a:buBlip>
                <a:blip r:embed="rId2"/>
              </a:buBlip>
              <a:defRPr sz="2800"/>
            </a:pPr>
            <a:r>
              <a:t>Basic Structures</a:t>
            </a:r>
          </a:p>
          <a:p>
            <a:pPr>
              <a:buBlip>
                <a:blip r:embed="rId2"/>
              </a:buBlip>
              <a:defRPr sz="2800"/>
            </a:pPr>
            <a:endParaRPr/>
          </a:p>
          <a:p>
            <a:pPr>
              <a:spcBef>
                <a:spcPts val="600"/>
              </a:spcBef>
              <a:buBlip>
                <a:blip r:embed="rId2"/>
              </a:buBlip>
              <a:defRPr sz="2800">
                <a:solidFill>
                  <a:srgbClr val="A6A6A6"/>
                </a:solidFill>
              </a:defRPr>
            </a:pPr>
            <a:r>
              <a:t>Implementation of Binary Tree Functions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Sum</a:t>
            </a:r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302" name="30.pdf" descr="3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82" y="2545437"/>
            <a:ext cx="4866836" cy="1767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HK" sz="2800" dirty="0"/>
              <a:t>Given the root of a binary tree, invert the tree</a:t>
            </a:r>
            <a:r>
              <a:rPr lang="zh-CN" altLang="en-US" sz="2800" dirty="0"/>
              <a:t> </a:t>
            </a:r>
            <a:r>
              <a:rPr lang="en-US" altLang="zh-CN" sz="2800" dirty="0"/>
              <a:t>such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HK" altLang="zh-CN" sz="2800" dirty="0"/>
              <a:t>left and right children of all non-leaf nodes interchanged.</a:t>
            </a:r>
            <a:r>
              <a:rPr lang="en-HK" sz="2800" dirty="0"/>
              <a:t> </a:t>
            </a:r>
            <a:endParaRPr sz="2800" dirty="0"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Invert binary tree</a:t>
            </a:r>
            <a:endParaRPr dirty="0"/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0463D9-96FE-19A2-760A-DB602092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61" y="3061010"/>
            <a:ext cx="6468518" cy="21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61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61BB0D-52A3-DA1E-5146-3F761C99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1" y="3242137"/>
            <a:ext cx="4506959" cy="31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HK" sz="2800" dirty="0" err="1"/>
              <a:t>Recursi</a:t>
            </a:r>
            <a:r>
              <a:rPr lang="en-US" altLang="zh-CN" sz="2800"/>
              <a:t>on</a:t>
            </a:r>
            <a:endParaRPr lang="en-HK" sz="2800" dirty="0"/>
          </a:p>
          <a:p>
            <a:pPr lvl="1"/>
            <a:r>
              <a:rPr lang="en-HK" sz="2800" dirty="0"/>
              <a:t>For the current node, swap its left and right children.</a:t>
            </a:r>
          </a:p>
          <a:p>
            <a:pPr lvl="1"/>
            <a:r>
              <a:rPr lang="en-US" altLang="zh-CN" sz="2800" dirty="0"/>
              <a:t>Invert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left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right</a:t>
            </a:r>
            <a:r>
              <a:rPr lang="zh-CN" altLang="en-US" sz="2800" dirty="0"/>
              <a:t> </a:t>
            </a:r>
            <a:r>
              <a:rPr lang="en-US" altLang="zh-CN" sz="2800" dirty="0"/>
              <a:t>subtrees</a:t>
            </a:r>
            <a:endParaRPr sz="2800" dirty="0"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Invert binary tree</a:t>
            </a:r>
            <a:endParaRPr dirty="0"/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2956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HK" sz="2800" dirty="0" err="1"/>
              <a:t>Recursi</a:t>
            </a:r>
            <a:r>
              <a:rPr lang="en-US" altLang="zh-CN" sz="2800" dirty="0"/>
              <a:t>on</a:t>
            </a:r>
            <a:endParaRPr sz="2800" dirty="0"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Invert binary tree</a:t>
            </a:r>
            <a:endParaRPr dirty="0"/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3DFB9-64AF-8F3A-879C-A6335C6D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696850"/>
            <a:ext cx="6124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43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074D287-8A68-CB9B-DC3A-A256136B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54" y="2617086"/>
            <a:ext cx="4830339" cy="37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HK" sz="2800" dirty="0"/>
              <a:t>Iteration</a:t>
            </a:r>
          </a:p>
          <a:p>
            <a:pPr lvl="1">
              <a:buBlip>
                <a:blip r:embed="rId3"/>
              </a:buBlip>
            </a:pPr>
            <a:r>
              <a:rPr lang="en-US" altLang="zh-CN" sz="2800" dirty="0"/>
              <a:t>Enqueue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nodes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tree</a:t>
            </a:r>
            <a:r>
              <a:rPr lang="zh-CN" altLang="en-US" sz="2800" dirty="0"/>
              <a:t> </a:t>
            </a:r>
            <a:r>
              <a:rPr lang="en-US" altLang="zh-CN" sz="2800" dirty="0"/>
              <a:t>into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queue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</a:p>
          <a:p>
            <a:pPr lvl="1">
              <a:buBlip>
                <a:blip r:embed="rId3"/>
              </a:buBlip>
            </a:pPr>
            <a:r>
              <a:rPr lang="en-US" altLang="zh-CN" sz="2800" dirty="0"/>
              <a:t>iterate</a:t>
            </a:r>
            <a:r>
              <a:rPr lang="zh-CN" altLang="en-US" sz="2800" dirty="0"/>
              <a:t> </a:t>
            </a:r>
            <a:r>
              <a:rPr lang="en-US" altLang="zh-CN" sz="2800" dirty="0"/>
              <a:t>over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queue</a:t>
            </a:r>
            <a:endParaRPr sz="2800" dirty="0"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Invert binary tree</a:t>
            </a:r>
            <a:endParaRPr dirty="0"/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8116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29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HK" sz="2800" dirty="0"/>
              <a:t>Iteration</a:t>
            </a:r>
            <a:endParaRPr sz="2800" dirty="0"/>
          </a:p>
        </p:txBody>
      </p:sp>
      <p:sp>
        <p:nvSpPr>
          <p:cNvPr id="30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Invert binary tree</a:t>
            </a:r>
            <a:endParaRPr dirty="0"/>
          </a:p>
        </p:txBody>
      </p:sp>
      <p:sp>
        <p:nvSpPr>
          <p:cNvPr id="3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5D0C0-2CE6-F319-1F3C-7A525415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6" y="1460470"/>
            <a:ext cx="5456041" cy="51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3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2094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 dirty="0"/>
          </a:p>
        </p:txBody>
      </p:sp>
      <p:sp>
        <p:nvSpPr>
          <p:cNvPr id="138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Node Definition</a:t>
            </a:r>
          </a:p>
        </p:txBody>
      </p:sp>
      <p:sp>
        <p:nvSpPr>
          <p:cNvPr id="13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140" name="4.pdf" descr="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8" y="1825541"/>
            <a:ext cx="5333240" cy="32069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48">
            <a:extLst>
              <a:ext uri="{FF2B5EF4-FFF2-40B4-BE49-F238E27FC236}">
                <a16:creationId xmlns:a16="http://schemas.microsoft.com/office/drawing/2014/main" id="{0A92A4A0-AA31-1748-AC3F-5D8521D2F2C5}"/>
              </a:ext>
            </a:extLst>
          </p:cNvPr>
          <p:cNvGrpSpPr>
            <a:grpSpLocks/>
          </p:cNvGrpSpPr>
          <p:nvPr/>
        </p:nvGrpSpPr>
        <p:grpSpPr bwMode="auto">
          <a:xfrm>
            <a:off x="6030129" y="1383177"/>
            <a:ext cx="2528599" cy="2792413"/>
            <a:chOff x="3167" y="1133"/>
            <a:chExt cx="1725" cy="1759"/>
          </a:xfrm>
        </p:grpSpPr>
        <p:grpSp>
          <p:nvGrpSpPr>
            <p:cNvPr id="3" name="Group 94">
              <a:extLst>
                <a:ext uri="{FF2B5EF4-FFF2-40B4-BE49-F238E27FC236}">
                  <a16:creationId xmlns:a16="http://schemas.microsoft.com/office/drawing/2014/main" id="{CFACF7E7-D0AC-4A9A-9DAE-00D15030C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1133"/>
              <a:ext cx="253" cy="252"/>
              <a:chOff x="1483" y="2281"/>
              <a:chExt cx="340" cy="339"/>
            </a:xfrm>
          </p:grpSpPr>
          <p:sp>
            <p:nvSpPr>
              <p:cNvPr id="21" name="Oval 95">
                <a:extLst>
                  <a:ext uri="{FF2B5EF4-FFF2-40B4-BE49-F238E27FC236}">
                    <a16:creationId xmlns:a16="http://schemas.microsoft.com/office/drawing/2014/main" id="{E38A9D1A-C8A1-1AF9-9027-A340CDFDF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2" name="Text Box 96">
                <a:extLst>
                  <a:ext uri="{FF2B5EF4-FFF2-40B4-BE49-F238E27FC236}">
                    <a16:creationId xmlns:a16="http://schemas.microsoft.com/office/drawing/2014/main" id="{351ACC38-F7C2-7555-0407-9BC65C098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2281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4" name="Group 97">
              <a:extLst>
                <a:ext uri="{FF2B5EF4-FFF2-40B4-BE49-F238E27FC236}">
                  <a16:creationId xmlns:a16="http://schemas.microsoft.com/office/drawing/2014/main" id="{5AD80647-6AA8-FBBE-2712-FF6D69A2A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9" y="1597"/>
              <a:ext cx="237" cy="253"/>
              <a:chOff x="1488" y="2271"/>
              <a:chExt cx="318" cy="337"/>
            </a:xfrm>
          </p:grpSpPr>
          <p:sp>
            <p:nvSpPr>
              <p:cNvPr id="19" name="Oval 98">
                <a:extLst>
                  <a:ext uri="{FF2B5EF4-FFF2-40B4-BE49-F238E27FC236}">
                    <a16:creationId xmlns:a16="http://schemas.microsoft.com/office/drawing/2014/main" id="{093F03AE-6C8E-A41E-280C-A52ED35CD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0" name="Text Box 99">
                <a:extLst>
                  <a:ext uri="{FF2B5EF4-FFF2-40B4-BE49-F238E27FC236}">
                    <a16:creationId xmlns:a16="http://schemas.microsoft.com/office/drawing/2014/main" id="{D2569B05-8DC3-7E96-5C10-0FF96787E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71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5" name="Group 100">
              <a:extLst>
                <a:ext uri="{FF2B5EF4-FFF2-40B4-BE49-F238E27FC236}">
                  <a16:creationId xmlns:a16="http://schemas.microsoft.com/office/drawing/2014/main" id="{78D2C436-3788-3EB7-A789-E2ACE337C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3" y="1615"/>
              <a:ext cx="253" cy="253"/>
              <a:chOff x="1488" y="2296"/>
              <a:chExt cx="339" cy="337"/>
            </a:xfrm>
          </p:grpSpPr>
          <p:sp>
            <p:nvSpPr>
              <p:cNvPr id="17" name="Oval 101">
                <a:extLst>
                  <a:ext uri="{FF2B5EF4-FFF2-40B4-BE49-F238E27FC236}">
                    <a16:creationId xmlns:a16="http://schemas.microsoft.com/office/drawing/2014/main" id="{D2254D05-2D95-4B96-975C-672DDE0C9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" name="Text Box 102">
                <a:extLst>
                  <a:ext uri="{FF2B5EF4-FFF2-40B4-BE49-F238E27FC236}">
                    <a16:creationId xmlns:a16="http://schemas.microsoft.com/office/drawing/2014/main" id="{E63B8D7B-1BD0-8665-B726-B0B104D1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33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6" name="Group 106">
              <a:extLst>
                <a:ext uri="{FF2B5EF4-FFF2-40B4-BE49-F238E27FC236}">
                  <a16:creationId xmlns:a16="http://schemas.microsoft.com/office/drawing/2014/main" id="{746DC170-66A5-BB86-8055-B5EB8B7D4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2046"/>
              <a:ext cx="243" cy="254"/>
              <a:chOff x="1487" y="2287"/>
              <a:chExt cx="327" cy="339"/>
            </a:xfrm>
          </p:grpSpPr>
          <p:sp>
            <p:nvSpPr>
              <p:cNvPr id="15" name="Oval 107">
                <a:extLst>
                  <a:ext uri="{FF2B5EF4-FFF2-40B4-BE49-F238E27FC236}">
                    <a16:creationId xmlns:a16="http://schemas.microsoft.com/office/drawing/2014/main" id="{57980F0F-C871-AA7A-8D98-047CEDD2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6" name="Text Box 108">
                <a:extLst>
                  <a:ext uri="{FF2B5EF4-FFF2-40B4-BE49-F238E27FC236}">
                    <a16:creationId xmlns:a16="http://schemas.microsoft.com/office/drawing/2014/main" id="{8581555A-E5EC-B79B-8A73-63B8CD934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87"/>
                <a:ext cx="327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7" name="Group 118">
              <a:extLst>
                <a:ext uri="{FF2B5EF4-FFF2-40B4-BE49-F238E27FC236}">
                  <a16:creationId xmlns:a16="http://schemas.microsoft.com/office/drawing/2014/main" id="{0E027F8B-1323-F26C-24EA-6C7DD3854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1" y="2051"/>
              <a:ext cx="221" cy="253"/>
              <a:chOff x="1487" y="2297"/>
              <a:chExt cx="297" cy="338"/>
            </a:xfrm>
          </p:grpSpPr>
          <p:sp>
            <p:nvSpPr>
              <p:cNvPr id="13" name="Oval 119">
                <a:extLst>
                  <a:ext uri="{FF2B5EF4-FFF2-40B4-BE49-F238E27FC236}">
                    <a16:creationId xmlns:a16="http://schemas.microsoft.com/office/drawing/2014/main" id="{0337155C-B3A1-5786-ADA6-BFB986AC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" name="Text Box 120">
                <a:extLst>
                  <a:ext uri="{FF2B5EF4-FFF2-40B4-BE49-F238E27FC236}">
                    <a16:creationId xmlns:a16="http://schemas.microsoft.com/office/drawing/2014/main" id="{CBCB2219-2E05-E1D6-86CA-1789C8DFC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I</a:t>
                </a:r>
              </a:p>
            </p:txBody>
          </p:sp>
        </p:grpSp>
        <p:sp>
          <p:nvSpPr>
            <p:cNvPr id="8" name="Line 121">
              <a:extLst>
                <a:ext uri="{FF2B5EF4-FFF2-40B4-BE49-F238E27FC236}">
                  <a16:creationId xmlns:a16="http://schemas.microsoft.com/office/drawing/2014/main" id="{9D84A1C3-DA11-DE72-9454-FE1DBD589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8" y="1331"/>
              <a:ext cx="257" cy="290"/>
            </a:xfrm>
            <a:prstGeom prst="line">
              <a:avLst/>
            </a:prstGeom>
            <a:noFill/>
            <a:ln w="28575">
              <a:solidFill>
                <a:srgbClr val="0D14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" name="Line 122">
              <a:extLst>
                <a:ext uri="{FF2B5EF4-FFF2-40B4-BE49-F238E27FC236}">
                  <a16:creationId xmlns:a16="http://schemas.microsoft.com/office/drawing/2014/main" id="{5E8A1AE4-A1B6-7010-B14D-798CD88F1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" name="Line 123">
              <a:extLst>
                <a:ext uri="{FF2B5EF4-FFF2-40B4-BE49-F238E27FC236}">
                  <a16:creationId xmlns:a16="http://schemas.microsoft.com/office/drawing/2014/main" id="{4B0BD1A8-55B5-2133-C039-275EDE6FF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1797"/>
              <a:ext cx="214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" name="Line 126">
              <a:extLst>
                <a:ext uri="{FF2B5EF4-FFF2-40B4-BE49-F238E27FC236}">
                  <a16:creationId xmlns:a16="http://schemas.microsoft.com/office/drawing/2014/main" id="{8139E51D-5C3A-1B76-058B-A262BEAB1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Text Box 129">
              <a:extLst>
                <a:ext uri="{FF2B5EF4-FFF2-40B4-BE49-F238E27FC236}">
                  <a16:creationId xmlns:a16="http://schemas.microsoft.com/office/drawing/2014/main" id="{9DDB2B65-FFFE-F2FA-3B50-F6DB88ED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  <p:sp>
        <p:nvSpPr>
          <p:cNvPr id="23" name="Line 121">
            <a:extLst>
              <a:ext uri="{FF2B5EF4-FFF2-40B4-BE49-F238E27FC236}">
                <a16:creationId xmlns:a16="http://schemas.microsoft.com/office/drawing/2014/main" id="{A68F19B9-4561-D361-AABD-8952557FE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940" y="1637177"/>
            <a:ext cx="42070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DF66E91E-77DB-FAD2-1681-F0523755C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569" y="1630827"/>
            <a:ext cx="366464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D15EA15B-676C-9597-F26E-9A79C54EF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0940" y="2497128"/>
            <a:ext cx="313693" cy="398463"/>
          </a:xfrm>
          <a:prstGeom prst="line">
            <a:avLst/>
          </a:prstGeom>
          <a:noFill/>
          <a:ln w="28575">
            <a:solidFill>
              <a:srgbClr val="0D14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6" name="Line 126">
            <a:extLst>
              <a:ext uri="{FF2B5EF4-FFF2-40B4-BE49-F238E27FC236}">
                <a16:creationId xmlns:a16="http://schemas.microsoft.com/office/drawing/2014/main" id="{3252213A-EAAD-4555-F348-D5C10C70F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803" y="2430976"/>
            <a:ext cx="31369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C556755-C922-3640-CFFE-30E8E6A5493D}"/>
              </a:ext>
            </a:extLst>
          </p:cNvPr>
          <p:cNvGrpSpPr/>
          <p:nvPr/>
        </p:nvGrpSpPr>
        <p:grpSpPr>
          <a:xfrm>
            <a:off x="6158363" y="3536763"/>
            <a:ext cx="2391639" cy="1694424"/>
            <a:chOff x="3252120" y="4660883"/>
            <a:chExt cx="2391639" cy="1694424"/>
          </a:xfrm>
        </p:grpSpPr>
        <p:sp>
          <p:nvSpPr>
            <p:cNvPr id="28" name="Line 44">
              <a:extLst>
                <a:ext uri="{FF2B5EF4-FFF2-40B4-BE49-F238E27FC236}">
                  <a16:creationId xmlns:a16="http://schemas.microsoft.com/office/drawing/2014/main" id="{EAD5CB95-7DFF-08E0-33F6-C368F182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177" y="5569039"/>
              <a:ext cx="793017" cy="37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9" name="Line 44">
              <a:extLst>
                <a:ext uri="{FF2B5EF4-FFF2-40B4-BE49-F238E27FC236}">
                  <a16:creationId xmlns:a16="http://schemas.microsoft.com/office/drawing/2014/main" id="{0A4352D5-3545-A93C-726B-003D9E1CA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120" y="5204423"/>
              <a:ext cx="793017" cy="3778"/>
            </a:xfrm>
            <a:prstGeom prst="line">
              <a:avLst/>
            </a:prstGeom>
            <a:noFill/>
            <a:ln w="28575">
              <a:solidFill>
                <a:srgbClr val="0D14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0" name="Line 44">
              <a:extLst>
                <a:ext uri="{FF2B5EF4-FFF2-40B4-BE49-F238E27FC236}">
                  <a16:creationId xmlns:a16="http://schemas.microsoft.com/office/drawing/2014/main" id="{5AD943C2-5DB0-DA1E-6D77-53B0CB3A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924" y="4866332"/>
              <a:ext cx="793017" cy="37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3861D1-434B-FF5D-7F42-E1E53058C024}"/>
                </a:ext>
              </a:extLst>
            </p:cNvPr>
            <p:cNvSpPr/>
            <p:nvPr/>
          </p:nvSpPr>
          <p:spPr>
            <a:xfrm>
              <a:off x="4093012" y="4660883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parent</a:t>
              </a:r>
              <a:endParaRPr 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795B14-94D0-35E3-319A-B106212A3198}"/>
                </a:ext>
              </a:extLst>
            </p:cNvPr>
            <p:cNvSpPr/>
            <p:nvPr/>
          </p:nvSpPr>
          <p:spPr>
            <a:xfrm>
              <a:off x="4035899" y="4984017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leftchild</a:t>
              </a:r>
              <a:endParaRPr 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BD76FFC-57BD-5D96-4F15-1485662CDDFC}"/>
                </a:ext>
              </a:extLst>
            </p:cNvPr>
            <p:cNvSpPr/>
            <p:nvPr/>
          </p:nvSpPr>
          <p:spPr>
            <a:xfrm>
              <a:off x="4119156" y="536631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rightchild</a:t>
              </a:r>
              <a:endParaRPr 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B59BA3-4538-C215-A4D5-B3E5A504CE0F}"/>
                </a:ext>
              </a:extLst>
            </p:cNvPr>
            <p:cNvSpPr/>
            <p:nvPr/>
          </p:nvSpPr>
          <p:spPr>
            <a:xfrm>
              <a:off x="3491642" y="5708976"/>
              <a:ext cx="2152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(Omitted links points to NULL)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4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144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Overview of Functions from BinaryTree</a:t>
            </a:r>
          </a:p>
        </p:txBody>
      </p:sp>
      <p:sp>
        <p:nvSpPr>
          <p:cNvPr id="14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6" name="5.pdf" descr="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10" y="2182916"/>
            <a:ext cx="3988980" cy="2957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4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713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150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Overview of Functions from BinaryTree</a:t>
            </a:r>
          </a:p>
        </p:txBody>
      </p:sp>
      <p:sp>
        <p:nvSpPr>
          <p:cNvPr id="15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2" name="6.pdf" descr="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07" y="2157933"/>
            <a:ext cx="3780186" cy="2542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4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55" name="标题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56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7" name="内容占位符 1"/>
          <p:cNvSpPr txBox="1">
            <a:spLocks noGrp="1"/>
          </p:cNvSpPr>
          <p:nvPr>
            <p:ph type="body" idx="1"/>
          </p:nvPr>
        </p:nvSpPr>
        <p:spPr>
          <a:xfrm>
            <a:off x="304800" y="12094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800"/>
            </a:pPr>
            <a:endParaRPr/>
          </a:p>
          <a:p>
            <a:pPr>
              <a:spcBef>
                <a:spcPts val="600"/>
              </a:spcBef>
              <a:buBlip>
                <a:blip r:embed="rId2"/>
              </a:buBlip>
              <a:defRPr sz="2800">
                <a:solidFill>
                  <a:srgbClr val="A6A6A6"/>
                </a:solidFill>
              </a:defRPr>
            </a:pPr>
            <a:r>
              <a:t>Basic Structures </a:t>
            </a:r>
          </a:p>
          <a:p>
            <a:pPr>
              <a:buBlip>
                <a:blip r:embed="rId2"/>
              </a:buBlip>
              <a:defRPr sz="2800"/>
            </a:pPr>
            <a:endParaRPr/>
          </a:p>
          <a:p>
            <a:pPr>
              <a:spcBef>
                <a:spcPts val="600"/>
              </a:spcBef>
              <a:buBlip>
                <a:blip r:embed="rId2"/>
              </a:buBlip>
              <a:defRPr sz="2800"/>
            </a:pPr>
            <a:r>
              <a:t>Implementation of Binary Tree Functions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6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2221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 dirty="0"/>
          </a:p>
        </p:txBody>
      </p:sp>
      <p:sp>
        <p:nvSpPr>
          <p:cNvPr id="161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dirty="0"/>
              <a:t>Overview of Main Function</a:t>
            </a:r>
          </a:p>
        </p:txBody>
      </p:sp>
      <p:sp>
        <p:nvSpPr>
          <p:cNvPr id="16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946842" y="6580356"/>
            <a:ext cx="197159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17B1AD-6719-1260-B523-E6BDC2B2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84" y="2026557"/>
            <a:ext cx="5671745" cy="3609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A2CCBC-4064-750C-73D9-F04B10A7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03" y="2210608"/>
            <a:ext cx="1168879" cy="10246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3"/>
          <p:cNvSpPr txBox="1"/>
          <p:nvPr/>
        </p:nvSpPr>
        <p:spPr>
          <a:xfrm>
            <a:off x="4617720" y="6580356"/>
            <a:ext cx="39410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Tutorial 5</a:t>
            </a:r>
          </a:p>
        </p:txBody>
      </p:sp>
      <p:sp>
        <p:nvSpPr>
          <p:cNvPr id="172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04800" y="1145951"/>
            <a:ext cx="8382000" cy="49294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 dirty="0"/>
          </a:p>
        </p:txBody>
      </p:sp>
      <p:sp>
        <p:nvSpPr>
          <p:cNvPr id="173" name="Title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t>Overview of Main Function</a:t>
            </a:r>
          </a:p>
        </p:txBody>
      </p:sp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878232" y="6580356"/>
            <a:ext cx="265768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C5F1E-7793-EC8D-B8F3-AB705B65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05" y="1995239"/>
            <a:ext cx="6429014" cy="35047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F8FE7F-DCC6-9DBC-AEBF-C6704F30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03" y="2210608"/>
            <a:ext cx="1168879" cy="10246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eamer_Presentation_template">
  <a:themeElements>
    <a:clrScheme name="Beamer_Presentation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eamer_Presentation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eamer_Presentation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eamer_Presentation_template">
  <a:themeElements>
    <a:clrScheme name="Beamer_Presentation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eamer_Presentation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eamer_Presentation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380</Words>
  <Application>Microsoft Macintosh PowerPoint</Application>
  <PresentationFormat>全屏显示(4:3)</PresentationFormat>
  <Paragraphs>150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Arial</vt:lpstr>
      <vt:lpstr>Calibri</vt:lpstr>
      <vt:lpstr>Comic Sans MS</vt:lpstr>
      <vt:lpstr>Helvetica</vt:lpstr>
      <vt:lpstr>Beamer_Presentation_template</vt:lpstr>
      <vt:lpstr>CSCI2100D Tutorial 5 Pointer Implementation of Binary Tree</vt:lpstr>
      <vt:lpstr>Outline</vt:lpstr>
      <vt:lpstr>Outline</vt:lpstr>
      <vt:lpstr>Node Definition</vt:lpstr>
      <vt:lpstr>Overview of Functions from BinaryTree</vt:lpstr>
      <vt:lpstr>Overview of Functions from BinaryTree</vt:lpstr>
      <vt:lpstr>Outline</vt:lpstr>
      <vt:lpstr>Overview of Main Function</vt:lpstr>
      <vt:lpstr>Overview of Main Function</vt:lpstr>
      <vt:lpstr>Output</vt:lpstr>
      <vt:lpstr>Create   &amp;   IsEmpty</vt:lpstr>
      <vt:lpstr>Create   &amp;   IsEmpty</vt:lpstr>
      <vt:lpstr>Construct Binary Tree</vt:lpstr>
      <vt:lpstr>Construct Binary Tree</vt:lpstr>
      <vt:lpstr>LChild:</vt:lpstr>
      <vt:lpstr>LChild:</vt:lpstr>
      <vt:lpstr>RChild:</vt:lpstr>
      <vt:lpstr>RChild:</vt:lpstr>
      <vt:lpstr>Data:</vt:lpstr>
      <vt:lpstr>Data:</vt:lpstr>
      <vt:lpstr>Preorder Traversal:</vt:lpstr>
      <vt:lpstr>Preorder Traversal:</vt:lpstr>
      <vt:lpstr>Inorder Traversal:</vt:lpstr>
      <vt:lpstr>Inorder Traversal:</vt:lpstr>
      <vt:lpstr>Postorder Traversal:</vt:lpstr>
      <vt:lpstr>Postorder Traversal:</vt:lpstr>
      <vt:lpstr>Height</vt:lpstr>
      <vt:lpstr>Height</vt:lpstr>
      <vt:lpstr>Sum</vt:lpstr>
      <vt:lpstr>Sum</vt:lpstr>
      <vt:lpstr>Invert binary tree</vt:lpstr>
      <vt:lpstr>Invert binary tree</vt:lpstr>
      <vt:lpstr>Invert binary tree</vt:lpstr>
      <vt:lpstr>Invert binary tree</vt:lpstr>
      <vt:lpstr>Invert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CSCI2100D Tutorial 5</dc:title>
  <dc:creator>ZHANG Fangyuan</dc:creator>
  <cp:lastModifiedBy>GUO, Qintian</cp:lastModifiedBy>
  <cp:revision>14</cp:revision>
  <dcterms:modified xsi:type="dcterms:W3CDTF">2024-02-25T15:47:46Z</dcterms:modified>
</cp:coreProperties>
</file>