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56" r:id="rId2"/>
    <p:sldId id="331" r:id="rId3"/>
    <p:sldId id="598" r:id="rId4"/>
    <p:sldId id="599" r:id="rId5"/>
    <p:sldId id="575" r:id="rId6"/>
    <p:sldId id="516" r:id="rId7"/>
    <p:sldId id="620" r:id="rId8"/>
    <p:sldId id="621" r:id="rId9"/>
    <p:sldId id="622" r:id="rId10"/>
    <p:sldId id="517" r:id="rId11"/>
    <p:sldId id="519" r:id="rId12"/>
    <p:sldId id="523" r:id="rId13"/>
    <p:sldId id="522" r:id="rId14"/>
    <p:sldId id="486" r:id="rId15"/>
    <p:sldId id="481" r:id="rId16"/>
    <p:sldId id="605" r:id="rId17"/>
    <p:sldId id="503" r:id="rId18"/>
    <p:sldId id="511" r:id="rId19"/>
    <p:sldId id="606" r:id="rId2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4FF"/>
    <a:srgbClr val="00A249"/>
    <a:srgbClr val="FF6600"/>
    <a:srgbClr val="6600CC"/>
    <a:srgbClr val="FF66CC"/>
    <a:srgbClr val="FF00FF"/>
    <a:srgbClr val="4F81BD"/>
    <a:srgbClr val="3333B2"/>
    <a:srgbClr val="4044B9"/>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01" autoAdjust="0"/>
    <p:restoredTop sz="82446" autoAdjust="0"/>
  </p:normalViewPr>
  <p:slideViewPr>
    <p:cSldViewPr>
      <p:cViewPr varScale="1">
        <p:scale>
          <a:sx n="114" d="100"/>
          <a:sy n="114" d="100"/>
        </p:scale>
        <p:origin x="2424" y="168"/>
      </p:cViewPr>
      <p:guideLst>
        <p:guide orient="horz" pos="2160"/>
        <p:guide pos="3840"/>
      </p:guideLst>
    </p:cSldViewPr>
  </p:slideViewPr>
  <p:outlineViewPr>
    <p:cViewPr>
      <p:scale>
        <a:sx n="33" d="100"/>
        <a:sy n="33" d="100"/>
      </p:scale>
      <p:origin x="0" y="0"/>
    </p:cViewPr>
  </p:outlineViewPr>
  <p:notesTextViewPr>
    <p:cViewPr>
      <p:scale>
        <a:sx n="105" d="100"/>
        <a:sy n="105" d="100"/>
      </p:scale>
      <p:origin x="0" y="0"/>
    </p:cViewPr>
  </p:notesTextViewPr>
  <p:notesViewPr>
    <p:cSldViewPr>
      <p:cViewPr varScale="1">
        <p:scale>
          <a:sx n="55" d="100"/>
          <a:sy n="55" d="100"/>
        </p:scale>
        <p:origin x="261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 Xinyu" userId="9b63055c-dbf2-450c-8344-e89510f05540" providerId="ADAL" clId="{5C0A66A6-361E-164B-AF17-A8B3F052996B}"/>
    <pc:docChg chg="undo redo custSel modSld">
      <pc:chgData name="DU, Xinyu" userId="9b63055c-dbf2-450c-8344-e89510f05540" providerId="ADAL" clId="{5C0A66A6-361E-164B-AF17-A8B3F052996B}" dt="2023-03-26T11:37:55.376" v="764" actId="20577"/>
      <pc:docMkLst>
        <pc:docMk/>
      </pc:docMkLst>
      <pc:sldChg chg="modSp mod">
        <pc:chgData name="DU, Xinyu" userId="9b63055c-dbf2-450c-8344-e89510f05540" providerId="ADAL" clId="{5C0A66A6-361E-164B-AF17-A8B3F052996B}" dt="2023-03-26T08:48:51.113" v="204" actId="1076"/>
        <pc:sldMkLst>
          <pc:docMk/>
          <pc:sldMk cId="2552219191" sldId="497"/>
        </pc:sldMkLst>
        <pc:spChg chg="mod">
          <ac:chgData name="DU, Xinyu" userId="9b63055c-dbf2-450c-8344-e89510f05540" providerId="ADAL" clId="{5C0A66A6-361E-164B-AF17-A8B3F052996B}" dt="2023-03-26T08:46:27.868" v="13" actId="20577"/>
          <ac:spMkLst>
            <pc:docMk/>
            <pc:sldMk cId="2552219191" sldId="497"/>
            <ac:spMk id="10" creationId="{F84C062C-2E1B-8C41-928C-2C6671BEF496}"/>
          </ac:spMkLst>
        </pc:spChg>
        <pc:spChg chg="mod">
          <ac:chgData name="DU, Xinyu" userId="9b63055c-dbf2-450c-8344-e89510f05540" providerId="ADAL" clId="{5C0A66A6-361E-164B-AF17-A8B3F052996B}" dt="2023-03-26T08:48:51.113" v="204" actId="1076"/>
          <ac:spMkLst>
            <pc:docMk/>
            <pc:sldMk cId="2552219191" sldId="497"/>
            <ac:spMk id="12" creationId="{0D862817-49CB-A441-A0FE-9ADD1E2791AF}"/>
          </ac:spMkLst>
        </pc:spChg>
      </pc:sldChg>
      <pc:sldChg chg="modSp mod">
        <pc:chgData name="DU, Xinyu" userId="9b63055c-dbf2-450c-8344-e89510f05540" providerId="ADAL" clId="{5C0A66A6-361E-164B-AF17-A8B3F052996B}" dt="2023-03-26T08:49:24.922" v="275" actId="20577"/>
        <pc:sldMkLst>
          <pc:docMk/>
          <pc:sldMk cId="1128162514" sldId="502"/>
        </pc:sldMkLst>
        <pc:spChg chg="mod">
          <ac:chgData name="DU, Xinyu" userId="9b63055c-dbf2-450c-8344-e89510f05540" providerId="ADAL" clId="{5C0A66A6-361E-164B-AF17-A8B3F052996B}" dt="2023-03-26T08:49:24.922" v="275" actId="20577"/>
          <ac:spMkLst>
            <pc:docMk/>
            <pc:sldMk cId="1128162514" sldId="502"/>
            <ac:spMk id="10" creationId="{F84C062C-2E1B-8C41-928C-2C6671BEF496}"/>
          </ac:spMkLst>
        </pc:spChg>
      </pc:sldChg>
      <pc:sldChg chg="modSp mod">
        <pc:chgData name="DU, Xinyu" userId="9b63055c-dbf2-450c-8344-e89510f05540" providerId="ADAL" clId="{5C0A66A6-361E-164B-AF17-A8B3F052996B}" dt="2023-03-26T11:37:55.376" v="764" actId="20577"/>
        <pc:sldMkLst>
          <pc:docMk/>
          <pc:sldMk cId="4049556906" sldId="503"/>
        </pc:sldMkLst>
        <pc:spChg chg="mod">
          <ac:chgData name="DU, Xinyu" userId="9b63055c-dbf2-450c-8344-e89510f05540" providerId="ADAL" clId="{5C0A66A6-361E-164B-AF17-A8B3F052996B}" dt="2023-03-26T11:37:55.376" v="764" actId="20577"/>
          <ac:spMkLst>
            <pc:docMk/>
            <pc:sldMk cId="4049556906" sldId="503"/>
            <ac:spMk id="7" creationId="{C4276646-FDE7-DF45-A49A-2626220AE1B5}"/>
          </ac:spMkLst>
        </pc:spChg>
        <pc:spChg chg="mod">
          <ac:chgData name="DU, Xinyu" userId="9b63055c-dbf2-450c-8344-e89510f05540" providerId="ADAL" clId="{5C0A66A6-361E-164B-AF17-A8B3F052996B}" dt="2023-03-26T11:37:14.134" v="721" actId="20577"/>
          <ac:spMkLst>
            <pc:docMk/>
            <pc:sldMk cId="4049556906" sldId="503"/>
            <ac:spMk id="9" creationId="{B26F7D91-942F-C749-85B0-C98756F606D4}"/>
          </ac:spMkLst>
        </pc:spChg>
      </pc:sldChg>
      <pc:sldChg chg="modSp mod">
        <pc:chgData name="DU, Xinyu" userId="9b63055c-dbf2-450c-8344-e89510f05540" providerId="ADAL" clId="{5C0A66A6-361E-164B-AF17-A8B3F052996B}" dt="2023-03-26T09:15:01.801" v="603" actId="20577"/>
        <pc:sldMkLst>
          <pc:docMk/>
          <pc:sldMk cId="4025196659" sldId="504"/>
        </pc:sldMkLst>
        <pc:spChg chg="mod">
          <ac:chgData name="DU, Xinyu" userId="9b63055c-dbf2-450c-8344-e89510f05540" providerId="ADAL" clId="{5C0A66A6-361E-164B-AF17-A8B3F052996B}" dt="2023-03-26T09:15:01.801" v="603" actId="20577"/>
          <ac:spMkLst>
            <pc:docMk/>
            <pc:sldMk cId="4025196659" sldId="504"/>
            <ac:spMk id="12" creationId="{0D862817-49CB-A441-A0FE-9ADD1E2791AF}"/>
          </ac:spMkLst>
        </pc:spChg>
      </pc:sldChg>
      <pc:sldChg chg="modSp mod">
        <pc:chgData name="DU, Xinyu" userId="9b63055c-dbf2-450c-8344-e89510f05540" providerId="ADAL" clId="{5C0A66A6-361E-164B-AF17-A8B3F052996B}" dt="2023-03-26T09:22:35.371" v="608" actId="108"/>
        <pc:sldMkLst>
          <pc:docMk/>
          <pc:sldMk cId="442335496" sldId="505"/>
        </pc:sldMkLst>
        <pc:spChg chg="mod">
          <ac:chgData name="DU, Xinyu" userId="9b63055c-dbf2-450c-8344-e89510f05540" providerId="ADAL" clId="{5C0A66A6-361E-164B-AF17-A8B3F052996B}" dt="2023-03-26T09:22:35.371" v="608" actId="108"/>
          <ac:spMkLst>
            <pc:docMk/>
            <pc:sldMk cId="442335496" sldId="505"/>
            <ac:spMk id="10" creationId="{F84C062C-2E1B-8C41-928C-2C6671BEF496}"/>
          </ac:spMkLst>
        </pc:spChg>
      </pc:sldChg>
      <pc:sldChg chg="modSp mod">
        <pc:chgData name="DU, Xinyu" userId="9b63055c-dbf2-450c-8344-e89510f05540" providerId="ADAL" clId="{5C0A66A6-361E-164B-AF17-A8B3F052996B}" dt="2023-03-26T08:50:37.598" v="311" actId="20577"/>
        <pc:sldMkLst>
          <pc:docMk/>
          <pc:sldMk cId="337645567" sldId="507"/>
        </pc:sldMkLst>
        <pc:spChg chg="mod">
          <ac:chgData name="DU, Xinyu" userId="9b63055c-dbf2-450c-8344-e89510f05540" providerId="ADAL" clId="{5C0A66A6-361E-164B-AF17-A8B3F052996B}" dt="2023-03-26T08:50:37.598" v="311" actId="20577"/>
          <ac:spMkLst>
            <pc:docMk/>
            <pc:sldMk cId="337645567" sldId="507"/>
            <ac:spMk id="10" creationId="{F84C062C-2E1B-8C41-928C-2C6671BEF496}"/>
          </ac:spMkLst>
        </pc:spChg>
      </pc:sldChg>
      <pc:sldChg chg="modSp mod">
        <pc:chgData name="DU, Xinyu" userId="9b63055c-dbf2-450c-8344-e89510f05540" providerId="ADAL" clId="{5C0A66A6-361E-164B-AF17-A8B3F052996B}" dt="2023-03-26T08:49:54.029" v="289" actId="20577"/>
        <pc:sldMkLst>
          <pc:docMk/>
          <pc:sldMk cId="1750767273" sldId="578"/>
        </pc:sldMkLst>
        <pc:spChg chg="mod">
          <ac:chgData name="DU, Xinyu" userId="9b63055c-dbf2-450c-8344-e89510f05540" providerId="ADAL" clId="{5C0A66A6-361E-164B-AF17-A8B3F052996B}" dt="2023-03-26T08:49:54.029" v="289" actId="20577"/>
          <ac:spMkLst>
            <pc:docMk/>
            <pc:sldMk cId="1750767273" sldId="578"/>
            <ac:spMk id="10" creationId="{F84C062C-2E1B-8C41-928C-2C6671BEF496}"/>
          </ac:spMkLst>
        </pc:spChg>
      </pc:sldChg>
      <pc:sldChg chg="modSp mod">
        <pc:chgData name="DU, Xinyu" userId="9b63055c-dbf2-450c-8344-e89510f05540" providerId="ADAL" clId="{5C0A66A6-361E-164B-AF17-A8B3F052996B}" dt="2023-03-26T08:59:24.290" v="337" actId="20577"/>
        <pc:sldMkLst>
          <pc:docMk/>
          <pc:sldMk cId="934779271" sldId="603"/>
        </pc:sldMkLst>
        <pc:spChg chg="mod">
          <ac:chgData name="DU, Xinyu" userId="9b63055c-dbf2-450c-8344-e89510f05540" providerId="ADAL" clId="{5C0A66A6-361E-164B-AF17-A8B3F052996B}" dt="2023-03-26T08:59:24.290" v="337" actId="20577"/>
          <ac:spMkLst>
            <pc:docMk/>
            <pc:sldMk cId="934779271" sldId="603"/>
            <ac:spMk id="15" creationId="{2E95ABC5-6EF7-358D-8039-5FA6377EED05}"/>
          </ac:spMkLst>
        </pc:spChg>
      </pc:sldChg>
      <pc:sldChg chg="modSp mod">
        <pc:chgData name="DU, Xinyu" userId="9b63055c-dbf2-450c-8344-e89510f05540" providerId="ADAL" clId="{5C0A66A6-361E-164B-AF17-A8B3F052996B}" dt="2023-03-26T08:42:20.001" v="11" actId="20577"/>
        <pc:sldMkLst>
          <pc:docMk/>
          <pc:sldMk cId="628621047" sldId="605"/>
        </pc:sldMkLst>
        <pc:spChg chg="mod">
          <ac:chgData name="DU, Xinyu" userId="9b63055c-dbf2-450c-8344-e89510f05540" providerId="ADAL" clId="{5C0A66A6-361E-164B-AF17-A8B3F052996B}" dt="2023-03-26T08:42:20.001" v="11" actId="20577"/>
          <ac:spMkLst>
            <pc:docMk/>
            <pc:sldMk cId="628621047" sldId="605"/>
            <ac:spMk id="7" creationId="{C4276646-FDE7-DF45-A49A-2626220AE1B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34" tIns="48317" rIns="96634" bIns="48317"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6634" tIns="48317" rIns="96634" bIns="48317" rtlCol="0"/>
          <a:lstStyle>
            <a:lvl1pPr algn="r">
              <a:defRPr sz="1300"/>
            </a:lvl1pPr>
          </a:lstStyle>
          <a:p>
            <a:fld id="{0B9AF00C-6D75-48A8-A194-B96D46F0E30B}" type="datetimeFigureOut">
              <a:rPr lang="en-US" smtClean="0"/>
              <a:t>3/18/24</a:t>
            </a:fld>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34" tIns="48317" rIns="96634" bIns="48317"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34" tIns="48317" rIns="96634" bIns="48317" rtlCol="0" anchor="b"/>
          <a:lstStyle>
            <a:lvl1pPr algn="r">
              <a:defRPr sz="13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4" tIns="48317" rIns="96634" bIns="48317"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4" tIns="48317" rIns="96634" bIns="48317" rtlCol="0"/>
          <a:lstStyle>
            <a:lvl1pPr algn="r" fontAlgn="auto">
              <a:spcBef>
                <a:spcPts val="0"/>
              </a:spcBef>
              <a:spcAft>
                <a:spcPts val="0"/>
              </a:spcAft>
              <a:defRPr sz="1300" smtClean="0">
                <a:latin typeface="+mn-lt"/>
                <a:cs typeface="+mn-cs"/>
              </a:defRPr>
            </a:lvl1pPr>
          </a:lstStyle>
          <a:p>
            <a:pPr>
              <a:defRPr/>
            </a:pPr>
            <a:fld id="{564DB847-A7C6-423F-B771-46A6092732E3}" type="datetimeFigureOut">
              <a:rPr lang="en-US"/>
              <a:pPr>
                <a:defRPr/>
              </a:pPr>
              <a:t>3/18/24</a:t>
            </a:fld>
            <a:endParaRPr lang="en-US"/>
          </a:p>
        </p:txBody>
      </p:sp>
      <p:sp>
        <p:nvSpPr>
          <p:cNvPr id="4" name="Slide Image Placeholder 3"/>
          <p:cNvSpPr>
            <a:spLocks noGrp="1" noRot="1" noChangeAspect="1"/>
          </p:cNvSpPr>
          <p:nvPr>
            <p:ph type="sldImg" idx="2"/>
          </p:nvPr>
        </p:nvSpPr>
        <p:spPr>
          <a:xfrm>
            <a:off x="457200" y="719138"/>
            <a:ext cx="6400800" cy="3602037"/>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34" tIns="48317" rIns="96634" bIns="48317"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3"/>
            <a:ext cx="3169920" cy="480060"/>
          </a:xfrm>
          <a:prstGeom prst="rect">
            <a:avLst/>
          </a:prstGeom>
        </p:spPr>
        <p:txBody>
          <a:bodyPr vert="horz" lIns="96634" tIns="48317" rIns="96634" bIns="48317" rtlCol="0" anchor="b"/>
          <a:lstStyle>
            <a:lvl1pPr algn="r" fontAlgn="auto">
              <a:spcBef>
                <a:spcPts val="0"/>
              </a:spcBef>
              <a:spcAft>
                <a:spcPts val="0"/>
              </a:spcAft>
              <a:defRPr sz="13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51759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3328151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244330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2991002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17</a:t>
            </a:fld>
            <a:endParaRPr lang="en-US"/>
          </a:p>
        </p:txBody>
      </p:sp>
    </p:spTree>
    <p:extLst>
      <p:ext uri="{BB962C8B-B14F-4D97-AF65-F5344CB8AC3E}">
        <p14:creationId xmlns:p14="http://schemas.microsoft.com/office/powerpoint/2010/main" val="60393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18</a:t>
            </a:fld>
            <a:endParaRPr lang="en-US"/>
          </a:p>
        </p:txBody>
      </p:sp>
    </p:spTree>
    <p:extLst>
      <p:ext uri="{BB962C8B-B14F-4D97-AF65-F5344CB8AC3E}">
        <p14:creationId xmlns:p14="http://schemas.microsoft.com/office/powerpoint/2010/main" val="235653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19</a:t>
            </a:fld>
            <a:endParaRPr lang="en-US"/>
          </a:p>
        </p:txBody>
      </p:sp>
    </p:spTree>
    <p:extLst>
      <p:ext uri="{BB962C8B-B14F-4D97-AF65-F5344CB8AC3E}">
        <p14:creationId xmlns:p14="http://schemas.microsoft.com/office/powerpoint/2010/main" val="327667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403718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89132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299147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80461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383742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343973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698642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266306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11200" y="1295400"/>
            <a:ext cx="10769600" cy="1557536"/>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 name="Title 1"/>
          <p:cNvSpPr>
            <a:spLocks noGrp="1"/>
          </p:cNvSpPr>
          <p:nvPr>
            <p:ph type="ctrTitle"/>
          </p:nvPr>
        </p:nvSpPr>
        <p:spPr>
          <a:xfrm>
            <a:off x="812800" y="1447800"/>
            <a:ext cx="10563787" cy="838200"/>
          </a:xfrm>
        </p:spPr>
        <p:txBody>
          <a:bodyPr/>
          <a:lstStyle>
            <a:lvl1pPr>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9"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10"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Lab 3</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Lab 3</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12"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13"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
        <p:nvSpPr>
          <p:cNvPr id="14" name="Rounded Rectangle 5"/>
          <p:cNvSpPr/>
          <p:nvPr userDrawn="1"/>
        </p:nvSpPr>
        <p:spPr>
          <a:xfrm>
            <a:off x="825413" y="2884552"/>
            <a:ext cx="10769600" cy="901432"/>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itle 1"/>
          <p:cNvSpPr>
            <a:spLocks noGrp="1"/>
          </p:cNvSpPr>
          <p:nvPr>
            <p:ph type="ctrTitle"/>
          </p:nvPr>
        </p:nvSpPr>
        <p:spPr>
          <a:xfrm>
            <a:off x="928320" y="2916168"/>
            <a:ext cx="10563787" cy="838200"/>
          </a:xfrm>
        </p:spPr>
        <p:txBody>
          <a:bodyPr/>
          <a:lstStyle>
            <a:lvl1pPr>
              <a:defRPr sz="4000" baseline="0">
                <a:solidFill>
                  <a:schemeClr val="bg1"/>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5980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p:nvSpPr>
        <p:spPr>
          <a:xfrm>
            <a:off x="0" y="-5298"/>
            <a:ext cx="12192000" cy="92202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406400" y="1196753"/>
            <a:ext cx="11176000" cy="4929411"/>
          </a:xfrm>
        </p:spPr>
        <p:txBody>
          <a:bodyPr/>
          <a:lstStyle>
            <a:lvl1pPr>
              <a:buSzPct val="60000"/>
              <a:buFontTx/>
              <a:buBlip>
                <a:blip r:embed="rId2"/>
              </a:buBlip>
              <a:defRPr>
                <a:latin typeface="+mj-lt"/>
                <a:cs typeface="Times New Roman" panose="02020603050405020304" pitchFamily="18" charset="0"/>
              </a:defRPr>
            </a:lvl1pPr>
            <a:lvl2pPr>
              <a:buSzPct val="60000"/>
              <a:buFontTx/>
              <a:buBlip>
                <a:blip r:embed="rId3"/>
              </a:buBlip>
              <a:defRPr>
                <a:latin typeface="+mj-lt"/>
                <a:cs typeface="Times New Roman" panose="02020603050405020304" pitchFamily="18" charset="0"/>
              </a:defRPr>
            </a:lvl2pPr>
            <a:lvl3pPr>
              <a:defRPr>
                <a:latin typeface="+mj-lt"/>
                <a:cs typeface="Times New Roman" panose="02020603050405020304" pitchFamily="18" charset="0"/>
              </a:defRPr>
            </a:lvl3pPr>
            <a:lvl4pPr>
              <a:defRPr>
                <a:latin typeface="+mj-lt"/>
                <a:cs typeface="Times New Roman" panose="02020603050405020304" pitchFamily="18" charset="0"/>
              </a:defRPr>
            </a:lvl4pPr>
            <a:lvl5pPr>
              <a:defRPr>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 y="14645"/>
            <a:ext cx="12191999" cy="900183"/>
          </a:xfrm>
        </p:spPr>
        <p:txBody>
          <a:bodyPr/>
          <a:lstStyle>
            <a:lvl1pPr marL="182880" algn="l">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20"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3"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24"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defRPr>
            </a:lvl1pPr>
          </a:lstStyle>
          <a:p>
            <a:r>
              <a:rPr lang="en-US" dirty="0"/>
              <a:t>Click to edit Master title style</a:t>
            </a:r>
          </a:p>
        </p:txBody>
      </p:sp>
      <p:sp>
        <p:nvSpPr>
          <p:cNvPr id="21"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3"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4"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25"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defRPr>
            </a:lvl1pPr>
          </a:lstStyle>
          <a:p>
            <a:r>
              <a:rPr lang="en-US" dirty="0"/>
              <a:t>Click to edit Master title style</a:t>
            </a:r>
          </a:p>
        </p:txBody>
      </p:sp>
      <p:sp>
        <p:nvSpPr>
          <p:cNvPr id="23"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4"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5"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6"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27"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 y="0"/>
            <a:ext cx="12191999" cy="762000"/>
          </a:xfrm>
        </p:spPr>
        <p:txBody>
          <a:bodyPr/>
          <a:lstStyle>
            <a:lvl1pPr marL="182880" algn="l">
              <a:defRPr baseline="0">
                <a:solidFill>
                  <a:schemeClr val="bg1"/>
                </a:solidFill>
                <a:latin typeface="+mn-lt"/>
              </a:defRPr>
            </a:lvl1pPr>
          </a:lstStyle>
          <a:p>
            <a:r>
              <a:rPr lang="en-US" dirty="0"/>
              <a:t>Click to edit Master title style</a:t>
            </a:r>
          </a:p>
        </p:txBody>
      </p:sp>
      <p:sp>
        <p:nvSpPr>
          <p:cNvPr id="19"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0"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2"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23"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3"/>
          <p:cNvSpPr/>
          <p:nvPr userDrawn="1"/>
        </p:nvSpPr>
        <p:spPr>
          <a:xfrm>
            <a:off x="5455907" y="6597352"/>
            <a:ext cx="6736092"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8" name="Rectangle 4"/>
          <p:cNvSpPr/>
          <p:nvPr userDrawn="1"/>
        </p:nvSpPr>
        <p:spPr>
          <a:xfrm>
            <a:off x="-2" y="6597352"/>
            <a:ext cx="5455907"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9" name="TextBox 6"/>
          <p:cNvSpPr txBox="1"/>
          <p:nvPr userDrawn="1"/>
        </p:nvSpPr>
        <p:spPr>
          <a:xfrm>
            <a:off x="15345" y="6597352"/>
            <a:ext cx="544056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0" name="Footer Placeholder 4"/>
          <p:cNvSpPr>
            <a:spLocks noGrp="1"/>
          </p:cNvSpPr>
          <p:nvPr>
            <p:ph type="ftr" sz="quarter" idx="11"/>
          </p:nvPr>
        </p:nvSpPr>
        <p:spPr>
          <a:xfrm>
            <a:off x="6096000" y="6597352"/>
            <a:ext cx="5376597" cy="260648"/>
          </a:xfrm>
        </p:spPr>
        <p:txBody>
          <a:bodyPr/>
          <a:lstStyle>
            <a:lvl1pPr algn="l">
              <a:defRPr lang="en-AU" b="0" i="0" smtClean="0">
                <a:solidFill>
                  <a:schemeClr val="bg1"/>
                </a:solidFill>
                <a:effectLst/>
              </a:defRPr>
            </a:lvl1pPr>
          </a:lstStyle>
          <a:p>
            <a:pPr>
              <a:defRPr/>
            </a:pPr>
            <a:r>
              <a:rPr lang="en-US"/>
              <a:t>Lab 3</a:t>
            </a:r>
            <a:endParaRPr lang="en-US" dirty="0"/>
          </a:p>
        </p:txBody>
      </p:sp>
      <p:sp>
        <p:nvSpPr>
          <p:cNvPr id="21" name="Slide Number Placeholder 5"/>
          <p:cNvSpPr>
            <a:spLocks noGrp="1"/>
          </p:cNvSpPr>
          <p:nvPr>
            <p:ph type="sldNum" sz="quarter" idx="12"/>
          </p:nvPr>
        </p:nvSpPr>
        <p:spPr>
          <a:xfrm>
            <a:off x="10668000" y="6597352"/>
            <a:ext cx="1524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Lab 3</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Lab 3</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Lab 3</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7" r:id="rId2"/>
    <p:sldLayoutId id="2147483672"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0.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gif"/><Relationship Id="rId4" Type="http://schemas.openxmlformats.org/officeDocument/2006/relationships/image" Target="../media/image8.png"/><Relationship Id="rId9" Type="http://schemas.openxmlformats.org/officeDocument/2006/relationships/image" Target="../media/image1.gif"/></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ww.cuhk.edu.hk/policy/academichonesty/" TargetMode="External"/><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2133600" y="1371600"/>
            <a:ext cx="7924800" cy="1409328"/>
          </a:xfrm>
        </p:spPr>
        <p:txBody>
          <a:bodyPr/>
          <a:lstStyle/>
          <a:p>
            <a:r>
              <a:rPr lang="en-US" altLang="zh-CN" sz="3600" dirty="0"/>
              <a:t>CSCI2100D Lab 3</a:t>
            </a:r>
            <a:endParaRPr lang="en-US" sz="3600" dirty="0">
              <a:latin typeface="Comic Sans MS" panose="030F0702030302020204" pitchFamily="66" charset="0"/>
            </a:endParaRPr>
          </a:p>
        </p:txBody>
      </p:sp>
      <p:sp>
        <p:nvSpPr>
          <p:cNvPr id="4" name="Slide Number Placeholder 3"/>
          <p:cNvSpPr>
            <a:spLocks noGrp="1"/>
          </p:cNvSpPr>
          <p:nvPr>
            <p:ph type="sldNum" sz="quarter" idx="12"/>
          </p:nvPr>
        </p:nvSpPr>
        <p:spPr>
          <a:xfrm>
            <a:off x="9912424" y="6597352"/>
            <a:ext cx="755576" cy="260648"/>
          </a:xfrm>
        </p:spPr>
        <p:txBody>
          <a:bodyPr/>
          <a:lstStyle/>
          <a:p>
            <a:pPr>
              <a:defRPr/>
            </a:pPr>
            <a:r>
              <a:rPr lang="en-US" dirty="0"/>
              <a:t>1</a:t>
            </a:r>
          </a:p>
        </p:txBody>
      </p:sp>
      <p:sp>
        <p:nvSpPr>
          <p:cNvPr id="6" name="TextBox 5"/>
          <p:cNvSpPr txBox="1"/>
          <p:nvPr/>
        </p:nvSpPr>
        <p:spPr>
          <a:xfrm>
            <a:off x="3593722" y="3429001"/>
            <a:ext cx="5004556" cy="461665"/>
          </a:xfrm>
          <a:prstGeom prst="rect">
            <a:avLst/>
          </a:prstGeom>
          <a:noFill/>
        </p:spPr>
        <p:txBody>
          <a:bodyPr wrap="square" rtlCol="0">
            <a:spAutoFit/>
          </a:bodyPr>
          <a:lstStyle/>
          <a:p>
            <a:pPr algn="ctr"/>
            <a:r>
              <a:rPr lang="en-US" altLang="zh-CN" sz="2400" dirty="0" err="1">
                <a:latin typeface="Comic Sans MS" panose="030F0702030302020204" pitchFamily="66" charset="0"/>
                <a:cs typeface="Times New Roman" panose="02020603050405020304" pitchFamily="18" charset="0"/>
              </a:rPr>
              <a:t>Xinyu</a:t>
            </a:r>
            <a:r>
              <a:rPr lang="en-US" altLang="zh-CN" sz="2400" dirty="0">
                <a:latin typeface="Comic Sans MS" panose="030F0702030302020204" pitchFamily="66" charset="0"/>
                <a:cs typeface="Times New Roman" panose="02020603050405020304" pitchFamily="18" charset="0"/>
              </a:rPr>
              <a:t> Du</a:t>
            </a:r>
          </a:p>
        </p:txBody>
      </p:sp>
      <p:sp>
        <p:nvSpPr>
          <p:cNvPr id="9" name="Rectangle 8"/>
          <p:cNvSpPr/>
          <p:nvPr/>
        </p:nvSpPr>
        <p:spPr>
          <a:xfrm>
            <a:off x="3935760" y="3068960"/>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矩形 1"/>
          <p:cNvSpPr/>
          <p:nvPr/>
        </p:nvSpPr>
        <p:spPr>
          <a:xfrm>
            <a:off x="2704220" y="4294837"/>
            <a:ext cx="7208204" cy="646331"/>
          </a:xfrm>
          <a:prstGeom prst="rect">
            <a:avLst/>
          </a:prstGeom>
        </p:spPr>
        <p:txBody>
          <a:bodyPr wrap="square">
            <a:spAutoFit/>
          </a:bodyPr>
          <a:lstStyle/>
          <a:p>
            <a:pPr algn="ctr"/>
            <a:r>
              <a:rPr lang="en-US" dirty="0">
                <a:latin typeface="Comic Sans MS" panose="030F0702030302020204" pitchFamily="66" charset="0"/>
              </a:rPr>
              <a:t>Department of Systems Engineering and Engineering Management</a:t>
            </a:r>
          </a:p>
          <a:p>
            <a:pPr algn="ctr"/>
            <a:r>
              <a:rPr lang="en-US" dirty="0">
                <a:latin typeface="Comic Sans MS" panose="030F0702030302020204" pitchFamily="66" charset="0"/>
              </a:rPr>
              <a:t>Chinese University of Hong Kong</a:t>
            </a:r>
          </a:p>
        </p:txBody>
      </p:sp>
      <p:sp>
        <p:nvSpPr>
          <p:cNvPr id="8"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3</a:t>
            </a:r>
          </a:p>
        </p:txBody>
      </p:sp>
    </p:spTree>
  </p:cSld>
  <p:clrMapOvr>
    <a:masterClrMapping/>
  </p:clrMapOvr>
  <mc:AlternateContent xmlns:mc="http://schemas.openxmlformats.org/markup-compatibility/2006" xmlns:p14="http://schemas.microsoft.com/office/powerpoint/2010/main">
    <mc:Choice Requires="p14">
      <p:transition spd="slow" p14:dur="2000" advTm="1352"/>
    </mc:Choice>
    <mc:Fallback xmlns="">
      <p:transition spd="slow" advTm="13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Lower Bound in BST</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10</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78" name="内容占位符 1">
            <a:extLst>
              <a:ext uri="{FF2B5EF4-FFF2-40B4-BE49-F238E27FC236}">
                <a16:creationId xmlns:a16="http://schemas.microsoft.com/office/drawing/2014/main" id="{0EED3797-D56E-45D2-A9DE-9648747705EF}"/>
              </a:ext>
            </a:extLst>
          </p:cNvPr>
          <p:cNvSpPr txBox="1">
            <a:spLocks/>
          </p:cNvSpPr>
          <p:nvPr/>
        </p:nvSpPr>
        <p:spPr bwMode="auto">
          <a:xfrm>
            <a:off x="163305" y="964294"/>
            <a:ext cx="7536549" cy="4929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A binary search tree is a binary tree that satisfies the following properties:</a:t>
            </a:r>
          </a:p>
          <a:p>
            <a:pPr lvl="1"/>
            <a:r>
              <a:rPr lang="en-US" altLang="zh-TW" sz="2000" dirty="0"/>
              <a:t>Every node has a unique key.</a:t>
            </a:r>
          </a:p>
          <a:p>
            <a:pPr lvl="1"/>
            <a:r>
              <a:rPr lang="en-US" altLang="zh-TW" sz="2000" dirty="0"/>
              <a:t>For each internal node </a:t>
            </a:r>
            <a:r>
              <a:rPr lang="en-US" altLang="zh-TW" sz="2000" dirty="0">
                <a:solidFill>
                  <a:srgbClr val="FF0000"/>
                </a:solidFill>
              </a:rPr>
              <a:t>x</a:t>
            </a:r>
            <a:r>
              <a:rPr lang="en-US" altLang="zh-TW" sz="2000" dirty="0"/>
              <a:t>:</a:t>
            </a:r>
          </a:p>
          <a:p>
            <a:pPr lvl="2"/>
            <a:r>
              <a:rPr lang="en-US" altLang="zh-TW" sz="2000" dirty="0"/>
              <a:t>All nodes in a nonempty </a:t>
            </a:r>
            <a:r>
              <a:rPr lang="en-US" altLang="zh-TW" sz="2000" dirty="0">
                <a:solidFill>
                  <a:srgbClr val="C00000"/>
                </a:solidFill>
              </a:rPr>
              <a:t>left subtree </a:t>
            </a:r>
            <a:r>
              <a:rPr lang="en-US" altLang="zh-TW" sz="2000" dirty="0"/>
              <a:t>of </a:t>
            </a:r>
            <a:r>
              <a:rPr lang="en-US" altLang="zh-TW" sz="2000" dirty="0">
                <a:solidFill>
                  <a:srgbClr val="FF0000"/>
                </a:solidFill>
              </a:rPr>
              <a:t>x</a:t>
            </a:r>
            <a:r>
              <a:rPr lang="en-US" altLang="zh-TW" sz="2000" dirty="0">
                <a:solidFill>
                  <a:srgbClr val="C00000"/>
                </a:solidFill>
              </a:rPr>
              <a:t> </a:t>
            </a:r>
            <a:r>
              <a:rPr lang="en-US" altLang="zh-TW" sz="2000" dirty="0"/>
              <a:t>must have keys </a:t>
            </a:r>
            <a:r>
              <a:rPr lang="en-US" altLang="zh-TW" sz="2000" dirty="0">
                <a:solidFill>
                  <a:srgbClr val="C00000"/>
                </a:solidFill>
              </a:rPr>
              <a:t>smaller</a:t>
            </a:r>
            <a:r>
              <a:rPr lang="en-US" altLang="zh-TW" sz="2000" dirty="0"/>
              <a:t> than the key of </a:t>
            </a:r>
            <a:r>
              <a:rPr lang="en-US" altLang="zh-TW" sz="2000" dirty="0">
                <a:solidFill>
                  <a:srgbClr val="FF0000"/>
                </a:solidFill>
              </a:rPr>
              <a:t>x</a:t>
            </a:r>
            <a:r>
              <a:rPr lang="en-US" altLang="zh-TW" sz="2000" dirty="0"/>
              <a:t>.</a:t>
            </a:r>
          </a:p>
          <a:p>
            <a:pPr lvl="2"/>
            <a:r>
              <a:rPr lang="en-US" altLang="zh-TW" sz="2000" dirty="0"/>
              <a:t>All nodes in a nonempty </a:t>
            </a:r>
            <a:r>
              <a:rPr lang="en-US" altLang="zh-TW" sz="2000" dirty="0">
                <a:solidFill>
                  <a:srgbClr val="C00000"/>
                </a:solidFill>
              </a:rPr>
              <a:t>right subtree </a:t>
            </a:r>
            <a:r>
              <a:rPr lang="en-US" altLang="zh-TW" sz="2000" dirty="0"/>
              <a:t>of </a:t>
            </a:r>
            <a:r>
              <a:rPr lang="en-US" altLang="zh-TW" sz="2000" dirty="0">
                <a:solidFill>
                  <a:srgbClr val="FF0000"/>
                </a:solidFill>
              </a:rPr>
              <a:t>x</a:t>
            </a:r>
            <a:r>
              <a:rPr lang="en-US" altLang="zh-TW" sz="2000" dirty="0">
                <a:solidFill>
                  <a:srgbClr val="C00000"/>
                </a:solidFill>
              </a:rPr>
              <a:t> </a:t>
            </a:r>
            <a:r>
              <a:rPr lang="en-US" altLang="zh-TW" sz="2000" dirty="0"/>
              <a:t>must have keys </a:t>
            </a:r>
            <a:r>
              <a:rPr lang="en-US" altLang="zh-TW" sz="2000" dirty="0">
                <a:solidFill>
                  <a:srgbClr val="C00000"/>
                </a:solidFill>
              </a:rPr>
              <a:t>larger</a:t>
            </a:r>
            <a:r>
              <a:rPr lang="en-US" altLang="zh-TW" sz="2000" dirty="0"/>
              <a:t> than the key of </a:t>
            </a:r>
            <a:r>
              <a:rPr lang="en-US" altLang="zh-TW" sz="2000" dirty="0">
                <a:solidFill>
                  <a:srgbClr val="FF0000"/>
                </a:solidFill>
              </a:rPr>
              <a:t>x</a:t>
            </a:r>
            <a:r>
              <a:rPr lang="en-US" altLang="zh-TW" sz="2000" dirty="0"/>
              <a:t>.</a:t>
            </a:r>
          </a:p>
          <a:p>
            <a:r>
              <a:rPr lang="en-US" altLang="zh-TW" sz="2400" dirty="0"/>
              <a:t>If you want to report lower bound of 5 in this BST.</a:t>
            </a:r>
          </a:p>
          <a:p>
            <a:pPr lvl="1"/>
            <a:r>
              <a:rPr lang="en-HK" altLang="zh-TW" sz="2000" dirty="0"/>
              <a:t>Since the value of the current element(root) is 8, which is larger than 5, just go to the left son of it, which is 3. Since the value of 3 is smaller than 5, we go to the right son of it, which is 6. We continue to check 6’s left son, which is 4. But node 4 does not have right child. Finally, we report 6.</a:t>
            </a:r>
          </a:p>
        </p:txBody>
      </p:sp>
      <p:pic>
        <p:nvPicPr>
          <p:cNvPr id="79" name="Picture 2" descr="https://upload.wikimedia.org/wikipedia/commons/thumb/d/da/Binary_search_tree.svg/1280px-Binary_search_tree.svg.png">
            <a:extLst>
              <a:ext uri="{FF2B5EF4-FFF2-40B4-BE49-F238E27FC236}">
                <a16:creationId xmlns:a16="http://schemas.microsoft.com/office/drawing/2014/main" id="{A1047BF6-BC3C-45E8-A50A-6712350AFF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9854" y="1556792"/>
            <a:ext cx="4162603" cy="346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76947"/>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AVL Tree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11</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mc:AlternateContent xmlns:mc="http://schemas.openxmlformats.org/markup-compatibility/2006" xmlns:a14="http://schemas.microsoft.com/office/drawing/2010/main">
        <mc:Choice Requires="a14">
          <p:sp>
            <p:nvSpPr>
              <p:cNvPr id="9" name="内容占位符 1">
                <a:extLst>
                  <a:ext uri="{FF2B5EF4-FFF2-40B4-BE49-F238E27FC236}">
                    <a16:creationId xmlns:a16="http://schemas.microsoft.com/office/drawing/2014/main" id="{9A15348F-047A-4EDA-BD6D-C093ED9091B6}"/>
                  </a:ext>
                </a:extLst>
              </p:cNvPr>
              <p:cNvSpPr>
                <a:spLocks noGrp="1"/>
              </p:cNvSpPr>
              <p:nvPr>
                <p:ph idx="1"/>
              </p:nvPr>
            </p:nvSpPr>
            <p:spPr>
              <a:xfrm>
                <a:off x="304800" y="1196752"/>
                <a:ext cx="11119792" cy="4929411"/>
              </a:xfrm>
            </p:spPr>
            <p:txBody>
              <a:bodyPr/>
              <a:lstStyle/>
              <a:p>
                <a:pPr>
                  <a:spcBef>
                    <a:spcPts val="500"/>
                  </a:spcBef>
                  <a:defRPr sz="2400"/>
                </a:pPr>
                <a:r>
                  <a:rPr lang="en-HK" dirty="0"/>
                  <a:t>We have introduced AVL tree in tutorial6 on the blackboard.</a:t>
                </a:r>
              </a:p>
              <a:p>
                <a:pPr>
                  <a:spcBef>
                    <a:spcPts val="500"/>
                  </a:spcBef>
                  <a:defRPr sz="2400"/>
                </a:pPr>
                <a:r>
                  <a:rPr lang="en-HK" sz="2400" dirty="0"/>
                  <a:t>After a series of insertions and deletions, we may not be able to guarantee that the height of the tree is still O(</a:t>
                </a:r>
                <a:r>
                  <a:rPr lang="en-HK" sz="2400" dirty="0" err="1"/>
                  <a:t>logn</a:t>
                </a:r>
                <a:r>
                  <a:rPr lang="en-HK" sz="2400" dirty="0"/>
                  <a:t>), so we need to rebalance the tree by rotation.</a:t>
                </a:r>
              </a:p>
              <a:p>
                <a:pPr>
                  <a:spcBef>
                    <a:spcPts val="500"/>
                  </a:spcBef>
                  <a:defRPr sz="2400"/>
                </a:pPr>
                <a:r>
                  <a:rPr lang="en-HK" dirty="0"/>
                  <a:t>An </a:t>
                </a:r>
                <a:r>
                  <a:rPr lang="en-HK" dirty="0">
                    <a:solidFill>
                      <a:srgbClr val="0D14FF"/>
                    </a:solidFill>
                  </a:rPr>
                  <a:t>AVL-Tree</a:t>
                </a:r>
                <a:r>
                  <a:rPr lang="en-HK" dirty="0"/>
                  <a:t> is a </a:t>
                </a:r>
                <a:r>
                  <a:rPr lang="en-HK" dirty="0">
                    <a:solidFill>
                      <a:srgbClr val="FF0000"/>
                    </a:solidFill>
                  </a:rPr>
                  <a:t>balanced</a:t>
                </a:r>
                <a:r>
                  <a:rPr lang="en-HK" dirty="0"/>
                  <a:t> binary search tree where each node maintains additional information about: </a:t>
                </a:r>
              </a:p>
              <a:p>
                <a:pPr lvl="1">
                  <a:spcBef>
                    <a:spcPts val="400"/>
                  </a:spcBef>
                  <a:defRPr sz="2000"/>
                </a:pPr>
                <a:r>
                  <a:rPr lang="en-HK" dirty="0"/>
                  <a:t>the </a:t>
                </a:r>
                <a:r>
                  <a:rPr lang="en-HK" dirty="0">
                    <a:solidFill>
                      <a:srgbClr val="FF0000"/>
                    </a:solidFill>
                  </a:rPr>
                  <a:t>height</a:t>
                </a:r>
                <a:r>
                  <a:rPr lang="en-HK" dirty="0"/>
                  <a:t> of its </a:t>
                </a:r>
                <a:r>
                  <a:rPr lang="en-HK" dirty="0">
                    <a:solidFill>
                      <a:srgbClr val="FF0000"/>
                    </a:solidFill>
                  </a:rPr>
                  <a:t>left</a:t>
                </a:r>
                <a:r>
                  <a:rPr lang="en-HK" dirty="0"/>
                  <a:t> and </a:t>
                </a:r>
                <a:r>
                  <a:rPr lang="en-HK" dirty="0">
                    <a:solidFill>
                      <a:srgbClr val="FF0000"/>
                    </a:solidFill>
                  </a:rPr>
                  <a:t>right</a:t>
                </a:r>
                <a:r>
                  <a:rPr lang="en-HK" dirty="0"/>
                  <a:t> subtrees, denoted as </a:t>
                </a:r>
                <a14:m>
                  <m:oMath xmlns:m="http://schemas.openxmlformats.org/officeDocument/2006/math">
                    <m:sSub>
                      <m:sSubPr>
                        <m:ctrlPr>
                          <a:rPr lang="ar-AE" sz="2600" i="1">
                            <a:solidFill>
                              <a:srgbClr val="000000"/>
                            </a:solidFill>
                            <a:latin typeface="Cambria Math" panose="02040503050406030204" pitchFamily="18" charset="0"/>
                          </a:rPr>
                        </m:ctrlPr>
                      </m:sSubPr>
                      <m:e>
                        <m:r>
                          <a:rPr lang="ar-AE" sz="2600" i="1">
                            <a:solidFill>
                              <a:srgbClr val="000000"/>
                            </a:solidFill>
                            <a:latin typeface="Cambria Math" panose="02040503050406030204" pitchFamily="18" charset="0"/>
                          </a:rPr>
                          <m:t>h</m:t>
                        </m:r>
                      </m:e>
                      <m:sub>
                        <m:r>
                          <a:rPr lang="ar-AE" sz="2600" i="1">
                            <a:solidFill>
                              <a:srgbClr val="000000"/>
                            </a:solidFill>
                            <a:latin typeface="Cambria Math" panose="02040503050406030204" pitchFamily="18" charset="0"/>
                          </a:rPr>
                          <m:t>𝑙</m:t>
                        </m:r>
                      </m:sub>
                    </m:sSub>
                  </m:oMath>
                </a14:m>
                <a:r>
                  <a:rPr lang="ar-AE" dirty="0"/>
                  <a:t> </a:t>
                </a:r>
                <a:r>
                  <a:rPr lang="en-HK" dirty="0"/>
                  <a:t>and </a:t>
                </a:r>
                <a14:m>
                  <m:oMath xmlns:m="http://schemas.openxmlformats.org/officeDocument/2006/math">
                    <m:sSub>
                      <m:sSubPr>
                        <m:ctrlPr>
                          <a:rPr lang="ar-AE" sz="2500" i="1">
                            <a:solidFill>
                              <a:srgbClr val="000000"/>
                            </a:solidFill>
                            <a:latin typeface="Cambria Math" panose="02040503050406030204" pitchFamily="18" charset="0"/>
                          </a:rPr>
                        </m:ctrlPr>
                      </m:sSubPr>
                      <m:e>
                        <m:r>
                          <a:rPr lang="ar-AE" sz="2500" i="1">
                            <a:solidFill>
                              <a:srgbClr val="000000"/>
                            </a:solidFill>
                            <a:latin typeface="Cambria Math" panose="02040503050406030204" pitchFamily="18" charset="0"/>
                          </a:rPr>
                          <m:t>h</m:t>
                        </m:r>
                      </m:e>
                      <m:sub>
                        <m:r>
                          <a:rPr lang="ar-AE" sz="2500" i="1">
                            <a:solidFill>
                              <a:srgbClr val="000000"/>
                            </a:solidFill>
                            <a:latin typeface="Cambria Math" panose="02040503050406030204" pitchFamily="18" charset="0"/>
                          </a:rPr>
                          <m:t>𝑟</m:t>
                        </m:r>
                      </m:sub>
                    </m:sSub>
                  </m:oMath>
                </a14:m>
                <a:r>
                  <a:rPr lang="en-HK" dirty="0"/>
                  <a:t>, respectively. </a:t>
                </a:r>
              </a:p>
              <a:p>
                <a:pPr marL="0" indent="0">
                  <a:spcBef>
                    <a:spcPts val="500"/>
                  </a:spcBef>
                  <a:buNone/>
                  <a:defRPr sz="2400"/>
                </a:pPr>
                <a:endParaRPr lang="en-HK" dirty="0"/>
              </a:p>
            </p:txBody>
          </p:sp>
        </mc:Choice>
        <mc:Fallback xmlns="">
          <p:sp>
            <p:nvSpPr>
              <p:cNvPr id="9" name="内容占位符 1">
                <a:extLst>
                  <a:ext uri="{FF2B5EF4-FFF2-40B4-BE49-F238E27FC236}">
                    <a16:creationId xmlns:a16="http://schemas.microsoft.com/office/drawing/2014/main" id="{9A15348F-047A-4EDA-BD6D-C093ED9091B6}"/>
                  </a:ext>
                </a:extLst>
              </p:cNvPr>
              <p:cNvSpPr>
                <a:spLocks noGrp="1" noRot="1" noChangeAspect="1" noMove="1" noResize="1" noEditPoints="1" noAdjustHandles="1" noChangeArrowheads="1" noChangeShapeType="1" noTextEdit="1"/>
              </p:cNvSpPr>
              <p:nvPr>
                <p:ph idx="1"/>
              </p:nvPr>
            </p:nvSpPr>
            <p:spPr>
              <a:xfrm>
                <a:off x="304800" y="1196752"/>
                <a:ext cx="11119792" cy="4929411"/>
              </a:xfrm>
              <a:blipFill>
                <a:blip r:embed="rId3"/>
                <a:stretch>
                  <a:fillRect t="-1028"/>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30F15B5-82A0-4BD4-B5F3-38BD44C073A8}"/>
              </a:ext>
            </a:extLst>
          </p:cNvPr>
          <p:cNvGrpSpPr/>
          <p:nvPr/>
        </p:nvGrpSpPr>
        <p:grpSpPr>
          <a:xfrm>
            <a:off x="5725405" y="4293096"/>
            <a:ext cx="6779307" cy="2304256"/>
            <a:chOff x="581885" y="3916940"/>
            <a:chExt cx="6779307" cy="2304256"/>
          </a:xfrm>
        </p:grpSpPr>
        <p:grpSp>
          <p:nvGrpSpPr>
            <p:cNvPr id="78" name="Group 148">
              <a:extLst>
                <a:ext uri="{FF2B5EF4-FFF2-40B4-BE49-F238E27FC236}">
                  <a16:creationId xmlns:a16="http://schemas.microsoft.com/office/drawing/2014/main" id="{03FD1040-1CDE-49EF-8CD2-B3AD5DA4D220}"/>
                </a:ext>
              </a:extLst>
            </p:cNvPr>
            <p:cNvGrpSpPr/>
            <p:nvPr/>
          </p:nvGrpSpPr>
          <p:grpSpPr>
            <a:xfrm>
              <a:off x="4211959" y="3916940"/>
              <a:ext cx="1987898" cy="1888734"/>
              <a:chOff x="0" y="-16116"/>
              <a:chExt cx="1987896" cy="1888732"/>
            </a:xfrm>
          </p:grpSpPr>
          <p:grpSp>
            <p:nvGrpSpPr>
              <p:cNvPr id="86" name="Group 94">
                <a:extLst>
                  <a:ext uri="{FF2B5EF4-FFF2-40B4-BE49-F238E27FC236}">
                    <a16:creationId xmlns:a16="http://schemas.microsoft.com/office/drawing/2014/main" id="{3F6594DA-FDD9-4F6E-AB4B-AE79D52817A1}"/>
                  </a:ext>
                </a:extLst>
              </p:cNvPr>
              <p:cNvGrpSpPr/>
              <p:nvPr/>
            </p:nvGrpSpPr>
            <p:grpSpPr>
              <a:xfrm>
                <a:off x="572774" y="-16116"/>
                <a:ext cx="314266" cy="447042"/>
                <a:chOff x="0" y="-16116"/>
                <a:chExt cx="314265" cy="447041"/>
              </a:xfrm>
            </p:grpSpPr>
            <p:sp>
              <p:nvSpPr>
                <p:cNvPr id="103" name="Oval 95">
                  <a:extLst>
                    <a:ext uri="{FF2B5EF4-FFF2-40B4-BE49-F238E27FC236}">
                      <a16:creationId xmlns:a16="http://schemas.microsoft.com/office/drawing/2014/main" id="{220B2B84-9313-48CC-8487-E5BD1AA31CF1}"/>
                    </a:ext>
                  </a:extLst>
                </p:cNvPr>
                <p:cNvSpPr/>
                <p:nvPr/>
              </p:nvSpPr>
              <p:spPr>
                <a:xfrm>
                  <a:off x="0" y="0"/>
                  <a:ext cx="314265" cy="340128"/>
                </a:xfrm>
                <a:prstGeom prst="ellipse">
                  <a:avLst/>
                </a:prstGeom>
                <a:noFill/>
                <a:ln w="12700" cap="flat">
                  <a:solidFill>
                    <a:srgbClr val="808080"/>
                  </a:solidFill>
                  <a:prstDash val="solid"/>
                  <a:round/>
                </a:ln>
                <a:effectLst/>
              </p:spPr>
              <p:txBody>
                <a:bodyPr wrap="square" lIns="45719" tIns="45719" rIns="45719" bIns="45719" numCol="1" anchor="ctr">
                  <a:noAutofit/>
                </a:bodyPr>
                <a:lstStyle/>
                <a:p>
                  <a:endParaRPr/>
                </a:p>
              </p:txBody>
            </p:sp>
            <p:sp>
              <p:nvSpPr>
                <p:cNvPr id="104" name="Text Box 96">
                  <a:extLst>
                    <a:ext uri="{FF2B5EF4-FFF2-40B4-BE49-F238E27FC236}">
                      <a16:creationId xmlns:a16="http://schemas.microsoft.com/office/drawing/2014/main" id="{681E8CD0-B08C-435E-989B-3C2E53C938E3}"/>
                    </a:ext>
                  </a:extLst>
                </p:cNvPr>
                <p:cNvSpPr txBox="1"/>
                <p:nvPr/>
              </p:nvSpPr>
              <p:spPr>
                <a:xfrm>
                  <a:off x="44628" y="-16116"/>
                  <a:ext cx="259171" cy="447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b="1"/>
                  </a:lvl1pPr>
                </a:lstStyle>
                <a:p>
                  <a:r>
                    <a:rPr dirty="0"/>
                    <a:t>3</a:t>
                  </a:r>
                </a:p>
              </p:txBody>
            </p:sp>
          </p:grpSp>
          <p:grpSp>
            <p:nvGrpSpPr>
              <p:cNvPr id="87" name="Group 97">
                <a:extLst>
                  <a:ext uri="{FF2B5EF4-FFF2-40B4-BE49-F238E27FC236}">
                    <a16:creationId xmlns:a16="http://schemas.microsoft.com/office/drawing/2014/main" id="{0F50EA18-ADCB-45B0-8D80-7D1ACEE8D926}"/>
                  </a:ext>
                </a:extLst>
              </p:cNvPr>
              <p:cNvGrpSpPr/>
              <p:nvPr/>
            </p:nvGrpSpPr>
            <p:grpSpPr>
              <a:xfrm>
                <a:off x="0" y="704849"/>
                <a:ext cx="315272" cy="447042"/>
                <a:chOff x="0" y="0"/>
                <a:chExt cx="315271" cy="447040"/>
              </a:xfrm>
            </p:grpSpPr>
            <p:sp>
              <p:nvSpPr>
                <p:cNvPr id="101" name="Oval 98">
                  <a:extLst>
                    <a:ext uri="{FF2B5EF4-FFF2-40B4-BE49-F238E27FC236}">
                      <a16:creationId xmlns:a16="http://schemas.microsoft.com/office/drawing/2014/main" id="{11D52E7A-B3EB-467E-B86E-DEE016D59222}"/>
                    </a:ext>
                  </a:extLst>
                </p:cNvPr>
                <p:cNvSpPr/>
                <p:nvPr/>
              </p:nvSpPr>
              <p:spPr>
                <a:xfrm>
                  <a:off x="0" y="21431"/>
                  <a:ext cx="315272" cy="340519"/>
                </a:xfrm>
                <a:prstGeom prst="ellipse">
                  <a:avLst/>
                </a:prstGeom>
                <a:noFill/>
                <a:ln w="12700" cap="flat">
                  <a:solidFill>
                    <a:srgbClr val="808080"/>
                  </a:solidFill>
                  <a:prstDash val="solid"/>
                  <a:round/>
                </a:ln>
                <a:effectLst/>
              </p:spPr>
              <p:txBody>
                <a:bodyPr wrap="square" lIns="45719" tIns="45719" rIns="45719" bIns="45719" numCol="1" anchor="ctr">
                  <a:noAutofit/>
                </a:bodyPr>
                <a:lstStyle/>
                <a:p>
                  <a:endParaRPr/>
                </a:p>
              </p:txBody>
            </p:sp>
            <p:sp>
              <p:nvSpPr>
                <p:cNvPr id="102" name="Text Box 99">
                  <a:extLst>
                    <a:ext uri="{FF2B5EF4-FFF2-40B4-BE49-F238E27FC236}">
                      <a16:creationId xmlns:a16="http://schemas.microsoft.com/office/drawing/2014/main" id="{F2F7E790-482A-492D-929D-AD6E01751F52}"/>
                    </a:ext>
                  </a:extLst>
                </p:cNvPr>
                <p:cNvSpPr txBox="1"/>
                <p:nvPr/>
              </p:nvSpPr>
              <p:spPr>
                <a:xfrm>
                  <a:off x="45719" y="0"/>
                  <a:ext cx="259171" cy="447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b="1"/>
                  </a:lvl1pPr>
                </a:lstStyle>
                <a:p>
                  <a:r>
                    <a:t>2</a:t>
                  </a:r>
                </a:p>
              </p:txBody>
            </p:sp>
          </p:grpSp>
          <p:grpSp>
            <p:nvGrpSpPr>
              <p:cNvPr id="88" name="Group 100">
                <a:extLst>
                  <a:ext uri="{FF2B5EF4-FFF2-40B4-BE49-F238E27FC236}">
                    <a16:creationId xmlns:a16="http://schemas.microsoft.com/office/drawing/2014/main" id="{0DC419CC-414B-4775-B81A-A26D4A22E48A}"/>
                  </a:ext>
                </a:extLst>
              </p:cNvPr>
              <p:cNvGrpSpPr/>
              <p:nvPr/>
            </p:nvGrpSpPr>
            <p:grpSpPr>
              <a:xfrm>
                <a:off x="1147764" y="733424"/>
                <a:ext cx="586064" cy="447042"/>
                <a:chOff x="0" y="0"/>
                <a:chExt cx="586062" cy="447040"/>
              </a:xfrm>
            </p:grpSpPr>
            <p:sp>
              <p:nvSpPr>
                <p:cNvPr id="99" name="Oval 101">
                  <a:extLst>
                    <a:ext uri="{FF2B5EF4-FFF2-40B4-BE49-F238E27FC236}">
                      <a16:creationId xmlns:a16="http://schemas.microsoft.com/office/drawing/2014/main" id="{6B5F9440-AE76-49AC-A91C-64A808A280FC}"/>
                    </a:ext>
                  </a:extLst>
                </p:cNvPr>
                <p:cNvSpPr/>
                <p:nvPr/>
              </p:nvSpPr>
              <p:spPr>
                <a:xfrm>
                  <a:off x="0" y="9525"/>
                  <a:ext cx="315345" cy="342900"/>
                </a:xfrm>
                <a:prstGeom prst="ellipse">
                  <a:avLst/>
                </a:prstGeom>
                <a:noFill/>
                <a:ln w="12700" cap="flat">
                  <a:solidFill>
                    <a:srgbClr val="808080"/>
                  </a:solidFill>
                  <a:prstDash val="solid"/>
                  <a:round/>
                </a:ln>
                <a:effectLst/>
              </p:spPr>
              <p:txBody>
                <a:bodyPr wrap="square" lIns="45719" tIns="45719" rIns="45719" bIns="45719" numCol="1" anchor="ctr">
                  <a:noAutofit/>
                </a:bodyPr>
                <a:lstStyle/>
                <a:p>
                  <a:endParaRPr/>
                </a:p>
              </p:txBody>
            </p:sp>
            <p:sp>
              <p:nvSpPr>
                <p:cNvPr id="100" name="Text Box 102">
                  <a:extLst>
                    <a:ext uri="{FF2B5EF4-FFF2-40B4-BE49-F238E27FC236}">
                      <a16:creationId xmlns:a16="http://schemas.microsoft.com/office/drawing/2014/main" id="{277E5088-E806-4291-8D8A-F3C16A922027}"/>
                    </a:ext>
                  </a:extLst>
                </p:cNvPr>
                <p:cNvSpPr txBox="1"/>
                <p:nvPr/>
              </p:nvSpPr>
              <p:spPr>
                <a:xfrm>
                  <a:off x="45719" y="0"/>
                  <a:ext cx="540344" cy="447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b="1"/>
                  </a:lvl1pPr>
                </a:lstStyle>
                <a:p>
                  <a:r>
                    <a:t>7</a:t>
                  </a:r>
                </a:p>
              </p:txBody>
            </p:sp>
          </p:grpSp>
          <p:grpSp>
            <p:nvGrpSpPr>
              <p:cNvPr id="89" name="Group 115">
                <a:extLst>
                  <a:ext uri="{FF2B5EF4-FFF2-40B4-BE49-F238E27FC236}">
                    <a16:creationId xmlns:a16="http://schemas.microsoft.com/office/drawing/2014/main" id="{DB7204A2-354D-4D82-9B15-8BE8230EFF3D}"/>
                  </a:ext>
                </a:extLst>
              </p:cNvPr>
              <p:cNvGrpSpPr/>
              <p:nvPr/>
            </p:nvGrpSpPr>
            <p:grpSpPr>
              <a:xfrm>
                <a:off x="897313" y="1363662"/>
                <a:ext cx="314266" cy="447041"/>
                <a:chOff x="0" y="0"/>
                <a:chExt cx="314265" cy="447040"/>
              </a:xfrm>
            </p:grpSpPr>
            <p:sp>
              <p:nvSpPr>
                <p:cNvPr id="97" name="Oval 116">
                  <a:extLst>
                    <a:ext uri="{FF2B5EF4-FFF2-40B4-BE49-F238E27FC236}">
                      <a16:creationId xmlns:a16="http://schemas.microsoft.com/office/drawing/2014/main" id="{18711222-F1C9-42D9-9FD6-A2C2B8D2391E}"/>
                    </a:ext>
                  </a:extLst>
                </p:cNvPr>
                <p:cNvSpPr/>
                <p:nvPr/>
              </p:nvSpPr>
              <p:spPr>
                <a:xfrm>
                  <a:off x="0" y="3561"/>
                  <a:ext cx="314265" cy="341883"/>
                </a:xfrm>
                <a:prstGeom prst="ellipse">
                  <a:avLst/>
                </a:prstGeom>
                <a:noFill/>
                <a:ln w="12700" cap="flat">
                  <a:solidFill>
                    <a:srgbClr val="808080"/>
                  </a:solidFill>
                  <a:prstDash val="solid"/>
                  <a:round/>
                </a:ln>
                <a:effectLst/>
              </p:spPr>
              <p:txBody>
                <a:bodyPr wrap="square" lIns="45719" tIns="45719" rIns="45719" bIns="45719" numCol="1" anchor="ctr">
                  <a:noAutofit/>
                </a:bodyPr>
                <a:lstStyle/>
                <a:p>
                  <a:endParaRPr/>
                </a:p>
              </p:txBody>
            </p:sp>
            <p:sp>
              <p:nvSpPr>
                <p:cNvPr id="98" name="Text Box 117">
                  <a:extLst>
                    <a:ext uri="{FF2B5EF4-FFF2-40B4-BE49-F238E27FC236}">
                      <a16:creationId xmlns:a16="http://schemas.microsoft.com/office/drawing/2014/main" id="{48E2D343-C0D5-438A-AEEA-B02EFF86A54A}"/>
                    </a:ext>
                  </a:extLst>
                </p:cNvPr>
                <p:cNvSpPr txBox="1"/>
                <p:nvPr/>
              </p:nvSpPr>
              <p:spPr>
                <a:xfrm>
                  <a:off x="24987" y="0"/>
                  <a:ext cx="259170" cy="447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b="1"/>
                  </a:lvl1pPr>
                </a:lstStyle>
                <a:p>
                  <a:r>
                    <a:rPr dirty="0"/>
                    <a:t>5</a:t>
                  </a:r>
                </a:p>
              </p:txBody>
            </p:sp>
          </p:grpSp>
          <p:grpSp>
            <p:nvGrpSpPr>
              <p:cNvPr id="90" name="Group 118">
                <a:extLst>
                  <a:ext uri="{FF2B5EF4-FFF2-40B4-BE49-F238E27FC236}">
                    <a16:creationId xmlns:a16="http://schemas.microsoft.com/office/drawing/2014/main" id="{1EDD18D8-CE5B-417D-AF3F-874CC7B44C83}"/>
                  </a:ext>
                </a:extLst>
              </p:cNvPr>
              <p:cNvGrpSpPr/>
              <p:nvPr/>
            </p:nvGrpSpPr>
            <p:grpSpPr>
              <a:xfrm>
                <a:off x="1673631" y="1425574"/>
                <a:ext cx="314265" cy="447042"/>
                <a:chOff x="0" y="0"/>
                <a:chExt cx="314264" cy="447040"/>
              </a:xfrm>
            </p:grpSpPr>
            <p:sp>
              <p:nvSpPr>
                <p:cNvPr id="95" name="Oval 119">
                  <a:extLst>
                    <a:ext uri="{FF2B5EF4-FFF2-40B4-BE49-F238E27FC236}">
                      <a16:creationId xmlns:a16="http://schemas.microsoft.com/office/drawing/2014/main" id="{D8A920A3-962A-415A-8EE8-EAE9205675D3}"/>
                    </a:ext>
                  </a:extLst>
                </p:cNvPr>
                <p:cNvSpPr/>
                <p:nvPr/>
              </p:nvSpPr>
              <p:spPr>
                <a:xfrm>
                  <a:off x="0" y="8309"/>
                  <a:ext cx="314265" cy="341883"/>
                </a:xfrm>
                <a:prstGeom prst="ellipse">
                  <a:avLst/>
                </a:prstGeom>
                <a:noFill/>
                <a:ln w="12700" cap="flat">
                  <a:solidFill>
                    <a:srgbClr val="808080"/>
                  </a:solidFill>
                  <a:prstDash val="solid"/>
                  <a:round/>
                </a:ln>
                <a:effectLst/>
              </p:spPr>
              <p:txBody>
                <a:bodyPr wrap="square" lIns="45719" tIns="45719" rIns="45719" bIns="45719" numCol="1" anchor="ctr">
                  <a:noAutofit/>
                </a:bodyPr>
                <a:lstStyle/>
                <a:p>
                  <a:endParaRPr/>
                </a:p>
              </p:txBody>
            </p:sp>
            <p:sp>
              <p:nvSpPr>
                <p:cNvPr id="96" name="Text Box 120">
                  <a:extLst>
                    <a:ext uri="{FF2B5EF4-FFF2-40B4-BE49-F238E27FC236}">
                      <a16:creationId xmlns:a16="http://schemas.microsoft.com/office/drawing/2014/main" id="{BD14B8FF-9FD3-4924-8DA5-C1AE292535E1}"/>
                    </a:ext>
                  </a:extLst>
                </p:cNvPr>
                <p:cNvSpPr txBox="1"/>
                <p:nvPr/>
              </p:nvSpPr>
              <p:spPr>
                <a:xfrm>
                  <a:off x="44628" y="0"/>
                  <a:ext cx="259171" cy="447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b="1"/>
                  </a:lvl1pPr>
                </a:lstStyle>
                <a:p>
                  <a:r>
                    <a:t>9</a:t>
                  </a:r>
                </a:p>
              </p:txBody>
            </p:sp>
          </p:grpSp>
          <p:sp>
            <p:nvSpPr>
              <p:cNvPr id="91" name="Line 121">
                <a:extLst>
                  <a:ext uri="{FF2B5EF4-FFF2-40B4-BE49-F238E27FC236}">
                    <a16:creationId xmlns:a16="http://schemas.microsoft.com/office/drawing/2014/main" id="{467D2ED1-D03D-41FD-A58C-3E1C2BD8B13A}"/>
                  </a:ext>
                </a:extLst>
              </p:cNvPr>
              <p:cNvSpPr/>
              <p:nvPr/>
            </p:nvSpPr>
            <p:spPr>
              <a:xfrm flipH="1">
                <a:off x="252127" y="285749"/>
                <a:ext cx="369396" cy="493713"/>
              </a:xfrm>
              <a:prstGeom prst="line">
                <a:avLst/>
              </a:prstGeom>
              <a:noFill/>
              <a:ln w="28575" cap="flat">
                <a:solidFill>
                  <a:srgbClr val="808080"/>
                </a:solidFill>
                <a:prstDash val="solid"/>
                <a:round/>
              </a:ln>
              <a:effectLst/>
            </p:spPr>
            <p:txBody>
              <a:bodyPr wrap="square" lIns="45719" tIns="45719" rIns="45719" bIns="45719" numCol="1" anchor="t">
                <a:noAutofit/>
              </a:bodyPr>
              <a:lstStyle/>
              <a:p>
                <a:endParaRPr/>
              </a:p>
            </p:txBody>
          </p:sp>
          <p:sp>
            <p:nvSpPr>
              <p:cNvPr id="92" name="Line 122">
                <a:extLst>
                  <a:ext uri="{FF2B5EF4-FFF2-40B4-BE49-F238E27FC236}">
                    <a16:creationId xmlns:a16="http://schemas.microsoft.com/office/drawing/2014/main" id="{0489FA83-52D1-4F04-B265-B9636BACDF17}"/>
                  </a:ext>
                </a:extLst>
              </p:cNvPr>
              <p:cNvSpPr/>
              <p:nvPr/>
            </p:nvSpPr>
            <p:spPr>
              <a:xfrm>
                <a:off x="832605" y="285750"/>
                <a:ext cx="366464" cy="511175"/>
              </a:xfrm>
              <a:prstGeom prst="line">
                <a:avLst/>
              </a:prstGeom>
              <a:noFill/>
              <a:ln w="28575" cap="flat">
                <a:solidFill>
                  <a:srgbClr val="808080"/>
                </a:solidFill>
                <a:prstDash val="solid"/>
                <a:round/>
              </a:ln>
              <a:effectLst/>
            </p:spPr>
            <p:txBody>
              <a:bodyPr wrap="square" lIns="45719" tIns="45719" rIns="45719" bIns="45719" numCol="1" anchor="t">
                <a:noAutofit/>
              </a:bodyPr>
              <a:lstStyle/>
              <a:p>
                <a:endParaRPr/>
              </a:p>
            </p:txBody>
          </p:sp>
          <p:sp>
            <p:nvSpPr>
              <p:cNvPr id="93" name="Line 125">
                <a:extLst>
                  <a:ext uri="{FF2B5EF4-FFF2-40B4-BE49-F238E27FC236}">
                    <a16:creationId xmlns:a16="http://schemas.microsoft.com/office/drawing/2014/main" id="{A88C737D-0E2A-4A57-9AD5-22E69657857C}"/>
                  </a:ext>
                </a:extLst>
              </p:cNvPr>
              <p:cNvSpPr/>
              <p:nvPr/>
            </p:nvSpPr>
            <p:spPr>
              <a:xfrm flipH="1">
                <a:off x="1106720" y="1081087"/>
                <a:ext cx="196425" cy="282576"/>
              </a:xfrm>
              <a:prstGeom prst="line">
                <a:avLst/>
              </a:prstGeom>
              <a:noFill/>
              <a:ln w="28575" cap="flat">
                <a:solidFill>
                  <a:srgbClr val="808080"/>
                </a:solidFill>
                <a:prstDash val="solid"/>
                <a:round/>
              </a:ln>
              <a:effectLst/>
            </p:spPr>
            <p:txBody>
              <a:bodyPr wrap="square" lIns="45719" tIns="45719" rIns="45719" bIns="45719" numCol="1" anchor="t">
                <a:noAutofit/>
              </a:bodyPr>
              <a:lstStyle/>
              <a:p>
                <a:endParaRPr/>
              </a:p>
            </p:txBody>
          </p:sp>
          <p:sp>
            <p:nvSpPr>
              <p:cNvPr id="94" name="Line 126">
                <a:extLst>
                  <a:ext uri="{FF2B5EF4-FFF2-40B4-BE49-F238E27FC236}">
                    <a16:creationId xmlns:a16="http://schemas.microsoft.com/office/drawing/2014/main" id="{634FD686-BC3A-4D09-BC0A-A6766CD1A418}"/>
                  </a:ext>
                </a:extLst>
              </p:cNvPr>
              <p:cNvSpPr/>
              <p:nvPr/>
            </p:nvSpPr>
            <p:spPr>
              <a:xfrm>
                <a:off x="1357381" y="1081087"/>
                <a:ext cx="313693" cy="455613"/>
              </a:xfrm>
              <a:prstGeom prst="line">
                <a:avLst/>
              </a:prstGeom>
              <a:noFill/>
              <a:ln w="28575" cap="flat">
                <a:solidFill>
                  <a:srgbClr val="808080"/>
                </a:solidFill>
                <a:prstDash val="solid"/>
                <a:round/>
              </a:ln>
              <a:effectLst/>
            </p:spPr>
            <p:txBody>
              <a:bodyPr wrap="square" lIns="45719" tIns="45719" rIns="45719" bIns="45719" numCol="1" anchor="t">
                <a:noAutofit/>
              </a:bodyPr>
              <a:lstStyle/>
              <a:p>
                <a:endParaRPr/>
              </a:p>
            </p:txBody>
          </p:sp>
        </p:grpSp>
        <mc:AlternateContent xmlns:mc="http://schemas.openxmlformats.org/markup-compatibility/2006" xmlns:a14="http://schemas.microsoft.com/office/drawing/2010/main">
          <mc:Choice Requires="a14">
            <p:sp>
              <p:nvSpPr>
                <p:cNvPr id="79" name="文本框 26">
                  <a:extLst>
                    <a:ext uri="{FF2B5EF4-FFF2-40B4-BE49-F238E27FC236}">
                      <a16:creationId xmlns:a16="http://schemas.microsoft.com/office/drawing/2014/main" id="{5AA2EA85-4655-4080-B75F-9CC69CDA1E7F}"/>
                    </a:ext>
                  </a:extLst>
                </p:cNvPr>
                <p:cNvSpPr txBox="1"/>
                <p:nvPr/>
              </p:nvSpPr>
              <p:spPr>
                <a:xfrm>
                  <a:off x="4266386" y="4035988"/>
                  <a:ext cx="345259" cy="214908"/>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1800" i="1">
                                <a:solidFill>
                                  <a:srgbClr val="000000"/>
                                </a:solidFill>
                                <a:latin typeface="Cambria Math" panose="02040503050406030204" pitchFamily="18" charset="0"/>
                              </a:rPr>
                            </m:ctrlPr>
                          </m:sSubPr>
                          <m:e>
                            <m:r>
                              <a:rPr sz="1800" i="1">
                                <a:solidFill>
                                  <a:srgbClr val="000000"/>
                                </a:solidFill>
                                <a:latin typeface="Cambria Math" panose="02040503050406030204" pitchFamily="18" charset="0"/>
                              </a:rPr>
                              <m:t>h</m:t>
                            </m:r>
                          </m:e>
                          <m:sub>
                            <m:r>
                              <a:rPr sz="1800" i="1">
                                <a:solidFill>
                                  <a:srgbClr val="000000"/>
                                </a:solidFill>
                                <a:latin typeface="Cambria Math" panose="02040503050406030204" pitchFamily="18" charset="0"/>
                              </a:rPr>
                              <m:t>𝑙</m:t>
                            </m:r>
                          </m:sub>
                        </m:sSub>
                        <m:r>
                          <a:rPr sz="1800" i="1">
                            <a:solidFill>
                              <a:srgbClr val="000000"/>
                            </a:solidFill>
                            <a:latin typeface="Cambria Math" panose="02040503050406030204" pitchFamily="18" charset="0"/>
                          </a:rPr>
                          <m:t>:1</m:t>
                        </m:r>
                      </m:oMath>
                    </m:oMathPara>
                  </a14:m>
                  <a:endParaRPr/>
                </a:p>
              </p:txBody>
            </p:sp>
          </mc:Choice>
          <mc:Fallback xmlns="">
            <p:sp>
              <p:nvSpPr>
                <p:cNvPr id="79" name="文本框 26">
                  <a:extLst>
                    <a:ext uri="{FF2B5EF4-FFF2-40B4-BE49-F238E27FC236}">
                      <a16:creationId xmlns:a16="http://schemas.microsoft.com/office/drawing/2014/main" id="{5AA2EA85-4655-4080-B75F-9CC69CDA1E7F}"/>
                    </a:ext>
                  </a:extLst>
                </p:cNvPr>
                <p:cNvSpPr txBox="1">
                  <a:spLocks noRot="1" noChangeAspect="1" noMove="1" noResize="1" noEditPoints="1" noAdjustHandles="1" noChangeArrowheads="1" noChangeShapeType="1" noTextEdit="1"/>
                </p:cNvSpPr>
                <p:nvPr/>
              </p:nvSpPr>
              <p:spPr>
                <a:xfrm>
                  <a:off x="4266386" y="4035988"/>
                  <a:ext cx="345259" cy="214908"/>
                </a:xfrm>
                <a:prstGeom prst="rect">
                  <a:avLst/>
                </a:prstGeom>
                <a:blipFill>
                  <a:blip r:embed="rId4"/>
                  <a:stretch>
                    <a:fillRect l="-25000" r="-48214" b="-54286"/>
                  </a:stretch>
                </a:blipFill>
                <a:ln w="12700">
                  <a:miter lim="400000"/>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0" name="文本框 27">
                  <a:extLst>
                    <a:ext uri="{FF2B5EF4-FFF2-40B4-BE49-F238E27FC236}">
                      <a16:creationId xmlns:a16="http://schemas.microsoft.com/office/drawing/2014/main" id="{938606C2-14C8-468F-BAA0-FCC6F73D0111}"/>
                    </a:ext>
                  </a:extLst>
                </p:cNvPr>
                <p:cNvSpPr txBox="1"/>
                <p:nvPr/>
              </p:nvSpPr>
              <p:spPr>
                <a:xfrm>
                  <a:off x="5336229" y="4067190"/>
                  <a:ext cx="382197" cy="213284"/>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1800" i="1">
                                <a:solidFill>
                                  <a:srgbClr val="000000"/>
                                </a:solidFill>
                                <a:latin typeface="Cambria Math" panose="02040503050406030204" pitchFamily="18" charset="0"/>
                              </a:rPr>
                            </m:ctrlPr>
                          </m:sSubPr>
                          <m:e>
                            <m:r>
                              <a:rPr sz="1800" i="1">
                                <a:solidFill>
                                  <a:srgbClr val="000000"/>
                                </a:solidFill>
                                <a:latin typeface="Cambria Math" panose="02040503050406030204" pitchFamily="18" charset="0"/>
                              </a:rPr>
                              <m:t>h</m:t>
                            </m:r>
                          </m:e>
                          <m:sub>
                            <m:r>
                              <a:rPr sz="1800" i="1">
                                <a:solidFill>
                                  <a:srgbClr val="000000"/>
                                </a:solidFill>
                                <a:latin typeface="Cambria Math" panose="02040503050406030204" pitchFamily="18" charset="0"/>
                              </a:rPr>
                              <m:t>𝑟</m:t>
                            </m:r>
                          </m:sub>
                        </m:sSub>
                        <m:r>
                          <a:rPr sz="1800" i="1">
                            <a:solidFill>
                              <a:srgbClr val="000000"/>
                            </a:solidFill>
                            <a:latin typeface="Cambria Math" panose="02040503050406030204" pitchFamily="18" charset="0"/>
                          </a:rPr>
                          <m:t>:2</m:t>
                        </m:r>
                      </m:oMath>
                    </m:oMathPara>
                  </a14:m>
                  <a:endParaRPr/>
                </a:p>
              </p:txBody>
            </p:sp>
          </mc:Choice>
          <mc:Fallback xmlns="">
            <p:sp>
              <p:nvSpPr>
                <p:cNvPr id="80" name="文本框 27">
                  <a:extLst>
                    <a:ext uri="{FF2B5EF4-FFF2-40B4-BE49-F238E27FC236}">
                      <a16:creationId xmlns:a16="http://schemas.microsoft.com/office/drawing/2014/main" id="{938606C2-14C8-468F-BAA0-FCC6F73D0111}"/>
                    </a:ext>
                  </a:extLst>
                </p:cNvPr>
                <p:cNvSpPr txBox="1">
                  <a:spLocks noRot="1" noChangeAspect="1" noMove="1" noResize="1" noEditPoints="1" noAdjustHandles="1" noChangeArrowheads="1" noChangeShapeType="1" noTextEdit="1"/>
                </p:cNvSpPr>
                <p:nvPr/>
              </p:nvSpPr>
              <p:spPr>
                <a:xfrm>
                  <a:off x="5336229" y="4067190"/>
                  <a:ext cx="382197" cy="213284"/>
                </a:xfrm>
                <a:prstGeom prst="rect">
                  <a:avLst/>
                </a:prstGeom>
                <a:blipFill>
                  <a:blip r:embed="rId5"/>
                  <a:stretch>
                    <a:fillRect l="-22222" r="-41270" b="-45714"/>
                  </a:stretch>
                </a:blipFill>
                <a:ln w="12700">
                  <a:miter lim="400000"/>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1" name="文本框 28">
                  <a:extLst>
                    <a:ext uri="{FF2B5EF4-FFF2-40B4-BE49-F238E27FC236}">
                      <a16:creationId xmlns:a16="http://schemas.microsoft.com/office/drawing/2014/main" id="{68D37A6A-02DA-452E-BBF9-C52A87C0A274}"/>
                    </a:ext>
                  </a:extLst>
                </p:cNvPr>
                <p:cNvSpPr txBox="1"/>
                <p:nvPr/>
              </p:nvSpPr>
              <p:spPr>
                <a:xfrm>
                  <a:off x="4907150" y="4844619"/>
                  <a:ext cx="345259" cy="214907"/>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1800" i="1">
                                <a:solidFill>
                                  <a:srgbClr val="000000"/>
                                </a:solidFill>
                                <a:latin typeface="Cambria Math" panose="02040503050406030204" pitchFamily="18" charset="0"/>
                              </a:rPr>
                            </m:ctrlPr>
                          </m:sSubPr>
                          <m:e>
                            <m:r>
                              <a:rPr sz="1800" i="1">
                                <a:solidFill>
                                  <a:srgbClr val="000000"/>
                                </a:solidFill>
                                <a:latin typeface="Cambria Math" panose="02040503050406030204" pitchFamily="18" charset="0"/>
                              </a:rPr>
                              <m:t>h</m:t>
                            </m:r>
                          </m:e>
                          <m:sub>
                            <m:r>
                              <a:rPr sz="1800" i="1">
                                <a:solidFill>
                                  <a:srgbClr val="000000"/>
                                </a:solidFill>
                                <a:latin typeface="Cambria Math" panose="02040503050406030204" pitchFamily="18" charset="0"/>
                              </a:rPr>
                              <m:t>𝑙</m:t>
                            </m:r>
                          </m:sub>
                        </m:sSub>
                        <m:r>
                          <a:rPr sz="1800" i="1">
                            <a:solidFill>
                              <a:srgbClr val="000000"/>
                            </a:solidFill>
                            <a:latin typeface="Cambria Math" panose="02040503050406030204" pitchFamily="18" charset="0"/>
                          </a:rPr>
                          <m:t>:1</m:t>
                        </m:r>
                      </m:oMath>
                    </m:oMathPara>
                  </a14:m>
                  <a:endParaRPr/>
                </a:p>
              </p:txBody>
            </p:sp>
          </mc:Choice>
          <mc:Fallback xmlns="">
            <p:sp>
              <p:nvSpPr>
                <p:cNvPr id="81" name="文本框 28">
                  <a:extLst>
                    <a:ext uri="{FF2B5EF4-FFF2-40B4-BE49-F238E27FC236}">
                      <a16:creationId xmlns:a16="http://schemas.microsoft.com/office/drawing/2014/main" id="{68D37A6A-02DA-452E-BBF9-C52A87C0A274}"/>
                    </a:ext>
                  </a:extLst>
                </p:cNvPr>
                <p:cNvSpPr txBox="1">
                  <a:spLocks noRot="1" noChangeAspect="1" noMove="1" noResize="1" noEditPoints="1" noAdjustHandles="1" noChangeArrowheads="1" noChangeShapeType="1" noTextEdit="1"/>
                </p:cNvSpPr>
                <p:nvPr/>
              </p:nvSpPr>
              <p:spPr>
                <a:xfrm>
                  <a:off x="4907150" y="4844619"/>
                  <a:ext cx="345259" cy="214907"/>
                </a:xfrm>
                <a:prstGeom prst="rect">
                  <a:avLst/>
                </a:prstGeom>
                <a:blipFill>
                  <a:blip r:embed="rId6"/>
                  <a:stretch>
                    <a:fillRect l="-25000" r="-48214" b="-50000"/>
                  </a:stretch>
                </a:blipFill>
                <a:ln w="12700">
                  <a:miter lim="400000"/>
                </a:ln>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2" name="文本框 29">
                  <a:extLst>
                    <a:ext uri="{FF2B5EF4-FFF2-40B4-BE49-F238E27FC236}">
                      <a16:creationId xmlns:a16="http://schemas.microsoft.com/office/drawing/2014/main" id="{0F4EBF0E-CAF4-44CA-97E2-BD6A6CACA8FF}"/>
                    </a:ext>
                  </a:extLst>
                </p:cNvPr>
                <p:cNvSpPr txBox="1"/>
                <p:nvPr/>
              </p:nvSpPr>
              <p:spPr>
                <a:xfrm>
                  <a:off x="5817865" y="4841661"/>
                  <a:ext cx="363909" cy="213284"/>
                </a:xfrm>
                <a:prstGeom prst="rect">
                  <a:avLst/>
                </a:prstGeom>
                <a:ln w="12700">
                  <a:miter lim="400000"/>
                </a:ln>
              </p:spPr>
              <p:txBody>
                <a:bodyPr wrap="none" lIns="0" tIns="0" rIns="0" bIns="0">
                  <a:spAutoFit/>
                </a:bodyPr>
                <a:lstStyle/>
                <a:p>
                  <a:pPr latinLnBrk="1"/>
                  <a14:m>
                    <m:oMathPara xmlns:m="http://schemas.openxmlformats.org/officeDocument/2006/math">
                      <m:oMathParaPr>
                        <m:jc m:val="centerGroup"/>
                      </m:oMathParaPr>
                      <m:oMath xmlns:m="http://schemas.openxmlformats.org/officeDocument/2006/math">
                        <m:sSub>
                          <m:sSubPr>
                            <m:ctrlPr>
                              <a:rPr sz="1800" i="1">
                                <a:solidFill>
                                  <a:srgbClr val="000000"/>
                                </a:solidFill>
                                <a:latin typeface="Cambria Math" panose="02040503050406030204" pitchFamily="18" charset="0"/>
                              </a:rPr>
                            </m:ctrlPr>
                          </m:sSubPr>
                          <m:e>
                            <m:r>
                              <a:rPr sz="1800" i="1">
                                <a:solidFill>
                                  <a:srgbClr val="000000"/>
                                </a:solidFill>
                                <a:latin typeface="Cambria Math" panose="02040503050406030204" pitchFamily="18" charset="0"/>
                              </a:rPr>
                              <m:t>h</m:t>
                            </m:r>
                          </m:e>
                          <m:sub>
                            <m:r>
                              <a:rPr sz="1800" i="1">
                                <a:solidFill>
                                  <a:srgbClr val="000000"/>
                                </a:solidFill>
                                <a:latin typeface="Cambria Math" panose="02040503050406030204" pitchFamily="18" charset="0"/>
                              </a:rPr>
                              <m:t>𝑟</m:t>
                            </m:r>
                          </m:sub>
                        </m:sSub>
                        <m:r>
                          <a:rPr sz="1800" i="1">
                            <a:solidFill>
                              <a:srgbClr val="000000"/>
                            </a:solidFill>
                            <a:latin typeface="Cambria Math" panose="02040503050406030204" pitchFamily="18" charset="0"/>
                          </a:rPr>
                          <m:t>:1</m:t>
                        </m:r>
                      </m:oMath>
                    </m:oMathPara>
                  </a14:m>
                  <a:endParaRPr/>
                </a:p>
              </p:txBody>
            </p:sp>
          </mc:Choice>
          <mc:Fallback xmlns="">
            <p:sp>
              <p:nvSpPr>
                <p:cNvPr id="82" name="文本框 29">
                  <a:extLst>
                    <a:ext uri="{FF2B5EF4-FFF2-40B4-BE49-F238E27FC236}">
                      <a16:creationId xmlns:a16="http://schemas.microsoft.com/office/drawing/2014/main" id="{0F4EBF0E-CAF4-44CA-97E2-BD6A6CACA8FF}"/>
                    </a:ext>
                  </a:extLst>
                </p:cNvPr>
                <p:cNvSpPr txBox="1">
                  <a:spLocks noRot="1" noChangeAspect="1" noMove="1" noResize="1" noEditPoints="1" noAdjustHandles="1" noChangeArrowheads="1" noChangeShapeType="1" noTextEdit="1"/>
                </p:cNvSpPr>
                <p:nvPr/>
              </p:nvSpPr>
              <p:spPr>
                <a:xfrm>
                  <a:off x="5817865" y="4841661"/>
                  <a:ext cx="363909" cy="213284"/>
                </a:xfrm>
                <a:prstGeom prst="rect">
                  <a:avLst/>
                </a:prstGeom>
                <a:blipFill>
                  <a:blip r:embed="rId7"/>
                  <a:stretch>
                    <a:fillRect l="-23333" r="-48333" b="-45714"/>
                  </a:stretch>
                </a:blipFill>
                <a:ln w="12700">
                  <a:miter lim="400000"/>
                </a:ln>
              </p:spPr>
              <p:txBody>
                <a:bodyPr/>
                <a:lstStyle/>
                <a:p>
                  <a:r>
                    <a:rPr lang="en-HK">
                      <a:noFill/>
                    </a:rPr>
                    <a:t> </a:t>
                  </a:r>
                </a:p>
              </p:txBody>
            </p:sp>
          </mc:Fallback>
        </mc:AlternateContent>
        <p:sp>
          <p:nvSpPr>
            <p:cNvPr id="83" name="文本框 30">
              <a:extLst>
                <a:ext uri="{FF2B5EF4-FFF2-40B4-BE49-F238E27FC236}">
                  <a16:creationId xmlns:a16="http://schemas.microsoft.com/office/drawing/2014/main" id="{0EEFA4E8-FB4F-4722-8F22-FE6AD1C2E717}"/>
                </a:ext>
              </a:extLst>
            </p:cNvPr>
            <p:cNvSpPr txBox="1"/>
            <p:nvPr/>
          </p:nvSpPr>
          <p:spPr>
            <a:xfrm>
              <a:off x="3852231" y="5851864"/>
              <a:ext cx="350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lvl1pPr>
            </a:lstStyle>
            <a:p>
              <a:r>
                <a:rPr sz="1800" dirty="0">
                  <a:latin typeface="+mj-lt"/>
                  <a:cs typeface="Times New Roman" panose="02020603050405020304" pitchFamily="18" charset="0"/>
                </a:rPr>
                <a:t>An example of an AVL-Tree</a:t>
              </a:r>
            </a:p>
          </p:txBody>
        </p:sp>
        <mc:AlternateContent xmlns:mc="http://schemas.openxmlformats.org/markup-compatibility/2006" xmlns:a14="http://schemas.microsoft.com/office/drawing/2010/main">
          <mc:Choice Requires="a14">
            <p:sp>
              <p:nvSpPr>
                <p:cNvPr id="84" name="文本框 31">
                  <a:extLst>
                    <a:ext uri="{FF2B5EF4-FFF2-40B4-BE49-F238E27FC236}">
                      <a16:creationId xmlns:a16="http://schemas.microsoft.com/office/drawing/2014/main" id="{E26B8379-B4BB-44E3-8DCE-C751FC08DF8D}"/>
                    </a:ext>
                  </a:extLst>
                </p:cNvPr>
                <p:cNvSpPr txBox="1"/>
                <p:nvPr/>
              </p:nvSpPr>
              <p:spPr>
                <a:xfrm>
                  <a:off x="581885" y="4973553"/>
                  <a:ext cx="3348977" cy="64633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a:latin typeface="Arial"/>
                      <a:ea typeface="Arial"/>
                      <a:cs typeface="Arial"/>
                      <a:sym typeface="Arial"/>
                    </a:defRPr>
                  </a:pPr>
                  <a:r>
                    <a:rPr dirty="0">
                      <a:latin typeface="+mj-lt"/>
                      <a:cs typeface="Times New Roman" panose="02020603050405020304" pitchFamily="18" charset="0"/>
                    </a:rPr>
                    <a:t>For leaf node, </a:t>
                  </a:r>
                  <a14:m>
                    <m:oMath xmlns:m="http://schemas.openxmlformats.org/officeDocument/2006/math">
                      <m:sSub>
                        <m:sSubPr>
                          <m:ctrlPr>
                            <a:rPr i="1">
                              <a:latin typeface="Cambria Math" panose="02040503050406030204" pitchFamily="18" charset="0"/>
                              <a:cs typeface="Times New Roman" panose="02020603050405020304" pitchFamily="18" charset="0"/>
                            </a:rPr>
                          </m:ctrlPr>
                        </m:sSubPr>
                        <m:e>
                          <m:r>
                            <a:rPr>
                              <a:latin typeface="Cambria Math" panose="02040503050406030204" pitchFamily="18" charset="0"/>
                              <a:cs typeface="Times New Roman" panose="02020603050405020304" pitchFamily="18" charset="0"/>
                            </a:rPr>
                            <m:t>h</m:t>
                          </m:r>
                        </m:e>
                        <m:sub>
                          <m:r>
                            <a:rPr>
                              <a:latin typeface="Cambria Math" panose="02040503050406030204" pitchFamily="18" charset="0"/>
                              <a:cs typeface="Times New Roman" panose="02020603050405020304" pitchFamily="18" charset="0"/>
                            </a:rPr>
                            <m:t>𝑙</m:t>
                          </m:r>
                        </m:sub>
                      </m:sSub>
                      <m:r>
                        <a:rPr>
                          <a:latin typeface="Cambria Math" panose="02040503050406030204" pitchFamily="18" charset="0"/>
                          <a:cs typeface="Times New Roman" panose="02020603050405020304" pitchFamily="18" charset="0"/>
                        </a:rPr>
                        <m:t>=</m:t>
                      </m:r>
                      <m:sSub>
                        <m:sSubPr>
                          <m:ctrlPr>
                            <a:rPr i="1">
                              <a:latin typeface="Cambria Math" panose="02040503050406030204" pitchFamily="18" charset="0"/>
                              <a:cs typeface="Times New Roman" panose="02020603050405020304" pitchFamily="18" charset="0"/>
                            </a:rPr>
                          </m:ctrlPr>
                        </m:sSubPr>
                        <m:e>
                          <m:r>
                            <a:rPr>
                              <a:latin typeface="Cambria Math" panose="02040503050406030204" pitchFamily="18" charset="0"/>
                              <a:cs typeface="Times New Roman" panose="02020603050405020304" pitchFamily="18" charset="0"/>
                            </a:rPr>
                            <m:t>h</m:t>
                          </m:r>
                        </m:e>
                        <m:sub>
                          <m:r>
                            <a:rPr>
                              <a:latin typeface="Cambria Math" panose="02040503050406030204" pitchFamily="18" charset="0"/>
                              <a:cs typeface="Times New Roman" panose="02020603050405020304" pitchFamily="18" charset="0"/>
                            </a:rPr>
                            <m:t>𝑟</m:t>
                          </m:r>
                        </m:sub>
                      </m:sSub>
                      <m:r>
                        <a:rPr>
                          <a:latin typeface="Cambria Math" panose="02040503050406030204" pitchFamily="18" charset="0"/>
                          <a:cs typeface="Times New Roman" panose="02020603050405020304" pitchFamily="18" charset="0"/>
                        </a:rPr>
                        <m:t>=0</m:t>
                      </m:r>
                    </m:oMath>
                  </a14:m>
                  <a:r>
                    <a:rPr dirty="0">
                      <a:latin typeface="+mj-lt"/>
                      <a:cs typeface="Times New Roman" panose="02020603050405020304" pitchFamily="18" charset="0"/>
                    </a:rPr>
                    <a:t>, we omit for simplicity</a:t>
                  </a:r>
                </a:p>
              </p:txBody>
            </p:sp>
          </mc:Choice>
          <mc:Fallback xmlns="">
            <p:sp>
              <p:nvSpPr>
                <p:cNvPr id="84" name="文本框 31">
                  <a:extLst>
                    <a:ext uri="{FF2B5EF4-FFF2-40B4-BE49-F238E27FC236}">
                      <a16:creationId xmlns:a16="http://schemas.microsoft.com/office/drawing/2014/main" id="{E26B8379-B4BB-44E3-8DCE-C751FC08DF8D}"/>
                    </a:ext>
                  </a:extLst>
                </p:cNvPr>
                <p:cNvSpPr txBox="1">
                  <a:spLocks noRot="1" noChangeAspect="1" noMove="1" noResize="1" noEditPoints="1" noAdjustHandles="1" noChangeArrowheads="1" noChangeShapeType="1" noTextEdit="1"/>
                </p:cNvSpPr>
                <p:nvPr/>
              </p:nvSpPr>
              <p:spPr>
                <a:xfrm>
                  <a:off x="581885" y="4973553"/>
                  <a:ext cx="3348977" cy="646331"/>
                </a:xfrm>
                <a:prstGeom prst="rect">
                  <a:avLst/>
                </a:prstGeom>
                <a:blipFill>
                  <a:blip r:embed="rId8"/>
                  <a:stretch>
                    <a:fillRect l="-2909" t="-4717" r="-1091" b="-15094"/>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p:sp>
          <p:nvSpPr>
            <p:cNvPr id="85" name="直接箭头连接符 32">
              <a:extLst>
                <a:ext uri="{FF2B5EF4-FFF2-40B4-BE49-F238E27FC236}">
                  <a16:creationId xmlns:a16="http://schemas.microsoft.com/office/drawing/2014/main" id="{01AE43E4-7495-4012-895D-3B7BAF0D65E0}"/>
                </a:ext>
              </a:extLst>
            </p:cNvPr>
            <p:cNvSpPr/>
            <p:nvPr/>
          </p:nvSpPr>
          <p:spPr>
            <a:xfrm flipV="1">
              <a:off x="2256374" y="4844620"/>
              <a:ext cx="1823078" cy="128934"/>
            </a:xfrm>
            <a:prstGeom prst="line">
              <a:avLst/>
            </a:prstGeom>
            <a:ln w="28575">
              <a:solidFill>
                <a:srgbClr val="FF0000"/>
              </a:solidFill>
              <a:tailEnd type="triangle"/>
            </a:ln>
          </p:spPr>
          <p:txBody>
            <a:bodyPr lIns="45719" rIns="45719"/>
            <a:lstStyle/>
            <a:p>
              <a:endParaRPr/>
            </a:p>
          </p:txBody>
        </p:sp>
      </p:grpSp>
      <p:sp>
        <p:nvSpPr>
          <p:cNvPr id="2" name="TextBox 1">
            <a:extLst>
              <a:ext uri="{FF2B5EF4-FFF2-40B4-BE49-F238E27FC236}">
                <a16:creationId xmlns:a16="http://schemas.microsoft.com/office/drawing/2014/main" id="{2FA21FA8-C0C3-478F-8890-5B84AB94D1D3}"/>
              </a:ext>
            </a:extLst>
          </p:cNvPr>
          <p:cNvSpPr txBox="1"/>
          <p:nvPr/>
        </p:nvSpPr>
        <p:spPr>
          <a:xfrm>
            <a:off x="623392" y="4343326"/>
            <a:ext cx="184731" cy="369332"/>
          </a:xfrm>
          <a:prstGeom prst="rect">
            <a:avLst/>
          </a:prstGeom>
          <a:noFill/>
        </p:spPr>
        <p:txBody>
          <a:bodyPr wrap="none" rtlCol="0">
            <a:spAutoFit/>
          </a:bodyPr>
          <a:lstStyle/>
          <a:p>
            <a:endParaRPr lang="en-HK" dirty="0"/>
          </a:p>
        </p:txBody>
      </p:sp>
      <p:sp>
        <p:nvSpPr>
          <p:cNvPr id="105" name="内容占位符 1">
            <a:extLst>
              <a:ext uri="{FF2B5EF4-FFF2-40B4-BE49-F238E27FC236}">
                <a16:creationId xmlns:a16="http://schemas.microsoft.com/office/drawing/2014/main" id="{A945A34E-5303-4271-875F-20DD6852BC1B}"/>
              </a:ext>
            </a:extLst>
          </p:cNvPr>
          <p:cNvSpPr txBox="1">
            <a:spLocks/>
          </p:cNvSpPr>
          <p:nvPr/>
        </p:nvSpPr>
        <p:spPr bwMode="auto">
          <a:xfrm>
            <a:off x="313474" y="4189608"/>
            <a:ext cx="4342366" cy="2032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9"/>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10"/>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500"/>
              </a:spcBef>
              <a:defRPr sz="2400"/>
            </a:pPr>
            <a:r>
              <a:rPr lang="en-HK" sz="2400" dirty="0"/>
              <a:t>By storing the subtree heights, a non-leaf node knows whether it has become imbalanced.</a:t>
            </a:r>
            <a:endParaRPr lang="en-US" sz="2400" dirty="0"/>
          </a:p>
          <a:p>
            <a:pPr>
              <a:spcBef>
                <a:spcPts val="500"/>
              </a:spcBef>
              <a:defRPr sz="2400"/>
            </a:pPr>
            <a:endParaRPr lang="en-HK" sz="2400" dirty="0"/>
          </a:p>
        </p:txBody>
      </p:sp>
    </p:spTree>
    <p:extLst>
      <p:ext uri="{BB962C8B-B14F-4D97-AF65-F5344CB8AC3E}">
        <p14:creationId xmlns:p14="http://schemas.microsoft.com/office/powerpoint/2010/main" val="444764590"/>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AVL Tree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12</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3</a:t>
            </a:r>
          </a:p>
        </p:txBody>
      </p:sp>
      <mc:AlternateContent xmlns:mc="http://schemas.openxmlformats.org/markup-compatibility/2006" xmlns:a14="http://schemas.microsoft.com/office/drawing/2010/main">
        <mc:Choice Requires="a14">
          <p:sp>
            <p:nvSpPr>
              <p:cNvPr id="9" name="内容占位符 1">
                <a:extLst>
                  <a:ext uri="{FF2B5EF4-FFF2-40B4-BE49-F238E27FC236}">
                    <a16:creationId xmlns:a16="http://schemas.microsoft.com/office/drawing/2014/main" id="{9A15348F-047A-4EDA-BD6D-C093ED9091B6}"/>
                  </a:ext>
                </a:extLst>
              </p:cNvPr>
              <p:cNvSpPr>
                <a:spLocks noGrp="1"/>
              </p:cNvSpPr>
              <p:nvPr>
                <p:ph idx="1"/>
              </p:nvPr>
            </p:nvSpPr>
            <p:spPr>
              <a:xfrm>
                <a:off x="304800" y="1196752"/>
                <a:ext cx="7413858" cy="4929411"/>
              </a:xfrm>
            </p:spPr>
            <p:txBody>
              <a:bodyPr/>
              <a:lstStyle/>
              <a:p>
                <a:pPr>
                  <a:spcBef>
                    <a:spcPts val="500"/>
                  </a:spcBef>
                  <a:buBlip>
                    <a:blip r:embed="rId3"/>
                  </a:buBlip>
                  <a:defRPr sz="2400"/>
                </a:pPr>
                <a:r>
                  <a:rPr lang="en-HK" dirty="0"/>
                  <a:t>When we </a:t>
                </a:r>
                <a:r>
                  <a:rPr lang="en-HK" dirty="0">
                    <a:solidFill>
                      <a:srgbClr val="FF0000"/>
                    </a:solidFill>
                  </a:rPr>
                  <a:t>update</a:t>
                </a:r>
                <a:r>
                  <a:rPr lang="en-HK" dirty="0"/>
                  <a:t> the AVL-Tree, we may get nodes imbalanced, thus violating the property of AVL-Trees. </a:t>
                </a:r>
              </a:p>
              <a:p>
                <a:pPr marL="742950" lvl="1" indent="-285750">
                  <a:spcBef>
                    <a:spcPts val="400"/>
                  </a:spcBef>
                  <a:buBlip>
                    <a:blip r:embed="rId4"/>
                  </a:buBlip>
                  <a:defRPr sz="2000"/>
                </a:pPr>
                <a:r>
                  <a:rPr lang="en-HK" dirty="0"/>
                  <a:t>We do tree rotations to make it balanced again. </a:t>
                </a:r>
                <a:endParaRPr lang="en-HK" sz="2800" dirty="0"/>
              </a:p>
              <a:p>
                <a:pPr marL="742950" lvl="1" indent="-285750">
                  <a:spcBef>
                    <a:spcPts val="400"/>
                  </a:spcBef>
                  <a:buBlip>
                    <a:blip r:embed="rId4"/>
                  </a:buBlip>
                  <a:defRPr sz="2000"/>
                </a:pPr>
                <a:r>
                  <a:rPr lang="en-HK" dirty="0"/>
                  <a:t>We only need to consider </a:t>
                </a:r>
                <a:r>
                  <a:rPr lang="en-HK" dirty="0">
                    <a:solidFill>
                      <a:srgbClr val="FF0000"/>
                    </a:solidFill>
                  </a:rPr>
                  <a:t>2-level imbalance </a:t>
                </a:r>
                <a:r>
                  <a:rPr lang="en-HK" dirty="0"/>
                  <a:t>of a node </a:t>
                </a:r>
                <a14:m>
                  <m:oMath xmlns:m="http://schemas.openxmlformats.org/officeDocument/2006/math">
                    <m:r>
                      <a:rPr lang="en-HK" sz="2750" i="1">
                        <a:solidFill>
                          <a:srgbClr val="000000"/>
                        </a:solidFill>
                        <a:latin typeface="Cambria Math" panose="02040503050406030204" pitchFamily="18" charset="0"/>
                      </a:rPr>
                      <m:t>𝑢</m:t>
                    </m:r>
                  </m:oMath>
                </a14:m>
                <a:r>
                  <a:rPr lang="en-HK" dirty="0"/>
                  <a:t>, such that for node </a:t>
                </a:r>
                <a14:m>
                  <m:oMath xmlns:m="http://schemas.openxmlformats.org/officeDocument/2006/math">
                    <m:r>
                      <a:rPr lang="en-HK" sz="2750" i="1">
                        <a:solidFill>
                          <a:srgbClr val="000000"/>
                        </a:solidFill>
                        <a:latin typeface="Cambria Math" panose="02040503050406030204" pitchFamily="18" charset="0"/>
                      </a:rPr>
                      <m:t>𝑢</m:t>
                    </m:r>
                  </m:oMath>
                </a14:m>
                <a:r>
                  <a:rPr lang="en-HK" dirty="0"/>
                  <a:t>, </a:t>
                </a:r>
                <a14:m>
                  <m:oMath xmlns:m="http://schemas.openxmlformats.org/officeDocument/2006/math">
                    <m:sSub>
                      <m:sSubPr>
                        <m:ctrlPr>
                          <a:rPr lang="ar-AE" sz="2550" i="1">
                            <a:solidFill>
                              <a:srgbClr val="000000"/>
                            </a:solidFill>
                            <a:latin typeface="Cambria Math" panose="02040503050406030204" pitchFamily="18" charset="0"/>
                          </a:rPr>
                        </m:ctrlPr>
                      </m:sSubPr>
                      <m:e>
                        <m:r>
                          <a:rPr lang="ar-AE" sz="2550" i="1">
                            <a:solidFill>
                              <a:srgbClr val="000000"/>
                            </a:solidFill>
                            <a:latin typeface="Cambria Math" panose="02040503050406030204" pitchFamily="18" charset="0"/>
                          </a:rPr>
                          <m:t>|</m:t>
                        </m:r>
                        <m:r>
                          <a:rPr lang="ar-AE" sz="2550" i="1">
                            <a:solidFill>
                              <a:srgbClr val="000000"/>
                            </a:solidFill>
                            <a:latin typeface="Cambria Math" panose="02040503050406030204" pitchFamily="18" charset="0"/>
                          </a:rPr>
                          <m:t>h</m:t>
                        </m:r>
                      </m:e>
                      <m:sub>
                        <m:r>
                          <a:rPr lang="ar-AE" sz="2550" i="1">
                            <a:solidFill>
                              <a:srgbClr val="000000"/>
                            </a:solidFill>
                            <a:latin typeface="Cambria Math" panose="02040503050406030204" pitchFamily="18" charset="0"/>
                          </a:rPr>
                          <m:t>𝑙</m:t>
                        </m:r>
                      </m:sub>
                    </m:sSub>
                    <m:r>
                      <a:rPr lang="ar-AE" sz="2550" i="1">
                        <a:solidFill>
                          <a:srgbClr val="000000"/>
                        </a:solidFill>
                        <a:latin typeface="Cambria Math" panose="02040503050406030204" pitchFamily="18" charset="0"/>
                      </a:rPr>
                      <m:t>−</m:t>
                    </m:r>
                    <m:sSub>
                      <m:sSubPr>
                        <m:ctrlPr>
                          <a:rPr lang="ar-AE" sz="2550" i="1">
                            <a:solidFill>
                              <a:srgbClr val="000000"/>
                            </a:solidFill>
                            <a:latin typeface="Cambria Math" panose="02040503050406030204" pitchFamily="18" charset="0"/>
                          </a:rPr>
                        </m:ctrlPr>
                      </m:sSubPr>
                      <m:e>
                        <m:r>
                          <a:rPr lang="ar-AE" sz="2550" i="1">
                            <a:solidFill>
                              <a:srgbClr val="000000"/>
                            </a:solidFill>
                            <a:latin typeface="Cambria Math" panose="02040503050406030204" pitchFamily="18" charset="0"/>
                          </a:rPr>
                          <m:t>h</m:t>
                        </m:r>
                      </m:e>
                      <m:sub>
                        <m:r>
                          <a:rPr lang="ar-AE" sz="2550" i="1">
                            <a:solidFill>
                              <a:srgbClr val="000000"/>
                            </a:solidFill>
                            <a:latin typeface="Cambria Math" panose="02040503050406030204" pitchFamily="18" charset="0"/>
                          </a:rPr>
                          <m:t>𝑟</m:t>
                        </m:r>
                      </m:sub>
                    </m:sSub>
                    <m:r>
                      <a:rPr lang="ar-AE" sz="2550" i="1">
                        <a:solidFill>
                          <a:srgbClr val="000000"/>
                        </a:solidFill>
                        <a:latin typeface="Cambria Math" panose="02040503050406030204" pitchFamily="18" charset="0"/>
                      </a:rPr>
                      <m:t>|=2</m:t>
                    </m:r>
                  </m:oMath>
                </a14:m>
                <a:r>
                  <a:rPr lang="ar-AE" dirty="0"/>
                  <a:t> </a:t>
                </a:r>
                <a:r>
                  <a:rPr lang="en-HK" dirty="0"/>
                  <a:t>after an update (insertion/deletion), and all its descendants are balanced. </a:t>
                </a:r>
              </a:p>
              <a:p>
                <a:pPr>
                  <a:spcBef>
                    <a:spcPts val="500"/>
                  </a:spcBef>
                  <a:defRPr sz="2400"/>
                </a:pPr>
                <a:r>
                  <a:rPr lang="en-HK" sz="2400" dirty="0"/>
                  <a:t>When inserting/deleting, we will only change the height of the nodes along the search path by at most 1. </a:t>
                </a:r>
              </a:p>
              <a:p>
                <a:pPr>
                  <a:spcBef>
                    <a:spcPts val="400"/>
                  </a:spcBef>
                  <a:defRPr sz="2000"/>
                </a:pPr>
                <a:endParaRPr lang="en-HK" dirty="0"/>
              </a:p>
              <a:p>
                <a:pPr marL="0" indent="0">
                  <a:spcBef>
                    <a:spcPts val="500"/>
                  </a:spcBef>
                  <a:buNone/>
                  <a:defRPr sz="2400"/>
                </a:pPr>
                <a:endParaRPr lang="en-HK" dirty="0"/>
              </a:p>
            </p:txBody>
          </p:sp>
        </mc:Choice>
        <mc:Fallback xmlns="">
          <p:sp>
            <p:nvSpPr>
              <p:cNvPr id="9" name="内容占位符 1">
                <a:extLst>
                  <a:ext uri="{FF2B5EF4-FFF2-40B4-BE49-F238E27FC236}">
                    <a16:creationId xmlns:a16="http://schemas.microsoft.com/office/drawing/2014/main" id="{9A15348F-047A-4EDA-BD6D-C093ED9091B6}"/>
                  </a:ext>
                </a:extLst>
              </p:cNvPr>
              <p:cNvSpPr>
                <a:spLocks noGrp="1" noRot="1" noChangeAspect="1" noMove="1" noResize="1" noEditPoints="1" noAdjustHandles="1" noChangeArrowheads="1" noChangeShapeType="1" noTextEdit="1"/>
              </p:cNvSpPr>
              <p:nvPr>
                <p:ph idx="1"/>
              </p:nvPr>
            </p:nvSpPr>
            <p:spPr>
              <a:xfrm>
                <a:off x="304800" y="1196752"/>
                <a:ext cx="7413858" cy="4929411"/>
              </a:xfrm>
              <a:blipFill>
                <a:blip r:embed="rId5"/>
                <a:stretch>
                  <a:fillRect t="-989" r="-2220"/>
                </a:stretch>
              </a:blipFill>
            </p:spPr>
            <p:txBody>
              <a:bodyPr/>
              <a:lstStyle/>
              <a:p>
                <a:r>
                  <a:rPr lang="en-HK">
                    <a:noFill/>
                  </a:rPr>
                  <a:t> </a:t>
                </a:r>
              </a:p>
            </p:txBody>
          </p:sp>
        </mc:Fallback>
      </mc:AlternateContent>
      <p:pic>
        <p:nvPicPr>
          <p:cNvPr id="7" name="Graphic 6">
            <a:extLst>
              <a:ext uri="{FF2B5EF4-FFF2-40B4-BE49-F238E27FC236}">
                <a16:creationId xmlns:a16="http://schemas.microsoft.com/office/drawing/2014/main" id="{66DCEF00-9505-4988-A59C-D1B5087E63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8168" y="1386016"/>
            <a:ext cx="4536504" cy="3906240"/>
          </a:xfrm>
          <a:prstGeom prst="rect">
            <a:avLst/>
          </a:prstGeom>
        </p:spPr>
      </p:pic>
      <p:sp>
        <p:nvSpPr>
          <p:cNvPr id="173" name="文本框 100">
            <a:extLst>
              <a:ext uri="{FF2B5EF4-FFF2-40B4-BE49-F238E27FC236}">
                <a16:creationId xmlns:a16="http://schemas.microsoft.com/office/drawing/2014/main" id="{DD135340-3162-4027-BA9C-4C06BC6ED14B}"/>
              </a:ext>
            </a:extLst>
          </p:cNvPr>
          <p:cNvSpPr txBox="1"/>
          <p:nvPr/>
        </p:nvSpPr>
        <p:spPr>
          <a:xfrm>
            <a:off x="10570658" y="2420888"/>
            <a:ext cx="1574014"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sz="1400" dirty="0">
                <a:latin typeface="+mj-lt"/>
                <a:cs typeface="Times New Roman" panose="02020603050405020304" pitchFamily="18" charset="0"/>
              </a:rPr>
              <a:t>Insert node 3</a:t>
            </a:r>
          </a:p>
        </p:txBody>
      </p:sp>
    </p:spTree>
    <p:extLst>
      <p:ext uri="{BB962C8B-B14F-4D97-AF65-F5344CB8AC3E}">
        <p14:creationId xmlns:p14="http://schemas.microsoft.com/office/powerpoint/2010/main" val="806960453"/>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AVL Tree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13</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grpSp>
        <p:nvGrpSpPr>
          <p:cNvPr id="77" name="组合 51">
            <a:extLst>
              <a:ext uri="{FF2B5EF4-FFF2-40B4-BE49-F238E27FC236}">
                <a16:creationId xmlns:a16="http://schemas.microsoft.com/office/drawing/2014/main" id="{F433673B-BB41-4E61-ADA5-E02613C27288}"/>
              </a:ext>
            </a:extLst>
          </p:cNvPr>
          <p:cNvGrpSpPr/>
          <p:nvPr/>
        </p:nvGrpSpPr>
        <p:grpSpPr>
          <a:xfrm>
            <a:off x="7403137" y="1196752"/>
            <a:ext cx="2006011" cy="928407"/>
            <a:chOff x="0" y="0"/>
            <a:chExt cx="2104237" cy="973866"/>
          </a:xfrm>
        </p:grpSpPr>
        <p:sp>
          <p:nvSpPr>
            <p:cNvPr id="78" name="右箭头 22">
              <a:extLst>
                <a:ext uri="{FF2B5EF4-FFF2-40B4-BE49-F238E27FC236}">
                  <a16:creationId xmlns:a16="http://schemas.microsoft.com/office/drawing/2014/main" id="{3BD9F7B1-388E-46A2-B7D6-1CD1EE6D7C30}"/>
                </a:ext>
              </a:extLst>
            </p:cNvPr>
            <p:cNvSpPr/>
            <p:nvPr/>
          </p:nvSpPr>
          <p:spPr>
            <a:xfrm>
              <a:off x="609837" y="605089"/>
              <a:ext cx="936103" cy="368777"/>
            </a:xfrm>
            <a:prstGeom prst="rightArrow">
              <a:avLst>
                <a:gd name="adj1" fmla="val 50000"/>
                <a:gd name="adj2" fmla="val 50000"/>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sz="1600"/>
            </a:p>
          </p:txBody>
        </p:sp>
        <p:sp>
          <p:nvSpPr>
            <p:cNvPr id="79" name="文本框 23">
              <a:extLst>
                <a:ext uri="{FF2B5EF4-FFF2-40B4-BE49-F238E27FC236}">
                  <a16:creationId xmlns:a16="http://schemas.microsoft.com/office/drawing/2014/main" id="{B869C638-BEA0-4314-9CAB-6566B03FA3EC}"/>
                </a:ext>
              </a:extLst>
            </p:cNvPr>
            <p:cNvSpPr txBox="1"/>
            <p:nvPr/>
          </p:nvSpPr>
          <p:spPr>
            <a:xfrm>
              <a:off x="0" y="0"/>
              <a:ext cx="2104237" cy="3551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latin typeface="Arial"/>
                  <a:ea typeface="Arial"/>
                  <a:cs typeface="Arial"/>
                  <a:sym typeface="Arial"/>
                </a:defRPr>
              </a:lvl1pPr>
            </a:lstStyle>
            <a:p>
              <a:r>
                <a:rPr sz="1600" dirty="0"/>
                <a:t>Right-Rotation on </a:t>
              </a:r>
              <a:r>
                <a:rPr lang="en-US" altLang="zh-CN" sz="1600" dirty="0"/>
                <a:t>y</a:t>
              </a:r>
              <a:endParaRPr sz="1600" dirty="0"/>
            </a:p>
          </p:txBody>
        </p:sp>
      </p:grpSp>
      <p:grpSp>
        <p:nvGrpSpPr>
          <p:cNvPr id="80" name="组合 50">
            <a:extLst>
              <a:ext uri="{FF2B5EF4-FFF2-40B4-BE49-F238E27FC236}">
                <a16:creationId xmlns:a16="http://schemas.microsoft.com/office/drawing/2014/main" id="{C1CE5998-7700-4416-B5E2-A4BCCC107954}"/>
              </a:ext>
            </a:extLst>
          </p:cNvPr>
          <p:cNvGrpSpPr/>
          <p:nvPr/>
        </p:nvGrpSpPr>
        <p:grpSpPr>
          <a:xfrm>
            <a:off x="4795204" y="1219215"/>
            <a:ext cx="3146536" cy="2941125"/>
            <a:chOff x="0" y="0"/>
            <a:chExt cx="3300608" cy="3085139"/>
          </a:xfrm>
        </p:grpSpPr>
        <p:grpSp>
          <p:nvGrpSpPr>
            <p:cNvPr id="81" name="组合 5">
              <a:extLst>
                <a:ext uri="{FF2B5EF4-FFF2-40B4-BE49-F238E27FC236}">
                  <a16:creationId xmlns:a16="http://schemas.microsoft.com/office/drawing/2014/main" id="{73B4FED7-BC14-49BD-A6CE-C59B04E124CF}"/>
                </a:ext>
              </a:extLst>
            </p:cNvPr>
            <p:cNvGrpSpPr/>
            <p:nvPr/>
          </p:nvGrpSpPr>
          <p:grpSpPr>
            <a:xfrm>
              <a:off x="126081" y="0"/>
              <a:ext cx="3174527" cy="3085139"/>
              <a:chOff x="55362" y="0"/>
              <a:chExt cx="3174526" cy="3085138"/>
            </a:xfrm>
          </p:grpSpPr>
          <p:grpSp>
            <p:nvGrpSpPr>
              <p:cNvPr id="88" name="组合 6">
                <a:extLst>
                  <a:ext uri="{FF2B5EF4-FFF2-40B4-BE49-F238E27FC236}">
                    <a16:creationId xmlns:a16="http://schemas.microsoft.com/office/drawing/2014/main" id="{87C33CEC-9754-4085-93CA-80FD54F0C94E}"/>
                  </a:ext>
                </a:extLst>
              </p:cNvPr>
              <p:cNvGrpSpPr/>
              <p:nvPr/>
            </p:nvGrpSpPr>
            <p:grpSpPr>
              <a:xfrm>
                <a:off x="55362" y="288031"/>
                <a:ext cx="3174526" cy="2797107"/>
                <a:chOff x="55362" y="7495"/>
                <a:chExt cx="3174524" cy="2797106"/>
              </a:xfrm>
            </p:grpSpPr>
            <p:grpSp>
              <p:nvGrpSpPr>
                <p:cNvPr id="90" name="椭圆 8">
                  <a:extLst>
                    <a:ext uri="{FF2B5EF4-FFF2-40B4-BE49-F238E27FC236}">
                      <a16:creationId xmlns:a16="http://schemas.microsoft.com/office/drawing/2014/main" id="{21C8F028-6D21-40F4-A932-22880EE8F935}"/>
                    </a:ext>
                  </a:extLst>
                </p:cNvPr>
                <p:cNvGrpSpPr/>
                <p:nvPr/>
              </p:nvGrpSpPr>
              <p:grpSpPr>
                <a:xfrm>
                  <a:off x="1646731" y="7495"/>
                  <a:ext cx="432002" cy="432050"/>
                  <a:chOff x="0" y="7496"/>
                  <a:chExt cx="432000" cy="432048"/>
                </a:xfrm>
              </p:grpSpPr>
              <p:sp>
                <p:nvSpPr>
                  <p:cNvPr id="105" name="Circle">
                    <a:extLst>
                      <a:ext uri="{FF2B5EF4-FFF2-40B4-BE49-F238E27FC236}">
                        <a16:creationId xmlns:a16="http://schemas.microsoft.com/office/drawing/2014/main" id="{7BAAA8C3-AFBF-493F-82D5-AC0581D6A7E1}"/>
                      </a:ext>
                    </a:extLst>
                  </p:cNvPr>
                  <p:cNvSpPr/>
                  <p:nvPr/>
                </p:nvSpPr>
                <p:spPr>
                  <a:xfrm>
                    <a:off x="0" y="7496"/>
                    <a:ext cx="432000" cy="432048"/>
                  </a:xfrm>
                  <a:prstGeom prst="ellipse">
                    <a:avLst/>
                  </a:prstGeom>
                  <a:solidFill>
                    <a:srgbClr val="E6B9B8"/>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sz="1600"/>
                  </a:p>
                </p:txBody>
              </p:sp>
              <p:sp>
                <p:nvSpPr>
                  <p:cNvPr id="106" name="A">
                    <a:extLst>
                      <a:ext uri="{FF2B5EF4-FFF2-40B4-BE49-F238E27FC236}">
                        <a16:creationId xmlns:a16="http://schemas.microsoft.com/office/drawing/2014/main" id="{4B086167-B774-4C10-9176-FF6CB4B9CC4B}"/>
                      </a:ext>
                    </a:extLst>
                  </p:cNvPr>
                  <p:cNvSpPr txBox="1"/>
                  <p:nvPr/>
                </p:nvSpPr>
                <p:spPr>
                  <a:xfrm>
                    <a:off x="121684" y="38857"/>
                    <a:ext cx="188631" cy="3693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lvl1pPr>
                  </a:lstStyle>
                  <a:p>
                    <a:r>
                      <a:rPr lang="en-HK" sz="1800" dirty="0"/>
                      <a:t>y</a:t>
                    </a:r>
                    <a:endParaRPr sz="1800" dirty="0"/>
                  </a:p>
                </p:txBody>
              </p:sp>
            </p:grpSp>
            <p:grpSp>
              <p:nvGrpSpPr>
                <p:cNvPr id="91" name="椭圆 9">
                  <a:extLst>
                    <a:ext uri="{FF2B5EF4-FFF2-40B4-BE49-F238E27FC236}">
                      <a16:creationId xmlns:a16="http://schemas.microsoft.com/office/drawing/2014/main" id="{223954C7-84A7-4753-888C-F5A90008B242}"/>
                    </a:ext>
                  </a:extLst>
                </p:cNvPr>
                <p:cNvGrpSpPr/>
                <p:nvPr/>
              </p:nvGrpSpPr>
              <p:grpSpPr>
                <a:xfrm>
                  <a:off x="712755" y="700328"/>
                  <a:ext cx="432002" cy="432049"/>
                  <a:chOff x="0" y="7496"/>
                  <a:chExt cx="432000" cy="432048"/>
                </a:xfrm>
              </p:grpSpPr>
              <p:sp>
                <p:nvSpPr>
                  <p:cNvPr id="103" name="Circle">
                    <a:extLst>
                      <a:ext uri="{FF2B5EF4-FFF2-40B4-BE49-F238E27FC236}">
                        <a16:creationId xmlns:a16="http://schemas.microsoft.com/office/drawing/2014/main" id="{EC1ED9B6-938E-482A-90F1-B2D674068BFB}"/>
                      </a:ext>
                    </a:extLst>
                  </p:cNvPr>
                  <p:cNvSpPr/>
                  <p:nvPr/>
                </p:nvSpPr>
                <p:spPr>
                  <a:xfrm>
                    <a:off x="0" y="7496"/>
                    <a:ext cx="432000" cy="432048"/>
                  </a:xfrm>
                  <a:prstGeom prst="ellipse">
                    <a:avLst/>
                  </a:prstGeom>
                  <a:solidFill>
                    <a:srgbClr val="D9D9D9"/>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sz="1600"/>
                  </a:p>
                </p:txBody>
              </p:sp>
              <p:sp>
                <p:nvSpPr>
                  <p:cNvPr id="104" name="B">
                    <a:extLst>
                      <a:ext uri="{FF2B5EF4-FFF2-40B4-BE49-F238E27FC236}">
                        <a16:creationId xmlns:a16="http://schemas.microsoft.com/office/drawing/2014/main" id="{8B037ADD-20A9-4E5C-A443-6BC7BAB1660E}"/>
                      </a:ext>
                    </a:extLst>
                  </p:cNvPr>
                  <p:cNvSpPr txBox="1"/>
                  <p:nvPr/>
                </p:nvSpPr>
                <p:spPr>
                  <a:xfrm>
                    <a:off x="121684" y="38856"/>
                    <a:ext cx="188631" cy="3693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lvl1pPr>
                  </a:lstStyle>
                  <a:p>
                    <a:r>
                      <a:rPr lang="en-HK" sz="1800" dirty="0"/>
                      <a:t>x</a:t>
                    </a:r>
                    <a:endParaRPr sz="1800" dirty="0"/>
                  </a:p>
                </p:txBody>
              </p:sp>
            </p:grpSp>
            <p:sp>
              <p:nvSpPr>
                <p:cNvPr id="92" name="直接连接符 10">
                  <a:extLst>
                    <a:ext uri="{FF2B5EF4-FFF2-40B4-BE49-F238E27FC236}">
                      <a16:creationId xmlns:a16="http://schemas.microsoft.com/office/drawing/2014/main" id="{92F178A4-D7FB-4DE5-8E99-67E5BA767856}"/>
                    </a:ext>
                  </a:extLst>
                </p:cNvPr>
                <p:cNvSpPr/>
                <p:nvPr/>
              </p:nvSpPr>
              <p:spPr>
                <a:xfrm flipH="1">
                  <a:off x="1081490" y="376271"/>
                  <a:ext cx="628507" cy="387330"/>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93" name="直接连接符 11">
                  <a:extLst>
                    <a:ext uri="{FF2B5EF4-FFF2-40B4-BE49-F238E27FC236}">
                      <a16:creationId xmlns:a16="http://schemas.microsoft.com/office/drawing/2014/main" id="{D2EF12DA-EFBF-4939-B03E-49D09F8FA049}"/>
                    </a:ext>
                  </a:extLst>
                </p:cNvPr>
                <p:cNvSpPr/>
                <p:nvPr/>
              </p:nvSpPr>
              <p:spPr>
                <a:xfrm flipH="1">
                  <a:off x="413229" y="1069104"/>
                  <a:ext cx="362792" cy="434303"/>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94" name="等腰三角形 12">
                  <a:extLst>
                    <a:ext uri="{FF2B5EF4-FFF2-40B4-BE49-F238E27FC236}">
                      <a16:creationId xmlns:a16="http://schemas.microsoft.com/office/drawing/2014/main" id="{9C864A9F-5FA8-4624-BBBD-FDA57062F473}"/>
                    </a:ext>
                  </a:extLst>
                </p:cNvPr>
                <p:cNvSpPr/>
                <p:nvPr/>
              </p:nvSpPr>
              <p:spPr>
                <a:xfrm>
                  <a:off x="55362" y="1503406"/>
                  <a:ext cx="715734" cy="1301195"/>
                </a:xfrm>
                <a:prstGeom prst="triangle">
                  <a:avLst/>
                </a:prstGeom>
                <a:solidFill>
                  <a:srgbClr val="FCD5B5"/>
                </a:solidFill>
                <a:ln w="25400" cap="flat">
                  <a:solidFill>
                    <a:srgbClr val="000000"/>
                  </a:solidFill>
                  <a:prstDash val="solid"/>
                  <a:round/>
                </a:ln>
                <a:effectLst/>
              </p:spPr>
              <p:txBody>
                <a:bodyPr wrap="square" lIns="45719" tIns="45719" rIns="45719" bIns="45719" numCol="1" anchor="ctr">
                  <a:noAutofit/>
                </a:bodyPr>
                <a:lstStyle/>
                <a:p>
                  <a:pPr algn="ctr">
                    <a:defRPr sz="2000"/>
                  </a:pPr>
                  <a:endParaRPr/>
                </a:p>
              </p:txBody>
            </p:sp>
            <p:sp>
              <p:nvSpPr>
                <p:cNvPr id="95" name="文本框 13">
                  <a:extLst>
                    <a:ext uri="{FF2B5EF4-FFF2-40B4-BE49-F238E27FC236}">
                      <a16:creationId xmlns:a16="http://schemas.microsoft.com/office/drawing/2014/main" id="{47F76EC9-7CCF-4C53-86E7-072DF7AEBD35}"/>
                    </a:ext>
                  </a:extLst>
                </p:cNvPr>
                <p:cNvSpPr txBox="1"/>
                <p:nvPr/>
              </p:nvSpPr>
              <p:spPr>
                <a:xfrm>
                  <a:off x="183036" y="2239744"/>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&lt;</a:t>
                  </a:r>
                  <a:r>
                    <a:rPr lang="en-HK" sz="1800" dirty="0"/>
                    <a:t>x</a:t>
                  </a:r>
                  <a:endParaRPr sz="1800" dirty="0"/>
                </a:p>
              </p:txBody>
            </p:sp>
            <p:sp>
              <p:nvSpPr>
                <p:cNvPr id="96" name="直接连接符 14">
                  <a:extLst>
                    <a:ext uri="{FF2B5EF4-FFF2-40B4-BE49-F238E27FC236}">
                      <a16:creationId xmlns:a16="http://schemas.microsoft.com/office/drawing/2014/main" id="{328583D9-1082-4675-A1D1-44F641846093}"/>
                    </a:ext>
                  </a:extLst>
                </p:cNvPr>
                <p:cNvSpPr/>
                <p:nvPr/>
              </p:nvSpPr>
              <p:spPr>
                <a:xfrm>
                  <a:off x="1081490" y="1069104"/>
                  <a:ext cx="292083" cy="448860"/>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97" name="等腰三角形 15">
                  <a:extLst>
                    <a:ext uri="{FF2B5EF4-FFF2-40B4-BE49-F238E27FC236}">
                      <a16:creationId xmlns:a16="http://schemas.microsoft.com/office/drawing/2014/main" id="{6CF71321-3159-48C5-99D1-4A1229D24545}"/>
                    </a:ext>
                  </a:extLst>
                </p:cNvPr>
                <p:cNvSpPr/>
                <p:nvPr/>
              </p:nvSpPr>
              <p:spPr>
                <a:xfrm>
                  <a:off x="1015705" y="1517964"/>
                  <a:ext cx="715734" cy="1114151"/>
                </a:xfrm>
                <a:prstGeom prst="triangle">
                  <a:avLst/>
                </a:prstGeom>
                <a:solidFill>
                  <a:srgbClr val="D7E4BD"/>
                </a:solidFill>
                <a:ln w="25400" cap="flat">
                  <a:solidFill>
                    <a:srgbClr val="000000"/>
                  </a:solidFill>
                  <a:prstDash val="solid"/>
                  <a:round/>
                </a:ln>
                <a:effectLst/>
              </p:spPr>
              <p:txBody>
                <a:bodyPr wrap="square" lIns="45719" tIns="45719" rIns="45719" bIns="45719" numCol="1" anchor="ctr">
                  <a:noAutofit/>
                </a:bodyPr>
                <a:lstStyle/>
                <a:p>
                  <a:pPr algn="ctr">
                    <a:defRPr sz="2000"/>
                  </a:pPr>
                  <a:endParaRPr/>
                </a:p>
              </p:txBody>
            </p:sp>
            <p:sp>
              <p:nvSpPr>
                <p:cNvPr id="98" name="文本框 16">
                  <a:extLst>
                    <a:ext uri="{FF2B5EF4-FFF2-40B4-BE49-F238E27FC236}">
                      <a16:creationId xmlns:a16="http://schemas.microsoft.com/office/drawing/2014/main" id="{92B9E159-75EF-46E5-9630-E67F88FB193B}"/>
                    </a:ext>
                  </a:extLst>
                </p:cNvPr>
                <p:cNvSpPr txBox="1"/>
                <p:nvPr/>
              </p:nvSpPr>
              <p:spPr>
                <a:xfrm>
                  <a:off x="1159071" y="2272537"/>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&gt;</a:t>
                  </a:r>
                  <a:r>
                    <a:rPr lang="en-HK" sz="1800" dirty="0"/>
                    <a:t>x</a:t>
                  </a:r>
                  <a:endParaRPr sz="1800" dirty="0"/>
                </a:p>
              </p:txBody>
            </p:sp>
            <p:sp>
              <p:nvSpPr>
                <p:cNvPr id="99" name="文本框 17">
                  <a:extLst>
                    <a:ext uri="{FF2B5EF4-FFF2-40B4-BE49-F238E27FC236}">
                      <a16:creationId xmlns:a16="http://schemas.microsoft.com/office/drawing/2014/main" id="{9FBAB0CC-9EDA-4172-898B-E2BD94F3B280}"/>
                    </a:ext>
                  </a:extLst>
                </p:cNvPr>
                <p:cNvSpPr txBox="1"/>
                <p:nvPr/>
              </p:nvSpPr>
              <p:spPr>
                <a:xfrm>
                  <a:off x="1189435" y="1960721"/>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&lt;</a:t>
                  </a:r>
                  <a:r>
                    <a:rPr lang="en-HK" sz="1800" dirty="0"/>
                    <a:t>y</a:t>
                  </a:r>
                  <a:endParaRPr sz="1800" dirty="0"/>
                </a:p>
              </p:txBody>
            </p:sp>
            <p:sp>
              <p:nvSpPr>
                <p:cNvPr id="100" name="等腰三角形 18">
                  <a:extLst>
                    <a:ext uri="{FF2B5EF4-FFF2-40B4-BE49-F238E27FC236}">
                      <a16:creationId xmlns:a16="http://schemas.microsoft.com/office/drawing/2014/main" id="{666C8D57-A80D-4326-AA5C-D829182E3FCA}"/>
                    </a:ext>
                  </a:extLst>
                </p:cNvPr>
                <p:cNvSpPr/>
                <p:nvPr/>
              </p:nvSpPr>
              <p:spPr>
                <a:xfrm>
                  <a:off x="2514151" y="849238"/>
                  <a:ext cx="715735" cy="1246490"/>
                </a:xfrm>
                <a:prstGeom prst="triangle">
                  <a:avLst/>
                </a:prstGeom>
                <a:solidFill>
                  <a:srgbClr val="B9CDE5"/>
                </a:solidFill>
                <a:ln w="25400" cap="flat">
                  <a:solidFill>
                    <a:srgbClr val="000000"/>
                  </a:solidFill>
                  <a:prstDash val="solid"/>
                  <a:round/>
                </a:ln>
                <a:effectLst/>
              </p:spPr>
              <p:txBody>
                <a:bodyPr wrap="square" lIns="45719" tIns="45719" rIns="45719" bIns="45719" numCol="1" anchor="ctr">
                  <a:noAutofit/>
                </a:bodyPr>
                <a:lstStyle/>
                <a:p>
                  <a:pPr algn="ctr">
                    <a:defRPr sz="2000"/>
                  </a:pPr>
                  <a:endParaRPr/>
                </a:p>
              </p:txBody>
            </p:sp>
            <p:sp>
              <p:nvSpPr>
                <p:cNvPr id="101" name="直接连接符 19">
                  <a:extLst>
                    <a:ext uri="{FF2B5EF4-FFF2-40B4-BE49-F238E27FC236}">
                      <a16:creationId xmlns:a16="http://schemas.microsoft.com/office/drawing/2014/main" id="{683F08AB-186F-4572-8D08-F28EC8C12737}"/>
                    </a:ext>
                  </a:extLst>
                </p:cNvPr>
                <p:cNvSpPr/>
                <p:nvPr/>
              </p:nvSpPr>
              <p:spPr>
                <a:xfrm>
                  <a:off x="2015466" y="376271"/>
                  <a:ext cx="856554" cy="472968"/>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102" name="文本框 20">
                  <a:extLst>
                    <a:ext uri="{FF2B5EF4-FFF2-40B4-BE49-F238E27FC236}">
                      <a16:creationId xmlns:a16="http://schemas.microsoft.com/office/drawing/2014/main" id="{2B686AFA-6DF2-4BE7-9D4B-91BD56071269}"/>
                    </a:ext>
                  </a:extLst>
                </p:cNvPr>
                <p:cNvSpPr txBox="1"/>
                <p:nvPr/>
              </p:nvSpPr>
              <p:spPr>
                <a:xfrm>
                  <a:off x="2665710" y="1566714"/>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&gt;</a:t>
                  </a:r>
                  <a:r>
                    <a:rPr lang="en-HK" sz="1800" dirty="0"/>
                    <a:t>y</a:t>
                  </a:r>
                  <a:endParaRPr sz="1800" dirty="0"/>
                </a:p>
              </p:txBody>
            </p:sp>
          </p:grpSp>
          <p:sp>
            <p:nvSpPr>
              <p:cNvPr id="89" name="直接连接符 7">
                <a:extLst>
                  <a:ext uri="{FF2B5EF4-FFF2-40B4-BE49-F238E27FC236}">
                    <a16:creationId xmlns:a16="http://schemas.microsoft.com/office/drawing/2014/main" id="{BAB71CAF-1F97-496C-8C57-A99F7E567490}"/>
                  </a:ext>
                </a:extLst>
              </p:cNvPr>
              <p:cNvSpPr/>
              <p:nvPr/>
            </p:nvSpPr>
            <p:spPr>
              <a:xfrm>
                <a:off x="1864001" y="0"/>
                <a:ext cx="1" cy="288033"/>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grpSp>
        <mc:AlternateContent xmlns:mc="http://schemas.openxmlformats.org/markup-compatibility/2006" xmlns:a14="http://schemas.microsoft.com/office/drawing/2010/main">
          <mc:Choice Requires="a14">
            <p:sp>
              <p:nvSpPr>
                <p:cNvPr id="83" name="文本框 41">
                  <a:extLst>
                    <a:ext uri="{FF2B5EF4-FFF2-40B4-BE49-F238E27FC236}">
                      <a16:creationId xmlns:a16="http://schemas.microsoft.com/office/drawing/2014/main" id="{F86AF362-4691-4575-9088-9DDDDCA2F55B}"/>
                    </a:ext>
                  </a:extLst>
                </p:cNvPr>
                <p:cNvSpPr txBox="1"/>
                <p:nvPr/>
              </p:nvSpPr>
              <p:spPr>
                <a:xfrm>
                  <a:off x="885383" y="413248"/>
                  <a:ext cx="780096"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sz="2000" i="1">
                          <a:solidFill>
                            <a:srgbClr val="000000"/>
                          </a:solidFill>
                          <a:latin typeface="Cambria Math" panose="02040503050406030204" pitchFamily="18" charset="0"/>
                        </a:rPr>
                        <m:t>h</m:t>
                      </m:r>
                      <m:r>
                        <a:rPr sz="2000" i="1">
                          <a:solidFill>
                            <a:srgbClr val="000000"/>
                          </a:solidFill>
                          <a:latin typeface="Cambria Math" panose="02040503050406030204" pitchFamily="18" charset="0"/>
                        </a:rPr>
                        <m:t>+2</m:t>
                      </m:r>
                    </m:oMath>
                  </a14:m>
                  <a:r>
                    <a:rPr dirty="0">
                      <a:latin typeface="Comic Sans MS"/>
                      <a:ea typeface="Comic Sans MS"/>
                      <a:cs typeface="Comic Sans MS"/>
                      <a:sym typeface="Comic Sans MS"/>
                    </a:rPr>
                    <a:t> </a:t>
                  </a:r>
                </a:p>
              </p:txBody>
            </p:sp>
          </mc:Choice>
          <mc:Fallback xmlns="">
            <p:sp>
              <p:nvSpPr>
                <p:cNvPr id="83" name="文本框 41">
                  <a:extLst>
                    <a:ext uri="{FF2B5EF4-FFF2-40B4-BE49-F238E27FC236}">
                      <a16:creationId xmlns:a16="http://schemas.microsoft.com/office/drawing/2014/main" id="{F86AF362-4691-4575-9088-9DDDDCA2F55B}"/>
                    </a:ext>
                  </a:extLst>
                </p:cNvPr>
                <p:cNvSpPr txBox="1">
                  <a:spLocks noRot="1" noChangeAspect="1" noMove="1" noResize="1" noEditPoints="1" noAdjustHandles="1" noChangeArrowheads="1" noChangeShapeType="1" noTextEdit="1"/>
                </p:cNvSpPr>
                <p:nvPr/>
              </p:nvSpPr>
              <p:spPr>
                <a:xfrm>
                  <a:off x="885383" y="413248"/>
                  <a:ext cx="780096" cy="400108"/>
                </a:xfrm>
                <a:prstGeom prst="rect">
                  <a:avLst/>
                </a:prstGeom>
                <a:blipFill>
                  <a:blip r:embed="rId3"/>
                  <a:stretch>
                    <a:fillRect l="-5738"/>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4" name="文本框 42">
                  <a:extLst>
                    <a:ext uri="{FF2B5EF4-FFF2-40B4-BE49-F238E27FC236}">
                      <a16:creationId xmlns:a16="http://schemas.microsoft.com/office/drawing/2014/main" id="{57CEC061-F876-4E22-865D-DFF3F0A2E99B}"/>
                    </a:ext>
                  </a:extLst>
                </p:cNvPr>
                <p:cNvSpPr txBox="1"/>
                <p:nvPr/>
              </p:nvSpPr>
              <p:spPr>
                <a:xfrm>
                  <a:off x="2427633" y="534897"/>
                  <a:ext cx="375332"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sz="2000" i="1">
                          <a:solidFill>
                            <a:srgbClr val="000000"/>
                          </a:solidFill>
                          <a:latin typeface="Cambria Math" panose="02040503050406030204" pitchFamily="18" charset="0"/>
                        </a:rPr>
                        <m:t>h</m:t>
                      </m:r>
                    </m:oMath>
                  </a14:m>
                  <a:r>
                    <a:rPr>
                      <a:latin typeface="Comic Sans MS"/>
                      <a:ea typeface="Comic Sans MS"/>
                      <a:cs typeface="Comic Sans MS"/>
                      <a:sym typeface="Comic Sans MS"/>
                    </a:rPr>
                    <a:t> </a:t>
                  </a:r>
                </a:p>
              </p:txBody>
            </p:sp>
          </mc:Choice>
          <mc:Fallback xmlns="">
            <p:sp>
              <p:nvSpPr>
                <p:cNvPr id="84" name="文本框 42">
                  <a:extLst>
                    <a:ext uri="{FF2B5EF4-FFF2-40B4-BE49-F238E27FC236}">
                      <a16:creationId xmlns:a16="http://schemas.microsoft.com/office/drawing/2014/main" id="{57CEC061-F876-4E22-865D-DFF3F0A2E99B}"/>
                    </a:ext>
                  </a:extLst>
                </p:cNvPr>
                <p:cNvSpPr txBox="1">
                  <a:spLocks noRot="1" noChangeAspect="1" noMove="1" noResize="1" noEditPoints="1" noAdjustHandles="1" noChangeArrowheads="1" noChangeShapeType="1" noTextEdit="1"/>
                </p:cNvSpPr>
                <p:nvPr/>
              </p:nvSpPr>
              <p:spPr>
                <a:xfrm>
                  <a:off x="2427633" y="534897"/>
                  <a:ext cx="375332" cy="400108"/>
                </a:xfrm>
                <a:prstGeom prst="rect">
                  <a:avLst/>
                </a:prstGeom>
                <a:blipFill>
                  <a:blip r:embed="rId4"/>
                  <a:stretch>
                    <a:fillRect l="-11864"/>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5" name="文本框 44">
                  <a:extLst>
                    <a:ext uri="{FF2B5EF4-FFF2-40B4-BE49-F238E27FC236}">
                      <a16:creationId xmlns:a16="http://schemas.microsoft.com/office/drawing/2014/main" id="{861C9704-9822-460B-A331-E559A7F34ED0}"/>
                    </a:ext>
                  </a:extLst>
                </p:cNvPr>
                <p:cNvSpPr txBox="1"/>
                <p:nvPr/>
              </p:nvSpPr>
              <p:spPr>
                <a:xfrm>
                  <a:off x="1363219" y="1329445"/>
                  <a:ext cx="340822"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lang="en-HK" sz="2000" b="0" i="1" smtClean="0">
                          <a:solidFill>
                            <a:srgbClr val="000000"/>
                          </a:solidFill>
                          <a:latin typeface="Cambria Math" panose="02040503050406030204" pitchFamily="18" charset="0"/>
                        </a:rPr>
                        <m:t>𝑙</m:t>
                      </m:r>
                    </m:oMath>
                  </a14:m>
                  <a:r>
                    <a:rPr lang="en-HK" dirty="0">
                      <a:latin typeface="Comic Sans MS"/>
                      <a:ea typeface="Comic Sans MS"/>
                      <a:cs typeface="Comic Sans MS"/>
                      <a:sym typeface="Comic Sans MS"/>
                    </a:rPr>
                    <a:t>  </a:t>
                  </a:r>
                  <a:endParaRPr dirty="0">
                    <a:latin typeface="Comic Sans MS"/>
                    <a:ea typeface="Comic Sans MS"/>
                    <a:cs typeface="Comic Sans MS"/>
                    <a:sym typeface="Comic Sans MS"/>
                  </a:endParaRPr>
                </a:p>
              </p:txBody>
            </p:sp>
          </mc:Choice>
          <mc:Fallback xmlns="">
            <p:sp>
              <p:nvSpPr>
                <p:cNvPr id="85" name="文本框 44">
                  <a:extLst>
                    <a:ext uri="{FF2B5EF4-FFF2-40B4-BE49-F238E27FC236}">
                      <a16:creationId xmlns:a16="http://schemas.microsoft.com/office/drawing/2014/main" id="{861C9704-9822-460B-A331-E559A7F34ED0}"/>
                    </a:ext>
                  </a:extLst>
                </p:cNvPr>
                <p:cNvSpPr txBox="1">
                  <a:spLocks noRot="1" noChangeAspect="1" noMove="1" noResize="1" noEditPoints="1" noAdjustHandles="1" noChangeArrowheads="1" noChangeShapeType="1" noTextEdit="1"/>
                </p:cNvSpPr>
                <p:nvPr/>
              </p:nvSpPr>
              <p:spPr>
                <a:xfrm>
                  <a:off x="1363219" y="1329445"/>
                  <a:ext cx="340822" cy="400108"/>
                </a:xfrm>
                <a:prstGeom prst="rect">
                  <a:avLst/>
                </a:prstGeom>
                <a:blipFill>
                  <a:blip r:embed="rId5"/>
                  <a:stretch>
                    <a:fillRect l="-15094"/>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86" name="文本框 45">
                  <a:extLst>
                    <a:ext uri="{FF2B5EF4-FFF2-40B4-BE49-F238E27FC236}">
                      <a16:creationId xmlns:a16="http://schemas.microsoft.com/office/drawing/2014/main" id="{DBF09CF3-5C31-449C-80B8-C5D4F2D66E81}"/>
                    </a:ext>
                  </a:extLst>
                </p:cNvPr>
                <p:cNvSpPr txBox="1"/>
                <p:nvPr/>
              </p:nvSpPr>
              <p:spPr>
                <a:xfrm>
                  <a:off x="0" y="1184892"/>
                  <a:ext cx="693471"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sz="2000" i="1">
                          <a:solidFill>
                            <a:srgbClr val="000000"/>
                          </a:solidFill>
                          <a:latin typeface="Cambria Math" panose="02040503050406030204" pitchFamily="18" charset="0"/>
                        </a:rPr>
                        <m:t>h</m:t>
                      </m:r>
                      <m:r>
                        <a:rPr sz="2000" i="1">
                          <a:solidFill>
                            <a:srgbClr val="000000"/>
                          </a:solidFill>
                          <a:latin typeface="Cambria Math" panose="02040503050406030204" pitchFamily="18" charset="0"/>
                        </a:rPr>
                        <m:t>+1</m:t>
                      </m:r>
                    </m:oMath>
                  </a14:m>
                  <a:r>
                    <a:rPr dirty="0">
                      <a:latin typeface="Comic Sans MS"/>
                      <a:ea typeface="Comic Sans MS"/>
                      <a:cs typeface="Comic Sans MS"/>
                      <a:sym typeface="Comic Sans MS"/>
                    </a:rPr>
                    <a:t>  </a:t>
                  </a:r>
                </a:p>
              </p:txBody>
            </p:sp>
          </mc:Choice>
          <mc:Fallback xmlns="">
            <p:sp>
              <p:nvSpPr>
                <p:cNvPr id="86" name="文本框 45">
                  <a:extLst>
                    <a:ext uri="{FF2B5EF4-FFF2-40B4-BE49-F238E27FC236}">
                      <a16:creationId xmlns:a16="http://schemas.microsoft.com/office/drawing/2014/main" id="{DBF09CF3-5C31-449C-80B8-C5D4F2D66E81}"/>
                    </a:ext>
                  </a:extLst>
                </p:cNvPr>
                <p:cNvSpPr txBox="1">
                  <a:spLocks noRot="1" noChangeAspect="1" noMove="1" noResize="1" noEditPoints="1" noAdjustHandles="1" noChangeArrowheads="1" noChangeShapeType="1" noTextEdit="1"/>
                </p:cNvSpPr>
                <p:nvPr/>
              </p:nvSpPr>
              <p:spPr>
                <a:xfrm>
                  <a:off x="0" y="1184892"/>
                  <a:ext cx="693471" cy="400108"/>
                </a:xfrm>
                <a:prstGeom prst="rect">
                  <a:avLst/>
                </a:prstGeom>
                <a:blipFill>
                  <a:blip r:embed="rId6"/>
                  <a:stretch>
                    <a:fillRect l="-7407" b="-76190"/>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p:grpSp>
      <p:grpSp>
        <p:nvGrpSpPr>
          <p:cNvPr id="107" name="组合 52">
            <a:extLst>
              <a:ext uri="{FF2B5EF4-FFF2-40B4-BE49-F238E27FC236}">
                <a16:creationId xmlns:a16="http://schemas.microsoft.com/office/drawing/2014/main" id="{4592AE25-B5AB-41AC-BFA6-E1FA0B820ADC}"/>
              </a:ext>
            </a:extLst>
          </p:cNvPr>
          <p:cNvGrpSpPr/>
          <p:nvPr/>
        </p:nvGrpSpPr>
        <p:grpSpPr>
          <a:xfrm>
            <a:off x="9429060" y="1211043"/>
            <a:ext cx="2571596" cy="2774252"/>
            <a:chOff x="0" y="-1"/>
            <a:chExt cx="2697518" cy="2910096"/>
          </a:xfrm>
        </p:grpSpPr>
        <p:grpSp>
          <p:nvGrpSpPr>
            <p:cNvPr id="108" name="组合 24">
              <a:extLst>
                <a:ext uri="{FF2B5EF4-FFF2-40B4-BE49-F238E27FC236}">
                  <a16:creationId xmlns:a16="http://schemas.microsoft.com/office/drawing/2014/main" id="{3B1EE458-14AB-4A00-B5BA-0E65682BC2CC}"/>
                </a:ext>
              </a:extLst>
            </p:cNvPr>
            <p:cNvGrpSpPr/>
            <p:nvPr/>
          </p:nvGrpSpPr>
          <p:grpSpPr>
            <a:xfrm>
              <a:off x="101800" y="-1"/>
              <a:ext cx="2595718" cy="2910096"/>
              <a:chOff x="55362" y="0"/>
              <a:chExt cx="2595716" cy="2910094"/>
            </a:xfrm>
          </p:grpSpPr>
          <p:grpSp>
            <p:nvGrpSpPr>
              <p:cNvPr id="114" name="组合 25">
                <a:extLst>
                  <a:ext uri="{FF2B5EF4-FFF2-40B4-BE49-F238E27FC236}">
                    <a16:creationId xmlns:a16="http://schemas.microsoft.com/office/drawing/2014/main" id="{DCF81B35-2EB5-40DF-8A3E-C87D9A1361CA}"/>
                  </a:ext>
                </a:extLst>
              </p:cNvPr>
              <p:cNvGrpSpPr/>
              <p:nvPr/>
            </p:nvGrpSpPr>
            <p:grpSpPr>
              <a:xfrm>
                <a:off x="55362" y="324290"/>
                <a:ext cx="2595716" cy="2585804"/>
                <a:chOff x="55362" y="7495"/>
                <a:chExt cx="2595715" cy="2585803"/>
              </a:xfrm>
            </p:grpSpPr>
            <p:grpSp>
              <p:nvGrpSpPr>
                <p:cNvPr id="116" name="椭圆 27">
                  <a:extLst>
                    <a:ext uri="{FF2B5EF4-FFF2-40B4-BE49-F238E27FC236}">
                      <a16:creationId xmlns:a16="http://schemas.microsoft.com/office/drawing/2014/main" id="{CB5DF728-22C7-4F9B-B682-ABD53A02B015}"/>
                    </a:ext>
                  </a:extLst>
                </p:cNvPr>
                <p:cNvGrpSpPr/>
                <p:nvPr/>
              </p:nvGrpSpPr>
              <p:grpSpPr>
                <a:xfrm>
                  <a:off x="1581602" y="796877"/>
                  <a:ext cx="432002" cy="432050"/>
                  <a:chOff x="0" y="7496"/>
                  <a:chExt cx="432000" cy="432049"/>
                </a:xfrm>
              </p:grpSpPr>
              <p:sp>
                <p:nvSpPr>
                  <p:cNvPr id="131" name="Circle">
                    <a:extLst>
                      <a:ext uri="{FF2B5EF4-FFF2-40B4-BE49-F238E27FC236}">
                        <a16:creationId xmlns:a16="http://schemas.microsoft.com/office/drawing/2014/main" id="{DEFBCE93-786B-4D7C-BA46-D701578BC7EB}"/>
                      </a:ext>
                    </a:extLst>
                  </p:cNvPr>
                  <p:cNvSpPr/>
                  <p:nvPr/>
                </p:nvSpPr>
                <p:spPr>
                  <a:xfrm>
                    <a:off x="0" y="7496"/>
                    <a:ext cx="432000" cy="432049"/>
                  </a:xfrm>
                  <a:prstGeom prst="ellipse">
                    <a:avLst/>
                  </a:prstGeom>
                  <a:solidFill>
                    <a:srgbClr val="E6B9B8"/>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sz="1600"/>
                  </a:p>
                </p:txBody>
              </p:sp>
              <p:sp>
                <p:nvSpPr>
                  <p:cNvPr id="132" name="A">
                    <a:extLst>
                      <a:ext uri="{FF2B5EF4-FFF2-40B4-BE49-F238E27FC236}">
                        <a16:creationId xmlns:a16="http://schemas.microsoft.com/office/drawing/2014/main" id="{F048339B-1392-4490-9C75-C86A88816D91}"/>
                      </a:ext>
                    </a:extLst>
                  </p:cNvPr>
                  <p:cNvSpPr txBox="1"/>
                  <p:nvPr/>
                </p:nvSpPr>
                <p:spPr>
                  <a:xfrm>
                    <a:off x="121684" y="38855"/>
                    <a:ext cx="188631" cy="3693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lvl1pPr>
                  </a:lstStyle>
                  <a:p>
                    <a:r>
                      <a:rPr lang="en-HK" sz="1800" dirty="0"/>
                      <a:t>y</a:t>
                    </a:r>
                    <a:endParaRPr sz="1800" dirty="0"/>
                  </a:p>
                </p:txBody>
              </p:sp>
            </p:grpSp>
            <p:grpSp>
              <p:nvGrpSpPr>
                <p:cNvPr id="117" name="椭圆 28">
                  <a:extLst>
                    <a:ext uri="{FF2B5EF4-FFF2-40B4-BE49-F238E27FC236}">
                      <a16:creationId xmlns:a16="http://schemas.microsoft.com/office/drawing/2014/main" id="{AE8D08DA-A1FB-4D6E-8464-8ECC035108E1}"/>
                    </a:ext>
                  </a:extLst>
                </p:cNvPr>
                <p:cNvGrpSpPr/>
                <p:nvPr/>
              </p:nvGrpSpPr>
              <p:grpSpPr>
                <a:xfrm>
                  <a:off x="707664" y="7495"/>
                  <a:ext cx="432002" cy="432050"/>
                  <a:chOff x="0" y="7496"/>
                  <a:chExt cx="432000" cy="432049"/>
                </a:xfrm>
              </p:grpSpPr>
              <p:sp>
                <p:nvSpPr>
                  <p:cNvPr id="129" name="Circle">
                    <a:extLst>
                      <a:ext uri="{FF2B5EF4-FFF2-40B4-BE49-F238E27FC236}">
                        <a16:creationId xmlns:a16="http://schemas.microsoft.com/office/drawing/2014/main" id="{FBFFD532-1492-4893-8157-692E3266340E}"/>
                      </a:ext>
                    </a:extLst>
                  </p:cNvPr>
                  <p:cNvSpPr/>
                  <p:nvPr/>
                </p:nvSpPr>
                <p:spPr>
                  <a:xfrm>
                    <a:off x="0" y="7496"/>
                    <a:ext cx="432000" cy="432049"/>
                  </a:xfrm>
                  <a:prstGeom prst="ellipse">
                    <a:avLst/>
                  </a:prstGeom>
                  <a:solidFill>
                    <a:srgbClr val="D9D9D9"/>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sz="1600"/>
                  </a:p>
                </p:txBody>
              </p:sp>
              <p:sp>
                <p:nvSpPr>
                  <p:cNvPr id="130" name="B">
                    <a:extLst>
                      <a:ext uri="{FF2B5EF4-FFF2-40B4-BE49-F238E27FC236}">
                        <a16:creationId xmlns:a16="http://schemas.microsoft.com/office/drawing/2014/main" id="{3C93789A-AA1D-45C0-BACC-7486E90157F5}"/>
                      </a:ext>
                    </a:extLst>
                  </p:cNvPr>
                  <p:cNvSpPr txBox="1"/>
                  <p:nvPr/>
                </p:nvSpPr>
                <p:spPr>
                  <a:xfrm>
                    <a:off x="121684" y="38855"/>
                    <a:ext cx="188631" cy="3693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lvl1pPr>
                  </a:lstStyle>
                  <a:p>
                    <a:r>
                      <a:rPr lang="en-HK" sz="1800" dirty="0"/>
                      <a:t>x</a:t>
                    </a:r>
                    <a:endParaRPr sz="1800" dirty="0"/>
                  </a:p>
                </p:txBody>
              </p:sp>
            </p:grpSp>
            <p:sp>
              <p:nvSpPr>
                <p:cNvPr id="118" name="直接连接符 29">
                  <a:extLst>
                    <a:ext uri="{FF2B5EF4-FFF2-40B4-BE49-F238E27FC236}">
                      <a16:creationId xmlns:a16="http://schemas.microsoft.com/office/drawing/2014/main" id="{E9464FDE-A3B3-4F51-A6F5-A4F2CCBF5907}"/>
                    </a:ext>
                  </a:extLst>
                </p:cNvPr>
                <p:cNvSpPr/>
                <p:nvPr/>
              </p:nvSpPr>
              <p:spPr>
                <a:xfrm flipH="1" flipV="1">
                  <a:off x="1076399" y="376273"/>
                  <a:ext cx="568469" cy="483878"/>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119" name="直接连接符 30">
                  <a:extLst>
                    <a:ext uri="{FF2B5EF4-FFF2-40B4-BE49-F238E27FC236}">
                      <a16:creationId xmlns:a16="http://schemas.microsoft.com/office/drawing/2014/main" id="{3B3107E0-EE80-4BB3-B15B-9E8FD464463C}"/>
                    </a:ext>
                  </a:extLst>
                </p:cNvPr>
                <p:cNvSpPr/>
                <p:nvPr/>
              </p:nvSpPr>
              <p:spPr>
                <a:xfrm flipH="1">
                  <a:off x="413229" y="376272"/>
                  <a:ext cx="357701" cy="695124"/>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120" name="等腰三角形 31">
                  <a:extLst>
                    <a:ext uri="{FF2B5EF4-FFF2-40B4-BE49-F238E27FC236}">
                      <a16:creationId xmlns:a16="http://schemas.microsoft.com/office/drawing/2014/main" id="{CAEA0EDF-5987-4698-BEE3-7961100252E9}"/>
                    </a:ext>
                  </a:extLst>
                </p:cNvPr>
                <p:cNvSpPr/>
                <p:nvPr/>
              </p:nvSpPr>
              <p:spPr>
                <a:xfrm>
                  <a:off x="55362" y="1071396"/>
                  <a:ext cx="715734" cy="1453230"/>
                </a:xfrm>
                <a:prstGeom prst="triangle">
                  <a:avLst/>
                </a:prstGeom>
                <a:solidFill>
                  <a:srgbClr val="FCD5B5"/>
                </a:solidFill>
                <a:ln w="25400" cap="flat">
                  <a:solidFill>
                    <a:srgbClr val="000000"/>
                  </a:solidFill>
                  <a:prstDash val="solid"/>
                  <a:round/>
                </a:ln>
                <a:effectLst/>
              </p:spPr>
              <p:txBody>
                <a:bodyPr wrap="square" lIns="45719" tIns="45719" rIns="45719" bIns="45719" numCol="1" anchor="ctr">
                  <a:noAutofit/>
                </a:bodyPr>
                <a:lstStyle/>
                <a:p>
                  <a:pPr algn="ctr">
                    <a:defRPr sz="2000"/>
                  </a:pPr>
                  <a:endParaRPr/>
                </a:p>
              </p:txBody>
            </p:sp>
            <p:sp>
              <p:nvSpPr>
                <p:cNvPr id="121" name="文本框 32">
                  <a:extLst>
                    <a:ext uri="{FF2B5EF4-FFF2-40B4-BE49-F238E27FC236}">
                      <a16:creationId xmlns:a16="http://schemas.microsoft.com/office/drawing/2014/main" id="{4CA3C5EE-60BB-4CB5-B46D-C9F0302640AD}"/>
                    </a:ext>
                  </a:extLst>
                </p:cNvPr>
                <p:cNvSpPr txBox="1"/>
                <p:nvPr/>
              </p:nvSpPr>
              <p:spPr>
                <a:xfrm>
                  <a:off x="231303" y="1895712"/>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&lt;</a:t>
                  </a:r>
                  <a:r>
                    <a:rPr lang="en-HK" sz="1800" dirty="0"/>
                    <a:t>x</a:t>
                  </a:r>
                  <a:endParaRPr sz="1800" dirty="0"/>
                </a:p>
              </p:txBody>
            </p:sp>
            <p:sp>
              <p:nvSpPr>
                <p:cNvPr id="122" name="直接连接符 33">
                  <a:extLst>
                    <a:ext uri="{FF2B5EF4-FFF2-40B4-BE49-F238E27FC236}">
                      <a16:creationId xmlns:a16="http://schemas.microsoft.com/office/drawing/2014/main" id="{E6080E22-042B-44B0-B991-12113485D662}"/>
                    </a:ext>
                  </a:extLst>
                </p:cNvPr>
                <p:cNvSpPr/>
                <p:nvPr/>
              </p:nvSpPr>
              <p:spPr>
                <a:xfrm flipH="1">
                  <a:off x="1476646" y="1165654"/>
                  <a:ext cx="168222" cy="313493"/>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123" name="等腰三角形 34">
                  <a:extLst>
                    <a:ext uri="{FF2B5EF4-FFF2-40B4-BE49-F238E27FC236}">
                      <a16:creationId xmlns:a16="http://schemas.microsoft.com/office/drawing/2014/main" id="{4249BD49-13F3-4031-8654-5199BE1639C4}"/>
                    </a:ext>
                  </a:extLst>
                </p:cNvPr>
                <p:cNvSpPr/>
                <p:nvPr/>
              </p:nvSpPr>
              <p:spPr>
                <a:xfrm>
                  <a:off x="1118779" y="1479147"/>
                  <a:ext cx="715734" cy="1114151"/>
                </a:xfrm>
                <a:prstGeom prst="triangle">
                  <a:avLst/>
                </a:prstGeom>
                <a:solidFill>
                  <a:srgbClr val="D7E4BD"/>
                </a:solidFill>
                <a:ln w="25400" cap="flat">
                  <a:solidFill>
                    <a:srgbClr val="000000"/>
                  </a:solidFill>
                  <a:prstDash val="solid"/>
                  <a:round/>
                </a:ln>
                <a:effectLst/>
              </p:spPr>
              <p:txBody>
                <a:bodyPr wrap="square" lIns="45719" tIns="45719" rIns="45719" bIns="45719" numCol="1" anchor="ctr">
                  <a:noAutofit/>
                </a:bodyPr>
                <a:lstStyle/>
                <a:p>
                  <a:pPr algn="ctr">
                    <a:defRPr sz="2000"/>
                  </a:pPr>
                  <a:endParaRPr/>
                </a:p>
              </p:txBody>
            </p:sp>
            <p:sp>
              <p:nvSpPr>
                <p:cNvPr id="124" name="文本框 35">
                  <a:extLst>
                    <a:ext uri="{FF2B5EF4-FFF2-40B4-BE49-F238E27FC236}">
                      <a16:creationId xmlns:a16="http://schemas.microsoft.com/office/drawing/2014/main" id="{CD259F6A-61A2-4F70-922B-0A7D15984F27}"/>
                    </a:ext>
                  </a:extLst>
                </p:cNvPr>
                <p:cNvSpPr txBox="1"/>
                <p:nvPr/>
              </p:nvSpPr>
              <p:spPr>
                <a:xfrm>
                  <a:off x="1270337" y="2217992"/>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&gt;</a:t>
                  </a:r>
                  <a:r>
                    <a:rPr lang="en-HK" sz="1800" dirty="0"/>
                    <a:t>x</a:t>
                  </a:r>
                  <a:endParaRPr sz="1800" dirty="0"/>
                </a:p>
              </p:txBody>
            </p:sp>
            <p:sp>
              <p:nvSpPr>
                <p:cNvPr id="125" name="文本框 36">
                  <a:extLst>
                    <a:ext uri="{FF2B5EF4-FFF2-40B4-BE49-F238E27FC236}">
                      <a16:creationId xmlns:a16="http://schemas.microsoft.com/office/drawing/2014/main" id="{7EE0B483-F9BE-4E5C-9EF1-02479A94A53C}"/>
                    </a:ext>
                  </a:extLst>
                </p:cNvPr>
                <p:cNvSpPr txBox="1"/>
                <p:nvPr/>
              </p:nvSpPr>
              <p:spPr>
                <a:xfrm>
                  <a:off x="1301353" y="1945984"/>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&lt;</a:t>
                  </a:r>
                  <a:r>
                    <a:rPr lang="en-HK" sz="1800" dirty="0"/>
                    <a:t>y</a:t>
                  </a:r>
                  <a:endParaRPr sz="1800" dirty="0"/>
                </a:p>
              </p:txBody>
            </p:sp>
            <p:sp>
              <p:nvSpPr>
                <p:cNvPr id="126" name="等腰三角形 37">
                  <a:extLst>
                    <a:ext uri="{FF2B5EF4-FFF2-40B4-BE49-F238E27FC236}">
                      <a16:creationId xmlns:a16="http://schemas.microsoft.com/office/drawing/2014/main" id="{DB6B8556-24B9-40C0-9ABB-FDA18A4DFB1D}"/>
                    </a:ext>
                  </a:extLst>
                </p:cNvPr>
                <p:cNvSpPr/>
                <p:nvPr/>
              </p:nvSpPr>
              <p:spPr>
                <a:xfrm>
                  <a:off x="1935343" y="1439782"/>
                  <a:ext cx="715734" cy="1103898"/>
                </a:xfrm>
                <a:prstGeom prst="triangle">
                  <a:avLst/>
                </a:prstGeom>
                <a:solidFill>
                  <a:srgbClr val="B9CDE5"/>
                </a:solidFill>
                <a:ln w="25400" cap="flat">
                  <a:solidFill>
                    <a:srgbClr val="000000"/>
                  </a:solidFill>
                  <a:prstDash val="solid"/>
                  <a:round/>
                </a:ln>
                <a:effectLst/>
              </p:spPr>
              <p:txBody>
                <a:bodyPr wrap="square" lIns="45719" tIns="45719" rIns="45719" bIns="45719" numCol="1" anchor="ctr">
                  <a:noAutofit/>
                </a:bodyPr>
                <a:lstStyle/>
                <a:p>
                  <a:pPr algn="ctr">
                    <a:defRPr sz="2000"/>
                  </a:pPr>
                  <a:endParaRPr/>
                </a:p>
              </p:txBody>
            </p:sp>
            <p:sp>
              <p:nvSpPr>
                <p:cNvPr id="127" name="直接连接符 38">
                  <a:extLst>
                    <a:ext uri="{FF2B5EF4-FFF2-40B4-BE49-F238E27FC236}">
                      <a16:creationId xmlns:a16="http://schemas.microsoft.com/office/drawing/2014/main" id="{C12203AB-56E0-44D0-ACC0-F8D39C31444E}"/>
                    </a:ext>
                  </a:extLst>
                </p:cNvPr>
                <p:cNvSpPr/>
                <p:nvPr/>
              </p:nvSpPr>
              <p:spPr>
                <a:xfrm>
                  <a:off x="1950337" y="1165654"/>
                  <a:ext cx="342874" cy="274129"/>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sp>
              <p:nvSpPr>
                <p:cNvPr id="128" name="文本框 39">
                  <a:extLst>
                    <a:ext uri="{FF2B5EF4-FFF2-40B4-BE49-F238E27FC236}">
                      <a16:creationId xmlns:a16="http://schemas.microsoft.com/office/drawing/2014/main" id="{3A7E69B1-3B8C-404F-B75A-E30AC5AC6500}"/>
                    </a:ext>
                  </a:extLst>
                </p:cNvPr>
                <p:cNvSpPr txBox="1"/>
                <p:nvPr/>
              </p:nvSpPr>
              <p:spPr>
                <a:xfrm>
                  <a:off x="2128601" y="1929202"/>
                  <a:ext cx="412617"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000"/>
                  </a:lvl1pPr>
                </a:lstStyle>
                <a:p>
                  <a:r>
                    <a:rPr sz="1800" dirty="0"/>
                    <a:t>&gt;</a:t>
                  </a:r>
                  <a:r>
                    <a:rPr lang="en-HK" sz="1800" dirty="0"/>
                    <a:t>y</a:t>
                  </a:r>
                  <a:endParaRPr sz="1800" dirty="0"/>
                </a:p>
              </p:txBody>
            </p:sp>
          </p:grpSp>
          <p:sp>
            <p:nvSpPr>
              <p:cNvPr id="115" name="直接连接符 26">
                <a:extLst>
                  <a:ext uri="{FF2B5EF4-FFF2-40B4-BE49-F238E27FC236}">
                    <a16:creationId xmlns:a16="http://schemas.microsoft.com/office/drawing/2014/main" id="{A8591BC4-458D-420F-A8F9-925E20571ADD}"/>
                  </a:ext>
                </a:extLst>
              </p:cNvPr>
              <p:cNvSpPr/>
              <p:nvPr/>
            </p:nvSpPr>
            <p:spPr>
              <a:xfrm>
                <a:off x="923664" y="0"/>
                <a:ext cx="1" cy="324292"/>
              </a:xfrm>
              <a:prstGeom prst="line">
                <a:avLst/>
              </a:prstGeom>
              <a:noFill/>
              <a:ln w="28575" cap="flat">
                <a:solidFill>
                  <a:srgbClr val="000000"/>
                </a:solidFill>
                <a:prstDash val="solid"/>
                <a:round/>
              </a:ln>
              <a:effectLst/>
            </p:spPr>
            <p:txBody>
              <a:bodyPr wrap="square" lIns="45719" tIns="45719" rIns="45719" bIns="45719" numCol="1" anchor="t">
                <a:noAutofit/>
              </a:bodyPr>
              <a:lstStyle/>
              <a:p>
                <a:endParaRPr sz="1600"/>
              </a:p>
            </p:txBody>
          </p:sp>
        </p:grpSp>
        <mc:AlternateContent xmlns:mc="http://schemas.openxmlformats.org/markup-compatibility/2006" xmlns:a14="http://schemas.microsoft.com/office/drawing/2010/main">
          <mc:Choice Requires="a14">
            <p:sp>
              <p:nvSpPr>
                <p:cNvPr id="110" name="文本框 43">
                  <a:extLst>
                    <a:ext uri="{FF2B5EF4-FFF2-40B4-BE49-F238E27FC236}">
                      <a16:creationId xmlns:a16="http://schemas.microsoft.com/office/drawing/2014/main" id="{80ED1CFB-F48F-4751-B7D5-FDF371D39F71}"/>
                    </a:ext>
                  </a:extLst>
                </p:cNvPr>
                <p:cNvSpPr txBox="1"/>
                <p:nvPr/>
              </p:nvSpPr>
              <p:spPr>
                <a:xfrm>
                  <a:off x="0" y="534896"/>
                  <a:ext cx="780095"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sz="2000" i="1">
                          <a:solidFill>
                            <a:srgbClr val="000000"/>
                          </a:solidFill>
                          <a:latin typeface="Cambria Math" panose="02040503050406030204" pitchFamily="18" charset="0"/>
                        </a:rPr>
                        <m:t>h</m:t>
                      </m:r>
                      <m:r>
                        <a:rPr sz="2000" i="1">
                          <a:solidFill>
                            <a:srgbClr val="000000"/>
                          </a:solidFill>
                          <a:latin typeface="Cambria Math" panose="02040503050406030204" pitchFamily="18" charset="0"/>
                        </a:rPr>
                        <m:t>+1</m:t>
                      </m:r>
                    </m:oMath>
                  </a14:m>
                  <a:r>
                    <a:rPr>
                      <a:latin typeface="Comic Sans MS"/>
                      <a:ea typeface="Comic Sans MS"/>
                      <a:cs typeface="Comic Sans MS"/>
                      <a:sym typeface="Comic Sans MS"/>
                    </a:rPr>
                    <a:t> </a:t>
                  </a:r>
                </a:p>
              </p:txBody>
            </p:sp>
          </mc:Choice>
          <mc:Fallback xmlns="">
            <p:sp>
              <p:nvSpPr>
                <p:cNvPr id="110" name="文本框 43">
                  <a:extLst>
                    <a:ext uri="{FF2B5EF4-FFF2-40B4-BE49-F238E27FC236}">
                      <a16:creationId xmlns:a16="http://schemas.microsoft.com/office/drawing/2014/main" id="{80ED1CFB-F48F-4751-B7D5-FDF371D39F71}"/>
                    </a:ext>
                  </a:extLst>
                </p:cNvPr>
                <p:cNvSpPr txBox="1">
                  <a:spLocks noRot="1" noChangeAspect="1" noMove="1" noResize="1" noEditPoints="1" noAdjustHandles="1" noChangeArrowheads="1" noChangeShapeType="1" noTextEdit="1"/>
                </p:cNvSpPr>
                <p:nvPr/>
              </p:nvSpPr>
              <p:spPr>
                <a:xfrm>
                  <a:off x="0" y="534896"/>
                  <a:ext cx="780095" cy="400108"/>
                </a:xfrm>
                <a:prstGeom prst="rect">
                  <a:avLst/>
                </a:prstGeom>
                <a:blipFill>
                  <a:blip r:embed="rId7"/>
                  <a:stretch>
                    <a:fillRect l="-6557"/>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11" name="文本框 47">
                  <a:extLst>
                    <a:ext uri="{FF2B5EF4-FFF2-40B4-BE49-F238E27FC236}">
                      <a16:creationId xmlns:a16="http://schemas.microsoft.com/office/drawing/2014/main" id="{00A6598A-00B3-4D72-8107-BA7484C2C25C}"/>
                    </a:ext>
                  </a:extLst>
                </p:cNvPr>
                <p:cNvSpPr txBox="1"/>
                <p:nvPr/>
              </p:nvSpPr>
              <p:spPr>
                <a:xfrm>
                  <a:off x="1309391" y="1313608"/>
                  <a:ext cx="220453"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lang="en-HK" sz="2000" b="0" i="1" smtClean="0">
                          <a:solidFill>
                            <a:srgbClr val="000000"/>
                          </a:solidFill>
                          <a:latin typeface="Cambria Math" panose="02040503050406030204" pitchFamily="18" charset="0"/>
                        </a:rPr>
                        <m:t>𝑙</m:t>
                      </m:r>
                    </m:oMath>
                  </a14:m>
                  <a:r>
                    <a:rPr lang="en-HK" dirty="0">
                      <a:latin typeface="Comic Sans MS"/>
                      <a:ea typeface="Comic Sans MS"/>
                      <a:cs typeface="Comic Sans MS"/>
                      <a:sym typeface="Comic Sans MS"/>
                    </a:rPr>
                    <a:t> </a:t>
                  </a:r>
                  <a:endParaRPr dirty="0">
                    <a:latin typeface="Comic Sans MS"/>
                    <a:ea typeface="Comic Sans MS"/>
                    <a:cs typeface="Comic Sans MS"/>
                    <a:sym typeface="Comic Sans MS"/>
                  </a:endParaRPr>
                </a:p>
              </p:txBody>
            </p:sp>
          </mc:Choice>
          <mc:Fallback xmlns="">
            <p:sp>
              <p:nvSpPr>
                <p:cNvPr id="111" name="文本框 47">
                  <a:extLst>
                    <a:ext uri="{FF2B5EF4-FFF2-40B4-BE49-F238E27FC236}">
                      <a16:creationId xmlns:a16="http://schemas.microsoft.com/office/drawing/2014/main" id="{00A6598A-00B3-4D72-8107-BA7484C2C25C}"/>
                    </a:ext>
                  </a:extLst>
                </p:cNvPr>
                <p:cNvSpPr txBox="1">
                  <a:spLocks noRot="1" noChangeAspect="1" noMove="1" noResize="1" noEditPoints="1" noAdjustHandles="1" noChangeArrowheads="1" noChangeShapeType="1" noTextEdit="1"/>
                </p:cNvSpPr>
                <p:nvPr/>
              </p:nvSpPr>
              <p:spPr>
                <a:xfrm>
                  <a:off x="1309391" y="1313608"/>
                  <a:ext cx="220453" cy="400108"/>
                </a:xfrm>
                <a:prstGeom prst="rect">
                  <a:avLst/>
                </a:prstGeom>
                <a:blipFill>
                  <a:blip r:embed="rId8"/>
                  <a:stretch>
                    <a:fillRect l="-23529" r="-2941"/>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12" name="文本框 48">
                  <a:extLst>
                    <a:ext uri="{FF2B5EF4-FFF2-40B4-BE49-F238E27FC236}">
                      <a16:creationId xmlns:a16="http://schemas.microsoft.com/office/drawing/2014/main" id="{16ED3F15-E136-49C2-9171-B6AA2F8AE6AD}"/>
                    </a:ext>
                  </a:extLst>
                </p:cNvPr>
                <p:cNvSpPr txBox="1"/>
                <p:nvPr/>
              </p:nvSpPr>
              <p:spPr>
                <a:xfrm>
                  <a:off x="2148876" y="1239085"/>
                  <a:ext cx="220453"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sz="2000" i="1">
                          <a:solidFill>
                            <a:srgbClr val="000000"/>
                          </a:solidFill>
                          <a:latin typeface="Cambria Math" panose="02040503050406030204" pitchFamily="18" charset="0"/>
                        </a:rPr>
                        <m:t>h</m:t>
                      </m:r>
                    </m:oMath>
                  </a14:m>
                  <a:r>
                    <a:rPr>
                      <a:latin typeface="Comic Sans MS"/>
                      <a:ea typeface="Comic Sans MS"/>
                      <a:cs typeface="Comic Sans MS"/>
                      <a:sym typeface="Comic Sans MS"/>
                    </a:rPr>
                    <a:t> </a:t>
                  </a:r>
                </a:p>
              </p:txBody>
            </p:sp>
          </mc:Choice>
          <mc:Fallback xmlns="">
            <p:sp>
              <p:nvSpPr>
                <p:cNvPr id="112" name="文本框 48">
                  <a:extLst>
                    <a:ext uri="{FF2B5EF4-FFF2-40B4-BE49-F238E27FC236}">
                      <a16:creationId xmlns:a16="http://schemas.microsoft.com/office/drawing/2014/main" id="{16ED3F15-E136-49C2-9171-B6AA2F8AE6AD}"/>
                    </a:ext>
                  </a:extLst>
                </p:cNvPr>
                <p:cNvSpPr txBox="1">
                  <a:spLocks noRot="1" noChangeAspect="1" noMove="1" noResize="1" noEditPoints="1" noAdjustHandles="1" noChangeArrowheads="1" noChangeShapeType="1" noTextEdit="1"/>
                </p:cNvSpPr>
                <p:nvPr/>
              </p:nvSpPr>
              <p:spPr>
                <a:xfrm>
                  <a:off x="2148876" y="1239085"/>
                  <a:ext cx="220453" cy="400108"/>
                </a:xfrm>
                <a:prstGeom prst="rect">
                  <a:avLst/>
                </a:prstGeom>
                <a:blipFill>
                  <a:blip r:embed="rId9"/>
                  <a:stretch>
                    <a:fillRect l="-23529" r="-32353"/>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13" name="文本框 49">
                  <a:extLst>
                    <a:ext uri="{FF2B5EF4-FFF2-40B4-BE49-F238E27FC236}">
                      <a16:creationId xmlns:a16="http://schemas.microsoft.com/office/drawing/2014/main" id="{2EC04E1D-EACD-4948-9A8F-9C4BAB46CE08}"/>
                    </a:ext>
                  </a:extLst>
                </p:cNvPr>
                <p:cNvSpPr txBox="1"/>
                <p:nvPr/>
              </p:nvSpPr>
              <p:spPr>
                <a:xfrm>
                  <a:off x="1358748" y="551425"/>
                  <a:ext cx="724852" cy="400108"/>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45719" tIns="45719" rIns="45719" bIns="45719" numCol="1" anchor="t">
                  <a:spAutoFit/>
                </a:bodyPr>
                <a:lstStyle/>
                <a:p>
                  <a:pPr>
                    <a:defRPr sz="2000">
                      <a:latin typeface="Cambria Math"/>
                      <a:ea typeface="Cambria Math"/>
                      <a:cs typeface="Cambria Math"/>
                      <a:sym typeface="Cambria Math"/>
                    </a:defRPr>
                  </a:pPr>
                  <a14:m>
                    <m:oMath xmlns:m="http://schemas.openxmlformats.org/officeDocument/2006/math">
                      <m:r>
                        <a:rPr sz="2000" i="1">
                          <a:solidFill>
                            <a:srgbClr val="000000"/>
                          </a:solidFill>
                          <a:latin typeface="Cambria Math" panose="02040503050406030204" pitchFamily="18" charset="0"/>
                        </a:rPr>
                        <m:t>𝑥</m:t>
                      </m:r>
                      <m:r>
                        <a:rPr sz="2000" i="1">
                          <a:solidFill>
                            <a:srgbClr val="000000"/>
                          </a:solidFill>
                          <a:latin typeface="Cambria Math" panose="02040503050406030204" pitchFamily="18" charset="0"/>
                        </a:rPr>
                        <m:t>+1</m:t>
                      </m:r>
                    </m:oMath>
                  </a14:m>
                  <a:r>
                    <a:rPr>
                      <a:latin typeface="Comic Sans MS"/>
                      <a:ea typeface="Comic Sans MS"/>
                      <a:cs typeface="Comic Sans MS"/>
                      <a:sym typeface="Comic Sans MS"/>
                    </a:rPr>
                    <a:t> </a:t>
                  </a:r>
                </a:p>
              </p:txBody>
            </p:sp>
          </mc:Choice>
          <mc:Fallback xmlns="">
            <p:sp>
              <p:nvSpPr>
                <p:cNvPr id="113" name="文本框 49">
                  <a:extLst>
                    <a:ext uri="{FF2B5EF4-FFF2-40B4-BE49-F238E27FC236}">
                      <a16:creationId xmlns:a16="http://schemas.microsoft.com/office/drawing/2014/main" id="{2EC04E1D-EACD-4948-9A8F-9C4BAB46CE08}"/>
                    </a:ext>
                  </a:extLst>
                </p:cNvPr>
                <p:cNvSpPr txBox="1">
                  <a:spLocks noRot="1" noChangeAspect="1" noMove="1" noResize="1" noEditPoints="1" noAdjustHandles="1" noChangeArrowheads="1" noChangeShapeType="1" noTextEdit="1"/>
                </p:cNvSpPr>
                <p:nvPr/>
              </p:nvSpPr>
              <p:spPr>
                <a:xfrm>
                  <a:off x="1358748" y="551425"/>
                  <a:ext cx="724852" cy="400108"/>
                </a:xfrm>
                <a:prstGeom prst="rect">
                  <a:avLst/>
                </a:prstGeom>
                <a:blipFill>
                  <a:blip r:embed="rId10"/>
                  <a:stretch>
                    <a:fillRect l="-2632" r="-3509"/>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HK">
                      <a:noFill/>
                    </a:rPr>
                    <a:t> </a:t>
                  </a:r>
                </a:p>
              </p:txBody>
            </p:sp>
          </mc:Fallback>
        </mc:AlternateContent>
      </p:grpSp>
      <p:grpSp>
        <p:nvGrpSpPr>
          <p:cNvPr id="141" name="Group 140">
            <a:extLst>
              <a:ext uri="{FF2B5EF4-FFF2-40B4-BE49-F238E27FC236}">
                <a16:creationId xmlns:a16="http://schemas.microsoft.com/office/drawing/2014/main" id="{628733FE-A7E9-46A1-B8AF-FF10AC2B479A}"/>
              </a:ext>
            </a:extLst>
          </p:cNvPr>
          <p:cNvGrpSpPr/>
          <p:nvPr/>
        </p:nvGrpSpPr>
        <p:grpSpPr>
          <a:xfrm>
            <a:off x="18667" y="4402876"/>
            <a:ext cx="5225142" cy="1976031"/>
            <a:chOff x="2407550" y="3714737"/>
            <a:chExt cx="6798467" cy="2738601"/>
          </a:xfrm>
        </p:grpSpPr>
        <p:sp>
          <p:nvSpPr>
            <p:cNvPr id="142" name="Rectangle 26">
              <a:extLst>
                <a:ext uri="{FF2B5EF4-FFF2-40B4-BE49-F238E27FC236}">
                  <a16:creationId xmlns:a16="http://schemas.microsoft.com/office/drawing/2014/main" id="{C86D8939-DC76-49CE-B8D8-0036A5E7C2DB}"/>
                </a:ext>
              </a:extLst>
            </p:cNvPr>
            <p:cNvSpPr/>
            <p:nvPr/>
          </p:nvSpPr>
          <p:spPr>
            <a:xfrm>
              <a:off x="2407550" y="3714737"/>
              <a:ext cx="6798466" cy="30938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Algorithm: </a:t>
              </a:r>
              <a:r>
                <a:rPr lang="en-US" sz="1400" b="1" i="1" dirty="0" err="1">
                  <a:solidFill>
                    <a:schemeClr val="tx1"/>
                  </a:solidFill>
                </a:rPr>
                <a:t>llRotation</a:t>
              </a:r>
              <a:r>
                <a:rPr lang="en-US" sz="1400" b="1" i="1" dirty="0">
                  <a:solidFill>
                    <a:schemeClr val="tx1"/>
                  </a:solidFill>
                </a:rPr>
                <a:t>(y)</a:t>
              </a:r>
            </a:p>
          </p:txBody>
        </p:sp>
        <p:sp>
          <p:nvSpPr>
            <p:cNvPr id="143" name="Rectangle 3">
              <a:extLst>
                <a:ext uri="{FF2B5EF4-FFF2-40B4-BE49-F238E27FC236}">
                  <a16:creationId xmlns:a16="http://schemas.microsoft.com/office/drawing/2014/main" id="{8C7644B3-A9FD-4FBA-8557-B293759A1835}"/>
                </a:ext>
              </a:extLst>
            </p:cNvPr>
            <p:cNvSpPr>
              <a:spLocks noChangeArrowheads="1"/>
            </p:cNvSpPr>
            <p:nvPr/>
          </p:nvSpPr>
          <p:spPr bwMode="auto">
            <a:xfrm>
              <a:off x="2871421" y="4024125"/>
              <a:ext cx="6334596" cy="2429213"/>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1400" b="0" dirty="0">
                  <a:latin typeface="Consolas" panose="020B0609020204030204" pitchFamily="49" charset="0"/>
                  <a:ea typeface="新細明體" pitchFamily="18" charset="-120"/>
                </a:rPr>
                <a:t>Node x = </a:t>
              </a:r>
              <a:r>
                <a:rPr lang="en-US" altLang="zh-TW" sz="1400" b="0" dirty="0" err="1">
                  <a:latin typeface="Consolas" panose="020B0609020204030204" pitchFamily="49" charset="0"/>
                  <a:ea typeface="新細明體" pitchFamily="18" charset="-120"/>
                </a:rPr>
                <a:t>y.left</a:t>
              </a:r>
              <a:endParaRPr lang="en-US" altLang="zh-TW" sz="1400" b="0" dirty="0">
                <a:latin typeface="Consolas" panose="020B0609020204030204" pitchFamily="49" charset="0"/>
                <a:ea typeface="新細明體" pitchFamily="18" charset="-120"/>
              </a:endParaRPr>
            </a:p>
            <a:p>
              <a:pPr>
                <a:lnSpc>
                  <a:spcPct val="110000"/>
                </a:lnSpc>
              </a:pPr>
              <a:r>
                <a:rPr lang="en-US" altLang="zh-TW" sz="1400" b="0" dirty="0">
                  <a:latin typeface="Consolas" panose="020B0609020204030204" pitchFamily="49" charset="0"/>
                  <a:ea typeface="新細明體" pitchFamily="18" charset="-120"/>
                </a:rPr>
                <a:t>Node </a:t>
              </a:r>
              <a:r>
                <a:rPr lang="en-US" altLang="zh-TW" sz="1400" b="0" dirty="0" err="1">
                  <a:latin typeface="Consolas" panose="020B0609020204030204" pitchFamily="49" charset="0"/>
                  <a:ea typeface="新細明體" pitchFamily="18" charset="-120"/>
                </a:rPr>
                <a:t>tmp</a:t>
              </a:r>
              <a:r>
                <a:rPr lang="en-US" altLang="zh-TW" sz="1400" b="0" dirty="0">
                  <a:latin typeface="Consolas" panose="020B0609020204030204" pitchFamily="49" charset="0"/>
                  <a:ea typeface="新細明體" pitchFamily="18" charset="-120"/>
                </a:rPr>
                <a:t> = </a:t>
              </a:r>
              <a:r>
                <a:rPr lang="en-US" altLang="zh-TW" sz="1400" b="0" dirty="0" err="1">
                  <a:latin typeface="Consolas" panose="020B0609020204030204" pitchFamily="49" charset="0"/>
                  <a:ea typeface="新細明體" pitchFamily="18" charset="-120"/>
                </a:rPr>
                <a:t>x.right</a:t>
              </a:r>
              <a:endParaRPr lang="en-US" altLang="zh-TW" sz="1400" b="0" dirty="0">
                <a:latin typeface="Consolas" panose="020B0609020204030204" pitchFamily="49" charset="0"/>
                <a:ea typeface="新細明體" pitchFamily="18" charset="-120"/>
              </a:endParaRPr>
            </a:p>
            <a:p>
              <a:pPr>
                <a:lnSpc>
                  <a:spcPct val="110000"/>
                </a:lnSpc>
              </a:pPr>
              <a:r>
                <a:rPr lang="en-US" altLang="zh-TW" sz="1400" b="0" dirty="0" err="1">
                  <a:latin typeface="Consolas" panose="020B0609020204030204" pitchFamily="49" charset="0"/>
                  <a:ea typeface="新細明體" pitchFamily="18" charset="-120"/>
                </a:rPr>
                <a:t>x.Right</a:t>
              </a:r>
              <a:r>
                <a:rPr lang="en-US" altLang="zh-TW" sz="1400" b="0" dirty="0">
                  <a:latin typeface="Consolas" panose="020B0609020204030204" pitchFamily="49" charset="0"/>
                  <a:ea typeface="新細明體" pitchFamily="18" charset="-120"/>
                </a:rPr>
                <a:t> = y</a:t>
              </a:r>
            </a:p>
            <a:p>
              <a:pPr>
                <a:lnSpc>
                  <a:spcPct val="110000"/>
                </a:lnSpc>
              </a:pPr>
              <a:r>
                <a:rPr lang="en-US" altLang="zh-TW" sz="1400" b="0" dirty="0" err="1">
                  <a:latin typeface="Consolas" panose="020B0609020204030204" pitchFamily="49" charset="0"/>
                  <a:ea typeface="新細明體" pitchFamily="18" charset="-120"/>
                </a:rPr>
                <a:t>y.Left</a:t>
              </a:r>
              <a:r>
                <a:rPr lang="en-US" altLang="zh-TW" sz="1400" b="0" dirty="0">
                  <a:latin typeface="Consolas" panose="020B0609020204030204" pitchFamily="49" charset="0"/>
                  <a:ea typeface="新細明體" pitchFamily="18" charset="-120"/>
                </a:rPr>
                <a:t> = </a:t>
              </a:r>
              <a:r>
                <a:rPr lang="en-US" altLang="zh-TW" sz="1400" b="0" dirty="0" err="1">
                  <a:latin typeface="Consolas" panose="020B0609020204030204" pitchFamily="49" charset="0"/>
                  <a:ea typeface="新細明體" pitchFamily="18" charset="-120"/>
                </a:rPr>
                <a:t>tmp</a:t>
              </a:r>
              <a:endParaRPr lang="en-US" altLang="zh-TW" sz="1400" b="0" dirty="0">
                <a:latin typeface="Consolas" panose="020B0609020204030204" pitchFamily="49" charset="0"/>
                <a:ea typeface="新細明體" pitchFamily="18" charset="-120"/>
              </a:endParaRPr>
            </a:p>
            <a:p>
              <a:pPr>
                <a:lnSpc>
                  <a:spcPct val="110000"/>
                </a:lnSpc>
              </a:pPr>
              <a:endParaRPr lang="en-US" altLang="zh-TW" sz="1400" b="0" dirty="0">
                <a:latin typeface="Consolas" panose="020B0609020204030204" pitchFamily="49" charset="0"/>
                <a:ea typeface="新細明體" pitchFamily="18" charset="-120"/>
              </a:endParaRPr>
            </a:p>
            <a:p>
              <a:pPr>
                <a:lnSpc>
                  <a:spcPct val="110000"/>
                </a:lnSpc>
              </a:pPr>
              <a:r>
                <a:rPr lang="en-US" altLang="zh-TW" sz="1400" b="0" dirty="0" err="1">
                  <a:latin typeface="Consolas" panose="020B0609020204030204" pitchFamily="49" charset="0"/>
                  <a:ea typeface="新細明體" pitchFamily="18" charset="-120"/>
                </a:rPr>
                <a:t>y.Height</a:t>
              </a:r>
              <a:r>
                <a:rPr lang="en-US" altLang="zh-TW" sz="1400" b="0" dirty="0">
                  <a:latin typeface="Consolas" panose="020B0609020204030204" pitchFamily="49" charset="0"/>
                  <a:ea typeface="新細明體" pitchFamily="18" charset="-120"/>
                </a:rPr>
                <a:t> = max(</a:t>
              </a:r>
              <a:r>
                <a:rPr lang="en-US" altLang="zh-TW" sz="1400" b="0" dirty="0" err="1">
                  <a:latin typeface="Consolas" panose="020B0609020204030204" pitchFamily="49" charset="0"/>
                  <a:ea typeface="新細明體" pitchFamily="18" charset="-120"/>
                </a:rPr>
                <a:t>y.left.height</a:t>
              </a:r>
              <a:r>
                <a:rPr lang="en-US" altLang="zh-TW" sz="1400" b="0" dirty="0">
                  <a:latin typeface="Consolas" panose="020B0609020204030204" pitchFamily="49" charset="0"/>
                  <a:ea typeface="新細明體" pitchFamily="18" charset="-120"/>
                </a:rPr>
                <a:t>, </a:t>
              </a:r>
              <a:r>
                <a:rPr lang="en-US" altLang="zh-TW" sz="1400" b="0" dirty="0" err="1">
                  <a:latin typeface="Consolas" panose="020B0609020204030204" pitchFamily="49" charset="0"/>
                  <a:ea typeface="新細明體" pitchFamily="18" charset="-120"/>
                </a:rPr>
                <a:t>y.right.height</a:t>
              </a:r>
              <a:r>
                <a:rPr lang="en-US" altLang="zh-TW" sz="1400" b="0" dirty="0">
                  <a:latin typeface="Consolas" panose="020B0609020204030204" pitchFamily="49" charset="0"/>
                  <a:ea typeface="新細明體" pitchFamily="18" charset="-120"/>
                </a:rPr>
                <a:t>)+1</a:t>
              </a:r>
            </a:p>
            <a:p>
              <a:pPr>
                <a:lnSpc>
                  <a:spcPct val="110000"/>
                </a:lnSpc>
              </a:pPr>
              <a:r>
                <a:rPr lang="en-US" altLang="zh-TW" sz="1400" b="0" dirty="0" err="1">
                  <a:latin typeface="Consolas" panose="020B0609020204030204" pitchFamily="49" charset="0"/>
                  <a:ea typeface="新細明體" pitchFamily="18" charset="-120"/>
                </a:rPr>
                <a:t>x.Height</a:t>
              </a:r>
              <a:r>
                <a:rPr lang="en-US" altLang="zh-TW" sz="1400" b="0" dirty="0">
                  <a:latin typeface="Consolas" panose="020B0609020204030204" pitchFamily="49" charset="0"/>
                  <a:ea typeface="新細明體" pitchFamily="18" charset="-120"/>
                </a:rPr>
                <a:t> = max(</a:t>
              </a:r>
              <a:r>
                <a:rPr lang="en-US" altLang="zh-TW" sz="1400" b="0" dirty="0" err="1">
                  <a:latin typeface="Consolas" panose="020B0609020204030204" pitchFamily="49" charset="0"/>
                  <a:ea typeface="新細明體" pitchFamily="18" charset="-120"/>
                </a:rPr>
                <a:t>x.left.height</a:t>
              </a:r>
              <a:r>
                <a:rPr lang="en-US" altLang="zh-TW" sz="1400" b="0" dirty="0">
                  <a:latin typeface="Consolas" panose="020B0609020204030204" pitchFamily="49" charset="0"/>
                  <a:ea typeface="新細明體" pitchFamily="18" charset="-120"/>
                </a:rPr>
                <a:t>, </a:t>
              </a:r>
              <a:r>
                <a:rPr lang="en-US" altLang="zh-TW" sz="1400" b="0" dirty="0" err="1">
                  <a:latin typeface="Consolas" panose="020B0609020204030204" pitchFamily="49" charset="0"/>
                  <a:ea typeface="新細明體" pitchFamily="18" charset="-120"/>
                </a:rPr>
                <a:t>x.right.height</a:t>
              </a:r>
              <a:r>
                <a:rPr lang="en-US" altLang="zh-TW" sz="1400" b="0" dirty="0">
                  <a:latin typeface="Consolas" panose="020B0609020204030204" pitchFamily="49" charset="0"/>
                  <a:ea typeface="新細明體" pitchFamily="18" charset="-120"/>
                </a:rPr>
                <a:t>)+1</a:t>
              </a:r>
            </a:p>
          </p:txBody>
        </p:sp>
        <p:sp>
          <p:nvSpPr>
            <p:cNvPr id="144" name="Rectangle 4">
              <a:extLst>
                <a:ext uri="{FF2B5EF4-FFF2-40B4-BE49-F238E27FC236}">
                  <a16:creationId xmlns:a16="http://schemas.microsoft.com/office/drawing/2014/main" id="{AA95B6AB-154B-49B2-AC02-F3EBC5E4AB2E}"/>
                </a:ext>
              </a:extLst>
            </p:cNvPr>
            <p:cNvSpPr>
              <a:spLocks noChangeArrowheads="1"/>
            </p:cNvSpPr>
            <p:nvPr/>
          </p:nvSpPr>
          <p:spPr bwMode="auto">
            <a:xfrm>
              <a:off x="2414222" y="4024123"/>
              <a:ext cx="470058" cy="2429214"/>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1400" b="0" dirty="0">
                  <a:solidFill>
                    <a:srgbClr val="5F5F5F"/>
                  </a:solidFill>
                  <a:latin typeface="Consolas" panose="020B0609020204030204" pitchFamily="49" charset="0"/>
                  <a:ea typeface="新細明體" pitchFamily="18" charset="-120"/>
                  <a:cs typeface="Consolas" panose="020B0609020204030204" pitchFamily="49" charset="0"/>
                </a:rPr>
                <a:t>7</a:t>
              </a:r>
            </a:p>
          </p:txBody>
        </p:sp>
      </p:grpSp>
      <mc:AlternateContent xmlns:mc="http://schemas.openxmlformats.org/markup-compatibility/2006" xmlns:a14="http://schemas.microsoft.com/office/drawing/2010/main">
        <mc:Choice Requires="a14">
          <p:sp>
            <p:nvSpPr>
              <p:cNvPr id="145" name="内容占位符 1">
                <a:extLst>
                  <a:ext uri="{FF2B5EF4-FFF2-40B4-BE49-F238E27FC236}">
                    <a16:creationId xmlns:a16="http://schemas.microsoft.com/office/drawing/2014/main" id="{A0648B70-2509-42F7-B184-39F72A76ACD1}"/>
                  </a:ext>
                </a:extLst>
              </p:cNvPr>
              <p:cNvSpPr>
                <a:spLocks noGrp="1"/>
              </p:cNvSpPr>
              <p:nvPr>
                <p:ph idx="1"/>
              </p:nvPr>
            </p:nvSpPr>
            <p:spPr>
              <a:xfrm>
                <a:off x="304800" y="1196752"/>
                <a:ext cx="4236378" cy="4929411"/>
              </a:xfrm>
            </p:spPr>
            <p:txBody>
              <a:bodyPr/>
              <a:lstStyle/>
              <a:p>
                <a:r>
                  <a:rPr lang="en-US" altLang="zh-CN" sz="2400" dirty="0"/>
                  <a:t>Left-Left Imbalance</a:t>
                </a:r>
              </a:p>
              <a:p>
                <a:pPr lvl="1"/>
                <a:r>
                  <a:rPr lang="en-US" altLang="zh-CN" sz="2000" dirty="0"/>
                  <a:t>Left child of left </a:t>
                </a:r>
                <a:r>
                  <a:rPr lang="en-US" altLang="zh-CN" sz="2000" dirty="0" err="1"/>
                  <a:t>substree</a:t>
                </a:r>
                <a:endParaRPr lang="en-US" altLang="zh-CN" sz="2000" dirty="0"/>
              </a:p>
              <a:p>
                <a:pPr lvl="1"/>
                <a14:m>
                  <m:oMath xmlns:m="http://schemas.openxmlformats.org/officeDocument/2006/math">
                    <m:r>
                      <a:rPr lang="en-HK" altLang="zh-CN" sz="2000" b="0" i="1" smtClean="0">
                        <a:latin typeface="Cambria Math" panose="02040503050406030204" pitchFamily="18" charset="0"/>
                      </a:rPr>
                      <m:t>𝑙</m:t>
                    </m:r>
                    <m:r>
                      <a:rPr lang="en-HK" altLang="zh-CN" sz="2000" b="0" i="1" smtClean="0">
                        <a:latin typeface="Cambria Math" panose="02040503050406030204" pitchFamily="18" charset="0"/>
                      </a:rPr>
                      <m:t>=</m:t>
                    </m:r>
                    <m:r>
                      <a:rPr lang="en-HK" altLang="zh-CN" sz="2000" b="0" i="1" smtClean="0">
                        <a:latin typeface="Cambria Math" panose="02040503050406030204" pitchFamily="18" charset="0"/>
                      </a:rPr>
                      <m:t>h</m:t>
                    </m:r>
                    <m:r>
                      <a:rPr lang="en-HK" altLang="zh-CN" sz="2000" b="0" i="1" smtClean="0">
                        <a:latin typeface="Cambria Math" panose="02040503050406030204" pitchFamily="18" charset="0"/>
                      </a:rPr>
                      <m:t> </m:t>
                    </m:r>
                    <m:r>
                      <a:rPr lang="en-HK" altLang="zh-CN" sz="2000" b="0" i="1" smtClean="0">
                        <a:latin typeface="Cambria Math" panose="02040503050406030204" pitchFamily="18" charset="0"/>
                      </a:rPr>
                      <m:t>𝑜𝑟</m:t>
                    </m:r>
                    <m:r>
                      <a:rPr lang="en-HK" altLang="zh-CN" sz="2000" b="0" i="1" smtClean="0">
                        <a:latin typeface="Cambria Math" panose="02040503050406030204" pitchFamily="18" charset="0"/>
                      </a:rPr>
                      <m:t> </m:t>
                    </m:r>
                    <m:r>
                      <a:rPr lang="en-HK" altLang="zh-CN" sz="2000" b="0" i="1" smtClean="0">
                        <a:latin typeface="Cambria Math" panose="02040503050406030204" pitchFamily="18" charset="0"/>
                      </a:rPr>
                      <m:t>h</m:t>
                    </m:r>
                    <m:r>
                      <a:rPr lang="en-HK" altLang="zh-CN" sz="2000" b="0" i="1" smtClean="0">
                        <a:latin typeface="Cambria Math" panose="02040503050406030204" pitchFamily="18" charset="0"/>
                      </a:rPr>
                      <m:t>+1</m:t>
                    </m:r>
                  </m:oMath>
                </a14:m>
                <a:endParaRPr lang="en-US" altLang="zh-CN" sz="2000" dirty="0"/>
              </a:p>
              <a:p>
                <a:r>
                  <a:rPr lang="en-US" altLang="zh-CN" sz="2400" dirty="0"/>
                  <a:t>Right-rotation on node y to make it balance</a:t>
                </a:r>
                <a:endParaRPr lang="en-US" altLang="zh-CN" sz="2000" dirty="0"/>
              </a:p>
              <a:p>
                <a:r>
                  <a:rPr lang="en-US" altLang="zh-CN" sz="2400" dirty="0"/>
                  <a:t>Refer to tutorial 6 for more details for other cases.</a:t>
                </a:r>
              </a:p>
              <a:p>
                <a:endParaRPr lang="en-US" altLang="zh-CN" sz="2400" dirty="0"/>
              </a:p>
              <a:p>
                <a:endParaRPr lang="en-US" dirty="0"/>
              </a:p>
            </p:txBody>
          </p:sp>
        </mc:Choice>
        <mc:Fallback xmlns="">
          <p:sp>
            <p:nvSpPr>
              <p:cNvPr id="145" name="内容占位符 1">
                <a:extLst>
                  <a:ext uri="{FF2B5EF4-FFF2-40B4-BE49-F238E27FC236}">
                    <a16:creationId xmlns:a16="http://schemas.microsoft.com/office/drawing/2014/main" id="{A0648B70-2509-42F7-B184-39F72A76ACD1}"/>
                  </a:ext>
                </a:extLst>
              </p:cNvPr>
              <p:cNvSpPr>
                <a:spLocks noGrp="1" noRot="1" noChangeAspect="1" noMove="1" noResize="1" noEditPoints="1" noAdjustHandles="1" noChangeArrowheads="1" noChangeShapeType="1" noTextEdit="1"/>
              </p:cNvSpPr>
              <p:nvPr>
                <p:ph idx="1"/>
              </p:nvPr>
            </p:nvSpPr>
            <p:spPr>
              <a:xfrm>
                <a:off x="304800" y="1196752"/>
                <a:ext cx="4236378" cy="4929411"/>
              </a:xfrm>
              <a:blipFill>
                <a:blip r:embed="rId11"/>
                <a:stretch>
                  <a:fillRect t="-989"/>
                </a:stretch>
              </a:blipFill>
            </p:spPr>
            <p:txBody>
              <a:bodyPr/>
              <a:lstStyle/>
              <a:p>
                <a:r>
                  <a:rPr lang="en-HK">
                    <a:noFill/>
                  </a:rPr>
                  <a:t> </a:t>
                </a:r>
              </a:p>
            </p:txBody>
          </p:sp>
        </mc:Fallback>
      </mc:AlternateContent>
      <p:pic>
        <p:nvPicPr>
          <p:cNvPr id="326" name="Graphic 325">
            <a:extLst>
              <a:ext uri="{FF2B5EF4-FFF2-40B4-BE49-F238E27FC236}">
                <a16:creationId xmlns:a16="http://schemas.microsoft.com/office/drawing/2014/main" id="{9828FD6C-8A5F-41CB-8623-579D09050A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15720" y="4261449"/>
            <a:ext cx="6672042" cy="2143695"/>
          </a:xfrm>
          <a:prstGeom prst="rect">
            <a:avLst/>
          </a:prstGeom>
        </p:spPr>
      </p:pic>
    </p:spTree>
    <p:extLst>
      <p:ext uri="{BB962C8B-B14F-4D97-AF65-F5344CB8AC3E}">
        <p14:creationId xmlns:p14="http://schemas.microsoft.com/office/powerpoint/2010/main" val="1988419182"/>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advAuto="0"/>
      <p:bldP spid="107"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dirty="0"/>
              <a:t> </a:t>
            </a:r>
            <a:r>
              <a:rPr lang="en-US" altLang="zh-CN" sz="3600" dirty="0"/>
              <a:t>Declaration</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14</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7" name="Content Placeholder 2">
            <a:extLst>
              <a:ext uri="{FF2B5EF4-FFF2-40B4-BE49-F238E27FC236}">
                <a16:creationId xmlns:a16="http://schemas.microsoft.com/office/drawing/2014/main" id="{AC9A40FD-F6CB-E848-9955-0670EA6D471C}"/>
              </a:ext>
            </a:extLst>
          </p:cNvPr>
          <p:cNvSpPr txBox="1">
            <a:spLocks/>
          </p:cNvSpPr>
          <p:nvPr/>
        </p:nvSpPr>
        <p:spPr bwMode="auto">
          <a:xfrm>
            <a:off x="2769575" y="2348880"/>
            <a:ext cx="6652846" cy="374441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&lt;Your Full Name&gt;, am submitting the assignment for</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an individual project.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declare that the assignment here submitted is original except for source material explicitly acknowledged, the piece of work, or a part of the piece of work has not been submitted for more than one purpose (i.e., to satisfy the requirements in two different courses) without declaration. I also acknowledge that I am aware of University policy and regulations on honesty in academic work, and of the disciplinary guidelines and procedures applicable to breaches of such policy and regulations, as contained in the University website </a:t>
            </a:r>
            <a:r>
              <a:rPr lang="en-US" altLang="zh-CN" sz="1400" kern="0" dirty="0">
                <a:solidFill>
                  <a:srgbClr val="000088"/>
                </a:solidFill>
                <a:latin typeface="Consolas" panose="020B0609020204030204" pitchFamily="49" charset="0"/>
                <a:cs typeface="Consolas" panose="020B0609020204030204" pitchFamily="49" charset="0"/>
                <a:hlinkClick r:id="rId5">
                  <a:extLst>
                    <a:ext uri="{A12FA001-AC4F-418D-AE19-62706E023703}">
                      <ahyp:hlinkClr xmlns:ahyp="http://schemas.microsoft.com/office/drawing/2018/hyperlinkcolor" val="tx"/>
                    </a:ext>
                  </a:extLst>
                </a:hlinkClick>
              </a:rPr>
              <a:t>http://www.cuhk.edu.hk/policy/academichonesty/</a:t>
            </a: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It is also understood that assignments without a properly signed declaration by the student concerned will not be graded by the teacher(s).</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
        <p:nvSpPr>
          <p:cNvPr id="9" name="内容占位符 1">
            <a:extLst>
              <a:ext uri="{FF2B5EF4-FFF2-40B4-BE49-F238E27FC236}">
                <a16:creationId xmlns:a16="http://schemas.microsoft.com/office/drawing/2014/main" id="{D71A3A47-E492-2249-A785-53C8DC913F72}"/>
              </a:ext>
            </a:extLst>
          </p:cNvPr>
          <p:cNvSpPr>
            <a:spLocks noGrp="1"/>
          </p:cNvSpPr>
          <p:nvPr>
            <p:ph idx="1"/>
          </p:nvPr>
        </p:nvSpPr>
        <p:spPr>
          <a:xfrm>
            <a:off x="695398" y="1196752"/>
            <a:ext cx="10801200" cy="4929411"/>
          </a:xfrm>
          <a:ln>
            <a:noFill/>
          </a:ln>
        </p:spPr>
        <p:txBody>
          <a:bodyPr/>
          <a:lstStyle/>
          <a:p>
            <a:pPr lvl="0"/>
            <a:r>
              <a:rPr lang="en-US" altLang="zh-CN" sz="2400" dirty="0"/>
              <a:t>3</a:t>
            </a:r>
            <a:r>
              <a:rPr lang="zh-CN" altLang="en-US" sz="2400" dirty="0"/>
              <a:t> </a:t>
            </a:r>
            <a:r>
              <a:rPr lang="en-US" altLang="zh-CN" sz="2400" dirty="0"/>
              <a:t>Problems</a:t>
            </a:r>
            <a:r>
              <a:rPr lang="zh-CN" altLang="en-US" sz="2400" dirty="0"/>
              <a:t> </a:t>
            </a:r>
            <a:r>
              <a:rPr lang="en-US" altLang="zh-CN" sz="2400" dirty="0"/>
              <a:t>(Required) + 1 Problem (Bonus)</a:t>
            </a:r>
          </a:p>
          <a:p>
            <a:pPr lvl="0"/>
            <a:r>
              <a:rPr lang="en-US" altLang="zh-CN" sz="2400" dirty="0"/>
              <a:t>Please add this declaration on the top of all your codes submitted to the OJ.</a:t>
            </a:r>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249238145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dirty="0"/>
              <a:t> </a:t>
            </a:r>
            <a:r>
              <a:rPr lang="en-US" altLang="zh-CN" sz="3600" dirty="0"/>
              <a:t>Problem 1</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15</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7" name="Rectangle 2">
            <a:extLst>
              <a:ext uri="{FF2B5EF4-FFF2-40B4-BE49-F238E27FC236}">
                <a16:creationId xmlns:a16="http://schemas.microsoft.com/office/drawing/2014/main" id="{C4276646-FDE7-DF45-A49A-2626220AE1B5}"/>
              </a:ext>
            </a:extLst>
          </p:cNvPr>
          <p:cNvSpPr/>
          <p:nvPr/>
        </p:nvSpPr>
        <p:spPr>
          <a:xfrm>
            <a:off x="1559496" y="2169131"/>
            <a:ext cx="4713451" cy="4016484"/>
          </a:xfrm>
          <a:prstGeom prst="rect">
            <a:avLst/>
          </a:prstGeom>
          <a:ln>
            <a:solidFill>
              <a:schemeClr val="tx1"/>
            </a:solidFill>
          </a:ln>
        </p:spPr>
        <p:txBody>
          <a:bodyPr wrap="square">
            <a:spAutoFit/>
          </a:bodyPr>
          <a:lstStyle/>
          <a:p>
            <a:pPr>
              <a:spcAft>
                <a:spcPts val="600"/>
              </a:spcAft>
            </a:pPr>
            <a:r>
              <a:rPr lang="en-HK" sz="1400" b="1" dirty="0" err="1">
                <a:latin typeface="Times New Roman" panose="02020603050405020304" pitchFamily="18" charset="0"/>
                <a:ea typeface="DengXian" panose="02010600030101010101" pitchFamily="2" charset="-122"/>
                <a:cs typeface="Times New Roman" panose="02020603050405020304" pitchFamily="18" charset="0"/>
              </a:rPr>
              <a:t>Preorder</a:t>
            </a:r>
            <a:r>
              <a:rPr lang="en-HK" sz="1400" b="1" dirty="0">
                <a:latin typeface="Times New Roman" panose="02020603050405020304" pitchFamily="18" charset="0"/>
                <a:ea typeface="DengXian" panose="02010600030101010101" pitchFamily="2" charset="-122"/>
                <a:cs typeface="Times New Roman" panose="02020603050405020304" pitchFamily="18" charset="0"/>
              </a:rPr>
              <a:t> Calculation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Use in-order and post-order traversal sequences to build a binary tree. </a:t>
            </a:r>
          </a:p>
          <a:p>
            <a:pPr>
              <a:spcAft>
                <a:spcPts val="600"/>
              </a:spcAft>
            </a:pP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a:p>
            <a:pPr>
              <a:spcAft>
                <a:spcPts val="600"/>
              </a:spcAft>
            </a:pPr>
            <a:br>
              <a:rPr lang="en-HK" sz="1400" dirty="0">
                <a:latin typeface="Times New Roman" panose="02020603050405020304" pitchFamily="18" charset="0"/>
                <a:ea typeface="DengXian" panose="02010600030101010101" pitchFamily="2" charset="-122"/>
                <a:cs typeface="Times New Roman" panose="02020603050405020304" pitchFamily="18" charset="0"/>
              </a:rPr>
            </a:br>
            <a:r>
              <a:rPr lang="en-HK" sz="1400" dirty="0">
                <a:latin typeface="Times New Roman" panose="02020603050405020304" pitchFamily="18" charset="0"/>
                <a:ea typeface="DengXian" panose="02010600030101010101" pitchFamily="2" charset="-122"/>
                <a:cs typeface="Times New Roman" panose="02020603050405020304" pitchFamily="18" charset="0"/>
              </a:rPr>
              <a:t>Input: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first line contains one integer N;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second line contains N integers, which is the in-order traversal sequence;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third line contains N integers, which is the post-order traversal sequence;</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Output: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pre-order traversal sequence </a:t>
            </a:r>
            <a:br>
              <a:rPr lang="en-HK" sz="1400" dirty="0">
                <a:latin typeface="Times New Roman" panose="02020603050405020304" pitchFamily="18" charset="0"/>
                <a:ea typeface="DengXian" panose="02010600030101010101" pitchFamily="2" charset="-122"/>
                <a:cs typeface="Times New Roman" panose="02020603050405020304" pitchFamily="18" charset="0"/>
              </a:rPr>
            </a:b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Rectangle 2">
            <a:extLst>
              <a:ext uri="{FF2B5EF4-FFF2-40B4-BE49-F238E27FC236}">
                <a16:creationId xmlns:a16="http://schemas.microsoft.com/office/drawing/2014/main" id="{B26F7D91-942F-C749-85B0-C98756F606D4}"/>
              </a:ext>
            </a:extLst>
          </p:cNvPr>
          <p:cNvSpPr/>
          <p:nvPr/>
        </p:nvSpPr>
        <p:spPr>
          <a:xfrm>
            <a:off x="8059454" y="2692580"/>
            <a:ext cx="3437143" cy="990207"/>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r>
              <a:rPr lang="zh-CN" altLang="en-US"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         </a:t>
            </a:r>
            <a:r>
              <a:rPr lang="en-HK" altLang="zh-CN"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endPar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ts val="1300"/>
              </a:lnSpc>
              <a:spcAft>
                <a:spcPts val="600"/>
              </a:spcAft>
            </a:pPr>
            <a:r>
              <a:rPr lang="en-HK" sz="1400" dirty="0"/>
              <a:t>10                                 4 2 1 3 7 6 5 9 8</a:t>
            </a:r>
          </a:p>
          <a:p>
            <a:pPr>
              <a:lnSpc>
                <a:spcPts val="1300"/>
              </a:lnSpc>
              <a:spcAft>
                <a:spcPts val="600"/>
              </a:spcAft>
            </a:pPr>
            <a:r>
              <a:rPr lang="en-HK" sz="1400" dirty="0"/>
              <a:t>1 2 3 4 5 6 7 8 9 10 </a:t>
            </a:r>
          </a:p>
          <a:p>
            <a:pPr>
              <a:lnSpc>
                <a:spcPts val="1300"/>
              </a:lnSpc>
              <a:spcAft>
                <a:spcPts val="600"/>
              </a:spcAft>
            </a:pPr>
            <a:r>
              <a:rPr lang="en-HK" sz="1400" dirty="0"/>
              <a:t>1 3 2 5 6 8 10 9 7 4</a:t>
            </a:r>
            <a:endParaRPr lang="en-US"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3"/>
            <a:ext cx="10801200" cy="900184"/>
          </a:xfrm>
          <a:ln>
            <a:noFill/>
          </a:ln>
        </p:spPr>
        <p:txBody>
          <a:bodyPr/>
          <a:lstStyle/>
          <a:p>
            <a:r>
              <a:rPr lang="en-HK" sz="2400" dirty="0" err="1"/>
              <a:t>Preorder</a:t>
            </a:r>
            <a:r>
              <a:rPr lang="en-HK" sz="2400" dirty="0"/>
              <a:t> Calculation</a:t>
            </a:r>
          </a:p>
          <a:p>
            <a:pPr lvl="1"/>
            <a:r>
              <a:rPr lang="en-US" altLang="zh-CN" sz="2000" dirty="0"/>
              <a:t>Use the provided code template, complete the missing part.</a:t>
            </a:r>
            <a:endParaRPr lang="en-US" altLang="zh-CN" sz="2400" dirty="0"/>
          </a:p>
          <a:p>
            <a:pPr lvl="1"/>
            <a:endParaRPr lang="en-US" sz="2000" dirty="0">
              <a:solidFill>
                <a:srgbClr val="FF0000"/>
              </a:solidFill>
            </a:endParaRPr>
          </a:p>
          <a:p>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p:txBody>
      </p:sp>
    </p:spTree>
    <p:extLst>
      <p:ext uri="{BB962C8B-B14F-4D97-AF65-F5344CB8AC3E}">
        <p14:creationId xmlns:p14="http://schemas.microsoft.com/office/powerpoint/2010/main" val="317183017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a:r>
              <a:rPr lang="en-US" altLang="zh-CN" dirty="0"/>
              <a:t> </a:t>
            </a:r>
            <a:r>
              <a:rPr lang="en-US" altLang="zh-CN" sz="3600" dirty="0"/>
              <a:t>Problem 2</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16</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7" name="Rectangle 2">
            <a:extLst>
              <a:ext uri="{FF2B5EF4-FFF2-40B4-BE49-F238E27FC236}">
                <a16:creationId xmlns:a16="http://schemas.microsoft.com/office/drawing/2014/main" id="{C4276646-FDE7-DF45-A49A-2626220AE1B5}"/>
              </a:ext>
            </a:extLst>
          </p:cNvPr>
          <p:cNvSpPr/>
          <p:nvPr/>
        </p:nvSpPr>
        <p:spPr>
          <a:xfrm>
            <a:off x="1560479" y="2171313"/>
            <a:ext cx="4784476" cy="3000821"/>
          </a:xfrm>
          <a:prstGeom prst="rect">
            <a:avLst/>
          </a:prstGeom>
          <a:ln>
            <a:solidFill>
              <a:schemeClr val="tx1"/>
            </a:solidFill>
          </a:ln>
        </p:spPr>
        <p:txBody>
          <a:bodyPr wrap="square">
            <a:spAutoFit/>
          </a:bodyPr>
          <a:lstStyle/>
          <a:p>
            <a:pPr>
              <a:spcAft>
                <a:spcPts val="600"/>
              </a:spcAft>
            </a:pPr>
            <a:r>
              <a:rPr lang="en-HK" sz="1400" b="1" dirty="0">
                <a:latin typeface="Times New Roman" panose="02020603050405020304" pitchFamily="18" charset="0"/>
                <a:ea typeface="DengXian" panose="02010600030101010101" pitchFamily="2" charset="-122"/>
                <a:cs typeface="Times New Roman" panose="02020603050405020304" pitchFamily="18" charset="0"/>
              </a:rPr>
              <a:t>Min Binary Heap</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Implement the min binary heap. </a:t>
            </a:r>
            <a:br>
              <a:rPr lang="en-HK" sz="1400" dirty="0">
                <a:latin typeface="Times New Roman" panose="02020603050405020304" pitchFamily="18" charset="0"/>
                <a:ea typeface="DengXian" panose="02010600030101010101" pitchFamily="2" charset="-122"/>
                <a:cs typeface="Times New Roman" panose="02020603050405020304" pitchFamily="18" charset="0"/>
              </a:rPr>
            </a:b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Input: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first line contains two integers which are capacity and N; The next N lines, each of which contains an operation: push x (an Integer) or top or pop</a:t>
            </a:r>
          </a:p>
          <a:p>
            <a:pPr>
              <a:spcAft>
                <a:spcPts val="600"/>
              </a:spcAft>
            </a:pP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Output: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Each line is the warning or result of Top </a:t>
            </a:r>
          </a:p>
        </p:txBody>
      </p:sp>
      <p:sp>
        <p:nvSpPr>
          <p:cNvPr id="9" name="Rectangle 2">
            <a:extLst>
              <a:ext uri="{FF2B5EF4-FFF2-40B4-BE49-F238E27FC236}">
                <a16:creationId xmlns:a16="http://schemas.microsoft.com/office/drawing/2014/main" id="{B26F7D91-942F-C749-85B0-C98756F606D4}"/>
              </a:ext>
            </a:extLst>
          </p:cNvPr>
          <p:cNvSpPr/>
          <p:nvPr/>
        </p:nvSpPr>
        <p:spPr>
          <a:xfrm>
            <a:off x="8059455" y="2692580"/>
            <a:ext cx="2931090" cy="2695803"/>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r>
              <a:rPr lang="zh-CN" altLang="en-US"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      </a:t>
            </a:r>
            <a:r>
              <a:rPr lang="en-HK" altLang="zh-CN"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endPar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pPr>
              <a:lnSpc>
                <a:spcPts val="1300"/>
              </a:lnSpc>
              <a:spcAft>
                <a:spcPts val="600"/>
              </a:spcAft>
            </a:pPr>
            <a:r>
              <a:rPr lang="en-HK" sz="1400" dirty="0"/>
              <a:t>3                           3</a:t>
            </a:r>
          </a:p>
          <a:p>
            <a:pPr>
              <a:lnSpc>
                <a:spcPts val="1300"/>
              </a:lnSpc>
              <a:spcAft>
                <a:spcPts val="600"/>
              </a:spcAft>
            </a:pPr>
            <a:r>
              <a:rPr lang="en-HK" sz="1400" dirty="0"/>
              <a:t>8                          </a:t>
            </a:r>
            <a:r>
              <a:rPr lang="zh-CN" altLang="en-US" sz="1400" dirty="0"/>
              <a:t> </a:t>
            </a:r>
            <a:r>
              <a:rPr lang="en-HK" sz="1400" dirty="0"/>
              <a:t>2</a:t>
            </a:r>
          </a:p>
          <a:p>
            <a:pPr>
              <a:lnSpc>
                <a:spcPts val="1300"/>
              </a:lnSpc>
              <a:spcAft>
                <a:spcPts val="600"/>
              </a:spcAft>
            </a:pPr>
            <a:r>
              <a:rPr lang="en-HK" sz="1400" dirty="0"/>
              <a:t>push 4                  3</a:t>
            </a:r>
          </a:p>
          <a:p>
            <a:pPr>
              <a:lnSpc>
                <a:spcPts val="1300"/>
              </a:lnSpc>
              <a:spcAft>
                <a:spcPts val="600"/>
              </a:spcAft>
            </a:pPr>
            <a:r>
              <a:rPr lang="en-HK" sz="1400" dirty="0"/>
              <a:t>push 3                  </a:t>
            </a:r>
          </a:p>
          <a:p>
            <a:pPr>
              <a:lnSpc>
                <a:spcPts val="1300"/>
              </a:lnSpc>
              <a:spcAft>
                <a:spcPts val="600"/>
              </a:spcAft>
            </a:pPr>
            <a:r>
              <a:rPr lang="en-HK" sz="1400" dirty="0"/>
              <a:t>top </a:t>
            </a:r>
          </a:p>
          <a:p>
            <a:pPr>
              <a:lnSpc>
                <a:spcPts val="1300"/>
              </a:lnSpc>
              <a:spcAft>
                <a:spcPts val="600"/>
              </a:spcAft>
            </a:pPr>
            <a:r>
              <a:rPr lang="en-HK" sz="1400" dirty="0"/>
              <a:t>push 2 </a:t>
            </a:r>
          </a:p>
          <a:p>
            <a:pPr>
              <a:lnSpc>
                <a:spcPts val="1300"/>
              </a:lnSpc>
              <a:spcAft>
                <a:spcPts val="600"/>
              </a:spcAft>
            </a:pPr>
            <a:r>
              <a:rPr lang="en-HK" sz="1400" dirty="0"/>
              <a:t>push 1 </a:t>
            </a:r>
          </a:p>
          <a:p>
            <a:pPr>
              <a:lnSpc>
                <a:spcPts val="1300"/>
              </a:lnSpc>
              <a:spcAft>
                <a:spcPts val="600"/>
              </a:spcAft>
            </a:pPr>
            <a:r>
              <a:rPr lang="en-HK" sz="1400" dirty="0"/>
              <a:t>top </a:t>
            </a:r>
          </a:p>
          <a:p>
            <a:pPr>
              <a:lnSpc>
                <a:spcPts val="1300"/>
              </a:lnSpc>
              <a:spcAft>
                <a:spcPts val="600"/>
              </a:spcAft>
            </a:pPr>
            <a:r>
              <a:rPr lang="en-HK" sz="1400" dirty="0"/>
              <a:t>pop </a:t>
            </a:r>
          </a:p>
          <a:p>
            <a:pPr>
              <a:lnSpc>
                <a:spcPts val="1300"/>
              </a:lnSpc>
              <a:spcAft>
                <a:spcPts val="600"/>
              </a:spcAft>
            </a:pPr>
            <a:r>
              <a:rPr lang="en-HK" sz="1400" dirty="0"/>
              <a:t>top</a:t>
            </a:r>
            <a:endParaRPr lang="en-US"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3"/>
            <a:ext cx="10801200" cy="900184"/>
          </a:xfrm>
          <a:ln>
            <a:noFill/>
          </a:ln>
        </p:spPr>
        <p:txBody>
          <a:bodyPr/>
          <a:lstStyle/>
          <a:p>
            <a:pPr lvl="0"/>
            <a:r>
              <a:rPr lang="en-US" altLang="zh-CN" sz="2400" dirty="0">
                <a:solidFill>
                  <a:prstClr val="black"/>
                </a:solidFill>
              </a:rPr>
              <a:t>Min Binary Heap</a:t>
            </a:r>
          </a:p>
          <a:p>
            <a:pPr lvl="1"/>
            <a:r>
              <a:rPr lang="en-US" altLang="zh-CN" sz="2000" dirty="0"/>
              <a:t>Use the provided code template, complete the missing part.</a:t>
            </a:r>
          </a:p>
          <a:p>
            <a:pPr lvl="1"/>
            <a:endParaRPr lang="en-US" sz="2000" dirty="0">
              <a:solidFill>
                <a:srgbClr val="FF0000"/>
              </a:solidFill>
            </a:endParaRPr>
          </a:p>
          <a:p>
            <a:endParaRPr lang="en-US" sz="2400" dirty="0">
              <a:solidFill>
                <a:srgbClr val="FF0000"/>
              </a:solidFill>
            </a:endParaRPr>
          </a:p>
          <a:p>
            <a:pPr marL="0" indent="0">
              <a:buNone/>
            </a:pPr>
            <a:endParaRPr lang="en-US" sz="2400" dirty="0">
              <a:solidFill>
                <a:srgbClr val="FF0000"/>
              </a:solidFill>
            </a:endParaRPr>
          </a:p>
        </p:txBody>
      </p:sp>
    </p:spTree>
    <p:extLst>
      <p:ext uri="{BB962C8B-B14F-4D97-AF65-F5344CB8AC3E}">
        <p14:creationId xmlns:p14="http://schemas.microsoft.com/office/powerpoint/2010/main" val="62862104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1196752"/>
            <a:ext cx="10801200" cy="4929411"/>
          </a:xfrm>
          <a:ln>
            <a:noFill/>
          </a:ln>
        </p:spPr>
        <p:txBody>
          <a:bodyPr/>
          <a:lstStyle/>
          <a:p>
            <a:r>
              <a:rPr lang="en-US" altLang="zh-CN" sz="2400" dirty="0"/>
              <a:t>Lower Bound</a:t>
            </a:r>
          </a:p>
          <a:p>
            <a:pPr lvl="1"/>
            <a:r>
              <a:rPr lang="en-US" altLang="zh-CN" sz="2000" dirty="0"/>
              <a:t>Use the provided code template, complete the missing part.</a:t>
            </a:r>
            <a:endParaRPr lang="en-US" altLang="zh-CN" sz="2400" dirty="0"/>
          </a:p>
          <a:p>
            <a:pPr lvl="1"/>
            <a:endParaRPr lang="en-US" sz="20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3" name="标题 2"/>
          <p:cNvSpPr>
            <a:spLocks noGrp="1"/>
          </p:cNvSpPr>
          <p:nvPr>
            <p:ph type="title"/>
          </p:nvPr>
        </p:nvSpPr>
        <p:spPr/>
        <p:txBody>
          <a:bodyPr/>
          <a:lstStyle/>
          <a:p>
            <a:pPr marL="0"/>
            <a:r>
              <a:rPr lang="en-US" altLang="zh-CN" dirty="0"/>
              <a:t> </a:t>
            </a:r>
            <a:r>
              <a:rPr lang="en-US" altLang="zh-CN" sz="3600" dirty="0"/>
              <a:t>Problem 3</a:t>
            </a:r>
            <a:endParaRPr lang="en-US" altLang="zh-CN"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17</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dirty="0"/>
              <a:t>Lab 3</a:t>
            </a:r>
          </a:p>
        </p:txBody>
      </p:sp>
      <p:sp>
        <p:nvSpPr>
          <p:cNvPr id="7" name="Rectangle 2">
            <a:extLst>
              <a:ext uri="{FF2B5EF4-FFF2-40B4-BE49-F238E27FC236}">
                <a16:creationId xmlns:a16="http://schemas.microsoft.com/office/drawing/2014/main" id="{C4276646-FDE7-DF45-A49A-2626220AE1B5}"/>
              </a:ext>
            </a:extLst>
          </p:cNvPr>
          <p:cNvSpPr/>
          <p:nvPr/>
        </p:nvSpPr>
        <p:spPr>
          <a:xfrm>
            <a:off x="1554140" y="2206774"/>
            <a:ext cx="4784476" cy="4154984"/>
          </a:xfrm>
          <a:prstGeom prst="rect">
            <a:avLst/>
          </a:prstGeom>
          <a:ln>
            <a:solidFill>
              <a:schemeClr val="tx1"/>
            </a:solidFill>
          </a:ln>
        </p:spPr>
        <p:txBody>
          <a:bodyPr wrap="square">
            <a:spAutoFit/>
          </a:bodyPr>
          <a:lstStyle/>
          <a:p>
            <a:r>
              <a:rPr lang="en-US" altLang="zh-CN" sz="1400" dirty="0"/>
              <a:t>Lower Bound</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Calculate the lower bound of a number in the binary search tree. The lower bound of a number A is the first number in the binary search tree which is not less than A. It must cost O(log N) time to calculate the lower bound of a number.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Input: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first line contains one integer: N;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second line contains N integers, which are used to build the binary search tree;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third line contains one integer: N;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fourth line contains N integers;</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Output: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For each integer in the fourth line, output its lower bound in the binary search tree. </a:t>
            </a:r>
            <a:br>
              <a:rPr lang="en-HK" sz="1400" dirty="0">
                <a:latin typeface="Times New Roman" panose="02020603050405020304" pitchFamily="18" charset="0"/>
                <a:ea typeface="DengXian" panose="02010600030101010101" pitchFamily="2" charset="-122"/>
                <a:cs typeface="Times New Roman" panose="02020603050405020304" pitchFamily="18" charset="0"/>
              </a:rPr>
            </a:br>
            <a:endParaRPr lang="en-HK"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Rectangle 2">
            <a:extLst>
              <a:ext uri="{FF2B5EF4-FFF2-40B4-BE49-F238E27FC236}">
                <a16:creationId xmlns:a16="http://schemas.microsoft.com/office/drawing/2014/main" id="{B26F7D91-942F-C749-85B0-C98756F606D4}"/>
              </a:ext>
            </a:extLst>
          </p:cNvPr>
          <p:cNvSpPr/>
          <p:nvPr/>
        </p:nvSpPr>
        <p:spPr>
          <a:xfrm>
            <a:off x="7104112" y="2692580"/>
            <a:ext cx="4680520" cy="1233671"/>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r>
              <a:rPr lang="zh-CN" altLang="en-US"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                       </a:t>
            </a:r>
            <a:r>
              <a:rPr lang="en-HK" altLang="zh-CN"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p>
          <a:p>
            <a:pPr>
              <a:lnSpc>
                <a:spcPts val="1300"/>
              </a:lnSpc>
              <a:spcAft>
                <a:spcPts val="600"/>
              </a:spcAft>
            </a:pPr>
            <a:r>
              <a:rPr lang="en-HK" sz="1400" dirty="0"/>
              <a:t>9 </a:t>
            </a:r>
            <a:r>
              <a:rPr lang="zh-CN" altLang="en-US" sz="1400" dirty="0"/>
              <a:t>                                         </a:t>
            </a:r>
            <a:r>
              <a:rPr lang="en-US" altLang="zh-CN" sz="1400" dirty="0"/>
              <a:t>4</a:t>
            </a:r>
            <a:endParaRPr lang="en-HK" sz="1400" dirty="0"/>
          </a:p>
          <a:p>
            <a:pPr>
              <a:lnSpc>
                <a:spcPts val="1300"/>
              </a:lnSpc>
              <a:spcAft>
                <a:spcPts val="600"/>
              </a:spcAft>
            </a:pPr>
            <a:r>
              <a:rPr lang="en-HK" sz="1400" dirty="0"/>
              <a:t>4 2 1 3 7 6 5 9 10 </a:t>
            </a:r>
            <a:r>
              <a:rPr lang="zh-CN" altLang="en-US" sz="1400" dirty="0"/>
              <a:t>               </a:t>
            </a:r>
            <a:r>
              <a:rPr lang="en-US" altLang="zh-CN" sz="1400" dirty="0"/>
              <a:t>9</a:t>
            </a:r>
            <a:endParaRPr lang="en-HK" sz="1400" dirty="0"/>
          </a:p>
          <a:p>
            <a:pPr>
              <a:lnSpc>
                <a:spcPts val="1300"/>
              </a:lnSpc>
              <a:spcAft>
                <a:spcPts val="600"/>
              </a:spcAft>
            </a:pPr>
            <a:r>
              <a:rPr lang="en-HK" sz="1400" dirty="0"/>
              <a:t>4 </a:t>
            </a:r>
            <a:r>
              <a:rPr lang="zh-CN" altLang="en-US" sz="1400" dirty="0"/>
              <a:t>                                         </a:t>
            </a:r>
            <a:r>
              <a:rPr lang="en-HK" sz="1400" dirty="0"/>
              <a:t>-999999</a:t>
            </a:r>
          </a:p>
          <a:p>
            <a:pPr>
              <a:lnSpc>
                <a:spcPts val="1300"/>
              </a:lnSpc>
              <a:spcAft>
                <a:spcPts val="600"/>
              </a:spcAft>
            </a:pPr>
            <a:r>
              <a:rPr lang="en-HK" sz="1400" dirty="0"/>
              <a:t>4 8 11 0</a:t>
            </a:r>
            <a:r>
              <a:rPr lang="zh-CN" altLang="en-US" sz="1400" dirty="0"/>
              <a:t>                               </a:t>
            </a:r>
            <a:r>
              <a:rPr lang="en-US" altLang="zh-CN" sz="1400" dirty="0"/>
              <a:t>1</a:t>
            </a:r>
            <a:endParaRPr lang="en-HK" sz="1400" dirty="0"/>
          </a:p>
        </p:txBody>
      </p:sp>
    </p:spTree>
    <p:extLst>
      <p:ext uri="{BB962C8B-B14F-4D97-AF65-F5344CB8AC3E}">
        <p14:creationId xmlns:p14="http://schemas.microsoft.com/office/powerpoint/2010/main" val="404955690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95398" y="893485"/>
            <a:ext cx="10801200" cy="4929411"/>
          </a:xfrm>
          <a:ln>
            <a:noFill/>
          </a:ln>
        </p:spPr>
        <p:txBody>
          <a:bodyPr/>
          <a:lstStyle/>
          <a:p>
            <a:pPr lvl="0"/>
            <a:r>
              <a:rPr lang="en-US" altLang="zh-CN" sz="2400" dirty="0">
                <a:solidFill>
                  <a:prstClr val="black"/>
                </a:solidFill>
              </a:rPr>
              <a:t>Map With AVL Tree</a:t>
            </a:r>
          </a:p>
          <a:p>
            <a:pPr lvl="1"/>
            <a:r>
              <a:rPr lang="en-US" altLang="zh-CN" sz="2000" dirty="0"/>
              <a:t>Use the provided code template, complete the missing part.</a:t>
            </a:r>
            <a:endParaRPr lang="en-US" sz="2400" dirty="0">
              <a:solidFill>
                <a:srgbClr val="FF0000"/>
              </a:solidFill>
            </a:endParaRPr>
          </a:p>
          <a:p>
            <a:endParaRPr lang="en-US" sz="1400" dirty="0">
              <a:latin typeface="Times New Roman" panose="02020603050405020304" pitchFamily="18" charset="0"/>
              <a:ea typeface="DengXian" panose="02010600030101010101" pitchFamily="2" charset="-122"/>
            </a:endParaRPr>
          </a:p>
        </p:txBody>
      </p:sp>
      <p:sp>
        <p:nvSpPr>
          <p:cNvPr id="3" name="标题 2"/>
          <p:cNvSpPr>
            <a:spLocks noGrp="1"/>
          </p:cNvSpPr>
          <p:nvPr>
            <p:ph type="title"/>
          </p:nvPr>
        </p:nvSpPr>
        <p:spPr/>
        <p:txBody>
          <a:bodyPr/>
          <a:lstStyle/>
          <a:p>
            <a:pPr marL="0"/>
            <a:r>
              <a:rPr lang="en-US" altLang="zh-CN" sz="3600" dirty="0"/>
              <a:t> Problem 4 (Bonus)</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18</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7" name="Rectangle 2">
            <a:extLst>
              <a:ext uri="{FF2B5EF4-FFF2-40B4-BE49-F238E27FC236}">
                <a16:creationId xmlns:a16="http://schemas.microsoft.com/office/drawing/2014/main" id="{C4276646-FDE7-DF45-A49A-2626220AE1B5}"/>
              </a:ext>
            </a:extLst>
          </p:cNvPr>
          <p:cNvSpPr/>
          <p:nvPr/>
        </p:nvSpPr>
        <p:spPr>
          <a:xfrm>
            <a:off x="1199456" y="1642149"/>
            <a:ext cx="5396476" cy="4955203"/>
          </a:xfrm>
          <a:prstGeom prst="rect">
            <a:avLst/>
          </a:prstGeom>
          <a:ln>
            <a:solidFill>
              <a:schemeClr val="tx1"/>
            </a:solidFill>
          </a:ln>
        </p:spPr>
        <p:txBody>
          <a:bodyPr wrap="square">
            <a:spAutoFit/>
          </a:bodyPr>
          <a:lstStyle/>
          <a:p>
            <a:pPr>
              <a:spcAft>
                <a:spcPts val="600"/>
              </a:spcAft>
            </a:pPr>
            <a:r>
              <a:rPr lang="en-HK" sz="1400" b="1" dirty="0">
                <a:latin typeface="Times New Roman" panose="02020603050405020304" pitchFamily="18" charset="0"/>
                <a:ea typeface="DengXian" panose="02010600030101010101" pitchFamily="2" charset="-122"/>
                <a:cs typeface="Times New Roman" panose="02020603050405020304" pitchFamily="18" charset="0"/>
              </a:rPr>
              <a:t>Map With AVL Tree(Bonus) </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Description:</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Implement the map ADT with the AVL tree. The map ADT has four operations: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Put(key, value): insert a key-value pair into the map. If it already has the key, then update the value.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Get(key): given a key, report its value. If it does not have this key, report INF.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Erase(key): delete this key from the map. </a:t>
            </a:r>
          </a:p>
          <a:p>
            <a:pPr marL="342900" indent="-342900">
              <a:spcAft>
                <a:spcPts val="600"/>
              </a:spcAft>
              <a:buAutoNum type="arabicPeriod"/>
            </a:pPr>
            <a:r>
              <a:rPr lang="en-HK" sz="1400" dirty="0">
                <a:latin typeface="Times New Roman" panose="02020603050405020304" pitchFamily="18" charset="0"/>
                <a:ea typeface="DengXian" panose="02010600030101010101" pitchFamily="2" charset="-122"/>
                <a:cs typeface="Times New Roman" panose="02020603050405020304" pitchFamily="18" charset="0"/>
              </a:rPr>
              <a:t>Size(): report the number of elements inside the map. Additionally, keys are sorted from smallest to largest, allowing for efficient traversal of all key-value pairs in ascending order based on the key. The traversal must be achieved in O(N) total time.</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Input: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The first line contains one integer: N; The next N lines, each of which contains one of these operations: 1. put key value (two Integers) or 2. get key 3. erase key 4. size 5. print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Output:</a:t>
            </a:r>
          </a:p>
          <a:p>
            <a:pPr>
              <a:spcAft>
                <a:spcPts val="600"/>
              </a:spcAft>
            </a:pPr>
            <a:r>
              <a:rPr lang="en-HK" sz="1400" dirty="0">
                <a:latin typeface="Times New Roman" panose="02020603050405020304" pitchFamily="18" charset="0"/>
                <a:ea typeface="DengXian" panose="02010600030101010101" pitchFamily="2" charset="-122"/>
                <a:cs typeface="Times New Roman" panose="02020603050405020304" pitchFamily="18" charset="0"/>
              </a:rPr>
              <a:t>Each line is the result of get or size or print. </a:t>
            </a:r>
          </a:p>
        </p:txBody>
      </p:sp>
    </p:spTree>
    <p:extLst>
      <p:ext uri="{BB962C8B-B14F-4D97-AF65-F5344CB8AC3E}">
        <p14:creationId xmlns:p14="http://schemas.microsoft.com/office/powerpoint/2010/main" val="429003510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
            <a:extLst>
              <a:ext uri="{FF2B5EF4-FFF2-40B4-BE49-F238E27FC236}">
                <a16:creationId xmlns:a16="http://schemas.microsoft.com/office/drawing/2014/main" id="{7ECB4FEB-D416-394A-A033-2AA0EC841D2E}"/>
              </a:ext>
            </a:extLst>
          </p:cNvPr>
          <p:cNvSpPr>
            <a:spLocks noGrp="1"/>
          </p:cNvSpPr>
          <p:nvPr>
            <p:ph idx="1"/>
          </p:nvPr>
        </p:nvSpPr>
        <p:spPr>
          <a:xfrm>
            <a:off x="664768" y="1052736"/>
            <a:ext cx="10801200" cy="4929411"/>
          </a:xfrm>
          <a:ln>
            <a:noFill/>
          </a:ln>
        </p:spPr>
        <p:txBody>
          <a:bodyPr/>
          <a:lstStyle/>
          <a:p>
            <a:pPr lvl="0"/>
            <a:r>
              <a:rPr lang="en-US" altLang="zh-CN" sz="2400" dirty="0">
                <a:solidFill>
                  <a:prstClr val="black"/>
                </a:solidFill>
              </a:rPr>
              <a:t>Map With AVL Tree</a:t>
            </a:r>
            <a:br>
              <a:rPr lang="en-US" altLang="zh-CN" sz="2400" dirty="0">
                <a:solidFill>
                  <a:prstClr val="black"/>
                </a:solidFill>
              </a:rPr>
            </a:br>
            <a:endParaRPr lang="en-US" altLang="zh-CN" sz="2400" dirty="0">
              <a:solidFill>
                <a:prstClr val="black"/>
              </a:solidFill>
            </a:endParaRPr>
          </a:p>
        </p:txBody>
      </p:sp>
      <p:sp>
        <p:nvSpPr>
          <p:cNvPr id="3" name="标题 2"/>
          <p:cNvSpPr>
            <a:spLocks noGrp="1"/>
          </p:cNvSpPr>
          <p:nvPr>
            <p:ph type="title"/>
          </p:nvPr>
        </p:nvSpPr>
        <p:spPr/>
        <p:txBody>
          <a:bodyPr/>
          <a:lstStyle/>
          <a:p>
            <a:pPr marL="0"/>
            <a:r>
              <a:rPr lang="en-US" altLang="zh-CN" sz="3600" dirty="0"/>
              <a:t> Problem 4 (Bonus)</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19</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9" name="Rectangle 2">
            <a:extLst>
              <a:ext uri="{FF2B5EF4-FFF2-40B4-BE49-F238E27FC236}">
                <a16:creationId xmlns:a16="http://schemas.microsoft.com/office/drawing/2014/main" id="{B26F7D91-942F-C749-85B0-C98756F606D4}"/>
              </a:ext>
            </a:extLst>
          </p:cNvPr>
          <p:cNvSpPr/>
          <p:nvPr/>
        </p:nvSpPr>
        <p:spPr>
          <a:xfrm>
            <a:off x="4427409" y="1221329"/>
            <a:ext cx="1687994" cy="5376023"/>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Input 1:</a:t>
            </a:r>
          </a:p>
          <a:p>
            <a:pPr>
              <a:lnSpc>
                <a:spcPts val="1300"/>
              </a:lnSpc>
              <a:spcAft>
                <a:spcPts val="600"/>
              </a:spcAft>
            </a:pPr>
            <a:r>
              <a:rPr lang="en-HK" sz="1400" dirty="0"/>
              <a:t>20 </a:t>
            </a:r>
          </a:p>
          <a:p>
            <a:pPr>
              <a:lnSpc>
                <a:spcPts val="1300"/>
              </a:lnSpc>
              <a:spcAft>
                <a:spcPts val="600"/>
              </a:spcAft>
            </a:pPr>
            <a:r>
              <a:rPr lang="en-HK" sz="1400" dirty="0"/>
              <a:t>put 7 7 </a:t>
            </a:r>
          </a:p>
          <a:p>
            <a:pPr>
              <a:lnSpc>
                <a:spcPts val="1300"/>
              </a:lnSpc>
              <a:spcAft>
                <a:spcPts val="600"/>
              </a:spcAft>
            </a:pPr>
            <a:r>
              <a:rPr lang="en-HK" sz="1400" dirty="0"/>
              <a:t>put 9 9 </a:t>
            </a:r>
          </a:p>
          <a:p>
            <a:pPr>
              <a:lnSpc>
                <a:spcPts val="1300"/>
              </a:lnSpc>
              <a:spcAft>
                <a:spcPts val="600"/>
              </a:spcAft>
            </a:pPr>
            <a:r>
              <a:rPr lang="en-HK" sz="1400" dirty="0"/>
              <a:t>put 11 11 </a:t>
            </a:r>
          </a:p>
          <a:p>
            <a:pPr>
              <a:lnSpc>
                <a:spcPts val="1300"/>
              </a:lnSpc>
              <a:spcAft>
                <a:spcPts val="600"/>
              </a:spcAft>
            </a:pPr>
            <a:r>
              <a:rPr lang="en-HK" sz="1400" dirty="0"/>
              <a:t>put 5 5 </a:t>
            </a:r>
          </a:p>
          <a:p>
            <a:pPr>
              <a:lnSpc>
                <a:spcPts val="1300"/>
              </a:lnSpc>
              <a:spcAft>
                <a:spcPts val="600"/>
              </a:spcAft>
            </a:pPr>
            <a:r>
              <a:rPr lang="en-HK" sz="1400" dirty="0"/>
              <a:t>put 4 4 </a:t>
            </a:r>
          </a:p>
          <a:p>
            <a:pPr>
              <a:lnSpc>
                <a:spcPts val="1300"/>
              </a:lnSpc>
              <a:spcAft>
                <a:spcPts val="600"/>
              </a:spcAft>
            </a:pPr>
            <a:r>
              <a:rPr lang="en-HK" sz="1400" dirty="0"/>
              <a:t>put 6 6 </a:t>
            </a:r>
          </a:p>
          <a:p>
            <a:pPr>
              <a:lnSpc>
                <a:spcPts val="1300"/>
              </a:lnSpc>
              <a:spcAft>
                <a:spcPts val="600"/>
              </a:spcAft>
            </a:pPr>
            <a:r>
              <a:rPr lang="en-HK" sz="1400" dirty="0"/>
              <a:t>put 8 8 </a:t>
            </a:r>
          </a:p>
          <a:p>
            <a:pPr>
              <a:lnSpc>
                <a:spcPts val="1300"/>
              </a:lnSpc>
              <a:spcAft>
                <a:spcPts val="600"/>
              </a:spcAft>
            </a:pPr>
            <a:r>
              <a:rPr lang="en-HK" sz="1400" dirty="0"/>
              <a:t>put 12 12 </a:t>
            </a:r>
          </a:p>
          <a:p>
            <a:pPr>
              <a:lnSpc>
                <a:spcPts val="1300"/>
              </a:lnSpc>
              <a:spcAft>
                <a:spcPts val="600"/>
              </a:spcAft>
            </a:pPr>
            <a:r>
              <a:rPr lang="en-HK" sz="1400" dirty="0"/>
              <a:t>put 15 15 </a:t>
            </a:r>
          </a:p>
          <a:p>
            <a:pPr>
              <a:lnSpc>
                <a:spcPts val="1300"/>
              </a:lnSpc>
              <a:spcAft>
                <a:spcPts val="600"/>
              </a:spcAft>
            </a:pPr>
            <a:r>
              <a:rPr lang="en-HK" sz="1400" dirty="0"/>
              <a:t>put 10 10 </a:t>
            </a:r>
          </a:p>
          <a:p>
            <a:pPr>
              <a:lnSpc>
                <a:spcPts val="1300"/>
              </a:lnSpc>
              <a:spcAft>
                <a:spcPts val="600"/>
              </a:spcAft>
            </a:pPr>
            <a:r>
              <a:rPr lang="en-HK" sz="1400" dirty="0"/>
              <a:t>get 4 </a:t>
            </a:r>
          </a:p>
          <a:p>
            <a:pPr>
              <a:lnSpc>
                <a:spcPts val="1300"/>
              </a:lnSpc>
              <a:spcAft>
                <a:spcPts val="600"/>
              </a:spcAft>
            </a:pPr>
            <a:r>
              <a:rPr lang="en-HK" sz="1400" dirty="0"/>
              <a:t>put 4 1 </a:t>
            </a:r>
          </a:p>
          <a:p>
            <a:pPr>
              <a:lnSpc>
                <a:spcPts val="1300"/>
              </a:lnSpc>
              <a:spcAft>
                <a:spcPts val="600"/>
              </a:spcAft>
            </a:pPr>
            <a:r>
              <a:rPr lang="en-HK" sz="1400" dirty="0"/>
              <a:t>get 4 </a:t>
            </a:r>
          </a:p>
          <a:p>
            <a:pPr>
              <a:lnSpc>
                <a:spcPts val="1300"/>
              </a:lnSpc>
              <a:spcAft>
                <a:spcPts val="600"/>
              </a:spcAft>
            </a:pPr>
            <a:r>
              <a:rPr lang="en-HK" sz="1400" dirty="0"/>
              <a:t>erase 4 </a:t>
            </a:r>
          </a:p>
          <a:p>
            <a:pPr>
              <a:lnSpc>
                <a:spcPts val="1300"/>
              </a:lnSpc>
              <a:spcAft>
                <a:spcPts val="600"/>
              </a:spcAft>
            </a:pPr>
            <a:r>
              <a:rPr lang="en-HK" sz="1400" dirty="0"/>
              <a:t>get 4 </a:t>
            </a:r>
          </a:p>
          <a:p>
            <a:pPr>
              <a:lnSpc>
                <a:spcPts val="1300"/>
              </a:lnSpc>
              <a:spcAft>
                <a:spcPts val="600"/>
              </a:spcAft>
            </a:pPr>
            <a:r>
              <a:rPr lang="en-HK" sz="1400" dirty="0"/>
              <a:t>erase 6 </a:t>
            </a:r>
          </a:p>
          <a:p>
            <a:pPr>
              <a:lnSpc>
                <a:spcPts val="1300"/>
              </a:lnSpc>
              <a:spcAft>
                <a:spcPts val="600"/>
              </a:spcAft>
            </a:pPr>
            <a:r>
              <a:rPr lang="en-HK" sz="1400" dirty="0"/>
              <a:t>erase 15 </a:t>
            </a:r>
          </a:p>
          <a:p>
            <a:pPr>
              <a:lnSpc>
                <a:spcPts val="1300"/>
              </a:lnSpc>
              <a:spcAft>
                <a:spcPts val="600"/>
              </a:spcAft>
            </a:pPr>
            <a:r>
              <a:rPr lang="en-HK" sz="1400" dirty="0"/>
              <a:t>erase 12 </a:t>
            </a:r>
          </a:p>
          <a:p>
            <a:pPr>
              <a:lnSpc>
                <a:spcPts val="1300"/>
              </a:lnSpc>
              <a:spcAft>
                <a:spcPts val="600"/>
              </a:spcAft>
            </a:pPr>
            <a:r>
              <a:rPr lang="en-HK" sz="1400" dirty="0"/>
              <a:t>size </a:t>
            </a:r>
          </a:p>
          <a:p>
            <a:pPr>
              <a:lnSpc>
                <a:spcPts val="1300"/>
              </a:lnSpc>
              <a:spcAft>
                <a:spcPts val="600"/>
              </a:spcAft>
            </a:pPr>
            <a:r>
              <a:rPr lang="en-HK" sz="1400" dirty="0"/>
              <a:t>print</a:t>
            </a:r>
            <a:endParaRPr lang="en-US" sz="1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Rectangle 2">
            <a:extLst>
              <a:ext uri="{FF2B5EF4-FFF2-40B4-BE49-F238E27FC236}">
                <a16:creationId xmlns:a16="http://schemas.microsoft.com/office/drawing/2014/main" id="{CEAE6709-1AC7-4CF5-895A-0CDAE4C03A6A}"/>
              </a:ext>
            </a:extLst>
          </p:cNvPr>
          <p:cNvSpPr/>
          <p:nvPr/>
        </p:nvSpPr>
        <p:spPr>
          <a:xfrm>
            <a:off x="6120680" y="1221329"/>
            <a:ext cx="5375918" cy="1964833"/>
          </a:xfrm>
          <a:prstGeom prst="rect">
            <a:avLst/>
          </a:prstGeom>
          <a:ln>
            <a:noFill/>
          </a:ln>
        </p:spPr>
        <p:txBody>
          <a:bodyPr wrap="square">
            <a:spAutoFit/>
          </a:bodyPr>
          <a:lstStyle/>
          <a:p>
            <a:pPr>
              <a:lnSpc>
                <a:spcPts val="1300"/>
              </a:lnSpc>
              <a:spcAft>
                <a:spcPts val="600"/>
              </a:spcAft>
            </a:pPr>
            <a:r>
              <a:rPr lang="en-HK" sz="14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Sample Output 1:</a:t>
            </a:r>
          </a:p>
          <a:p>
            <a:pPr>
              <a:lnSpc>
                <a:spcPts val="1300"/>
              </a:lnSpc>
              <a:spcAft>
                <a:spcPts val="600"/>
              </a:spcAft>
            </a:pPr>
            <a:r>
              <a:rPr lang="en-HK" sz="1400" dirty="0"/>
              <a:t>4 </a:t>
            </a:r>
          </a:p>
          <a:p>
            <a:pPr>
              <a:lnSpc>
                <a:spcPts val="1300"/>
              </a:lnSpc>
              <a:spcAft>
                <a:spcPts val="600"/>
              </a:spcAft>
            </a:pPr>
            <a:r>
              <a:rPr lang="en-HK" sz="1400" dirty="0"/>
              <a:t>1 </a:t>
            </a:r>
          </a:p>
          <a:p>
            <a:pPr>
              <a:lnSpc>
                <a:spcPts val="1300"/>
              </a:lnSpc>
              <a:spcAft>
                <a:spcPts val="600"/>
              </a:spcAft>
            </a:pPr>
            <a:r>
              <a:rPr lang="en-HK" sz="1400" dirty="0"/>
              <a:t>-999999 </a:t>
            </a:r>
          </a:p>
          <a:p>
            <a:pPr>
              <a:lnSpc>
                <a:spcPts val="1300"/>
              </a:lnSpc>
              <a:spcAft>
                <a:spcPts val="600"/>
              </a:spcAft>
            </a:pPr>
            <a:r>
              <a:rPr lang="en-HK" sz="1400" dirty="0"/>
              <a:t>6 </a:t>
            </a:r>
          </a:p>
          <a:p>
            <a:pPr>
              <a:lnSpc>
                <a:spcPts val="1300"/>
              </a:lnSpc>
              <a:spcAft>
                <a:spcPts val="600"/>
              </a:spcAft>
            </a:pPr>
            <a:r>
              <a:rPr lang="en-HK" sz="1400" dirty="0" err="1"/>
              <a:t>Preorder</a:t>
            </a:r>
            <a:r>
              <a:rPr lang="en-HK" sz="1400" dirty="0"/>
              <a:t>: &lt;9,9&gt; &lt;7,7&gt; &lt;5,5&gt; &lt;8,8&gt; &lt;11,11&gt; &lt;10,10&gt; </a:t>
            </a:r>
          </a:p>
          <a:p>
            <a:pPr>
              <a:lnSpc>
                <a:spcPts val="1300"/>
              </a:lnSpc>
              <a:spcAft>
                <a:spcPts val="600"/>
              </a:spcAft>
            </a:pPr>
            <a:r>
              <a:rPr lang="en-HK" sz="1400" dirty="0" err="1"/>
              <a:t>Inorder</a:t>
            </a:r>
            <a:r>
              <a:rPr lang="en-HK" sz="1400" dirty="0"/>
              <a:t>: &lt;5,5&gt; &lt;7,7&gt; &lt;8,8&gt; &lt;9,9&gt; &lt;10,10&gt; &lt;11,11&gt; </a:t>
            </a:r>
          </a:p>
          <a:p>
            <a:pPr>
              <a:lnSpc>
                <a:spcPts val="1300"/>
              </a:lnSpc>
              <a:spcAft>
                <a:spcPts val="600"/>
              </a:spcAft>
            </a:pPr>
            <a:r>
              <a:rPr lang="en-HK" sz="1400" dirty="0" err="1"/>
              <a:t>Postorder</a:t>
            </a:r>
            <a:r>
              <a:rPr lang="en-HK" sz="1400" dirty="0"/>
              <a:t>: &lt;5,5&gt; &lt;8,8&gt; &lt;7,7&gt; &lt;10,10&gt; &lt;11,11&gt; &lt;9,9&gt; </a:t>
            </a:r>
            <a:endParaRPr lang="en-US" sz="14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8910660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2</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695398" y="1196752"/>
            <a:ext cx="10801200" cy="4929411"/>
          </a:xfrm>
        </p:spPr>
        <p:txBody>
          <a:bodyPr/>
          <a:lstStyle/>
          <a:p>
            <a:pPr marL="0" indent="0">
              <a:buNone/>
            </a:pPr>
            <a:endParaRPr lang="en-US" sz="2800" dirty="0"/>
          </a:p>
          <a:p>
            <a:r>
              <a:rPr lang="en-HK" sz="2800" dirty="0" err="1"/>
              <a:t>Preorder</a:t>
            </a:r>
            <a:r>
              <a:rPr lang="en-HK" sz="2800" dirty="0"/>
              <a:t> Calculation</a:t>
            </a:r>
          </a:p>
          <a:p>
            <a:r>
              <a:rPr lang="en-HK" sz="2800" dirty="0"/>
              <a:t>Min Binary Heap</a:t>
            </a:r>
          </a:p>
          <a:p>
            <a:r>
              <a:rPr lang="en-HK" sz="2800" dirty="0"/>
              <a:t>Lower Bound</a:t>
            </a:r>
          </a:p>
          <a:p>
            <a:r>
              <a:rPr lang="en-HK" sz="2800" dirty="0"/>
              <a:t>Map With AVL Tree(Bonus)</a:t>
            </a:r>
          </a:p>
          <a:p>
            <a:r>
              <a:rPr lang="en-HK" sz="2800" dirty="0"/>
              <a:t>Overview of all problems</a:t>
            </a:r>
          </a:p>
        </p:txBody>
      </p:sp>
    </p:spTree>
    <p:extLst>
      <p:ext uri="{BB962C8B-B14F-4D97-AF65-F5344CB8AC3E}">
        <p14:creationId xmlns:p14="http://schemas.microsoft.com/office/powerpoint/2010/main" val="148070718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703512" y="1062764"/>
                <a:ext cx="8640960" cy="4929411"/>
              </a:xfrm>
            </p:spPr>
            <p:txBody>
              <a:bodyPr/>
              <a:lstStyle/>
              <a:p>
                <a:r>
                  <a:rPr lang="en-US" sz="2400" dirty="0"/>
                  <a:t>What is the output if we feed a binary tree </a:t>
                </a:r>
                <a14:m>
                  <m:oMath xmlns:m="http://schemas.openxmlformats.org/officeDocument/2006/math">
                    <m:r>
                      <a:rPr lang="en-US" sz="2400" i="1">
                        <a:latin typeface="Cambria Math" panose="02040503050406030204" pitchFamily="18" charset="0"/>
                      </a:rPr>
                      <m:t>𝑇</m:t>
                    </m:r>
                  </m:oMath>
                </a14:m>
                <a:r>
                  <a:rPr lang="en-US" sz="2400" dirty="0"/>
                  <a:t> to Algorithm </a:t>
                </a:r>
                <a:r>
                  <a:rPr lang="en-US" sz="2400" b="1" i="1" dirty="0" err="1"/>
                  <a:t>Inorder</a:t>
                </a:r>
                <a:r>
                  <a:rPr lang="en-US" sz="2400" dirty="0"/>
                  <a:t>?</a:t>
                </a:r>
              </a:p>
              <a:p>
                <a:pPr lvl="1"/>
                <a:r>
                  <a:rPr lang="en-US" sz="2000" dirty="0"/>
                  <a:t>Let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𝐿</m:t>
                        </m:r>
                      </m:e>
                      <m:sub>
                        <m:r>
                          <a:rPr lang="en-US" sz="2000" i="1">
                            <a:solidFill>
                              <a:srgbClr val="FF0000"/>
                            </a:solidFill>
                            <a:latin typeface="Cambria Math" panose="02040503050406030204" pitchFamily="18" charset="0"/>
                          </a:rPr>
                          <m:t>1</m:t>
                        </m:r>
                      </m:sub>
                    </m:sSub>
                  </m:oMath>
                </a14:m>
                <a:r>
                  <a:rPr lang="en-US" sz="2000" dirty="0"/>
                  <a:t> be the output of left subtree of root node</a:t>
                </a:r>
              </a:p>
              <a:p>
                <a:pPr lvl="1"/>
                <a:r>
                  <a:rPr lang="en-US" sz="2000" dirty="0"/>
                  <a:t>Let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𝑅</m:t>
                        </m:r>
                      </m:e>
                      <m:sub>
                        <m:r>
                          <a:rPr lang="en-US" sz="2000" i="1">
                            <a:solidFill>
                              <a:srgbClr val="FF0000"/>
                            </a:solidFill>
                            <a:latin typeface="Cambria Math" panose="02040503050406030204" pitchFamily="18" charset="0"/>
                          </a:rPr>
                          <m:t>1</m:t>
                        </m:r>
                      </m:sub>
                    </m:sSub>
                  </m:oMath>
                </a14:m>
                <a:r>
                  <a:rPr lang="en-US" sz="2000" dirty="0"/>
                  <a:t> be the output of right subtree of root node</a:t>
                </a:r>
              </a:p>
              <a:p>
                <a:pPr lvl="1"/>
                <a:r>
                  <a:rPr lang="en-US" sz="2000" dirty="0"/>
                  <a:t>Then the output is: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𝐿</m:t>
                        </m:r>
                      </m:e>
                      <m:sub>
                        <m:r>
                          <a:rPr lang="en-US" sz="2000" i="1">
                            <a:solidFill>
                              <a:srgbClr val="FF0000"/>
                            </a:solidFill>
                            <a:latin typeface="Cambria Math" panose="02040503050406030204" pitchFamily="18" charset="0"/>
                          </a:rPr>
                          <m:t>1</m:t>
                        </m:r>
                      </m:sub>
                    </m:sSub>
                    <m:r>
                      <a:rPr lang="en-US" sz="2000" i="1">
                        <a:latin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𝑅</m:t>
                        </m:r>
                      </m:e>
                      <m:sub>
                        <m:r>
                          <a:rPr lang="en-US" sz="2000" i="1">
                            <a:solidFill>
                              <a:srgbClr val="FF0000"/>
                            </a:solidFill>
                            <a:latin typeface="Cambria Math" panose="02040503050406030204" pitchFamily="18" charset="0"/>
                          </a:rPr>
                          <m:t>1</m:t>
                        </m:r>
                      </m:sub>
                    </m:sSub>
                  </m:oMath>
                </a14:m>
                <a:endParaRPr lang="en-US" sz="2000" dirty="0"/>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1</m:t>
                        </m:r>
                      </m:sub>
                    </m:sSub>
                    <m:r>
                      <a:rPr lang="en-US" sz="2000" i="1">
                        <a:latin typeface="Cambria Math" panose="02040503050406030204" pitchFamily="18" charset="0"/>
                      </a:rPr>
                      <m:t>:</m:t>
                    </m:r>
                  </m:oMath>
                </a14:m>
                <a:r>
                  <a:rPr lang="en-US" sz="2000" dirty="0"/>
                  <a:t> </a:t>
                </a:r>
                <a14:m>
                  <m:oMath xmlns:m="http://schemas.openxmlformats.org/officeDocument/2006/math">
                    <m:r>
                      <a:rPr lang="en-US" sz="2000" i="1" dirty="0">
                        <a:latin typeface="Cambria Math" panose="02040503050406030204" pitchFamily="18" charset="0"/>
                      </a:rPr>
                      <m:t>𝐴</m:t>
                    </m:r>
                    <m:r>
                      <a:rPr lang="en-US" sz="2000" i="1" dirty="0">
                        <a:latin typeface="Cambria Math" panose="02040503050406030204" pitchFamily="18" charset="0"/>
                      </a:rPr>
                      <m:t>−</m:t>
                    </m:r>
                    <m:r>
                      <a:rPr lang="en-US" sz="2000" i="1" dirty="0">
                        <a:latin typeface="Cambria Math" panose="02040503050406030204" pitchFamily="18" charset="0"/>
                      </a:rPr>
                      <m:t>𝐵</m:t>
                    </m:r>
                  </m:oMath>
                </a14:m>
                <a:endParaRPr lang="en-US" sz="2000" i="1" dirty="0">
                  <a:latin typeface="Cambria Math" panose="02040503050406030204" pitchFamily="18" charset="0"/>
                </a:endParaRP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r>
                      <a:rPr lang="en-US" sz="2000" i="1">
                        <a:latin typeface="Cambria Math" panose="02040503050406030204" pitchFamily="18" charset="0"/>
                      </a:rPr>
                      <m:t>:</m:t>
                    </m:r>
                  </m:oMath>
                </a14:m>
                <a:r>
                  <a:rPr lang="en-US" sz="2000" dirty="0"/>
                  <a:t> </a:t>
                </a:r>
                <a14:m>
                  <m:oMath xmlns:m="http://schemas.openxmlformats.org/officeDocument/2006/math">
                    <m:r>
                      <a:rPr lang="en-US" sz="2000" i="1" dirty="0">
                        <a:latin typeface="Cambria Math" panose="02040503050406030204" pitchFamily="18" charset="0"/>
                      </a:rPr>
                      <m:t>𝐶</m:t>
                    </m:r>
                    <m:r>
                      <a:rPr lang="en-US" sz="2000" i="1" dirty="0">
                        <a:latin typeface="Cambria Math" panose="02040503050406030204" pitchFamily="18" charset="0"/>
                      </a:rPr>
                      <m:t> ∗</m:t>
                    </m:r>
                    <m:r>
                      <a:rPr lang="en-US" sz="2000" i="1" dirty="0">
                        <a:latin typeface="Cambria Math" panose="02040503050406030204" pitchFamily="18" charset="0"/>
                      </a:rPr>
                      <m:t>𝐷</m:t>
                    </m:r>
                  </m:oMath>
                </a14:m>
                <a:endParaRPr lang="en-US" sz="2000" dirty="0"/>
              </a:p>
              <a:p>
                <a:pPr lvl="1"/>
                <a:r>
                  <a:rPr lang="en-US" sz="2000" dirty="0"/>
                  <a:t>The output is then: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r>
                      <a:rPr lang="en-US" sz="2000" i="1">
                        <a:latin typeface="Cambria Math" panose="02040503050406030204" pitchFamily="18" charset="0"/>
                      </a:rPr>
                      <m:t>𝐷</m:t>
                    </m:r>
                  </m:oMath>
                </a14:m>
                <a:endParaRPr lang="en-US" sz="2000" dirty="0"/>
              </a:p>
              <a:p>
                <a:pPr lvl="1"/>
                <a:endParaRPr lang="en-US" sz="2000" dirty="0"/>
              </a:p>
              <a:p>
                <a:pPr lvl="1"/>
                <a:endParaRPr lang="en-US" sz="2000" dirty="0"/>
              </a:p>
              <a:p>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703512" y="1062764"/>
                <a:ext cx="8640960" cy="4929411"/>
              </a:xfrm>
              <a:blipFill>
                <a:blip r:embed="rId2"/>
                <a:stretch>
                  <a:fillRect t="-1028"/>
                </a:stretch>
              </a:blipFill>
            </p:spPr>
            <p:txBody>
              <a:bodyPr/>
              <a:lstStyle/>
              <a:p>
                <a:r>
                  <a:rPr lang="en-US">
                    <a:noFill/>
                  </a:rPr>
                  <a:t> </a:t>
                </a:r>
              </a:p>
            </p:txBody>
          </p:sp>
        </mc:Fallback>
      </mc:AlternateContent>
      <p:sp>
        <p:nvSpPr>
          <p:cNvPr id="3" name="标题 2"/>
          <p:cNvSpPr>
            <a:spLocks noGrp="1"/>
          </p:cNvSpPr>
          <p:nvPr>
            <p:ph type="title"/>
          </p:nvPr>
        </p:nvSpPr>
        <p:spPr/>
        <p:txBody>
          <a:bodyPr/>
          <a:lstStyle/>
          <a:p>
            <a:r>
              <a:rPr lang="en-US" dirty="0" err="1"/>
              <a:t>Inorder</a:t>
            </a:r>
            <a:r>
              <a:rPr lang="en-US" dirty="0"/>
              <a:t> traversal</a:t>
            </a:r>
          </a:p>
        </p:txBody>
      </p:sp>
      <p:sp>
        <p:nvSpPr>
          <p:cNvPr id="4" name="页脚占位符 3"/>
          <p:cNvSpPr>
            <a:spLocks noGrp="1"/>
          </p:cNvSpPr>
          <p:nvPr>
            <p:ph type="ftr" sz="quarter" idx="11"/>
          </p:nvPr>
        </p:nvSpPr>
        <p:spPr/>
        <p:txBody>
          <a:bodyPr/>
          <a:lstStyle/>
          <a:p>
            <a:pPr>
              <a:defRPr/>
            </a:pPr>
            <a:r>
              <a:rPr lang="en-US"/>
              <a:t>Binary Search Tree</a:t>
            </a:r>
            <a:endParaRPr lang="en-US"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3</a:t>
            </a:fld>
            <a:endParaRPr lang="en-US" dirty="0"/>
          </a:p>
        </p:txBody>
      </p:sp>
      <p:sp>
        <p:nvSpPr>
          <p:cNvPr id="65" name="Rectangle 26"/>
          <p:cNvSpPr/>
          <p:nvPr/>
        </p:nvSpPr>
        <p:spPr>
          <a:xfrm>
            <a:off x="7080619" y="4635051"/>
            <a:ext cx="3206845"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a:t>
            </a:r>
            <a:r>
              <a:rPr lang="en-US" b="1" i="1" dirty="0" err="1">
                <a:solidFill>
                  <a:schemeClr val="tx1"/>
                </a:solidFill>
              </a:rPr>
              <a:t>Inorder</a:t>
            </a:r>
            <a:r>
              <a:rPr lang="en-US" b="1" i="1" dirty="0">
                <a:solidFill>
                  <a:schemeClr val="tx1"/>
                </a:solidFill>
              </a:rPr>
              <a:t>(</a:t>
            </a:r>
            <a:r>
              <a:rPr lang="en-US" b="1" i="1" dirty="0" err="1">
                <a:solidFill>
                  <a:schemeClr val="tx1"/>
                </a:solidFill>
              </a:rPr>
              <a:t>btree</a:t>
            </a:r>
            <a:r>
              <a:rPr lang="en-US" b="1" i="1" dirty="0">
                <a:solidFill>
                  <a:schemeClr val="tx1"/>
                </a:solidFill>
              </a:rPr>
              <a:t>)</a:t>
            </a:r>
          </a:p>
        </p:txBody>
      </p:sp>
      <p:sp>
        <p:nvSpPr>
          <p:cNvPr id="66" name="Rectangle 3"/>
          <p:cNvSpPr>
            <a:spLocks noChangeArrowheads="1"/>
          </p:cNvSpPr>
          <p:nvPr/>
        </p:nvSpPr>
        <p:spPr bwMode="auto">
          <a:xfrm>
            <a:off x="7328465" y="4916975"/>
            <a:ext cx="2958999" cy="1296144"/>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rPr>
              <a:t> !</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rPr>
              <a:t>isEmpty</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rPr>
              <a:t>(</a:t>
            </a:r>
            <a:r>
              <a:rPr lang="en-US" altLang="zh-TW" b="0" dirty="0" err="1">
                <a:solidFill>
                  <a:schemeClr val="tx1"/>
                </a:solidFill>
                <a:latin typeface="Consolas" panose="020B0609020204030204" pitchFamily="49" charset="0"/>
                <a:ea typeface="新細明體" pitchFamily="18" charset="-120"/>
                <a:cs typeface="Consolas" panose="020B0609020204030204" pitchFamily="49" charset="0"/>
              </a:rPr>
              <a:t>btree</a:t>
            </a:r>
            <a:r>
              <a:rPr lang="en-US" altLang="zh-TW" b="0" dirty="0">
                <a:solidFill>
                  <a:schemeClr val="tx1"/>
                </a:solidFill>
                <a:latin typeface="Consolas" panose="020B0609020204030204" pitchFamily="49" charset="0"/>
                <a:ea typeface="新細明體" pitchFamily="18" charset="-120"/>
                <a:cs typeface="Consolas" panose="020B0609020204030204" pitchFamily="49" charset="0"/>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Inorder</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Lchild</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print Data(</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Inorder</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Rchild</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a:t>
            </a:r>
          </a:p>
        </p:txBody>
      </p:sp>
      <p:sp>
        <p:nvSpPr>
          <p:cNvPr id="67" name="Rectangle 4"/>
          <p:cNvSpPr>
            <a:spLocks noChangeArrowheads="1"/>
          </p:cNvSpPr>
          <p:nvPr/>
        </p:nvSpPr>
        <p:spPr bwMode="auto">
          <a:xfrm>
            <a:off x="7087290" y="4916975"/>
            <a:ext cx="313183" cy="1296144"/>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4</a:t>
            </a:r>
          </a:p>
        </p:txBody>
      </p:sp>
      <p:grpSp>
        <p:nvGrpSpPr>
          <p:cNvPr id="32" name="组合 31"/>
          <p:cNvGrpSpPr/>
          <p:nvPr/>
        </p:nvGrpSpPr>
        <p:grpSpPr>
          <a:xfrm>
            <a:off x="7630728" y="2805203"/>
            <a:ext cx="2216870" cy="1442490"/>
            <a:chOff x="5156618" y="1458264"/>
            <a:chExt cx="2216870" cy="1442490"/>
          </a:xfrm>
        </p:grpSpPr>
        <p:sp>
          <p:nvSpPr>
            <p:cNvPr id="33" name="Oval 95"/>
            <p:cNvSpPr>
              <a:spLocks noChangeArrowheads="1"/>
            </p:cNvSpPr>
            <p:nvPr/>
          </p:nvSpPr>
          <p:spPr bwMode="auto">
            <a:xfrm>
              <a:off x="6179296" y="1484322"/>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34" name="Text Box 96"/>
            <p:cNvSpPr txBox="1">
              <a:spLocks noChangeArrowheads="1"/>
            </p:cNvSpPr>
            <p:nvPr/>
          </p:nvSpPr>
          <p:spPr bwMode="auto">
            <a:xfrm>
              <a:off x="6185330" y="1458264"/>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b="1" dirty="0">
                  <a:latin typeface="+mn-lt"/>
                </a:rPr>
                <a:t>+</a:t>
              </a:r>
            </a:p>
          </p:txBody>
        </p:sp>
        <p:sp>
          <p:nvSpPr>
            <p:cNvPr id="35" name="Text Box 99"/>
            <p:cNvSpPr txBox="1">
              <a:spLocks noChangeArrowheads="1"/>
            </p:cNvSpPr>
            <p:nvPr/>
          </p:nvSpPr>
          <p:spPr bwMode="auto">
            <a:xfrm>
              <a:off x="5506632" y="1934540"/>
              <a:ext cx="285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t>
              </a:r>
            </a:p>
          </p:txBody>
        </p:sp>
        <p:sp>
          <p:nvSpPr>
            <p:cNvPr id="36" name="Text Box 108"/>
            <p:cNvSpPr txBox="1">
              <a:spLocks noChangeArrowheads="1"/>
            </p:cNvSpPr>
            <p:nvPr/>
          </p:nvSpPr>
          <p:spPr bwMode="auto">
            <a:xfrm>
              <a:off x="5156618" y="2466086"/>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a:t>
              </a:r>
            </a:p>
          </p:txBody>
        </p:sp>
        <p:sp>
          <p:nvSpPr>
            <p:cNvPr id="37" name="Line 123"/>
            <p:cNvSpPr>
              <a:spLocks noChangeShapeType="1"/>
            </p:cNvSpPr>
            <p:nvPr/>
          </p:nvSpPr>
          <p:spPr bwMode="auto">
            <a:xfrm flipH="1">
              <a:off x="5323985" y="2245679"/>
              <a:ext cx="174216" cy="252336"/>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8" name="Oval 95"/>
            <p:cNvSpPr>
              <a:spLocks noChangeArrowheads="1"/>
            </p:cNvSpPr>
            <p:nvPr/>
          </p:nvSpPr>
          <p:spPr bwMode="auto">
            <a:xfrm>
              <a:off x="5495722" y="1968888"/>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39" name="Oval 95"/>
            <p:cNvSpPr>
              <a:spLocks noChangeArrowheads="1"/>
            </p:cNvSpPr>
            <p:nvPr/>
          </p:nvSpPr>
          <p:spPr bwMode="auto">
            <a:xfrm>
              <a:off x="5180850" y="2489427"/>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0" name="Line 123"/>
            <p:cNvSpPr>
              <a:spLocks noChangeShapeType="1"/>
            </p:cNvSpPr>
            <p:nvPr/>
          </p:nvSpPr>
          <p:spPr bwMode="auto">
            <a:xfrm flipH="1">
              <a:off x="5779228" y="1740545"/>
              <a:ext cx="430703" cy="271649"/>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62" name="Line 123"/>
            <p:cNvSpPr>
              <a:spLocks noChangeShapeType="1"/>
            </p:cNvSpPr>
            <p:nvPr/>
          </p:nvSpPr>
          <p:spPr bwMode="auto">
            <a:xfrm>
              <a:off x="5800146" y="2245679"/>
              <a:ext cx="181454" cy="252336"/>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63" name="Text Box 108"/>
            <p:cNvSpPr txBox="1">
              <a:spLocks noChangeArrowheads="1"/>
            </p:cNvSpPr>
            <p:nvPr/>
          </p:nvSpPr>
          <p:spPr bwMode="auto">
            <a:xfrm>
              <a:off x="5832362" y="2531422"/>
              <a:ext cx="335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B</a:t>
              </a:r>
            </a:p>
          </p:txBody>
        </p:sp>
        <p:sp>
          <p:nvSpPr>
            <p:cNvPr id="64" name="Oval 95"/>
            <p:cNvSpPr>
              <a:spLocks noChangeArrowheads="1"/>
            </p:cNvSpPr>
            <p:nvPr/>
          </p:nvSpPr>
          <p:spPr bwMode="auto">
            <a:xfrm>
              <a:off x="5850097" y="2504463"/>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69" name="Line 123"/>
            <p:cNvSpPr>
              <a:spLocks noChangeShapeType="1"/>
            </p:cNvSpPr>
            <p:nvPr/>
          </p:nvSpPr>
          <p:spPr bwMode="auto">
            <a:xfrm>
              <a:off x="6482528" y="1740546"/>
              <a:ext cx="408986" cy="271648"/>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70" name="Oval 95"/>
            <p:cNvSpPr>
              <a:spLocks noChangeArrowheads="1"/>
            </p:cNvSpPr>
            <p:nvPr/>
          </p:nvSpPr>
          <p:spPr bwMode="auto">
            <a:xfrm>
              <a:off x="6710057" y="2007901"/>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71" name="Text Box 99"/>
            <p:cNvSpPr txBox="1">
              <a:spLocks noChangeArrowheads="1"/>
            </p:cNvSpPr>
            <p:nvPr/>
          </p:nvSpPr>
          <p:spPr bwMode="auto">
            <a:xfrm>
              <a:off x="6719472" y="2044424"/>
              <a:ext cx="3113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t>
              </a:r>
            </a:p>
          </p:txBody>
        </p:sp>
        <p:sp>
          <p:nvSpPr>
            <p:cNvPr id="72" name="Line 123"/>
            <p:cNvSpPr>
              <a:spLocks noChangeShapeType="1"/>
            </p:cNvSpPr>
            <p:nvPr/>
          </p:nvSpPr>
          <p:spPr bwMode="auto">
            <a:xfrm flipH="1">
              <a:off x="6700069" y="2328977"/>
              <a:ext cx="144071" cy="230445"/>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73" name="Text Box 108"/>
            <p:cNvSpPr txBox="1">
              <a:spLocks noChangeArrowheads="1"/>
            </p:cNvSpPr>
            <p:nvPr/>
          </p:nvSpPr>
          <p:spPr bwMode="auto">
            <a:xfrm>
              <a:off x="6471959" y="2526449"/>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C</a:t>
              </a:r>
            </a:p>
          </p:txBody>
        </p:sp>
        <p:sp>
          <p:nvSpPr>
            <p:cNvPr id="74" name="Oval 95"/>
            <p:cNvSpPr>
              <a:spLocks noChangeArrowheads="1"/>
            </p:cNvSpPr>
            <p:nvPr/>
          </p:nvSpPr>
          <p:spPr bwMode="auto">
            <a:xfrm>
              <a:off x="6498236" y="2534513"/>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75" name="Line 123"/>
            <p:cNvSpPr>
              <a:spLocks noChangeShapeType="1"/>
            </p:cNvSpPr>
            <p:nvPr/>
          </p:nvSpPr>
          <p:spPr bwMode="auto">
            <a:xfrm>
              <a:off x="6891514" y="2328977"/>
              <a:ext cx="260378" cy="256165"/>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76" name="Text Box 108"/>
            <p:cNvSpPr txBox="1">
              <a:spLocks noChangeArrowheads="1"/>
            </p:cNvSpPr>
            <p:nvPr/>
          </p:nvSpPr>
          <p:spPr bwMode="auto">
            <a:xfrm>
              <a:off x="7017300" y="2526685"/>
              <a:ext cx="356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D</a:t>
              </a:r>
            </a:p>
          </p:txBody>
        </p:sp>
        <p:sp>
          <p:nvSpPr>
            <p:cNvPr id="77" name="Oval 95"/>
            <p:cNvSpPr>
              <a:spLocks noChangeArrowheads="1"/>
            </p:cNvSpPr>
            <p:nvPr/>
          </p:nvSpPr>
          <p:spPr bwMode="auto">
            <a:xfrm>
              <a:off x="7002728" y="2538761"/>
              <a:ext cx="314141" cy="34012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grpSp>
    </p:spTree>
    <p:extLst>
      <p:ext uri="{BB962C8B-B14F-4D97-AF65-F5344CB8AC3E}">
        <p14:creationId xmlns:p14="http://schemas.microsoft.com/office/powerpoint/2010/main" val="302335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31504" y="1196753"/>
            <a:ext cx="8382000" cy="4929411"/>
          </a:xfrm>
        </p:spPr>
        <p:txBody>
          <a:bodyPr/>
          <a:lstStyle/>
          <a:p>
            <a:r>
              <a:rPr lang="en-US" sz="2400" dirty="0"/>
              <a:t>Postorder traversal: </a:t>
            </a:r>
          </a:p>
          <a:p>
            <a:pPr lvl="1"/>
            <a:r>
              <a:rPr lang="en-US" sz="2000" dirty="0">
                <a:solidFill>
                  <a:srgbClr val="0D14FF"/>
                </a:solidFill>
              </a:rPr>
              <a:t>Postorder traverse </a:t>
            </a:r>
            <a:r>
              <a:rPr lang="en-US" sz="2000" dirty="0"/>
              <a:t>the left-subtree; </a:t>
            </a:r>
          </a:p>
          <a:p>
            <a:pPr lvl="1"/>
            <a:r>
              <a:rPr lang="en-US" sz="2000" dirty="0">
                <a:solidFill>
                  <a:srgbClr val="0D14FF"/>
                </a:solidFill>
              </a:rPr>
              <a:t>Postorder traverse </a:t>
            </a:r>
            <a:r>
              <a:rPr lang="en-US" sz="2000" dirty="0"/>
              <a:t>the right-subtree;</a:t>
            </a:r>
          </a:p>
          <a:p>
            <a:pPr lvl="1"/>
            <a:r>
              <a:rPr lang="en-US" sz="2000" dirty="0"/>
              <a:t>Finally, visit the root node.</a:t>
            </a:r>
          </a:p>
          <a:p>
            <a:pPr lvl="1"/>
            <a:endParaRPr lang="en-US" sz="2000" dirty="0"/>
          </a:p>
          <a:p>
            <a:r>
              <a:rPr lang="en-US" sz="2400" dirty="0"/>
              <a:t>Preorder traversal:</a:t>
            </a:r>
          </a:p>
          <a:p>
            <a:pPr lvl="1"/>
            <a:r>
              <a:rPr lang="en-US" sz="2000" dirty="0"/>
              <a:t>First visit the root node;</a:t>
            </a:r>
            <a:endParaRPr lang="en-US" sz="2000" dirty="0">
              <a:solidFill>
                <a:srgbClr val="0D14FF"/>
              </a:solidFill>
            </a:endParaRPr>
          </a:p>
          <a:p>
            <a:pPr lvl="1"/>
            <a:r>
              <a:rPr lang="en-US" sz="2000" dirty="0">
                <a:solidFill>
                  <a:srgbClr val="0D14FF"/>
                </a:solidFill>
              </a:rPr>
              <a:t>Preorder traverse </a:t>
            </a:r>
            <a:r>
              <a:rPr lang="en-US" sz="2000" dirty="0"/>
              <a:t>the left-subtree; </a:t>
            </a:r>
          </a:p>
          <a:p>
            <a:pPr lvl="1"/>
            <a:r>
              <a:rPr lang="en-US" sz="2000" dirty="0">
                <a:solidFill>
                  <a:srgbClr val="0D14FF"/>
                </a:solidFill>
              </a:rPr>
              <a:t>Preorder traverse </a:t>
            </a:r>
            <a:r>
              <a:rPr lang="en-US" sz="2000" dirty="0"/>
              <a:t>the right-subtree.</a:t>
            </a:r>
          </a:p>
          <a:p>
            <a:endParaRPr lang="en-US" sz="2400" dirty="0"/>
          </a:p>
        </p:txBody>
      </p:sp>
      <p:sp>
        <p:nvSpPr>
          <p:cNvPr id="3" name="标题 2"/>
          <p:cNvSpPr>
            <a:spLocks noGrp="1"/>
          </p:cNvSpPr>
          <p:nvPr>
            <p:ph type="title"/>
          </p:nvPr>
        </p:nvSpPr>
        <p:spPr/>
        <p:txBody>
          <a:bodyPr/>
          <a:lstStyle/>
          <a:p>
            <a:r>
              <a:rPr lang="en-US" sz="3600" dirty="0"/>
              <a:t>Postorder traversal &amp; Preorder traversal</a:t>
            </a:r>
          </a:p>
        </p:txBody>
      </p:sp>
      <p:sp>
        <p:nvSpPr>
          <p:cNvPr id="4" name="页脚占位符 3"/>
          <p:cNvSpPr>
            <a:spLocks noGrp="1"/>
          </p:cNvSpPr>
          <p:nvPr>
            <p:ph type="ftr" sz="quarter" idx="11"/>
          </p:nvPr>
        </p:nvSpPr>
        <p:spPr/>
        <p:txBody>
          <a:bodyPr/>
          <a:lstStyle/>
          <a:p>
            <a:pPr>
              <a:defRPr/>
            </a:pPr>
            <a:r>
              <a:rPr lang="en-US"/>
              <a:t>Trees</a:t>
            </a:r>
            <a:endParaRPr lang="en-US"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4</a:t>
            </a:fld>
            <a:endParaRPr lang="en-US" dirty="0"/>
          </a:p>
        </p:txBody>
      </p:sp>
      <p:sp>
        <p:nvSpPr>
          <p:cNvPr id="6" name="Rectangle 26"/>
          <p:cNvSpPr/>
          <p:nvPr/>
        </p:nvSpPr>
        <p:spPr>
          <a:xfrm>
            <a:off x="7192161" y="1382290"/>
            <a:ext cx="3112586"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Algorithm: </a:t>
            </a:r>
            <a:r>
              <a:rPr lang="en-US" sz="1600" b="1" i="1" dirty="0">
                <a:solidFill>
                  <a:schemeClr val="tx1"/>
                </a:solidFill>
              </a:rPr>
              <a:t>Postorder(</a:t>
            </a:r>
            <a:r>
              <a:rPr lang="en-US" sz="1600" b="1" i="1" dirty="0" err="1">
                <a:solidFill>
                  <a:schemeClr val="tx1"/>
                </a:solidFill>
              </a:rPr>
              <a:t>btree</a:t>
            </a:r>
            <a:r>
              <a:rPr lang="en-US" sz="1600" b="1" i="1" dirty="0">
                <a:solidFill>
                  <a:schemeClr val="tx1"/>
                </a:solidFill>
              </a:rPr>
              <a:t>)</a:t>
            </a:r>
          </a:p>
        </p:txBody>
      </p:sp>
      <p:sp>
        <p:nvSpPr>
          <p:cNvPr id="7" name="Rectangle 3"/>
          <p:cNvSpPr>
            <a:spLocks noChangeArrowheads="1"/>
          </p:cNvSpPr>
          <p:nvPr/>
        </p:nvSpPr>
        <p:spPr bwMode="auto">
          <a:xfrm>
            <a:off x="7403163" y="1664214"/>
            <a:ext cx="2901584" cy="1112988"/>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isEmpty</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btree</a:t>
            </a:r>
            <a:r>
              <a:rPr lang="en-US" altLang="zh-TW" sz="1600" b="0" dirty="0">
                <a:latin typeface="Consolas" panose="020B0609020204030204" pitchFamily="49" charset="0"/>
                <a:ea typeface="新細明體" pitchFamily="18" charset="-120"/>
                <a:cs typeface="Consolas" panose="020B0609020204030204" pitchFamily="49" charset="0"/>
              </a:rPr>
              <a:t>)</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Postorder(</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Lchild</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Postorder(</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Rchild</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print Data(</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endParaRPr lang="en-US" altLang="zh-TW" b="0" dirty="0">
              <a:latin typeface="Consolas" panose="020B0609020204030204" pitchFamily="49" charset="0"/>
              <a:ea typeface="新細明體" pitchFamily="18" charset="-120"/>
              <a:cs typeface="Consolas" panose="020B0609020204030204" pitchFamily="49" charset="0"/>
              <a:sym typeface="Symbol" pitchFamily="2" charset="2"/>
            </a:endParaRPr>
          </a:p>
        </p:txBody>
      </p:sp>
      <p:sp>
        <p:nvSpPr>
          <p:cNvPr id="8" name="Rectangle 4"/>
          <p:cNvSpPr>
            <a:spLocks noChangeArrowheads="1"/>
          </p:cNvSpPr>
          <p:nvPr/>
        </p:nvSpPr>
        <p:spPr bwMode="auto">
          <a:xfrm>
            <a:off x="7192161" y="1664214"/>
            <a:ext cx="214920" cy="1112988"/>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4</a:t>
            </a:r>
          </a:p>
        </p:txBody>
      </p:sp>
      <p:sp>
        <p:nvSpPr>
          <p:cNvPr id="9" name="Rectangle 26"/>
          <p:cNvSpPr/>
          <p:nvPr/>
        </p:nvSpPr>
        <p:spPr>
          <a:xfrm>
            <a:off x="7145648" y="3236131"/>
            <a:ext cx="2982800"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Algorithm: </a:t>
            </a:r>
            <a:r>
              <a:rPr lang="en-US" sz="1600" b="1" i="1" dirty="0">
                <a:solidFill>
                  <a:schemeClr val="tx1"/>
                </a:solidFill>
              </a:rPr>
              <a:t>Preorder(</a:t>
            </a:r>
            <a:r>
              <a:rPr lang="en-US" sz="1600" b="1" i="1" dirty="0" err="1">
                <a:solidFill>
                  <a:schemeClr val="tx1"/>
                </a:solidFill>
              </a:rPr>
              <a:t>btree</a:t>
            </a:r>
            <a:r>
              <a:rPr lang="en-US" sz="1600" b="1" i="1" dirty="0">
                <a:solidFill>
                  <a:schemeClr val="tx1"/>
                </a:solidFill>
              </a:rPr>
              <a:t>)</a:t>
            </a:r>
          </a:p>
        </p:txBody>
      </p:sp>
      <p:sp>
        <p:nvSpPr>
          <p:cNvPr id="10" name="Rectangle 3"/>
          <p:cNvSpPr>
            <a:spLocks noChangeArrowheads="1"/>
          </p:cNvSpPr>
          <p:nvPr/>
        </p:nvSpPr>
        <p:spPr bwMode="auto">
          <a:xfrm>
            <a:off x="7356650" y="3518055"/>
            <a:ext cx="2771798" cy="1112988"/>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isEmpty</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btree</a:t>
            </a:r>
            <a:r>
              <a:rPr lang="en-US" altLang="zh-TW" sz="1600" b="0" dirty="0">
                <a:latin typeface="Consolas" panose="020B0609020204030204" pitchFamily="49" charset="0"/>
                <a:ea typeface="新細明體" pitchFamily="18" charset="-120"/>
                <a:cs typeface="Consolas" panose="020B0609020204030204" pitchFamily="49" charset="0"/>
              </a:rPr>
              <a:t>)</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print Data(</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Preorder(</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Lchild</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Preorder(</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Rchild</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r>
              <a:rPr lang="en-US" altLang="zh-TW" sz="1600" b="0" dirty="0" err="1">
                <a:latin typeface="Consolas" panose="020B0609020204030204" pitchFamily="49" charset="0"/>
                <a:ea typeface="新細明體" pitchFamily="18" charset="-120"/>
                <a:cs typeface="Consolas" panose="020B0609020204030204" pitchFamily="49" charset="0"/>
                <a:sym typeface="Symbol" pitchFamily="2" charset="2"/>
              </a:rPr>
              <a:t>btree</a:t>
            </a: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sz="1600" b="0" dirty="0">
                <a:latin typeface="Consolas" panose="020B0609020204030204" pitchFamily="49" charset="0"/>
                <a:ea typeface="新細明體" pitchFamily="18" charset="-120"/>
                <a:cs typeface="Consolas" panose="020B0609020204030204" pitchFamily="49" charset="0"/>
                <a:sym typeface="Symbol" pitchFamily="2" charset="2"/>
              </a:rPr>
              <a:t> </a:t>
            </a:r>
            <a:endParaRPr lang="en-US" altLang="zh-TW" b="0" dirty="0">
              <a:latin typeface="Consolas" panose="020B0609020204030204" pitchFamily="49" charset="0"/>
              <a:ea typeface="新細明體" pitchFamily="18" charset="-120"/>
              <a:cs typeface="Consolas" panose="020B0609020204030204" pitchFamily="49" charset="0"/>
              <a:sym typeface="Symbol" pitchFamily="2" charset="2"/>
            </a:endParaRPr>
          </a:p>
        </p:txBody>
      </p:sp>
      <p:sp>
        <p:nvSpPr>
          <p:cNvPr id="11" name="Rectangle 4"/>
          <p:cNvSpPr>
            <a:spLocks noChangeArrowheads="1"/>
          </p:cNvSpPr>
          <p:nvPr/>
        </p:nvSpPr>
        <p:spPr bwMode="auto">
          <a:xfrm>
            <a:off x="7145648" y="3518055"/>
            <a:ext cx="214920" cy="1112988"/>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1600" b="0" dirty="0">
                <a:solidFill>
                  <a:srgbClr val="5F5F5F"/>
                </a:solidFill>
                <a:latin typeface="Consolas" panose="020B0609020204030204" pitchFamily="49" charset="0"/>
                <a:ea typeface="新細明體" pitchFamily="18" charset="-120"/>
                <a:cs typeface="Consolas" panose="020B0609020204030204" pitchFamily="49" charset="0"/>
              </a:rPr>
              <a:t>4</a:t>
            </a:r>
          </a:p>
        </p:txBody>
      </p:sp>
    </p:spTree>
    <p:extLst>
      <p:ext uri="{BB962C8B-B14F-4D97-AF65-F5344CB8AC3E}">
        <p14:creationId xmlns:p14="http://schemas.microsoft.com/office/powerpoint/2010/main" val="1840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400" dirty="0"/>
              <a:t>Use in-order and post-order traversal sequences to build a binary tree. </a:t>
            </a:r>
          </a:p>
          <a:p>
            <a:endParaRPr lang="en-US" sz="2400" dirty="0"/>
          </a:p>
          <a:p>
            <a:r>
              <a:rPr lang="en-US" sz="2400" dirty="0"/>
              <a:t>1. </a:t>
            </a:r>
            <a:r>
              <a:rPr lang="en-US" sz="2400" dirty="0" err="1"/>
              <a:t>Postorder</a:t>
            </a:r>
            <a:r>
              <a:rPr lang="en-US" sz="2400" dirty="0"/>
              <a:t> could locate the root node of a tree.</a:t>
            </a:r>
          </a:p>
          <a:p>
            <a:r>
              <a:rPr lang="en-US" sz="2400" dirty="0"/>
              <a:t>2. Find this root node in post-order sequence, and separate the tree into two parts: left and right.</a:t>
            </a:r>
          </a:p>
          <a:p>
            <a:r>
              <a:rPr lang="en-US" sz="2400" dirty="0"/>
              <a:t>3. For the left and right part, find the root point from the Post-order sequence, respectively.</a:t>
            </a:r>
          </a:p>
          <a:p>
            <a:r>
              <a:rPr lang="en-US" sz="2400" dirty="0"/>
              <a:t>4. Repeat the process and construct the tree.</a:t>
            </a:r>
          </a:p>
          <a:p>
            <a:r>
              <a:rPr lang="en-US" sz="2400" dirty="0"/>
              <a:t>5. Output the pre-order traversal sequence from the tree.</a:t>
            </a:r>
          </a:p>
          <a:p>
            <a:endParaRPr lang="en-US" sz="2400" dirty="0"/>
          </a:p>
        </p:txBody>
      </p:sp>
      <p:sp>
        <p:nvSpPr>
          <p:cNvPr id="3" name="标题 2"/>
          <p:cNvSpPr>
            <a:spLocks noGrp="1"/>
          </p:cNvSpPr>
          <p:nvPr>
            <p:ph type="title"/>
          </p:nvPr>
        </p:nvSpPr>
        <p:spPr/>
        <p:txBody>
          <a:bodyPr/>
          <a:lstStyle/>
          <a:p>
            <a:r>
              <a:rPr lang="en-HK" sz="4400" dirty="0" err="1"/>
              <a:t>Preorder</a:t>
            </a:r>
            <a:r>
              <a:rPr lang="en-HK" sz="4400" dirty="0"/>
              <a:t> Calculation</a:t>
            </a:r>
          </a:p>
        </p:txBody>
      </p:sp>
      <p:sp>
        <p:nvSpPr>
          <p:cNvPr id="4" name="页脚占位符 3"/>
          <p:cNvSpPr>
            <a:spLocks noGrp="1"/>
          </p:cNvSpPr>
          <p:nvPr>
            <p:ph type="ftr" sz="quarter" idx="11"/>
          </p:nvPr>
        </p:nvSpPr>
        <p:spPr/>
        <p:txBody>
          <a:bodyPr/>
          <a:lstStyle/>
          <a:p>
            <a:pPr>
              <a:defRPr/>
            </a:pPr>
            <a:r>
              <a:rPr lang="en-US" altLang="zh-CN" dirty="0"/>
              <a:t>Lab 3</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5</a:t>
            </a:fld>
            <a:endParaRPr lang="en-US" dirty="0"/>
          </a:p>
        </p:txBody>
      </p:sp>
    </p:spTree>
    <p:extLst>
      <p:ext uri="{BB962C8B-B14F-4D97-AF65-F5344CB8AC3E}">
        <p14:creationId xmlns:p14="http://schemas.microsoft.com/office/powerpoint/2010/main" val="43540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HK" sz="3600" dirty="0"/>
              <a:t>Min Binary Heap</a:t>
            </a:r>
          </a:p>
        </p:txBody>
      </p:sp>
      <p:sp>
        <p:nvSpPr>
          <p:cNvPr id="5" name="灯片编号占位符 4"/>
          <p:cNvSpPr>
            <a:spLocks noGrp="1"/>
          </p:cNvSpPr>
          <p:nvPr>
            <p:ph type="sldNum" sz="quarter" idx="12"/>
          </p:nvPr>
        </p:nvSpPr>
        <p:spPr>
          <a:xfrm>
            <a:off x="9525000" y="6597352"/>
            <a:ext cx="1143000" cy="260648"/>
          </a:xfrm>
        </p:spPr>
        <p:txBody>
          <a:bodyPr/>
          <a:lstStyle/>
          <a:p>
            <a:pPr>
              <a:defRPr/>
            </a:pPr>
            <a:fld id="{4F25B14B-C98E-4C14-96E7-18DD3A29C179}" type="slidenum">
              <a:rPr lang="en-US" smtClean="0"/>
              <a:pPr>
                <a:defRPr/>
              </a:pPr>
              <a:t>6</a:t>
            </a:fld>
            <a:endParaRPr lang="en-US" dirty="0"/>
          </a:p>
        </p:txBody>
      </p:sp>
      <p:sp>
        <p:nvSpPr>
          <p:cNvPr id="6" name="Footer Placeholder 4"/>
          <p:cNvSpPr>
            <a:spLocks noGrp="1"/>
          </p:cNvSpPr>
          <p:nvPr>
            <p:ph type="ftr" sz="quarter" idx="11"/>
          </p:nvPr>
        </p:nvSpPr>
        <p:spPr>
          <a:xfrm>
            <a:off x="6096000" y="6597352"/>
            <a:ext cx="4032448" cy="260648"/>
          </a:xfrm>
        </p:spPr>
        <p:txBody>
          <a:bodyPr/>
          <a:lstStyle>
            <a:lvl1pPr algn="l">
              <a:defRPr lang="en-AU" b="0" i="0" smtClean="0">
                <a:solidFill>
                  <a:schemeClr val="bg1"/>
                </a:solidFill>
                <a:effectLst/>
              </a:defRPr>
            </a:lvl1pPr>
          </a:lstStyle>
          <a:p>
            <a:pPr>
              <a:defRPr/>
            </a:pPr>
            <a:r>
              <a:rPr lang="en-US" altLang="zh-CN"/>
              <a:t>Lab 3</a:t>
            </a:r>
            <a:endParaRPr lang="en-US" altLang="zh-CN" dirty="0"/>
          </a:p>
        </p:txBody>
      </p:sp>
      <mc:AlternateContent xmlns:mc="http://schemas.openxmlformats.org/markup-compatibility/2006" xmlns:a14="http://schemas.microsoft.com/office/drawing/2010/main">
        <mc:Choice Requires="a14">
          <p:sp>
            <p:nvSpPr>
              <p:cNvPr id="9" name="内容占位符 1">
                <a:extLst>
                  <a:ext uri="{FF2B5EF4-FFF2-40B4-BE49-F238E27FC236}">
                    <a16:creationId xmlns:a16="http://schemas.microsoft.com/office/drawing/2014/main" id="{9A15348F-047A-4EDA-BD6D-C093ED9091B6}"/>
                  </a:ext>
                </a:extLst>
              </p:cNvPr>
              <p:cNvSpPr>
                <a:spLocks noGrp="1"/>
              </p:cNvSpPr>
              <p:nvPr>
                <p:ph idx="1"/>
              </p:nvPr>
            </p:nvSpPr>
            <p:spPr>
              <a:xfrm>
                <a:off x="304800" y="1196752"/>
                <a:ext cx="7413858" cy="4929411"/>
              </a:xfrm>
            </p:spPr>
            <p:txBody>
              <a:bodyPr/>
              <a:lstStyle/>
              <a:p>
                <a:r>
                  <a:rPr lang="en-US" altLang="zh-TW" sz="2400" dirty="0"/>
                  <a:t>A complete binary tree can be represented with arrays</a:t>
                </a:r>
              </a:p>
              <a:p>
                <a:pPr lvl="1"/>
                <a:r>
                  <a:rPr lang="en-US" altLang="zh-TW" sz="2400" dirty="0"/>
                  <a:t>For any </a:t>
                </a:r>
                <a14:m>
                  <m:oMath xmlns:m="http://schemas.openxmlformats.org/officeDocument/2006/math">
                    <m:r>
                      <a:rPr lang="en-US" altLang="zh-TW" sz="2400" i="1" dirty="0">
                        <a:latin typeface="Cambria Math"/>
                      </a:rPr>
                      <m:t>𝑖</m:t>
                    </m:r>
                  </m:oMath>
                </a14:m>
                <a:r>
                  <a:rPr lang="en-US" altLang="zh-TW" sz="2400" dirty="0" err="1"/>
                  <a:t>-th</a:t>
                </a:r>
                <a:r>
                  <a:rPr lang="en-US" altLang="zh-TW" sz="2400" dirty="0"/>
                  <a:t> node, </a:t>
                </a:r>
                <a14:m>
                  <m:oMath xmlns:m="http://schemas.openxmlformats.org/officeDocument/2006/math">
                    <m:r>
                      <a:rPr lang="en-US" altLang="zh-TW" sz="2400" i="1" dirty="0">
                        <a:latin typeface="Cambria Math"/>
                      </a:rPr>
                      <m:t>1</m:t>
                    </m:r>
                    <m:r>
                      <a:rPr lang="en-US" altLang="zh-TW" sz="2400" i="1" dirty="0">
                        <a:latin typeface="Cambria Math"/>
                        <a:ea typeface="Cambria Math"/>
                      </a:rPr>
                      <m:t>≤</m:t>
                    </m:r>
                    <m:r>
                      <a:rPr lang="en-US" altLang="zh-TW" sz="2400" i="1" dirty="0" err="1">
                        <a:latin typeface="Cambria Math"/>
                      </a:rPr>
                      <m:t>𝑖</m:t>
                    </m:r>
                    <m:r>
                      <a:rPr lang="en-US" altLang="zh-TW" sz="2400" i="1" dirty="0">
                        <a:latin typeface="Cambria Math"/>
                      </a:rPr>
                      <m:t> </m:t>
                    </m:r>
                    <m:r>
                      <a:rPr lang="en-US" altLang="zh-TW" sz="2400" i="1" dirty="0">
                        <a:latin typeface="Cambria Math"/>
                        <a:ea typeface="Cambria Math"/>
                      </a:rPr>
                      <m:t>≤</m:t>
                    </m:r>
                    <m:r>
                      <a:rPr lang="en-US" altLang="zh-TW" sz="2400" i="1" dirty="0">
                        <a:latin typeface="Cambria Math"/>
                      </a:rPr>
                      <m:t> </m:t>
                    </m:r>
                    <m:r>
                      <a:rPr lang="en-US" altLang="zh-TW" sz="2400" i="1" dirty="0">
                        <a:latin typeface="Cambria Math"/>
                      </a:rPr>
                      <m:t>𝑛</m:t>
                    </m:r>
                  </m:oMath>
                </a14:m>
                <a:r>
                  <a:rPr lang="en-US" altLang="zh-TW" sz="2400" dirty="0"/>
                  <a:t>,</a:t>
                </a:r>
              </a:p>
              <a:p>
                <a:pPr lvl="2">
                  <a:lnSpc>
                    <a:spcPct val="100000"/>
                  </a:lnSpc>
                </a:pPr>
                <a:r>
                  <a:rPr lang="en-US" altLang="zh-TW" sz="2000" dirty="0"/>
                  <a:t>parent(</a:t>
                </a:r>
                <a14:m>
                  <m:oMath xmlns:m="http://schemas.openxmlformats.org/officeDocument/2006/math">
                    <m:r>
                      <a:rPr lang="en-US" altLang="zh-TW" sz="2000" i="1" dirty="0">
                        <a:latin typeface="Cambria Math"/>
                      </a:rPr>
                      <m:t>𝑖</m:t>
                    </m:r>
                  </m:oMath>
                </a14:m>
                <a:r>
                  <a:rPr lang="en-US" altLang="zh-TW" sz="2000" dirty="0"/>
                  <a:t>):  </a:t>
                </a:r>
                <a14:m>
                  <m:oMath xmlns:m="http://schemas.openxmlformats.org/officeDocument/2006/math">
                    <m:d>
                      <m:dPr>
                        <m:begChr m:val="⌊"/>
                        <m:endChr m:val="⌋"/>
                        <m:ctrlPr>
                          <a:rPr lang="en-US" altLang="zh-TW" sz="2000" i="1" dirty="0">
                            <a:latin typeface="Cambria Math" panose="02040503050406030204" pitchFamily="18" charset="0"/>
                          </a:rPr>
                        </m:ctrlPr>
                      </m:dPr>
                      <m:e>
                        <m:r>
                          <a:rPr lang="en-US" altLang="zh-TW" sz="2000" i="1" dirty="0">
                            <a:latin typeface="Cambria Math"/>
                          </a:rPr>
                          <m:t>𝑖</m:t>
                        </m:r>
                        <m:r>
                          <a:rPr lang="en-US" altLang="zh-TW" sz="2000" i="1" dirty="0">
                            <a:latin typeface="Cambria Math"/>
                          </a:rPr>
                          <m:t>/2</m:t>
                        </m:r>
                      </m:e>
                    </m:d>
                  </m:oMath>
                </a14:m>
                <a:endParaRPr lang="en-US" altLang="zh-TW" sz="2000" i="1" dirty="0"/>
              </a:p>
              <a:p>
                <a:pPr lvl="2">
                  <a:lnSpc>
                    <a:spcPct val="100000"/>
                  </a:lnSpc>
                </a:pPr>
                <a:r>
                  <a:rPr lang="en-US" altLang="zh-TW" sz="2000" dirty="0" err="1"/>
                  <a:t>leftChild</a:t>
                </a:r>
                <a:r>
                  <a:rPr lang="en-US" altLang="zh-TW" sz="2000" dirty="0"/>
                  <a:t>(</a:t>
                </a:r>
                <a14:m>
                  <m:oMath xmlns:m="http://schemas.openxmlformats.org/officeDocument/2006/math">
                    <m:r>
                      <a:rPr lang="en-US" altLang="zh-TW" sz="2000" i="1" dirty="0">
                        <a:latin typeface="Cambria Math"/>
                      </a:rPr>
                      <m:t>𝑖</m:t>
                    </m:r>
                  </m:oMath>
                </a14:m>
                <a:r>
                  <a:rPr lang="en-US" altLang="zh-TW" sz="2000" dirty="0"/>
                  <a:t>): </a:t>
                </a:r>
                <a14:m>
                  <m:oMath xmlns:m="http://schemas.openxmlformats.org/officeDocument/2006/math">
                    <m:r>
                      <a:rPr lang="en-US" altLang="zh-TW" sz="2000" i="1" dirty="0">
                        <a:latin typeface="Cambria Math"/>
                      </a:rPr>
                      <m:t>2</m:t>
                    </m:r>
                    <m:r>
                      <a:rPr lang="en-US" altLang="zh-TW" sz="2000" i="1" dirty="0">
                        <a:latin typeface="Cambria Math"/>
                      </a:rPr>
                      <m:t>𝑖</m:t>
                    </m:r>
                  </m:oMath>
                </a14:m>
                <a:r>
                  <a:rPr lang="en-US" altLang="zh-TW" sz="2000" dirty="0"/>
                  <a:t> if </a:t>
                </a:r>
                <a14:m>
                  <m:oMath xmlns:m="http://schemas.openxmlformats.org/officeDocument/2006/math">
                    <m:r>
                      <a:rPr lang="en-US" altLang="zh-TW" sz="2000" i="1" dirty="0">
                        <a:latin typeface="Cambria Math"/>
                      </a:rPr>
                      <m:t>2</m:t>
                    </m:r>
                    <m:r>
                      <a:rPr lang="en-US" altLang="zh-TW" sz="2000" i="1" dirty="0">
                        <a:latin typeface="Cambria Math"/>
                      </a:rPr>
                      <m:t>𝑖</m:t>
                    </m:r>
                    <m:r>
                      <a:rPr lang="en-US" altLang="zh-TW" sz="2000" i="1" dirty="0">
                        <a:latin typeface="Cambria Math"/>
                      </a:rPr>
                      <m:t> ≤ </m:t>
                    </m:r>
                    <m:r>
                      <a:rPr lang="en-US" altLang="zh-TW" sz="2000" i="1" dirty="0">
                        <a:latin typeface="Cambria Math"/>
                      </a:rPr>
                      <m:t>𝑛</m:t>
                    </m:r>
                  </m:oMath>
                </a14:m>
                <a:r>
                  <a:rPr lang="en-US" altLang="zh-TW" sz="2000" dirty="0"/>
                  <a:t>. Otherwise, no left child.</a:t>
                </a:r>
              </a:p>
              <a:p>
                <a:pPr lvl="2">
                  <a:lnSpc>
                    <a:spcPct val="100000"/>
                  </a:lnSpc>
                </a:pPr>
                <a:r>
                  <a:rPr lang="en-US" altLang="zh-TW" sz="2000" dirty="0" err="1"/>
                  <a:t>rightChild</a:t>
                </a:r>
                <a:r>
                  <a:rPr lang="en-US" altLang="zh-TW" sz="2000" dirty="0"/>
                  <a:t>(</a:t>
                </a:r>
                <a14:m>
                  <m:oMath xmlns:m="http://schemas.openxmlformats.org/officeDocument/2006/math">
                    <m:r>
                      <a:rPr lang="en-US" altLang="zh-TW" sz="2000" i="1" dirty="0">
                        <a:latin typeface="Cambria Math"/>
                      </a:rPr>
                      <m:t>𝑖</m:t>
                    </m:r>
                  </m:oMath>
                </a14:m>
                <a:r>
                  <a:rPr lang="en-US" altLang="zh-TW" sz="2000" dirty="0"/>
                  <a:t>): </a:t>
                </a:r>
                <a14:m>
                  <m:oMath xmlns:m="http://schemas.openxmlformats.org/officeDocument/2006/math">
                    <m:r>
                      <a:rPr lang="en-US" altLang="zh-TW" sz="2000" i="1" dirty="0">
                        <a:latin typeface="Cambria Math"/>
                      </a:rPr>
                      <m:t>2</m:t>
                    </m:r>
                    <m:r>
                      <a:rPr lang="en-US" altLang="zh-TW" sz="2000" i="1" dirty="0">
                        <a:latin typeface="Cambria Math"/>
                      </a:rPr>
                      <m:t>𝑖</m:t>
                    </m:r>
                    <m:r>
                      <a:rPr lang="en-US" altLang="zh-TW" sz="2000" i="1" dirty="0">
                        <a:latin typeface="Cambria Math"/>
                      </a:rPr>
                      <m:t>+1</m:t>
                    </m:r>
                  </m:oMath>
                </a14:m>
                <a:r>
                  <a:rPr lang="en-US" altLang="zh-TW" sz="2000" dirty="0"/>
                  <a:t> if </a:t>
                </a:r>
                <a14:m>
                  <m:oMath xmlns:m="http://schemas.openxmlformats.org/officeDocument/2006/math">
                    <m:r>
                      <a:rPr lang="en-US" altLang="zh-TW" sz="2000" i="1" dirty="0">
                        <a:latin typeface="Cambria Math"/>
                      </a:rPr>
                      <m:t>2</m:t>
                    </m:r>
                    <m:r>
                      <a:rPr lang="en-US" altLang="zh-TW" sz="2000" i="1" dirty="0">
                        <a:latin typeface="Cambria Math"/>
                      </a:rPr>
                      <m:t>𝑖</m:t>
                    </m:r>
                    <m:r>
                      <a:rPr lang="en-US" altLang="zh-TW" sz="2000" i="1" dirty="0">
                        <a:latin typeface="Cambria Math"/>
                      </a:rPr>
                      <m:t>+1 ≤ </m:t>
                    </m:r>
                    <m:r>
                      <a:rPr lang="en-US" altLang="zh-TW" sz="2000" i="1" dirty="0">
                        <a:latin typeface="Cambria Math"/>
                      </a:rPr>
                      <m:t>𝑛</m:t>
                    </m:r>
                  </m:oMath>
                </a14:m>
                <a:r>
                  <a:rPr lang="en-US" altLang="zh-TW" sz="2000" dirty="0"/>
                  <a:t>. Otherwise, no right child.</a:t>
                </a:r>
                <a:endParaRPr lang="en-US" altLang="zh-TW" sz="2400" dirty="0"/>
              </a:p>
              <a:p>
                <a:r>
                  <a:rPr lang="en-US" altLang="zh-TW" sz="2400" dirty="0"/>
                  <a:t>A min </a:t>
                </a:r>
                <a:r>
                  <a:rPr lang="en-US" altLang="zh-TW" sz="2400" i="1" dirty="0"/>
                  <a:t>heap</a:t>
                </a:r>
                <a:r>
                  <a:rPr lang="en-US" altLang="zh-TW" sz="2400" dirty="0"/>
                  <a:t> can be represented as an array </a:t>
                </a:r>
                <a:r>
                  <a:rPr lang="en-US" altLang="zh-TW" sz="2400" dirty="0" err="1">
                    <a:solidFill>
                      <a:srgbClr val="0D14FF"/>
                    </a:solidFill>
                  </a:rPr>
                  <a:t>arr</a:t>
                </a:r>
                <a:r>
                  <a:rPr lang="en-US" altLang="zh-TW" sz="2400" dirty="0"/>
                  <a:t> of elements such that </a:t>
                </a:r>
              </a:p>
              <a:p>
                <a:pPr lvl="1"/>
                <a14:m>
                  <m:oMath xmlns:m="http://schemas.openxmlformats.org/officeDocument/2006/math">
                    <m:r>
                      <a:rPr lang="en-US" altLang="zh-TW" sz="2000" i="1" dirty="0" smtClean="0">
                        <a:solidFill>
                          <a:srgbClr val="0D14FF"/>
                        </a:solidFill>
                        <a:latin typeface="Cambria Math" panose="02040503050406030204" pitchFamily="18" charset="0"/>
                      </a:rPr>
                      <m:t>𝑎𝑟𝑟</m:t>
                    </m:r>
                    <m:d>
                      <m:dPr>
                        <m:begChr m:val="["/>
                        <m:endChr m:val="]"/>
                        <m:ctrlPr>
                          <a:rPr lang="en-US" altLang="zh-TW" sz="2000" b="0" i="1" dirty="0" smtClean="0">
                            <a:latin typeface="Cambria Math" panose="02040503050406030204" pitchFamily="18" charset="0"/>
                          </a:rPr>
                        </m:ctrlPr>
                      </m:dPr>
                      <m:e>
                        <m:r>
                          <m:rPr>
                            <m:sty m:val="p"/>
                          </m:rPr>
                          <a:rPr lang="en-US" altLang="zh-TW" sz="2000" b="0" i="0" dirty="0" smtClean="0">
                            <a:latin typeface="Cambria Math" panose="02040503050406030204" pitchFamily="18" charset="0"/>
                          </a:rPr>
                          <m:t>i</m:t>
                        </m:r>
                      </m:e>
                    </m:d>
                    <m:r>
                      <a:rPr lang="en-US" altLang="zh-TW" sz="2000" b="0" i="1" dirty="0" smtClean="0">
                        <a:latin typeface="Cambria Math" panose="02040503050406030204" pitchFamily="18" charset="0"/>
                        <a:ea typeface="Cambria Math"/>
                      </a:rPr>
                      <m:t>≤</m:t>
                    </m:r>
                    <m:r>
                      <a:rPr lang="en-US" altLang="zh-TW" sz="2000" b="0" i="1" dirty="0" smtClean="0">
                        <a:solidFill>
                          <a:srgbClr val="0D14FF"/>
                        </a:solidFill>
                        <a:latin typeface="Cambria Math" panose="02040503050406030204" pitchFamily="18" charset="0"/>
                      </a:rPr>
                      <m:t>𝑎𝑟𝑟</m:t>
                    </m:r>
                    <m:r>
                      <a:rPr lang="en-US" altLang="zh-TW" sz="2000" b="0" i="1" dirty="0" smtClean="0">
                        <a:latin typeface="Cambria Math" panose="02040503050406030204" pitchFamily="18" charset="0"/>
                      </a:rPr>
                      <m:t>[2</m:t>
                    </m:r>
                    <m:r>
                      <a:rPr lang="en-US" altLang="zh-TW" sz="2000" b="0" i="1" dirty="0" smtClean="0">
                        <a:latin typeface="Cambria Math" panose="02040503050406030204" pitchFamily="18" charset="0"/>
                      </a:rPr>
                      <m:t>𝑖</m:t>
                    </m:r>
                    <m:r>
                      <a:rPr lang="en-US" altLang="zh-TW" sz="2000" b="0" i="1" dirty="0" smtClean="0">
                        <a:latin typeface="Cambria Math" panose="02040503050406030204" pitchFamily="18" charset="0"/>
                      </a:rPr>
                      <m:t>]</m:t>
                    </m:r>
                  </m:oMath>
                </a14:m>
                <a:r>
                  <a:rPr lang="en-US" altLang="zh-TW" sz="2000" dirty="0"/>
                  <a:t> if </a:t>
                </a:r>
                <a14:m>
                  <m:oMath xmlns:m="http://schemas.openxmlformats.org/officeDocument/2006/math">
                    <m:r>
                      <a:rPr lang="en-US" altLang="zh-TW" sz="2000" i="1">
                        <a:latin typeface="Cambria Math" panose="02040503050406030204" pitchFamily="18" charset="0"/>
                      </a:rPr>
                      <m:t>2</m:t>
                    </m:r>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𝑛</m:t>
                    </m:r>
                  </m:oMath>
                </a14:m>
                <a:r>
                  <a:rPr lang="en-US" altLang="zh-TW" sz="2000" dirty="0"/>
                  <a:t> </a:t>
                </a:r>
              </a:p>
              <a:p>
                <a:pPr lvl="1"/>
                <a14:m>
                  <m:oMath xmlns:m="http://schemas.openxmlformats.org/officeDocument/2006/math">
                    <m:r>
                      <a:rPr lang="en-US" altLang="zh-TW" sz="2000" b="0" i="1" dirty="0" smtClean="0">
                        <a:solidFill>
                          <a:srgbClr val="0D14FF"/>
                        </a:solidFill>
                        <a:latin typeface="Cambria Math" panose="02040503050406030204" pitchFamily="18" charset="0"/>
                      </a:rPr>
                      <m:t>𝑎𝑟𝑟</m:t>
                    </m:r>
                    <m:r>
                      <a:rPr lang="en-US" altLang="zh-TW" sz="2000" b="0" i="1" dirty="0" smtClean="0">
                        <a:latin typeface="Cambria Math" panose="02040503050406030204" pitchFamily="18" charset="0"/>
                      </a:rPr>
                      <m:t>[</m:t>
                    </m:r>
                    <m:r>
                      <a:rPr lang="en-US" altLang="zh-TW" sz="2000" b="0" i="1" dirty="0" smtClean="0">
                        <a:latin typeface="Cambria Math" panose="02040503050406030204" pitchFamily="18" charset="0"/>
                      </a:rPr>
                      <m:t>𝑖</m:t>
                    </m:r>
                    <m:r>
                      <a:rPr lang="en-US" altLang="zh-TW" sz="2000" b="0" i="1" dirty="0" smtClean="0">
                        <a:latin typeface="Cambria Math" panose="02040503050406030204" pitchFamily="18" charset="0"/>
                      </a:rPr>
                      <m:t>]≤</m:t>
                    </m:r>
                    <m:r>
                      <a:rPr lang="en-US" altLang="zh-TW" sz="2000" b="0" i="1" dirty="0" smtClean="0">
                        <a:solidFill>
                          <a:srgbClr val="0D14FF"/>
                        </a:solidFill>
                        <a:latin typeface="Cambria Math" panose="02040503050406030204" pitchFamily="18" charset="0"/>
                      </a:rPr>
                      <m:t>𝑎𝑟𝑟</m:t>
                    </m:r>
                    <m:r>
                      <a:rPr lang="en-US" altLang="zh-TW" sz="2000" b="0" i="1" dirty="0" smtClean="0">
                        <a:latin typeface="Cambria Math" panose="02040503050406030204" pitchFamily="18" charset="0"/>
                      </a:rPr>
                      <m:t>[2</m:t>
                    </m:r>
                    <m:r>
                      <a:rPr lang="en-US" altLang="zh-TW" sz="2000" b="0" i="1" dirty="0" smtClean="0">
                        <a:latin typeface="Cambria Math" panose="02040503050406030204" pitchFamily="18" charset="0"/>
                      </a:rPr>
                      <m:t>𝑖</m:t>
                    </m:r>
                    <m:r>
                      <a:rPr lang="en-US" altLang="zh-TW" sz="2000" b="0" i="1" dirty="0" smtClean="0">
                        <a:latin typeface="Cambria Math" panose="02040503050406030204" pitchFamily="18" charset="0"/>
                      </a:rPr>
                      <m:t>+1]</m:t>
                    </m:r>
                  </m:oMath>
                </a14:m>
                <a:r>
                  <a:rPr lang="en-US" altLang="zh-TW" sz="2000" dirty="0"/>
                  <a:t> if </a:t>
                </a:r>
                <a14:m>
                  <m:oMath xmlns:m="http://schemas.openxmlformats.org/officeDocument/2006/math">
                    <m:r>
                      <a:rPr lang="en-US" altLang="zh-TW" sz="2000" i="1">
                        <a:latin typeface="Cambria Math" panose="02040503050406030204" pitchFamily="18" charset="0"/>
                      </a:rPr>
                      <m:t>2</m:t>
                    </m:r>
                    <m:r>
                      <a:rPr lang="en-US" altLang="zh-TW" sz="2000" i="1">
                        <a:latin typeface="Cambria Math" panose="02040503050406030204" pitchFamily="18" charset="0"/>
                      </a:rPr>
                      <m:t>𝑖</m:t>
                    </m:r>
                    <m:r>
                      <a:rPr lang="en-US" altLang="zh-TW" sz="2000" b="0" i="1" smtClean="0">
                        <a:latin typeface="Cambria Math" panose="02040503050406030204" pitchFamily="18" charset="0"/>
                      </a:rPr>
                      <m:t>+1</m:t>
                    </m:r>
                    <m:r>
                      <a:rPr lang="en-US" altLang="zh-TW" sz="2000" i="1">
                        <a:latin typeface="Cambria Math" panose="02040503050406030204" pitchFamily="18" charset="0"/>
                      </a:rPr>
                      <m:t>≤</m:t>
                    </m:r>
                    <m:r>
                      <a:rPr lang="en-US" altLang="zh-TW" sz="2000" i="1">
                        <a:latin typeface="Cambria Math" panose="02040503050406030204" pitchFamily="18" charset="0"/>
                      </a:rPr>
                      <m:t>𝑛</m:t>
                    </m:r>
                  </m:oMath>
                </a14:m>
                <a:endParaRPr lang="en-US" altLang="zh-TW" sz="2000" dirty="0"/>
              </a:p>
            </p:txBody>
          </p:sp>
        </mc:Choice>
        <mc:Fallback xmlns="">
          <p:sp>
            <p:nvSpPr>
              <p:cNvPr id="9" name="内容占位符 1">
                <a:extLst>
                  <a:ext uri="{FF2B5EF4-FFF2-40B4-BE49-F238E27FC236}">
                    <a16:creationId xmlns:a16="http://schemas.microsoft.com/office/drawing/2014/main" id="{9A15348F-047A-4EDA-BD6D-C093ED9091B6}"/>
                  </a:ext>
                </a:extLst>
              </p:cNvPr>
              <p:cNvSpPr>
                <a:spLocks noGrp="1" noRot="1" noChangeAspect="1" noMove="1" noResize="1" noEditPoints="1" noAdjustHandles="1" noChangeArrowheads="1" noChangeShapeType="1" noTextEdit="1"/>
              </p:cNvSpPr>
              <p:nvPr>
                <p:ph idx="1"/>
              </p:nvPr>
            </p:nvSpPr>
            <p:spPr>
              <a:xfrm>
                <a:off x="304800" y="1196752"/>
                <a:ext cx="7413858" cy="4929411"/>
              </a:xfrm>
              <a:blipFill>
                <a:blip r:embed="rId3"/>
                <a:stretch>
                  <a:fillRect t="-1028" r="-1712"/>
                </a:stretch>
              </a:blipFill>
            </p:spPr>
            <p:txBody>
              <a:bodyPr/>
              <a:lstStyle/>
              <a:p>
                <a:r>
                  <a:rPr lang="en-US">
                    <a:noFill/>
                  </a:rPr>
                  <a:t> </a:t>
                </a:r>
              </a:p>
            </p:txBody>
          </p:sp>
        </mc:Fallback>
      </mc:AlternateContent>
      <p:grpSp>
        <p:nvGrpSpPr>
          <p:cNvPr id="10" name="组合 6">
            <a:extLst>
              <a:ext uri="{FF2B5EF4-FFF2-40B4-BE49-F238E27FC236}">
                <a16:creationId xmlns:a16="http://schemas.microsoft.com/office/drawing/2014/main" id="{7881E3D4-6E54-47B3-AD06-4C7CBF98BE52}"/>
              </a:ext>
            </a:extLst>
          </p:cNvPr>
          <p:cNvGrpSpPr/>
          <p:nvPr/>
        </p:nvGrpSpPr>
        <p:grpSpPr>
          <a:xfrm>
            <a:off x="8126838" y="3636487"/>
            <a:ext cx="3341160" cy="2613653"/>
            <a:chOff x="5340852" y="3948142"/>
            <a:chExt cx="3341160" cy="2613653"/>
          </a:xfrm>
        </p:grpSpPr>
        <p:grpSp>
          <p:nvGrpSpPr>
            <p:cNvPr id="11" name="Group 70">
              <a:extLst>
                <a:ext uri="{FF2B5EF4-FFF2-40B4-BE49-F238E27FC236}">
                  <a16:creationId xmlns:a16="http://schemas.microsoft.com/office/drawing/2014/main" id="{DEB4F95A-FAF7-4F6F-AEAD-6D4D64650EE1}"/>
                </a:ext>
              </a:extLst>
            </p:cNvPr>
            <p:cNvGrpSpPr>
              <a:grpSpLocks/>
            </p:cNvGrpSpPr>
            <p:nvPr/>
          </p:nvGrpSpPr>
          <p:grpSpPr bwMode="auto">
            <a:xfrm>
              <a:off x="5620410" y="4011573"/>
              <a:ext cx="2918512" cy="2541588"/>
              <a:chOff x="4123" y="2191"/>
              <a:chExt cx="1991" cy="1601"/>
            </a:xfrm>
          </p:grpSpPr>
          <p:grpSp>
            <p:nvGrpSpPr>
              <p:cNvPr id="21" name="Group 71">
                <a:extLst>
                  <a:ext uri="{FF2B5EF4-FFF2-40B4-BE49-F238E27FC236}">
                    <a16:creationId xmlns:a16="http://schemas.microsoft.com/office/drawing/2014/main" id="{39475390-AF24-4398-B718-67E4EE8A93EB}"/>
                  </a:ext>
                </a:extLst>
              </p:cNvPr>
              <p:cNvGrpSpPr>
                <a:grpSpLocks/>
              </p:cNvGrpSpPr>
              <p:nvPr/>
            </p:nvGrpSpPr>
            <p:grpSpPr bwMode="auto">
              <a:xfrm>
                <a:off x="5032" y="2191"/>
                <a:ext cx="255" cy="252"/>
                <a:chOff x="1433" y="2284"/>
                <a:chExt cx="343" cy="339"/>
              </a:xfrm>
            </p:grpSpPr>
            <p:sp>
              <p:nvSpPr>
                <p:cNvPr id="54" name="Oval 72">
                  <a:extLst>
                    <a:ext uri="{FF2B5EF4-FFF2-40B4-BE49-F238E27FC236}">
                      <a16:creationId xmlns:a16="http://schemas.microsoft.com/office/drawing/2014/main" id="{422AB8EA-4D61-4DE3-939B-75B05FA003F0}"/>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55" name="Text Box 73">
                  <a:extLst>
                    <a:ext uri="{FF2B5EF4-FFF2-40B4-BE49-F238E27FC236}">
                      <a16:creationId xmlns:a16="http://schemas.microsoft.com/office/drawing/2014/main" id="{F38B812A-1A9D-4281-97A0-196C8ED0F3DF}"/>
                    </a:ext>
                  </a:extLst>
                </p:cNvPr>
                <p:cNvSpPr txBox="1">
                  <a:spLocks noChangeArrowheads="1"/>
                </p:cNvSpPr>
                <p:nvPr/>
              </p:nvSpPr>
              <p:spPr bwMode="auto">
                <a:xfrm>
                  <a:off x="1433" y="2284"/>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3</a:t>
                  </a:r>
                </a:p>
              </p:txBody>
            </p:sp>
          </p:grpSp>
          <p:grpSp>
            <p:nvGrpSpPr>
              <p:cNvPr id="22" name="Group 74">
                <a:extLst>
                  <a:ext uri="{FF2B5EF4-FFF2-40B4-BE49-F238E27FC236}">
                    <a16:creationId xmlns:a16="http://schemas.microsoft.com/office/drawing/2014/main" id="{471A2705-47D9-40D0-8152-CD016F841893}"/>
                  </a:ext>
                </a:extLst>
              </p:cNvPr>
              <p:cNvGrpSpPr>
                <a:grpSpLocks/>
              </p:cNvGrpSpPr>
              <p:nvPr/>
            </p:nvGrpSpPr>
            <p:grpSpPr bwMode="auto">
              <a:xfrm>
                <a:off x="4679" y="2658"/>
                <a:ext cx="236" cy="252"/>
                <a:chOff x="1479" y="2288"/>
                <a:chExt cx="316" cy="337"/>
              </a:xfrm>
            </p:grpSpPr>
            <p:sp>
              <p:nvSpPr>
                <p:cNvPr id="52" name="Oval 75">
                  <a:extLst>
                    <a:ext uri="{FF2B5EF4-FFF2-40B4-BE49-F238E27FC236}">
                      <a16:creationId xmlns:a16="http://schemas.microsoft.com/office/drawing/2014/main" id="{E0F27A35-EEA0-425F-AD3E-8D21B454E5D1}"/>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53" name="Text Box 76">
                  <a:extLst>
                    <a:ext uri="{FF2B5EF4-FFF2-40B4-BE49-F238E27FC236}">
                      <a16:creationId xmlns:a16="http://schemas.microsoft.com/office/drawing/2014/main" id="{35D50673-1956-4D83-B82A-CEDC263284DC}"/>
                    </a:ext>
                  </a:extLst>
                </p:cNvPr>
                <p:cNvSpPr txBox="1">
                  <a:spLocks noChangeArrowheads="1"/>
                </p:cNvSpPr>
                <p:nvPr/>
              </p:nvSpPr>
              <p:spPr bwMode="auto">
                <a:xfrm>
                  <a:off x="1479" y="2288"/>
                  <a:ext cx="31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5</a:t>
                  </a:r>
                </a:p>
              </p:txBody>
            </p:sp>
          </p:grpSp>
          <p:grpSp>
            <p:nvGrpSpPr>
              <p:cNvPr id="23" name="Group 77">
                <a:extLst>
                  <a:ext uri="{FF2B5EF4-FFF2-40B4-BE49-F238E27FC236}">
                    <a16:creationId xmlns:a16="http://schemas.microsoft.com/office/drawing/2014/main" id="{C0B92187-D41A-4DB4-9422-6833E7B0B910}"/>
                  </a:ext>
                </a:extLst>
              </p:cNvPr>
              <p:cNvGrpSpPr>
                <a:grpSpLocks/>
              </p:cNvGrpSpPr>
              <p:nvPr/>
            </p:nvGrpSpPr>
            <p:grpSpPr bwMode="auto">
              <a:xfrm>
                <a:off x="5457" y="2658"/>
                <a:ext cx="237" cy="252"/>
                <a:chOff x="1469" y="2288"/>
                <a:chExt cx="317" cy="337"/>
              </a:xfrm>
            </p:grpSpPr>
            <p:sp>
              <p:nvSpPr>
                <p:cNvPr id="50" name="Oval 78">
                  <a:extLst>
                    <a:ext uri="{FF2B5EF4-FFF2-40B4-BE49-F238E27FC236}">
                      <a16:creationId xmlns:a16="http://schemas.microsoft.com/office/drawing/2014/main" id="{F0686DD5-67BE-41FC-A6AE-4C4895589135}"/>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51" name="Text Box 79">
                  <a:extLst>
                    <a:ext uri="{FF2B5EF4-FFF2-40B4-BE49-F238E27FC236}">
                      <a16:creationId xmlns:a16="http://schemas.microsoft.com/office/drawing/2014/main" id="{8B3F738C-B276-4925-A1B0-B19F28D6ED77}"/>
                    </a:ext>
                  </a:extLst>
                </p:cNvPr>
                <p:cNvSpPr txBox="1">
                  <a:spLocks noChangeArrowheads="1"/>
                </p:cNvSpPr>
                <p:nvPr/>
              </p:nvSpPr>
              <p:spPr bwMode="auto">
                <a:xfrm>
                  <a:off x="1469" y="2288"/>
                  <a:ext cx="31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8</a:t>
                  </a:r>
                </a:p>
              </p:txBody>
            </p:sp>
          </p:grpSp>
          <p:grpSp>
            <p:nvGrpSpPr>
              <p:cNvPr id="24" name="Group 80">
                <a:extLst>
                  <a:ext uri="{FF2B5EF4-FFF2-40B4-BE49-F238E27FC236}">
                    <a16:creationId xmlns:a16="http://schemas.microsoft.com/office/drawing/2014/main" id="{AB485FE0-1FDA-41D7-9177-79043FE0F80E}"/>
                  </a:ext>
                </a:extLst>
              </p:cNvPr>
              <p:cNvGrpSpPr>
                <a:grpSpLocks/>
              </p:cNvGrpSpPr>
              <p:nvPr/>
            </p:nvGrpSpPr>
            <p:grpSpPr bwMode="auto">
              <a:xfrm>
                <a:off x="4749" y="3095"/>
                <a:ext cx="233" cy="251"/>
                <a:chOff x="1488" y="2299"/>
                <a:chExt cx="312" cy="338"/>
              </a:xfrm>
            </p:grpSpPr>
            <p:sp>
              <p:nvSpPr>
                <p:cNvPr id="48" name="Oval 81">
                  <a:extLst>
                    <a:ext uri="{FF2B5EF4-FFF2-40B4-BE49-F238E27FC236}">
                      <a16:creationId xmlns:a16="http://schemas.microsoft.com/office/drawing/2014/main" id="{5D876D36-E985-49E4-825A-B05C9C2A275C}"/>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9" name="Text Box 82">
                  <a:extLst>
                    <a:ext uri="{FF2B5EF4-FFF2-40B4-BE49-F238E27FC236}">
                      <a16:creationId xmlns:a16="http://schemas.microsoft.com/office/drawing/2014/main" id="{6F91DBF2-9798-4BC1-A009-8B5A39D9A2EC}"/>
                    </a:ext>
                  </a:extLst>
                </p:cNvPr>
                <p:cNvSpPr txBox="1">
                  <a:spLocks noChangeArrowheads="1"/>
                </p:cNvSpPr>
                <p:nvPr/>
              </p:nvSpPr>
              <p:spPr bwMode="auto">
                <a:xfrm>
                  <a:off x="1488" y="2299"/>
                  <a:ext cx="31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9</a:t>
                  </a:r>
                </a:p>
              </p:txBody>
            </p:sp>
          </p:grpSp>
          <p:grpSp>
            <p:nvGrpSpPr>
              <p:cNvPr id="25" name="Group 83">
                <a:extLst>
                  <a:ext uri="{FF2B5EF4-FFF2-40B4-BE49-F238E27FC236}">
                    <a16:creationId xmlns:a16="http://schemas.microsoft.com/office/drawing/2014/main" id="{D9D03934-63E1-4052-8EA3-EF7993020681}"/>
                  </a:ext>
                </a:extLst>
              </p:cNvPr>
              <p:cNvGrpSpPr>
                <a:grpSpLocks/>
              </p:cNvGrpSpPr>
              <p:nvPr/>
            </p:nvGrpSpPr>
            <p:grpSpPr bwMode="auto">
              <a:xfrm>
                <a:off x="4269" y="3090"/>
                <a:ext cx="318" cy="252"/>
                <a:chOff x="1417" y="2290"/>
                <a:chExt cx="428" cy="339"/>
              </a:xfrm>
            </p:grpSpPr>
            <p:sp>
              <p:nvSpPr>
                <p:cNvPr id="46" name="Oval 84">
                  <a:extLst>
                    <a:ext uri="{FF2B5EF4-FFF2-40B4-BE49-F238E27FC236}">
                      <a16:creationId xmlns:a16="http://schemas.microsoft.com/office/drawing/2014/main" id="{C7EF39D3-0E14-4288-B9A8-838F32E1EAD9}"/>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7" name="Text Box 85">
                  <a:extLst>
                    <a:ext uri="{FF2B5EF4-FFF2-40B4-BE49-F238E27FC236}">
                      <a16:creationId xmlns:a16="http://schemas.microsoft.com/office/drawing/2014/main" id="{5666C704-01EB-44E2-B48B-0655117D6322}"/>
                    </a:ext>
                  </a:extLst>
                </p:cNvPr>
                <p:cNvSpPr txBox="1">
                  <a:spLocks noChangeArrowheads="1"/>
                </p:cNvSpPr>
                <p:nvPr/>
              </p:nvSpPr>
              <p:spPr bwMode="auto">
                <a:xfrm>
                  <a:off x="1417" y="2290"/>
                  <a:ext cx="42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12</a:t>
                  </a:r>
                </a:p>
              </p:txBody>
            </p:sp>
          </p:grpSp>
          <p:grpSp>
            <p:nvGrpSpPr>
              <p:cNvPr id="26" name="Group 86">
                <a:extLst>
                  <a:ext uri="{FF2B5EF4-FFF2-40B4-BE49-F238E27FC236}">
                    <a16:creationId xmlns:a16="http://schemas.microsoft.com/office/drawing/2014/main" id="{DF7049AF-6F0A-417A-8E0D-2D9D6FCFE6ED}"/>
                  </a:ext>
                </a:extLst>
              </p:cNvPr>
              <p:cNvGrpSpPr>
                <a:grpSpLocks/>
              </p:cNvGrpSpPr>
              <p:nvPr/>
            </p:nvGrpSpPr>
            <p:grpSpPr bwMode="auto">
              <a:xfrm>
                <a:off x="4551" y="3540"/>
                <a:ext cx="347" cy="252"/>
                <a:chOff x="1414" y="2296"/>
                <a:chExt cx="466" cy="335"/>
              </a:xfrm>
            </p:grpSpPr>
            <p:sp>
              <p:nvSpPr>
                <p:cNvPr id="44" name="Oval 87">
                  <a:extLst>
                    <a:ext uri="{FF2B5EF4-FFF2-40B4-BE49-F238E27FC236}">
                      <a16:creationId xmlns:a16="http://schemas.microsoft.com/office/drawing/2014/main" id="{8E24D3E1-C98E-414B-9DBC-9E8757E0F39B}"/>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5" name="Text Box 88">
                  <a:extLst>
                    <a:ext uri="{FF2B5EF4-FFF2-40B4-BE49-F238E27FC236}">
                      <a16:creationId xmlns:a16="http://schemas.microsoft.com/office/drawing/2014/main" id="{03830D67-095F-485F-B0E1-AC9135E5E2B5}"/>
                    </a:ext>
                  </a:extLst>
                </p:cNvPr>
                <p:cNvSpPr txBox="1">
                  <a:spLocks noChangeArrowheads="1"/>
                </p:cNvSpPr>
                <p:nvPr/>
              </p:nvSpPr>
              <p:spPr bwMode="auto">
                <a:xfrm>
                  <a:off x="1414" y="2296"/>
                  <a:ext cx="466"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22</a:t>
                  </a:r>
                </a:p>
              </p:txBody>
            </p:sp>
          </p:grpSp>
          <p:grpSp>
            <p:nvGrpSpPr>
              <p:cNvPr id="27" name="Group 89">
                <a:extLst>
                  <a:ext uri="{FF2B5EF4-FFF2-40B4-BE49-F238E27FC236}">
                    <a16:creationId xmlns:a16="http://schemas.microsoft.com/office/drawing/2014/main" id="{FD813B1D-E487-4A98-9DCD-40DD0144E1CD}"/>
                  </a:ext>
                </a:extLst>
              </p:cNvPr>
              <p:cNvGrpSpPr>
                <a:grpSpLocks/>
              </p:cNvGrpSpPr>
              <p:nvPr/>
            </p:nvGrpSpPr>
            <p:grpSpPr bwMode="auto">
              <a:xfrm>
                <a:off x="4123" y="3535"/>
                <a:ext cx="347" cy="252"/>
                <a:chOff x="1408" y="2297"/>
                <a:chExt cx="464" cy="336"/>
              </a:xfrm>
            </p:grpSpPr>
            <p:sp>
              <p:nvSpPr>
                <p:cNvPr id="42" name="Oval 90">
                  <a:extLst>
                    <a:ext uri="{FF2B5EF4-FFF2-40B4-BE49-F238E27FC236}">
                      <a16:creationId xmlns:a16="http://schemas.microsoft.com/office/drawing/2014/main" id="{1D3CD829-DE32-478D-9B48-67880948E3A5}"/>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3" name="Text Box 91">
                  <a:extLst>
                    <a:ext uri="{FF2B5EF4-FFF2-40B4-BE49-F238E27FC236}">
                      <a16:creationId xmlns:a16="http://schemas.microsoft.com/office/drawing/2014/main" id="{12A19695-462F-4848-BE30-96E94767691D}"/>
                    </a:ext>
                  </a:extLst>
                </p:cNvPr>
                <p:cNvSpPr txBox="1">
                  <a:spLocks noChangeArrowheads="1"/>
                </p:cNvSpPr>
                <p:nvPr/>
              </p:nvSpPr>
              <p:spPr bwMode="auto">
                <a:xfrm>
                  <a:off x="1408" y="2297"/>
                  <a:ext cx="4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33</a:t>
                  </a:r>
                </a:p>
              </p:txBody>
            </p:sp>
          </p:grpSp>
          <p:grpSp>
            <p:nvGrpSpPr>
              <p:cNvPr id="28" name="Group 92">
                <a:extLst>
                  <a:ext uri="{FF2B5EF4-FFF2-40B4-BE49-F238E27FC236}">
                    <a16:creationId xmlns:a16="http://schemas.microsoft.com/office/drawing/2014/main" id="{1F83635A-1690-42A4-B4EF-F291B3614FA8}"/>
                  </a:ext>
                </a:extLst>
              </p:cNvPr>
              <p:cNvGrpSpPr>
                <a:grpSpLocks/>
              </p:cNvGrpSpPr>
              <p:nvPr/>
            </p:nvGrpSpPr>
            <p:grpSpPr bwMode="auto">
              <a:xfrm>
                <a:off x="5408" y="3086"/>
                <a:ext cx="318" cy="252"/>
                <a:chOff x="1414" y="2285"/>
                <a:chExt cx="427" cy="339"/>
              </a:xfrm>
            </p:grpSpPr>
            <p:sp>
              <p:nvSpPr>
                <p:cNvPr id="40" name="Oval 93">
                  <a:extLst>
                    <a:ext uri="{FF2B5EF4-FFF2-40B4-BE49-F238E27FC236}">
                      <a16:creationId xmlns:a16="http://schemas.microsoft.com/office/drawing/2014/main" id="{DF907656-6B2A-47AC-9B41-03AD1F4280B5}"/>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1" name="Text Box 94">
                  <a:extLst>
                    <a:ext uri="{FF2B5EF4-FFF2-40B4-BE49-F238E27FC236}">
                      <a16:creationId xmlns:a16="http://schemas.microsoft.com/office/drawing/2014/main" id="{76EEB695-A032-45F6-9157-F3B0A2EA36F3}"/>
                    </a:ext>
                  </a:extLst>
                </p:cNvPr>
                <p:cNvSpPr txBox="1">
                  <a:spLocks noChangeArrowheads="1"/>
                </p:cNvSpPr>
                <p:nvPr/>
              </p:nvSpPr>
              <p:spPr bwMode="auto">
                <a:xfrm>
                  <a:off x="1414" y="2285"/>
                  <a:ext cx="427"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10</a:t>
                  </a:r>
                </a:p>
              </p:txBody>
            </p:sp>
          </p:grpSp>
          <p:grpSp>
            <p:nvGrpSpPr>
              <p:cNvPr id="29" name="Group 95">
                <a:extLst>
                  <a:ext uri="{FF2B5EF4-FFF2-40B4-BE49-F238E27FC236}">
                    <a16:creationId xmlns:a16="http://schemas.microsoft.com/office/drawing/2014/main" id="{C76ED9EA-091C-42F7-A418-D6E4796AB2EE}"/>
                  </a:ext>
                </a:extLst>
              </p:cNvPr>
              <p:cNvGrpSpPr>
                <a:grpSpLocks/>
              </p:cNvGrpSpPr>
              <p:nvPr/>
            </p:nvGrpSpPr>
            <p:grpSpPr bwMode="auto">
              <a:xfrm>
                <a:off x="5767" y="3090"/>
                <a:ext cx="347" cy="252"/>
                <a:chOff x="1409" y="2290"/>
                <a:chExt cx="465" cy="339"/>
              </a:xfrm>
            </p:grpSpPr>
            <p:sp>
              <p:nvSpPr>
                <p:cNvPr id="38" name="Oval 96">
                  <a:extLst>
                    <a:ext uri="{FF2B5EF4-FFF2-40B4-BE49-F238E27FC236}">
                      <a16:creationId xmlns:a16="http://schemas.microsoft.com/office/drawing/2014/main" id="{8FEED722-404A-47B7-99C3-BB50FF2A997F}"/>
                    </a:ext>
                  </a:extLst>
                </p:cNvPr>
                <p:cNvSpPr>
                  <a:spLocks noChangeArrowheads="1"/>
                </p:cNvSpPr>
                <p:nvPr/>
              </p:nvSpPr>
              <p:spPr bwMode="auto">
                <a:xfrm>
                  <a:off x="1488" y="2304"/>
                  <a:ext cx="288" cy="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39" name="Text Box 97">
                  <a:extLst>
                    <a:ext uri="{FF2B5EF4-FFF2-40B4-BE49-F238E27FC236}">
                      <a16:creationId xmlns:a16="http://schemas.microsoft.com/office/drawing/2014/main" id="{826425D8-C90D-4C85-8909-06BB52F8D6A5}"/>
                    </a:ext>
                  </a:extLst>
                </p:cNvPr>
                <p:cNvSpPr txBox="1">
                  <a:spLocks noChangeArrowheads="1"/>
                </p:cNvSpPr>
                <p:nvPr/>
              </p:nvSpPr>
              <p:spPr bwMode="auto">
                <a:xfrm>
                  <a:off x="1409" y="2290"/>
                  <a:ext cx="465"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58</a:t>
                  </a:r>
                </a:p>
              </p:txBody>
            </p:sp>
          </p:grpSp>
          <p:sp>
            <p:nvSpPr>
              <p:cNvPr id="30" name="Line 98">
                <a:extLst>
                  <a:ext uri="{FF2B5EF4-FFF2-40B4-BE49-F238E27FC236}">
                    <a16:creationId xmlns:a16="http://schemas.microsoft.com/office/drawing/2014/main" id="{C714BE9E-8173-41B0-BB8C-E919406912FC}"/>
                  </a:ext>
                </a:extLst>
              </p:cNvPr>
              <p:cNvSpPr>
                <a:spLocks noChangeShapeType="1"/>
              </p:cNvSpPr>
              <p:nvPr/>
            </p:nvSpPr>
            <p:spPr bwMode="auto">
              <a:xfrm flipH="1">
                <a:off x="4820" y="2387"/>
                <a:ext cx="287" cy="32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1" name="Line 99">
                <a:extLst>
                  <a:ext uri="{FF2B5EF4-FFF2-40B4-BE49-F238E27FC236}">
                    <a16:creationId xmlns:a16="http://schemas.microsoft.com/office/drawing/2014/main" id="{24341D16-35C7-4970-BEA2-949A2BD2ECF7}"/>
                  </a:ext>
                </a:extLst>
              </p:cNvPr>
              <p:cNvSpPr>
                <a:spLocks noChangeShapeType="1"/>
              </p:cNvSpPr>
              <p:nvPr/>
            </p:nvSpPr>
            <p:spPr bwMode="auto">
              <a:xfrm>
                <a:off x="5251" y="2387"/>
                <a:ext cx="250" cy="32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2" name="Line 100">
                <a:extLst>
                  <a:ext uri="{FF2B5EF4-FFF2-40B4-BE49-F238E27FC236}">
                    <a16:creationId xmlns:a16="http://schemas.microsoft.com/office/drawing/2014/main" id="{BF1D7D5C-C3F5-4247-8BB4-BDC7DFD4200F}"/>
                  </a:ext>
                </a:extLst>
              </p:cNvPr>
              <p:cNvSpPr>
                <a:spLocks noChangeShapeType="1"/>
              </p:cNvSpPr>
              <p:nvPr/>
            </p:nvSpPr>
            <p:spPr bwMode="auto">
              <a:xfrm flipH="1">
                <a:off x="4499" y="2853"/>
                <a:ext cx="214" cy="25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3" name="Line 101">
                <a:extLst>
                  <a:ext uri="{FF2B5EF4-FFF2-40B4-BE49-F238E27FC236}">
                    <a16:creationId xmlns:a16="http://schemas.microsoft.com/office/drawing/2014/main" id="{BF324201-478F-4544-896D-BBD509BCCC70}"/>
                  </a:ext>
                </a:extLst>
              </p:cNvPr>
              <p:cNvSpPr>
                <a:spLocks noChangeShapeType="1"/>
              </p:cNvSpPr>
              <p:nvPr/>
            </p:nvSpPr>
            <p:spPr bwMode="auto">
              <a:xfrm>
                <a:off x="4820" y="2888"/>
                <a:ext cx="37" cy="216"/>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4" name="Line 102">
                <a:extLst>
                  <a:ext uri="{FF2B5EF4-FFF2-40B4-BE49-F238E27FC236}">
                    <a16:creationId xmlns:a16="http://schemas.microsoft.com/office/drawing/2014/main" id="{9A3B555A-D311-4D49-988F-293DFAB210E1}"/>
                  </a:ext>
                </a:extLst>
              </p:cNvPr>
              <p:cNvSpPr>
                <a:spLocks noChangeShapeType="1"/>
              </p:cNvSpPr>
              <p:nvPr/>
            </p:nvSpPr>
            <p:spPr bwMode="auto">
              <a:xfrm flipH="1">
                <a:off x="5572" y="2888"/>
                <a:ext cx="0" cy="216"/>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5" name="Line 103">
                <a:extLst>
                  <a:ext uri="{FF2B5EF4-FFF2-40B4-BE49-F238E27FC236}">
                    <a16:creationId xmlns:a16="http://schemas.microsoft.com/office/drawing/2014/main" id="{9284858B-767F-4281-B767-692960F43039}"/>
                  </a:ext>
                </a:extLst>
              </p:cNvPr>
              <p:cNvSpPr>
                <a:spLocks noChangeShapeType="1"/>
              </p:cNvSpPr>
              <p:nvPr/>
            </p:nvSpPr>
            <p:spPr bwMode="auto">
              <a:xfrm>
                <a:off x="5609" y="2888"/>
                <a:ext cx="214" cy="287"/>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6" name="Line 104">
                <a:extLst>
                  <a:ext uri="{FF2B5EF4-FFF2-40B4-BE49-F238E27FC236}">
                    <a16:creationId xmlns:a16="http://schemas.microsoft.com/office/drawing/2014/main" id="{111AD241-7FF0-4B40-90EF-D0FDC102CE3D}"/>
                  </a:ext>
                </a:extLst>
              </p:cNvPr>
              <p:cNvSpPr>
                <a:spLocks noChangeShapeType="1"/>
              </p:cNvSpPr>
              <p:nvPr/>
            </p:nvSpPr>
            <p:spPr bwMode="auto">
              <a:xfrm flipH="1">
                <a:off x="4284" y="3318"/>
                <a:ext cx="107" cy="215"/>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7" name="Line 105">
                <a:extLst>
                  <a:ext uri="{FF2B5EF4-FFF2-40B4-BE49-F238E27FC236}">
                    <a16:creationId xmlns:a16="http://schemas.microsoft.com/office/drawing/2014/main" id="{D863A006-E6DF-41FB-852C-C13A05D64D49}"/>
                  </a:ext>
                </a:extLst>
              </p:cNvPr>
              <p:cNvSpPr>
                <a:spLocks noChangeShapeType="1"/>
              </p:cNvSpPr>
              <p:nvPr/>
            </p:nvSpPr>
            <p:spPr bwMode="auto">
              <a:xfrm>
                <a:off x="4499" y="3283"/>
                <a:ext cx="142" cy="286"/>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grpSp>
        <p:sp>
          <p:nvSpPr>
            <p:cNvPr id="12" name="Text Box 49">
              <a:extLst>
                <a:ext uri="{FF2B5EF4-FFF2-40B4-BE49-F238E27FC236}">
                  <a16:creationId xmlns:a16="http://schemas.microsoft.com/office/drawing/2014/main" id="{4373A6B9-96DC-4BDC-A09C-602D38D8FAFC}"/>
                </a:ext>
              </a:extLst>
            </p:cNvPr>
            <p:cNvSpPr txBox="1">
              <a:spLocks noChangeArrowheads="1"/>
            </p:cNvSpPr>
            <p:nvPr/>
          </p:nvSpPr>
          <p:spPr bwMode="auto">
            <a:xfrm>
              <a:off x="7404091" y="3948142"/>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1</a:t>
              </a:r>
            </a:p>
          </p:txBody>
        </p:sp>
        <p:sp>
          <p:nvSpPr>
            <p:cNvPr id="13" name="Text Box 49">
              <a:extLst>
                <a:ext uri="{FF2B5EF4-FFF2-40B4-BE49-F238E27FC236}">
                  <a16:creationId xmlns:a16="http://schemas.microsoft.com/office/drawing/2014/main" id="{C9C680E3-8698-4272-BE75-8EC48B05ABC1}"/>
                </a:ext>
              </a:extLst>
            </p:cNvPr>
            <p:cNvSpPr txBox="1">
              <a:spLocks noChangeArrowheads="1"/>
            </p:cNvSpPr>
            <p:nvPr/>
          </p:nvSpPr>
          <p:spPr bwMode="auto">
            <a:xfrm>
              <a:off x="6122769" y="4687712"/>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2</a:t>
              </a:r>
            </a:p>
          </p:txBody>
        </p:sp>
        <p:sp>
          <p:nvSpPr>
            <p:cNvPr id="14" name="Text Box 49">
              <a:extLst>
                <a:ext uri="{FF2B5EF4-FFF2-40B4-BE49-F238E27FC236}">
                  <a16:creationId xmlns:a16="http://schemas.microsoft.com/office/drawing/2014/main" id="{8199ACAD-EEFA-42A2-A121-F8D8F342B62A}"/>
                </a:ext>
              </a:extLst>
            </p:cNvPr>
            <p:cNvSpPr txBox="1">
              <a:spLocks noChangeArrowheads="1"/>
            </p:cNvSpPr>
            <p:nvPr/>
          </p:nvSpPr>
          <p:spPr bwMode="auto">
            <a:xfrm>
              <a:off x="7961613" y="4713008"/>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3</a:t>
              </a:r>
            </a:p>
          </p:txBody>
        </p:sp>
        <p:sp>
          <p:nvSpPr>
            <p:cNvPr id="15" name="Text Box 49">
              <a:extLst>
                <a:ext uri="{FF2B5EF4-FFF2-40B4-BE49-F238E27FC236}">
                  <a16:creationId xmlns:a16="http://schemas.microsoft.com/office/drawing/2014/main" id="{4484A364-B67A-47AB-844D-428152AF102C}"/>
                </a:ext>
              </a:extLst>
            </p:cNvPr>
            <p:cNvSpPr txBox="1">
              <a:spLocks noChangeArrowheads="1"/>
            </p:cNvSpPr>
            <p:nvPr/>
          </p:nvSpPr>
          <p:spPr bwMode="auto">
            <a:xfrm>
              <a:off x="5470417" y="5375259"/>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4</a:t>
              </a:r>
            </a:p>
          </p:txBody>
        </p:sp>
        <p:sp>
          <p:nvSpPr>
            <p:cNvPr id="16" name="Text Box 49">
              <a:extLst>
                <a:ext uri="{FF2B5EF4-FFF2-40B4-BE49-F238E27FC236}">
                  <a16:creationId xmlns:a16="http://schemas.microsoft.com/office/drawing/2014/main" id="{E5FB974F-2ED4-4640-92AE-0D4F00904680}"/>
                </a:ext>
              </a:extLst>
            </p:cNvPr>
            <p:cNvSpPr txBox="1">
              <a:spLocks noChangeArrowheads="1"/>
            </p:cNvSpPr>
            <p:nvPr/>
          </p:nvSpPr>
          <p:spPr bwMode="auto">
            <a:xfrm>
              <a:off x="6885962" y="5399814"/>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5</a:t>
              </a:r>
            </a:p>
          </p:txBody>
        </p:sp>
        <p:sp>
          <p:nvSpPr>
            <p:cNvPr id="17" name="Text Box 49">
              <a:extLst>
                <a:ext uri="{FF2B5EF4-FFF2-40B4-BE49-F238E27FC236}">
                  <a16:creationId xmlns:a16="http://schemas.microsoft.com/office/drawing/2014/main" id="{F97C51F8-302A-4EAC-B4DD-6797D00297CA}"/>
                </a:ext>
              </a:extLst>
            </p:cNvPr>
            <p:cNvSpPr txBox="1">
              <a:spLocks noChangeArrowheads="1"/>
            </p:cNvSpPr>
            <p:nvPr/>
          </p:nvSpPr>
          <p:spPr bwMode="auto">
            <a:xfrm>
              <a:off x="7321292" y="5412208"/>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6</a:t>
              </a:r>
            </a:p>
          </p:txBody>
        </p:sp>
        <p:sp>
          <p:nvSpPr>
            <p:cNvPr id="18" name="Text Box 49">
              <a:extLst>
                <a:ext uri="{FF2B5EF4-FFF2-40B4-BE49-F238E27FC236}">
                  <a16:creationId xmlns:a16="http://schemas.microsoft.com/office/drawing/2014/main" id="{6787123C-4A1B-4E5E-B751-43604F8977C7}"/>
                </a:ext>
              </a:extLst>
            </p:cNvPr>
            <p:cNvSpPr txBox="1">
              <a:spLocks noChangeArrowheads="1"/>
            </p:cNvSpPr>
            <p:nvPr/>
          </p:nvSpPr>
          <p:spPr bwMode="auto">
            <a:xfrm>
              <a:off x="8410354" y="5402989"/>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7</a:t>
              </a:r>
            </a:p>
          </p:txBody>
        </p:sp>
        <p:sp>
          <p:nvSpPr>
            <p:cNvPr id="19" name="Text Box 49">
              <a:extLst>
                <a:ext uri="{FF2B5EF4-FFF2-40B4-BE49-F238E27FC236}">
                  <a16:creationId xmlns:a16="http://schemas.microsoft.com/office/drawing/2014/main" id="{95FB4860-5D82-4966-982D-639FBA447A33}"/>
                </a:ext>
              </a:extLst>
            </p:cNvPr>
            <p:cNvSpPr txBox="1">
              <a:spLocks noChangeArrowheads="1"/>
            </p:cNvSpPr>
            <p:nvPr/>
          </p:nvSpPr>
          <p:spPr bwMode="auto">
            <a:xfrm>
              <a:off x="5340852" y="6141031"/>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8</a:t>
              </a:r>
            </a:p>
          </p:txBody>
        </p:sp>
        <p:sp>
          <p:nvSpPr>
            <p:cNvPr id="20" name="Text Box 49">
              <a:extLst>
                <a:ext uri="{FF2B5EF4-FFF2-40B4-BE49-F238E27FC236}">
                  <a16:creationId xmlns:a16="http://schemas.microsoft.com/office/drawing/2014/main" id="{0E10A49D-FFE2-4362-832E-5E3E65DB7720}"/>
                </a:ext>
              </a:extLst>
            </p:cNvPr>
            <p:cNvSpPr txBox="1">
              <a:spLocks noChangeArrowheads="1"/>
            </p:cNvSpPr>
            <p:nvPr/>
          </p:nvSpPr>
          <p:spPr bwMode="auto">
            <a:xfrm>
              <a:off x="6695667" y="6164966"/>
              <a:ext cx="271658" cy="39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solidFill>
                    <a:srgbClr val="FF0000"/>
                  </a:solidFill>
                  <a:latin typeface="Times New Roman" panose="02020603050405020304" pitchFamily="18" charset="0"/>
                </a:rPr>
                <a:t>9</a:t>
              </a:r>
            </a:p>
          </p:txBody>
        </p:sp>
      </p:grpSp>
      <p:grpSp>
        <p:nvGrpSpPr>
          <p:cNvPr id="56" name="组合 52">
            <a:extLst>
              <a:ext uri="{FF2B5EF4-FFF2-40B4-BE49-F238E27FC236}">
                <a16:creationId xmlns:a16="http://schemas.microsoft.com/office/drawing/2014/main" id="{88A81BC2-8311-45C5-AFCD-D5C4470409C8}"/>
              </a:ext>
            </a:extLst>
          </p:cNvPr>
          <p:cNvGrpSpPr/>
          <p:nvPr/>
        </p:nvGrpSpPr>
        <p:grpSpPr>
          <a:xfrm>
            <a:off x="7604400" y="1741213"/>
            <a:ext cx="4454696" cy="827653"/>
            <a:chOff x="277402" y="4441144"/>
            <a:chExt cx="4454696" cy="827653"/>
          </a:xfrm>
        </p:grpSpPr>
        <p:grpSp>
          <p:nvGrpSpPr>
            <p:cNvPr id="57" name="Group 4">
              <a:extLst>
                <a:ext uri="{FF2B5EF4-FFF2-40B4-BE49-F238E27FC236}">
                  <a16:creationId xmlns:a16="http://schemas.microsoft.com/office/drawing/2014/main" id="{42D6127D-5196-4DCD-B9D8-3D8D32EB6D51}"/>
                </a:ext>
              </a:extLst>
            </p:cNvPr>
            <p:cNvGrpSpPr>
              <a:grpSpLocks/>
            </p:cNvGrpSpPr>
            <p:nvPr/>
          </p:nvGrpSpPr>
          <p:grpSpPr bwMode="auto">
            <a:xfrm>
              <a:off x="277402" y="4462262"/>
              <a:ext cx="3390204" cy="804863"/>
              <a:chOff x="818" y="1053"/>
              <a:chExt cx="1870" cy="507"/>
            </a:xfrm>
          </p:grpSpPr>
          <p:sp>
            <p:nvSpPr>
              <p:cNvPr id="63" name="Rectangle 5">
                <a:extLst>
                  <a:ext uri="{FF2B5EF4-FFF2-40B4-BE49-F238E27FC236}">
                    <a16:creationId xmlns:a16="http://schemas.microsoft.com/office/drawing/2014/main" id="{91B73700-B7CB-4397-89BF-F255DD463A5B}"/>
                  </a:ext>
                </a:extLst>
              </p:cNvPr>
              <p:cNvSpPr>
                <a:spLocks noChangeArrowheads="1"/>
              </p:cNvSpPr>
              <p:nvPr/>
            </p:nvSpPr>
            <p:spPr bwMode="auto">
              <a:xfrm>
                <a:off x="840"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Text Box 6">
                <a:extLst>
                  <a:ext uri="{FF2B5EF4-FFF2-40B4-BE49-F238E27FC236}">
                    <a16:creationId xmlns:a16="http://schemas.microsoft.com/office/drawing/2014/main" id="{62F2B003-E043-4EE7-9E4C-97007F979F7D}"/>
                  </a:ext>
                </a:extLst>
              </p:cNvPr>
              <p:cNvSpPr txBox="1">
                <a:spLocks noChangeArrowheads="1"/>
              </p:cNvSpPr>
              <p:nvPr/>
            </p:nvSpPr>
            <p:spPr bwMode="auto">
              <a:xfrm>
                <a:off x="818" y="1053"/>
                <a:ext cx="2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Times New Roman" panose="02020603050405020304" pitchFamily="18" charset="0"/>
                  </a:rPr>
                  <a:t>[1]</a:t>
                </a:r>
              </a:p>
            </p:txBody>
          </p:sp>
          <p:sp>
            <p:nvSpPr>
              <p:cNvPr id="65" name="Rectangle 7">
                <a:extLst>
                  <a:ext uri="{FF2B5EF4-FFF2-40B4-BE49-F238E27FC236}">
                    <a16:creationId xmlns:a16="http://schemas.microsoft.com/office/drawing/2014/main" id="{152A328F-CBFD-4920-AD94-A523B1928E5F}"/>
                  </a:ext>
                </a:extLst>
              </p:cNvPr>
              <p:cNvSpPr>
                <a:spLocks noChangeArrowheads="1"/>
              </p:cNvSpPr>
              <p:nvPr/>
            </p:nvSpPr>
            <p:spPr bwMode="auto">
              <a:xfrm>
                <a:off x="1104"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Text Box 8">
                <a:extLst>
                  <a:ext uri="{FF2B5EF4-FFF2-40B4-BE49-F238E27FC236}">
                    <a16:creationId xmlns:a16="http://schemas.microsoft.com/office/drawing/2014/main" id="{368BE62E-D3AC-4E1A-803D-EFB575870D79}"/>
                  </a:ext>
                </a:extLst>
              </p:cNvPr>
              <p:cNvSpPr txBox="1">
                <a:spLocks noChangeArrowheads="1"/>
              </p:cNvSpPr>
              <p:nvPr/>
            </p:nvSpPr>
            <p:spPr bwMode="auto">
              <a:xfrm>
                <a:off x="1082" y="1053"/>
                <a:ext cx="2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latin typeface="Times New Roman" panose="02020603050405020304" pitchFamily="18" charset="0"/>
                  </a:rPr>
                  <a:t>[2]</a:t>
                </a:r>
              </a:p>
            </p:txBody>
          </p:sp>
          <p:sp>
            <p:nvSpPr>
              <p:cNvPr id="67" name="Rectangle 9">
                <a:extLst>
                  <a:ext uri="{FF2B5EF4-FFF2-40B4-BE49-F238E27FC236}">
                    <a16:creationId xmlns:a16="http://schemas.microsoft.com/office/drawing/2014/main" id="{FCB9377E-6579-4DC1-A8FD-190E77B1B0B0}"/>
                  </a:ext>
                </a:extLst>
              </p:cNvPr>
              <p:cNvSpPr>
                <a:spLocks noChangeArrowheads="1"/>
              </p:cNvSpPr>
              <p:nvPr/>
            </p:nvSpPr>
            <p:spPr bwMode="auto">
              <a:xfrm>
                <a:off x="1368"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Text Box 10">
                <a:extLst>
                  <a:ext uri="{FF2B5EF4-FFF2-40B4-BE49-F238E27FC236}">
                    <a16:creationId xmlns:a16="http://schemas.microsoft.com/office/drawing/2014/main" id="{789F8006-350B-4921-A3B6-D256BB66F414}"/>
                  </a:ext>
                </a:extLst>
              </p:cNvPr>
              <p:cNvSpPr txBox="1">
                <a:spLocks noChangeArrowheads="1"/>
              </p:cNvSpPr>
              <p:nvPr/>
            </p:nvSpPr>
            <p:spPr bwMode="auto">
              <a:xfrm>
                <a:off x="1346" y="1053"/>
                <a:ext cx="2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latin typeface="Times New Roman" panose="02020603050405020304" pitchFamily="18" charset="0"/>
                  </a:rPr>
                  <a:t>[3]</a:t>
                </a:r>
              </a:p>
            </p:txBody>
          </p:sp>
          <p:sp>
            <p:nvSpPr>
              <p:cNvPr id="69" name="Rectangle 11">
                <a:extLst>
                  <a:ext uri="{FF2B5EF4-FFF2-40B4-BE49-F238E27FC236}">
                    <a16:creationId xmlns:a16="http://schemas.microsoft.com/office/drawing/2014/main" id="{D25DEAE0-2242-43FC-A4D4-8D56E833C11E}"/>
                  </a:ext>
                </a:extLst>
              </p:cNvPr>
              <p:cNvSpPr>
                <a:spLocks noChangeArrowheads="1"/>
              </p:cNvSpPr>
              <p:nvPr/>
            </p:nvSpPr>
            <p:spPr bwMode="auto">
              <a:xfrm>
                <a:off x="1632"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12">
                <a:extLst>
                  <a:ext uri="{FF2B5EF4-FFF2-40B4-BE49-F238E27FC236}">
                    <a16:creationId xmlns:a16="http://schemas.microsoft.com/office/drawing/2014/main" id="{90D0A0AD-6CD0-4268-9AEC-FA11D5564AA4}"/>
                  </a:ext>
                </a:extLst>
              </p:cNvPr>
              <p:cNvSpPr txBox="1">
                <a:spLocks noChangeArrowheads="1"/>
              </p:cNvSpPr>
              <p:nvPr/>
            </p:nvSpPr>
            <p:spPr bwMode="auto">
              <a:xfrm>
                <a:off x="1610" y="1053"/>
                <a:ext cx="2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latin typeface="Times New Roman" panose="02020603050405020304" pitchFamily="18" charset="0"/>
                  </a:rPr>
                  <a:t>[4]</a:t>
                </a:r>
              </a:p>
            </p:txBody>
          </p:sp>
          <p:sp>
            <p:nvSpPr>
              <p:cNvPr id="71" name="Rectangle 13">
                <a:extLst>
                  <a:ext uri="{FF2B5EF4-FFF2-40B4-BE49-F238E27FC236}">
                    <a16:creationId xmlns:a16="http://schemas.microsoft.com/office/drawing/2014/main" id="{C18F2ABB-8F29-4394-974B-3A33B42D5ED3}"/>
                  </a:ext>
                </a:extLst>
              </p:cNvPr>
              <p:cNvSpPr>
                <a:spLocks noChangeArrowheads="1"/>
              </p:cNvSpPr>
              <p:nvPr/>
            </p:nvSpPr>
            <p:spPr bwMode="auto">
              <a:xfrm>
                <a:off x="1896"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Text Box 14">
                <a:extLst>
                  <a:ext uri="{FF2B5EF4-FFF2-40B4-BE49-F238E27FC236}">
                    <a16:creationId xmlns:a16="http://schemas.microsoft.com/office/drawing/2014/main" id="{FA99A7D1-37A4-49C0-94E8-B8BA79C036B8}"/>
                  </a:ext>
                </a:extLst>
              </p:cNvPr>
              <p:cNvSpPr txBox="1">
                <a:spLocks noChangeArrowheads="1"/>
              </p:cNvSpPr>
              <p:nvPr/>
            </p:nvSpPr>
            <p:spPr bwMode="auto">
              <a:xfrm>
                <a:off x="1874" y="1053"/>
                <a:ext cx="2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latin typeface="Times New Roman" panose="02020603050405020304" pitchFamily="18" charset="0"/>
                  </a:rPr>
                  <a:t>[5]</a:t>
                </a:r>
              </a:p>
            </p:txBody>
          </p:sp>
          <p:sp>
            <p:nvSpPr>
              <p:cNvPr id="73" name="Rectangle 15">
                <a:extLst>
                  <a:ext uri="{FF2B5EF4-FFF2-40B4-BE49-F238E27FC236}">
                    <a16:creationId xmlns:a16="http://schemas.microsoft.com/office/drawing/2014/main" id="{92B3CB98-BBAD-4438-A70A-3B2BE84BC2E1}"/>
                  </a:ext>
                </a:extLst>
              </p:cNvPr>
              <p:cNvSpPr>
                <a:spLocks noChangeArrowheads="1"/>
              </p:cNvSpPr>
              <p:nvPr/>
            </p:nvSpPr>
            <p:spPr bwMode="auto">
              <a:xfrm>
                <a:off x="2160"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Text Box 16">
                <a:extLst>
                  <a:ext uri="{FF2B5EF4-FFF2-40B4-BE49-F238E27FC236}">
                    <a16:creationId xmlns:a16="http://schemas.microsoft.com/office/drawing/2014/main" id="{6110AF01-8B78-4DA4-94FA-79270324BDE6}"/>
                  </a:ext>
                </a:extLst>
              </p:cNvPr>
              <p:cNvSpPr txBox="1">
                <a:spLocks noChangeArrowheads="1"/>
              </p:cNvSpPr>
              <p:nvPr/>
            </p:nvSpPr>
            <p:spPr bwMode="auto">
              <a:xfrm>
                <a:off x="2138" y="1053"/>
                <a:ext cx="2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Times New Roman" panose="02020603050405020304" pitchFamily="18" charset="0"/>
                  </a:rPr>
                  <a:t>[6]</a:t>
                </a:r>
              </a:p>
            </p:txBody>
          </p:sp>
          <p:sp>
            <p:nvSpPr>
              <p:cNvPr id="75" name="Rectangle 17">
                <a:extLst>
                  <a:ext uri="{FF2B5EF4-FFF2-40B4-BE49-F238E27FC236}">
                    <a16:creationId xmlns:a16="http://schemas.microsoft.com/office/drawing/2014/main" id="{24D3824F-43BC-47C2-8EB7-837ADDE2C14E}"/>
                  </a:ext>
                </a:extLst>
              </p:cNvPr>
              <p:cNvSpPr>
                <a:spLocks noChangeArrowheads="1"/>
              </p:cNvSpPr>
              <p:nvPr/>
            </p:nvSpPr>
            <p:spPr bwMode="auto">
              <a:xfrm>
                <a:off x="2424" y="1296"/>
                <a:ext cx="26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Text Box 18">
                <a:extLst>
                  <a:ext uri="{FF2B5EF4-FFF2-40B4-BE49-F238E27FC236}">
                    <a16:creationId xmlns:a16="http://schemas.microsoft.com/office/drawing/2014/main" id="{01383CCE-8643-4A9C-80B5-D25EADF20678}"/>
                  </a:ext>
                </a:extLst>
              </p:cNvPr>
              <p:cNvSpPr txBox="1">
                <a:spLocks noChangeArrowheads="1"/>
              </p:cNvSpPr>
              <p:nvPr/>
            </p:nvSpPr>
            <p:spPr bwMode="auto">
              <a:xfrm>
                <a:off x="2402" y="1053"/>
                <a:ext cx="2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Times New Roman" panose="02020603050405020304" pitchFamily="18" charset="0"/>
                  </a:rPr>
                  <a:t>[7]</a:t>
                </a:r>
              </a:p>
            </p:txBody>
          </p:sp>
        </p:grpSp>
        <p:sp>
          <p:nvSpPr>
            <p:cNvPr id="58" name="Rectangle 17">
              <a:extLst>
                <a:ext uri="{FF2B5EF4-FFF2-40B4-BE49-F238E27FC236}">
                  <a16:creationId xmlns:a16="http://schemas.microsoft.com/office/drawing/2014/main" id="{0E5C89F1-C2AD-4F3D-9946-7E932FF089AE}"/>
                </a:ext>
              </a:extLst>
            </p:cNvPr>
            <p:cNvSpPr>
              <a:spLocks noChangeArrowheads="1"/>
            </p:cNvSpPr>
            <p:nvPr/>
          </p:nvSpPr>
          <p:spPr bwMode="auto">
            <a:xfrm>
              <a:off x="3665980" y="4848025"/>
              <a:ext cx="478617" cy="41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17">
              <a:extLst>
                <a:ext uri="{FF2B5EF4-FFF2-40B4-BE49-F238E27FC236}">
                  <a16:creationId xmlns:a16="http://schemas.microsoft.com/office/drawing/2014/main" id="{F17E7DE6-09FB-4CE5-95D2-4BA9EAF06F58}"/>
                </a:ext>
              </a:extLst>
            </p:cNvPr>
            <p:cNvSpPr>
              <a:spLocks noChangeArrowheads="1"/>
            </p:cNvSpPr>
            <p:nvPr/>
          </p:nvSpPr>
          <p:spPr bwMode="auto">
            <a:xfrm>
              <a:off x="4141000" y="4847480"/>
              <a:ext cx="478617" cy="41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8">
              <a:extLst>
                <a:ext uri="{FF2B5EF4-FFF2-40B4-BE49-F238E27FC236}">
                  <a16:creationId xmlns:a16="http://schemas.microsoft.com/office/drawing/2014/main" id="{7CFB121C-92AA-4908-8EAB-BCE604DBFDB5}"/>
                </a:ext>
              </a:extLst>
            </p:cNvPr>
            <p:cNvSpPr txBox="1">
              <a:spLocks noChangeArrowheads="1"/>
            </p:cNvSpPr>
            <p:nvPr/>
          </p:nvSpPr>
          <p:spPr bwMode="auto">
            <a:xfrm>
              <a:off x="3651939" y="4450605"/>
              <a:ext cx="48043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Times New Roman" panose="02020603050405020304" pitchFamily="18" charset="0"/>
                </a:rPr>
                <a:t>[8]</a:t>
              </a:r>
            </a:p>
          </p:txBody>
        </p:sp>
        <p:sp>
          <p:nvSpPr>
            <p:cNvPr id="61" name="Text Box 18">
              <a:extLst>
                <a:ext uri="{FF2B5EF4-FFF2-40B4-BE49-F238E27FC236}">
                  <a16:creationId xmlns:a16="http://schemas.microsoft.com/office/drawing/2014/main" id="{CCB6AD5D-6C36-4364-859F-0055800C91DC}"/>
                </a:ext>
              </a:extLst>
            </p:cNvPr>
            <p:cNvSpPr txBox="1">
              <a:spLocks noChangeArrowheads="1"/>
            </p:cNvSpPr>
            <p:nvPr/>
          </p:nvSpPr>
          <p:spPr bwMode="auto">
            <a:xfrm>
              <a:off x="4156260" y="4441144"/>
              <a:ext cx="48043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Times New Roman" panose="02020603050405020304" pitchFamily="18" charset="0"/>
                </a:rPr>
                <a:t>[9]</a:t>
              </a:r>
            </a:p>
          </p:txBody>
        </p:sp>
        <p:sp>
          <p:nvSpPr>
            <p:cNvPr id="62" name="Text Box 19">
              <a:extLst>
                <a:ext uri="{FF2B5EF4-FFF2-40B4-BE49-F238E27FC236}">
                  <a16:creationId xmlns:a16="http://schemas.microsoft.com/office/drawing/2014/main" id="{94EAF1F4-A172-41B3-825A-53EF483C5FE5}"/>
                </a:ext>
              </a:extLst>
            </p:cNvPr>
            <p:cNvSpPr txBox="1">
              <a:spLocks noChangeArrowheads="1"/>
            </p:cNvSpPr>
            <p:nvPr/>
          </p:nvSpPr>
          <p:spPr bwMode="auto">
            <a:xfrm>
              <a:off x="315504" y="4868687"/>
              <a:ext cx="44165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r>
                <a:rPr lang="en-US" altLang="zh-TW" sz="2000" b="1" dirty="0">
                  <a:latin typeface="Times New Roman" panose="02020603050405020304" pitchFamily="18" charset="0"/>
                </a:rPr>
                <a:t>3     </a:t>
              </a:r>
              <a:r>
                <a:rPr lang="en-US" altLang="zh-CN" sz="2000" b="1" dirty="0">
                  <a:latin typeface="Times New Roman" panose="02020603050405020304" pitchFamily="18" charset="0"/>
                </a:rPr>
                <a:t>5</a:t>
              </a:r>
              <a:r>
                <a:rPr lang="en-US" altLang="zh-TW" sz="2000" b="1" dirty="0">
                  <a:latin typeface="Times New Roman" panose="02020603050405020304" pitchFamily="18" charset="0"/>
                </a:rPr>
                <a:t>      8     12     9     10   58    33    22</a:t>
              </a:r>
            </a:p>
          </p:txBody>
        </p:sp>
      </p:grpSp>
    </p:spTree>
    <p:extLst>
      <p:ext uri="{BB962C8B-B14F-4D97-AF65-F5344CB8AC3E}">
        <p14:creationId xmlns:p14="http://schemas.microsoft.com/office/powerpoint/2010/main" val="2351480671"/>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Heap Insertion: Implementation</a:t>
            </a:r>
          </a:p>
        </p:txBody>
      </p:sp>
      <p:sp>
        <p:nvSpPr>
          <p:cNvPr id="4" name="页脚占位符 3"/>
          <p:cNvSpPr>
            <a:spLocks noGrp="1"/>
          </p:cNvSpPr>
          <p:nvPr>
            <p:ph type="ftr" sz="quarter" idx="11"/>
          </p:nvPr>
        </p:nvSpPr>
        <p:spPr/>
        <p:txBody>
          <a:bodyPr/>
          <a:lstStyle/>
          <a:p>
            <a:pPr>
              <a:defRPr/>
            </a:pPr>
            <a:r>
              <a:rPr lang="en-US" altLang="zh-TW" dirty="0">
                <a:latin typeface="Comic Sans MS" panose="030F0702030302020204" pitchFamily="66" charset="0"/>
              </a:rPr>
              <a:t>Heap</a:t>
            </a:r>
            <a:endParaRPr lang="en-US"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内容占位符 1"/>
              <p:cNvSpPr>
                <a:spLocks noGrp="1"/>
              </p:cNvSpPr>
              <p:nvPr>
                <p:ph idx="1"/>
              </p:nvPr>
            </p:nvSpPr>
            <p:spPr>
              <a:xfrm>
                <a:off x="1748003" y="1556792"/>
                <a:ext cx="8382000" cy="3963056"/>
              </a:xfrm>
            </p:spPr>
            <p:txBody>
              <a:bodyPr/>
              <a:lstStyle/>
              <a:p>
                <a:r>
                  <a:rPr lang="en-US" sz="2000" dirty="0"/>
                  <a:t>Put it at the (size+1)-</a:t>
                </a:r>
                <a:r>
                  <a:rPr lang="en-US" sz="2000" dirty="0" err="1"/>
                  <a:t>th</a:t>
                </a:r>
                <a:r>
                  <a:rPr lang="en-US" sz="2000" dirty="0"/>
                  <a:t> position in the complete binary tree.</a:t>
                </a:r>
              </a:p>
              <a:p>
                <a:r>
                  <a:rPr lang="en-US" sz="2000" dirty="0"/>
                  <a:t>But this may violate the heap property</a:t>
                </a:r>
              </a:p>
              <a:p>
                <a:pPr lvl="1"/>
                <a:r>
                  <a:rPr lang="en-US" sz="2000" dirty="0"/>
                  <a:t>Denote the current position as </a:t>
                </a:r>
                <a:r>
                  <a:rPr lang="en-US" sz="2000" dirty="0" err="1">
                    <a:solidFill>
                      <a:srgbClr val="FF0000"/>
                    </a:solidFill>
                  </a:rPr>
                  <a:t>i</a:t>
                </a:r>
                <a:r>
                  <a:rPr lang="en-US" sz="2000" dirty="0"/>
                  <a:t>. Its parent position is at </a:t>
                </a:r>
                <a14:m>
                  <m:oMath xmlns:m="http://schemas.openxmlformats.org/officeDocument/2006/math">
                    <m:r>
                      <a:rPr lang="en-US" sz="2000" i="1" dirty="0">
                        <a:solidFill>
                          <a:srgbClr val="FF0000"/>
                        </a:solidFill>
                        <a:latin typeface="Cambria Math" panose="02040503050406030204" pitchFamily="18" charset="0"/>
                      </a:rPr>
                      <m:t>⌊</m:t>
                    </m:r>
                    <m:r>
                      <a:rPr lang="en-US" sz="2000" i="1" dirty="0">
                        <a:solidFill>
                          <a:srgbClr val="FF0000"/>
                        </a:solidFill>
                        <a:latin typeface="Cambria Math" panose="02040503050406030204" pitchFamily="18" charset="0"/>
                      </a:rPr>
                      <m:t>𝑖</m:t>
                    </m:r>
                    <m:r>
                      <a:rPr lang="en-US" sz="2000" i="1" dirty="0">
                        <a:solidFill>
                          <a:srgbClr val="FF0000"/>
                        </a:solidFill>
                        <a:latin typeface="Cambria Math" panose="02040503050406030204" pitchFamily="18" charset="0"/>
                      </a:rPr>
                      <m:t>/2⌋</m:t>
                    </m:r>
                  </m:oMath>
                </a14:m>
                <a:endParaRPr lang="en-US" sz="2000" dirty="0">
                  <a:solidFill>
                    <a:srgbClr val="FF0000"/>
                  </a:solidFill>
                </a:endParaRPr>
              </a:p>
              <a:p>
                <a:pPr lvl="1"/>
                <a:r>
                  <a:rPr lang="en-US" sz="2000" dirty="0"/>
                  <a:t>If the current position is at the root, just insert item to root</a:t>
                </a:r>
              </a:p>
              <a:p>
                <a:pPr lvl="1"/>
                <a:r>
                  <a:rPr lang="en-US" sz="2000" dirty="0"/>
                  <a:t>Otherwise, compare the parent and the item to be inserted.</a:t>
                </a:r>
              </a:p>
              <a:p>
                <a:pPr lvl="2"/>
                <a:r>
                  <a:rPr lang="en-US" sz="1800" dirty="0"/>
                  <a:t>If the parent has larger key, move parent to current position, change the current position to </a:t>
                </a:r>
                <a:r>
                  <a:rPr lang="en-US" sz="1800" dirty="0" err="1"/>
                  <a:t>i</a:t>
                </a:r>
                <a:r>
                  <a:rPr lang="en-US" sz="1800" dirty="0"/>
                  <a:t>/2, and repeat above process. </a:t>
                </a:r>
              </a:p>
              <a:p>
                <a:pPr lvl="2"/>
                <a:r>
                  <a:rPr lang="en-US" sz="2000" dirty="0"/>
                  <a:t>Otherwise, insert the item to the current position</a:t>
                </a:r>
              </a:p>
            </p:txBody>
          </p:sp>
        </mc:Choice>
        <mc:Fallback xmlns="">
          <p:sp>
            <p:nvSpPr>
              <p:cNvPr id="6" name="内容占位符 1"/>
              <p:cNvSpPr>
                <a:spLocks noGrp="1" noRot="1" noChangeAspect="1" noMove="1" noResize="1" noEditPoints="1" noAdjustHandles="1" noChangeArrowheads="1" noChangeShapeType="1" noTextEdit="1"/>
              </p:cNvSpPr>
              <p:nvPr>
                <p:ph idx="1"/>
              </p:nvPr>
            </p:nvSpPr>
            <p:spPr>
              <a:xfrm>
                <a:off x="1748003" y="1556792"/>
                <a:ext cx="8382000" cy="3963056"/>
              </a:xfrm>
              <a:blipFill>
                <a:blip r:embed="rId2"/>
                <a:stretch>
                  <a:fillRect t="-639"/>
                </a:stretch>
              </a:blipFill>
            </p:spPr>
            <p:txBody>
              <a:bodyPr/>
              <a:lstStyle/>
              <a:p>
                <a:r>
                  <a:rPr lang="en-US">
                    <a:noFill/>
                  </a:rPr>
                  <a:t> </a:t>
                </a:r>
              </a:p>
            </p:txBody>
          </p:sp>
        </mc:Fallback>
      </mc:AlternateContent>
    </p:spTree>
    <p:extLst>
      <p:ext uri="{BB962C8B-B14F-4D97-AF65-F5344CB8AC3E}">
        <p14:creationId xmlns:p14="http://schemas.microsoft.com/office/powerpoint/2010/main" val="169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Heap Deletion</a:t>
            </a:r>
          </a:p>
        </p:txBody>
      </p:sp>
      <p:sp>
        <p:nvSpPr>
          <p:cNvPr id="4" name="页脚占位符 3"/>
          <p:cNvSpPr>
            <a:spLocks noGrp="1"/>
          </p:cNvSpPr>
          <p:nvPr>
            <p:ph type="ftr" sz="quarter" idx="11"/>
          </p:nvPr>
        </p:nvSpPr>
        <p:spPr/>
        <p:txBody>
          <a:bodyPr/>
          <a:lstStyle/>
          <a:p>
            <a:pPr>
              <a:defRPr/>
            </a:pPr>
            <a:r>
              <a:rPr lang="en-US" altLang="zh-TW" dirty="0">
                <a:latin typeface="Comic Sans MS" panose="030F0702030302020204" pitchFamily="66" charset="0"/>
              </a:rPr>
              <a:t>Heap</a:t>
            </a:r>
            <a:endParaRPr lang="en-US"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8</a:t>
            </a:fld>
            <a:endParaRPr lang="en-US" dirty="0"/>
          </a:p>
        </p:txBody>
      </p:sp>
      <p:sp>
        <p:nvSpPr>
          <p:cNvPr id="6" name="内容占位符 1"/>
          <p:cNvSpPr>
            <a:spLocks noGrp="1"/>
          </p:cNvSpPr>
          <p:nvPr>
            <p:ph idx="1"/>
          </p:nvPr>
        </p:nvSpPr>
        <p:spPr>
          <a:xfrm>
            <a:off x="1828800" y="1196753"/>
            <a:ext cx="8382000" cy="4929411"/>
          </a:xfrm>
        </p:spPr>
        <p:txBody>
          <a:bodyPr/>
          <a:lstStyle/>
          <a:p>
            <a:r>
              <a:rPr lang="en-US" sz="2000" dirty="0"/>
              <a:t>Return and delete the smallest element,</a:t>
            </a:r>
          </a:p>
          <a:p>
            <a:pPr lvl="1"/>
            <a:r>
              <a:rPr lang="en-US" sz="2000" dirty="0"/>
              <a:t>Which one to delete?</a:t>
            </a:r>
          </a:p>
          <a:p>
            <a:pPr lvl="2"/>
            <a:r>
              <a:rPr lang="en-US" sz="2000" dirty="0"/>
              <a:t>According to the min-heap property, the smallest element is at the root.</a:t>
            </a:r>
          </a:p>
          <a:p>
            <a:pPr lvl="1"/>
            <a:r>
              <a:rPr lang="en-US" sz="2000" dirty="0"/>
              <a:t>Which one to fill at the root? </a:t>
            </a:r>
          </a:p>
          <a:p>
            <a:pPr lvl="2"/>
            <a:r>
              <a:rPr lang="en-US" sz="2000" dirty="0"/>
              <a:t>The tree must still be a complete binary tree: Use the last one to fill the root position</a:t>
            </a:r>
          </a:p>
          <a:p>
            <a:pPr lvl="2"/>
            <a:r>
              <a:rPr lang="en-US" sz="2000" dirty="0"/>
              <a:t>This obviously violates the heap property: how to resolve?</a:t>
            </a:r>
          </a:p>
          <a:p>
            <a:pPr lvl="3"/>
            <a:r>
              <a:rPr lang="en-US" dirty="0"/>
              <a:t>Repeatedly swap with the child with smaller key if heap property is violated. </a:t>
            </a:r>
          </a:p>
        </p:txBody>
      </p:sp>
      <p:grpSp>
        <p:nvGrpSpPr>
          <p:cNvPr id="7" name="Group 47"/>
          <p:cNvGrpSpPr>
            <a:grpSpLocks/>
          </p:cNvGrpSpPr>
          <p:nvPr/>
        </p:nvGrpSpPr>
        <p:grpSpPr bwMode="auto">
          <a:xfrm>
            <a:off x="1501350" y="4703323"/>
            <a:ext cx="2475828" cy="1847850"/>
            <a:chOff x="571" y="672"/>
            <a:chExt cx="1689" cy="1164"/>
          </a:xfrm>
        </p:grpSpPr>
        <p:sp>
          <p:nvSpPr>
            <p:cNvPr id="8" name="Oval 6"/>
            <p:cNvSpPr>
              <a:spLocks noChangeArrowheads="1"/>
            </p:cNvSpPr>
            <p:nvPr/>
          </p:nvSpPr>
          <p:spPr bwMode="auto">
            <a:xfrm>
              <a:off x="1537" y="672"/>
              <a:ext cx="239" cy="26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9" name="Text Box 7"/>
            <p:cNvSpPr txBox="1">
              <a:spLocks noChangeArrowheads="1"/>
            </p:cNvSpPr>
            <p:nvPr/>
          </p:nvSpPr>
          <p:spPr bwMode="auto">
            <a:xfrm>
              <a:off x="1488" y="672"/>
              <a:ext cx="2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latin typeface="+mn-lt"/>
                </a:rPr>
                <a:t>2</a:t>
              </a:r>
            </a:p>
          </p:txBody>
        </p:sp>
        <p:sp>
          <p:nvSpPr>
            <p:cNvPr id="10" name="Oval 9"/>
            <p:cNvSpPr>
              <a:spLocks noChangeArrowheads="1"/>
            </p:cNvSpPr>
            <p:nvPr/>
          </p:nvSpPr>
          <p:spPr bwMode="auto">
            <a:xfrm>
              <a:off x="1126" y="1152"/>
              <a:ext cx="266" cy="24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11" name="Text Box 10"/>
            <p:cNvSpPr txBox="1">
              <a:spLocks noChangeArrowheads="1"/>
            </p:cNvSpPr>
            <p:nvPr/>
          </p:nvSpPr>
          <p:spPr bwMode="auto">
            <a:xfrm>
              <a:off x="1104" y="1152"/>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latin typeface="+mn-lt"/>
                </a:rPr>
                <a:t>1</a:t>
              </a:r>
              <a:r>
                <a:rPr lang="en-US" altLang="zh-TW" sz="2000" b="1" dirty="0">
                  <a:latin typeface="+mn-lt"/>
                </a:rPr>
                <a:t>4</a:t>
              </a:r>
              <a:endParaRPr lang="zh-TW" altLang="en-US" sz="2000" b="1" dirty="0">
                <a:latin typeface="+mn-lt"/>
              </a:endParaRPr>
            </a:p>
          </p:txBody>
        </p:sp>
        <p:sp>
          <p:nvSpPr>
            <p:cNvPr id="12" name="Oval 12"/>
            <p:cNvSpPr>
              <a:spLocks noChangeArrowheads="1"/>
            </p:cNvSpPr>
            <p:nvPr/>
          </p:nvSpPr>
          <p:spPr bwMode="auto">
            <a:xfrm>
              <a:off x="1913" y="1185"/>
              <a:ext cx="247" cy="25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13" name="Text Box 13"/>
            <p:cNvSpPr txBox="1">
              <a:spLocks noChangeArrowheads="1"/>
            </p:cNvSpPr>
            <p:nvPr/>
          </p:nvSpPr>
          <p:spPr bwMode="auto">
            <a:xfrm>
              <a:off x="1913" y="1209"/>
              <a:ext cx="3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latin typeface="+mn-lt"/>
                </a:rPr>
                <a:t>20</a:t>
              </a:r>
              <a:endParaRPr lang="zh-TW" altLang="en-US" sz="2000" b="1" dirty="0">
                <a:latin typeface="+mn-lt"/>
              </a:endParaRPr>
            </a:p>
          </p:txBody>
        </p:sp>
        <p:sp>
          <p:nvSpPr>
            <p:cNvPr id="14" name="Oval 15"/>
            <p:cNvSpPr>
              <a:spLocks noChangeArrowheads="1"/>
            </p:cNvSpPr>
            <p:nvPr/>
          </p:nvSpPr>
          <p:spPr bwMode="auto">
            <a:xfrm>
              <a:off x="768" y="1584"/>
              <a:ext cx="240" cy="24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15" name="Text Box 16"/>
            <p:cNvSpPr txBox="1">
              <a:spLocks noChangeArrowheads="1"/>
            </p:cNvSpPr>
            <p:nvPr/>
          </p:nvSpPr>
          <p:spPr bwMode="auto">
            <a:xfrm>
              <a:off x="720" y="1584"/>
              <a:ext cx="3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TW" altLang="en-US" sz="2000" b="1" dirty="0">
                  <a:latin typeface="+mn-lt"/>
                </a:rPr>
                <a:t>1</a:t>
              </a:r>
              <a:r>
                <a:rPr lang="en-US" altLang="zh-TW" sz="2000" b="1" dirty="0">
                  <a:latin typeface="+mn-lt"/>
                </a:rPr>
                <a:t>5</a:t>
              </a:r>
              <a:endParaRPr lang="zh-TW" altLang="en-US" sz="2000" b="1" dirty="0">
                <a:latin typeface="+mn-lt"/>
              </a:endParaRPr>
            </a:p>
          </p:txBody>
        </p:sp>
        <p:sp>
          <p:nvSpPr>
            <p:cNvPr id="16" name="Line 29"/>
            <p:cNvSpPr>
              <a:spLocks noChangeShapeType="1"/>
            </p:cNvSpPr>
            <p:nvPr/>
          </p:nvSpPr>
          <p:spPr bwMode="auto">
            <a:xfrm flipH="1">
              <a:off x="1344" y="899"/>
              <a:ext cx="211"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17" name="Line 30"/>
            <p:cNvSpPr>
              <a:spLocks noChangeShapeType="1"/>
            </p:cNvSpPr>
            <p:nvPr/>
          </p:nvSpPr>
          <p:spPr bwMode="auto">
            <a:xfrm>
              <a:off x="1728" y="912"/>
              <a:ext cx="269"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18" name="Line 31"/>
            <p:cNvSpPr>
              <a:spLocks noChangeShapeType="1"/>
            </p:cNvSpPr>
            <p:nvPr/>
          </p:nvSpPr>
          <p:spPr bwMode="auto">
            <a:xfrm flipH="1">
              <a:off x="947" y="1365"/>
              <a:ext cx="214" cy="25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19" name="Text Box 40"/>
            <p:cNvSpPr txBox="1">
              <a:spLocks noChangeArrowheads="1"/>
            </p:cNvSpPr>
            <p:nvPr/>
          </p:nvSpPr>
          <p:spPr bwMode="auto">
            <a:xfrm>
              <a:off x="1248" y="672"/>
              <a:ext cx="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[1]</a:t>
              </a:r>
            </a:p>
          </p:txBody>
        </p:sp>
        <p:sp>
          <p:nvSpPr>
            <p:cNvPr id="20" name="Text Box 41"/>
            <p:cNvSpPr txBox="1">
              <a:spLocks noChangeArrowheads="1"/>
            </p:cNvSpPr>
            <p:nvPr/>
          </p:nvSpPr>
          <p:spPr bwMode="auto">
            <a:xfrm>
              <a:off x="864" y="115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[2]</a:t>
              </a:r>
            </a:p>
          </p:txBody>
        </p:sp>
        <p:sp>
          <p:nvSpPr>
            <p:cNvPr id="21" name="Text Box 42"/>
            <p:cNvSpPr txBox="1">
              <a:spLocks noChangeArrowheads="1"/>
            </p:cNvSpPr>
            <p:nvPr/>
          </p:nvSpPr>
          <p:spPr bwMode="auto">
            <a:xfrm>
              <a:off x="1632" y="115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[3]</a:t>
              </a:r>
            </a:p>
          </p:txBody>
        </p:sp>
        <p:sp>
          <p:nvSpPr>
            <p:cNvPr id="22" name="Text Box 43"/>
            <p:cNvSpPr txBox="1">
              <a:spLocks noChangeArrowheads="1"/>
            </p:cNvSpPr>
            <p:nvPr/>
          </p:nvSpPr>
          <p:spPr bwMode="auto">
            <a:xfrm>
              <a:off x="571" y="1369"/>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dirty="0">
                  <a:latin typeface="+mn-lt"/>
                </a:rPr>
                <a:t>[4]</a:t>
              </a:r>
            </a:p>
          </p:txBody>
        </p:sp>
      </p:grpSp>
      <p:sp>
        <p:nvSpPr>
          <p:cNvPr id="23" name="右箭头 22"/>
          <p:cNvSpPr/>
          <p:nvPr/>
        </p:nvSpPr>
        <p:spPr>
          <a:xfrm>
            <a:off x="3905354" y="5625157"/>
            <a:ext cx="846903" cy="270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23"/>
          <p:cNvSpPr txBox="1"/>
          <p:nvPr/>
        </p:nvSpPr>
        <p:spPr>
          <a:xfrm>
            <a:off x="3638212" y="4868946"/>
            <a:ext cx="1660020" cy="707886"/>
          </a:xfrm>
          <a:prstGeom prst="rect">
            <a:avLst/>
          </a:prstGeom>
          <a:noFill/>
        </p:spPr>
        <p:txBody>
          <a:bodyPr wrap="square" rtlCol="0">
            <a:spAutoFit/>
          </a:bodyPr>
          <a:lstStyle/>
          <a:p>
            <a:r>
              <a:rPr lang="en-US" sz="2000" dirty="0">
                <a:latin typeface="+mn-lt"/>
              </a:rPr>
              <a:t>Delete the root</a:t>
            </a:r>
          </a:p>
        </p:txBody>
      </p:sp>
      <p:grpSp>
        <p:nvGrpSpPr>
          <p:cNvPr id="25" name="Group 47"/>
          <p:cNvGrpSpPr>
            <a:grpSpLocks/>
          </p:cNvGrpSpPr>
          <p:nvPr/>
        </p:nvGrpSpPr>
        <p:grpSpPr bwMode="auto">
          <a:xfrm>
            <a:off x="4192660" y="4749502"/>
            <a:ext cx="2647333" cy="1847850"/>
            <a:chOff x="454" y="672"/>
            <a:chExt cx="1806" cy="1164"/>
          </a:xfrm>
        </p:grpSpPr>
        <p:sp>
          <p:nvSpPr>
            <p:cNvPr id="26" name="Oval 6"/>
            <p:cNvSpPr>
              <a:spLocks noChangeArrowheads="1"/>
            </p:cNvSpPr>
            <p:nvPr/>
          </p:nvSpPr>
          <p:spPr bwMode="auto">
            <a:xfrm>
              <a:off x="1537" y="672"/>
              <a:ext cx="239" cy="26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27" name="Oval 9"/>
            <p:cNvSpPr>
              <a:spLocks noChangeArrowheads="1"/>
            </p:cNvSpPr>
            <p:nvPr/>
          </p:nvSpPr>
          <p:spPr bwMode="auto">
            <a:xfrm>
              <a:off x="1126" y="1152"/>
              <a:ext cx="266" cy="24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28" name="Text Box 10"/>
            <p:cNvSpPr txBox="1">
              <a:spLocks noChangeArrowheads="1"/>
            </p:cNvSpPr>
            <p:nvPr/>
          </p:nvSpPr>
          <p:spPr bwMode="auto">
            <a:xfrm>
              <a:off x="1104" y="1152"/>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latin typeface="+mn-lt"/>
                </a:rPr>
                <a:t>1</a:t>
              </a:r>
              <a:r>
                <a:rPr lang="en-US" altLang="zh-TW" sz="2000" b="1" dirty="0">
                  <a:latin typeface="+mn-lt"/>
                </a:rPr>
                <a:t>4</a:t>
              </a:r>
              <a:endParaRPr lang="zh-TW" altLang="en-US" sz="2000" b="1" dirty="0">
                <a:latin typeface="+mn-lt"/>
              </a:endParaRPr>
            </a:p>
          </p:txBody>
        </p:sp>
        <p:sp>
          <p:nvSpPr>
            <p:cNvPr id="29" name="Oval 12"/>
            <p:cNvSpPr>
              <a:spLocks noChangeArrowheads="1"/>
            </p:cNvSpPr>
            <p:nvPr/>
          </p:nvSpPr>
          <p:spPr bwMode="auto">
            <a:xfrm>
              <a:off x="1913" y="1185"/>
              <a:ext cx="247" cy="25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30" name="Text Box 13"/>
            <p:cNvSpPr txBox="1">
              <a:spLocks noChangeArrowheads="1"/>
            </p:cNvSpPr>
            <p:nvPr/>
          </p:nvSpPr>
          <p:spPr bwMode="auto">
            <a:xfrm>
              <a:off x="1913" y="1209"/>
              <a:ext cx="3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latin typeface="+mn-lt"/>
                </a:rPr>
                <a:t>2</a:t>
              </a:r>
              <a:r>
                <a:rPr lang="en-US" altLang="zh-TW" sz="2000" b="1" dirty="0">
                  <a:latin typeface="+mn-lt"/>
                </a:rPr>
                <a:t>0</a:t>
              </a:r>
              <a:endParaRPr lang="zh-TW" altLang="en-US" sz="2000" b="1" dirty="0">
                <a:latin typeface="+mn-lt"/>
              </a:endParaRPr>
            </a:p>
          </p:txBody>
        </p:sp>
        <p:sp>
          <p:nvSpPr>
            <p:cNvPr id="31" name="Oval 15"/>
            <p:cNvSpPr>
              <a:spLocks noChangeArrowheads="1"/>
            </p:cNvSpPr>
            <p:nvPr/>
          </p:nvSpPr>
          <p:spPr bwMode="auto">
            <a:xfrm>
              <a:off x="768" y="1584"/>
              <a:ext cx="240" cy="24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32" name="Text Box 16"/>
            <p:cNvSpPr txBox="1">
              <a:spLocks noChangeArrowheads="1"/>
            </p:cNvSpPr>
            <p:nvPr/>
          </p:nvSpPr>
          <p:spPr bwMode="auto">
            <a:xfrm>
              <a:off x="720" y="1584"/>
              <a:ext cx="3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TW" altLang="en-US" sz="2000" b="1" dirty="0">
                  <a:latin typeface="+mn-lt"/>
                </a:rPr>
                <a:t>1</a:t>
              </a:r>
              <a:r>
                <a:rPr lang="en-US" altLang="zh-TW" sz="2000" b="1" dirty="0">
                  <a:latin typeface="+mn-lt"/>
                </a:rPr>
                <a:t>5</a:t>
              </a:r>
              <a:endParaRPr lang="zh-TW" altLang="en-US" sz="2000" b="1" dirty="0">
                <a:latin typeface="+mn-lt"/>
              </a:endParaRPr>
            </a:p>
          </p:txBody>
        </p:sp>
        <p:sp>
          <p:nvSpPr>
            <p:cNvPr id="33" name="Line 29"/>
            <p:cNvSpPr>
              <a:spLocks noChangeShapeType="1"/>
            </p:cNvSpPr>
            <p:nvPr/>
          </p:nvSpPr>
          <p:spPr bwMode="auto">
            <a:xfrm flipH="1">
              <a:off x="1344" y="899"/>
              <a:ext cx="211"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4" name="Line 30"/>
            <p:cNvSpPr>
              <a:spLocks noChangeShapeType="1"/>
            </p:cNvSpPr>
            <p:nvPr/>
          </p:nvSpPr>
          <p:spPr bwMode="auto">
            <a:xfrm>
              <a:off x="1728" y="912"/>
              <a:ext cx="269"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5" name="Line 31"/>
            <p:cNvSpPr>
              <a:spLocks noChangeShapeType="1"/>
            </p:cNvSpPr>
            <p:nvPr/>
          </p:nvSpPr>
          <p:spPr bwMode="auto">
            <a:xfrm flipH="1">
              <a:off x="947" y="1365"/>
              <a:ext cx="214" cy="25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36" name="Text Box 40"/>
            <p:cNvSpPr txBox="1">
              <a:spLocks noChangeArrowheads="1"/>
            </p:cNvSpPr>
            <p:nvPr/>
          </p:nvSpPr>
          <p:spPr bwMode="auto">
            <a:xfrm>
              <a:off x="1248" y="672"/>
              <a:ext cx="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[1]</a:t>
              </a:r>
            </a:p>
          </p:txBody>
        </p:sp>
        <p:sp>
          <p:nvSpPr>
            <p:cNvPr id="37" name="Text Box 41"/>
            <p:cNvSpPr txBox="1">
              <a:spLocks noChangeArrowheads="1"/>
            </p:cNvSpPr>
            <p:nvPr/>
          </p:nvSpPr>
          <p:spPr bwMode="auto">
            <a:xfrm>
              <a:off x="811" y="1094"/>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dirty="0">
                  <a:latin typeface="+mn-lt"/>
                </a:rPr>
                <a:t>[2]</a:t>
              </a:r>
            </a:p>
          </p:txBody>
        </p:sp>
        <p:sp>
          <p:nvSpPr>
            <p:cNvPr id="38" name="Text Box 42"/>
            <p:cNvSpPr txBox="1">
              <a:spLocks noChangeArrowheads="1"/>
            </p:cNvSpPr>
            <p:nvPr/>
          </p:nvSpPr>
          <p:spPr bwMode="auto">
            <a:xfrm>
              <a:off x="1632" y="115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[3]</a:t>
              </a:r>
            </a:p>
          </p:txBody>
        </p:sp>
        <p:sp>
          <p:nvSpPr>
            <p:cNvPr id="39" name="Text Box 43"/>
            <p:cNvSpPr txBox="1">
              <a:spLocks noChangeArrowheads="1"/>
            </p:cNvSpPr>
            <p:nvPr/>
          </p:nvSpPr>
          <p:spPr bwMode="auto">
            <a:xfrm>
              <a:off x="454" y="154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dirty="0">
                  <a:latin typeface="+mn-lt"/>
                </a:rPr>
                <a:t>[4]</a:t>
              </a:r>
            </a:p>
          </p:txBody>
        </p:sp>
      </p:grpSp>
      <p:sp>
        <p:nvSpPr>
          <p:cNvPr id="40" name="右箭头 39"/>
          <p:cNvSpPr/>
          <p:nvPr/>
        </p:nvSpPr>
        <p:spPr>
          <a:xfrm>
            <a:off x="7061102" y="5725230"/>
            <a:ext cx="846903" cy="270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文本框 40"/>
          <p:cNvSpPr txBox="1"/>
          <p:nvPr/>
        </p:nvSpPr>
        <p:spPr>
          <a:xfrm>
            <a:off x="6480196" y="4751711"/>
            <a:ext cx="2154253" cy="707886"/>
          </a:xfrm>
          <a:prstGeom prst="rect">
            <a:avLst/>
          </a:prstGeom>
          <a:noFill/>
        </p:spPr>
        <p:txBody>
          <a:bodyPr wrap="square" rtlCol="0">
            <a:spAutoFit/>
          </a:bodyPr>
          <a:lstStyle/>
          <a:p>
            <a:r>
              <a:rPr lang="en-US" sz="2000" dirty="0">
                <a:latin typeface="+mn-lt"/>
              </a:rPr>
              <a:t>Replace the last node as the root</a:t>
            </a:r>
          </a:p>
        </p:txBody>
      </p:sp>
      <p:grpSp>
        <p:nvGrpSpPr>
          <p:cNvPr id="42" name="Group 47"/>
          <p:cNvGrpSpPr>
            <a:grpSpLocks/>
          </p:cNvGrpSpPr>
          <p:nvPr/>
        </p:nvGrpSpPr>
        <p:grpSpPr bwMode="auto">
          <a:xfrm>
            <a:off x="7888483" y="5136044"/>
            <a:ext cx="1958382" cy="1252538"/>
            <a:chOff x="824" y="672"/>
            <a:chExt cx="1336" cy="789"/>
          </a:xfrm>
        </p:grpSpPr>
        <p:sp>
          <p:nvSpPr>
            <p:cNvPr id="43" name="Oval 6"/>
            <p:cNvSpPr>
              <a:spLocks noChangeArrowheads="1"/>
            </p:cNvSpPr>
            <p:nvPr/>
          </p:nvSpPr>
          <p:spPr bwMode="auto">
            <a:xfrm>
              <a:off x="1537" y="672"/>
              <a:ext cx="239" cy="26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4" name="Oval 9"/>
            <p:cNvSpPr>
              <a:spLocks noChangeArrowheads="1"/>
            </p:cNvSpPr>
            <p:nvPr/>
          </p:nvSpPr>
          <p:spPr bwMode="auto">
            <a:xfrm>
              <a:off x="1126" y="1152"/>
              <a:ext cx="266" cy="24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5" name="Text Box 10"/>
            <p:cNvSpPr txBox="1">
              <a:spLocks noChangeArrowheads="1"/>
            </p:cNvSpPr>
            <p:nvPr/>
          </p:nvSpPr>
          <p:spPr bwMode="auto">
            <a:xfrm>
              <a:off x="1104" y="1152"/>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latin typeface="+mn-lt"/>
                </a:rPr>
                <a:t>1</a:t>
              </a:r>
              <a:r>
                <a:rPr lang="en-US" altLang="zh-TW" sz="2000" b="1" dirty="0">
                  <a:latin typeface="+mn-lt"/>
                </a:rPr>
                <a:t>4</a:t>
              </a:r>
              <a:endParaRPr lang="zh-TW" altLang="en-US" sz="2000" b="1" dirty="0">
                <a:latin typeface="+mn-lt"/>
              </a:endParaRPr>
            </a:p>
          </p:txBody>
        </p:sp>
        <p:sp>
          <p:nvSpPr>
            <p:cNvPr id="46" name="Oval 12"/>
            <p:cNvSpPr>
              <a:spLocks noChangeArrowheads="1"/>
            </p:cNvSpPr>
            <p:nvPr/>
          </p:nvSpPr>
          <p:spPr bwMode="auto">
            <a:xfrm>
              <a:off x="1913" y="1185"/>
              <a:ext cx="247" cy="25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latin typeface="+mn-lt"/>
              </a:endParaRPr>
            </a:p>
          </p:txBody>
        </p:sp>
        <p:sp>
          <p:nvSpPr>
            <p:cNvPr id="47" name="Text Box 13"/>
            <p:cNvSpPr txBox="1">
              <a:spLocks noChangeArrowheads="1"/>
            </p:cNvSpPr>
            <p:nvPr/>
          </p:nvSpPr>
          <p:spPr bwMode="auto">
            <a:xfrm>
              <a:off x="1913" y="1209"/>
              <a:ext cx="2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a:latin typeface="+mn-lt"/>
                </a:rPr>
                <a:t>2</a:t>
              </a:r>
            </a:p>
          </p:txBody>
        </p:sp>
        <p:sp>
          <p:nvSpPr>
            <p:cNvPr id="48" name="Text Box 16"/>
            <p:cNvSpPr txBox="1">
              <a:spLocks noChangeArrowheads="1"/>
            </p:cNvSpPr>
            <p:nvPr/>
          </p:nvSpPr>
          <p:spPr bwMode="auto">
            <a:xfrm>
              <a:off x="1487" y="679"/>
              <a:ext cx="3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TW" altLang="en-US" sz="2000" b="1" dirty="0">
                  <a:latin typeface="+mn-lt"/>
                </a:rPr>
                <a:t>1</a:t>
              </a:r>
              <a:r>
                <a:rPr lang="en-US" altLang="zh-TW" sz="2000" b="1" dirty="0">
                  <a:latin typeface="+mn-lt"/>
                </a:rPr>
                <a:t>5</a:t>
              </a:r>
              <a:endParaRPr lang="zh-TW" altLang="en-US" sz="2000" b="1" dirty="0">
                <a:latin typeface="+mn-lt"/>
              </a:endParaRPr>
            </a:p>
          </p:txBody>
        </p:sp>
        <p:sp>
          <p:nvSpPr>
            <p:cNvPr id="49" name="Line 29"/>
            <p:cNvSpPr>
              <a:spLocks noChangeShapeType="1"/>
            </p:cNvSpPr>
            <p:nvPr/>
          </p:nvSpPr>
          <p:spPr bwMode="auto">
            <a:xfrm flipH="1">
              <a:off x="1344" y="899"/>
              <a:ext cx="211"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50" name="Line 30"/>
            <p:cNvSpPr>
              <a:spLocks noChangeShapeType="1"/>
            </p:cNvSpPr>
            <p:nvPr/>
          </p:nvSpPr>
          <p:spPr bwMode="auto">
            <a:xfrm>
              <a:off x="1728" y="912"/>
              <a:ext cx="269"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mn-lt"/>
              </a:endParaRPr>
            </a:p>
          </p:txBody>
        </p:sp>
        <p:sp>
          <p:nvSpPr>
            <p:cNvPr id="51" name="Text Box 40"/>
            <p:cNvSpPr txBox="1">
              <a:spLocks noChangeArrowheads="1"/>
            </p:cNvSpPr>
            <p:nvPr/>
          </p:nvSpPr>
          <p:spPr bwMode="auto">
            <a:xfrm>
              <a:off x="1248" y="672"/>
              <a:ext cx="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[1]</a:t>
              </a:r>
            </a:p>
          </p:txBody>
        </p:sp>
        <p:sp>
          <p:nvSpPr>
            <p:cNvPr id="52" name="Text Box 41"/>
            <p:cNvSpPr txBox="1">
              <a:spLocks noChangeArrowheads="1"/>
            </p:cNvSpPr>
            <p:nvPr/>
          </p:nvSpPr>
          <p:spPr bwMode="auto">
            <a:xfrm>
              <a:off x="824" y="1175"/>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latin typeface="+mn-lt"/>
                </a:rPr>
                <a:t>[2]</a:t>
              </a:r>
            </a:p>
          </p:txBody>
        </p:sp>
        <p:sp>
          <p:nvSpPr>
            <p:cNvPr id="53" name="Text Box 42"/>
            <p:cNvSpPr txBox="1">
              <a:spLocks noChangeArrowheads="1"/>
            </p:cNvSpPr>
            <p:nvPr/>
          </p:nvSpPr>
          <p:spPr bwMode="auto">
            <a:xfrm>
              <a:off x="1603" y="1179"/>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dirty="0">
                  <a:latin typeface="+mn-lt"/>
                </a:rPr>
                <a:t>[3]</a:t>
              </a:r>
            </a:p>
          </p:txBody>
        </p:sp>
      </p:grpSp>
      <p:sp>
        <p:nvSpPr>
          <p:cNvPr id="2" name="右箭头 1"/>
          <p:cNvSpPr/>
          <p:nvPr/>
        </p:nvSpPr>
        <p:spPr>
          <a:xfrm>
            <a:off x="9506885" y="5505201"/>
            <a:ext cx="540115" cy="26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文本框 53"/>
          <p:cNvSpPr txBox="1"/>
          <p:nvPr/>
        </p:nvSpPr>
        <p:spPr>
          <a:xfrm>
            <a:off x="9352973" y="4710001"/>
            <a:ext cx="1177385" cy="707886"/>
          </a:xfrm>
          <a:prstGeom prst="rect">
            <a:avLst/>
          </a:prstGeom>
          <a:noFill/>
        </p:spPr>
        <p:txBody>
          <a:bodyPr wrap="square" rtlCol="0">
            <a:spAutoFit/>
          </a:bodyPr>
          <a:lstStyle/>
          <a:p>
            <a:r>
              <a:rPr lang="en-US" sz="2000" dirty="0">
                <a:solidFill>
                  <a:srgbClr val="FF0000"/>
                </a:solidFill>
                <a:latin typeface="+mn-lt"/>
              </a:rPr>
              <a:t>How to resolve?</a:t>
            </a:r>
          </a:p>
        </p:txBody>
      </p:sp>
    </p:spTree>
    <p:extLst>
      <p:ext uri="{BB962C8B-B14F-4D97-AF65-F5344CB8AC3E}">
        <p14:creationId xmlns:p14="http://schemas.microsoft.com/office/powerpoint/2010/main" val="893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40" grpId="0" animBg="1"/>
      <p:bldP spid="41" grpId="0"/>
      <p:bldP spid="2" grpId="0" animBg="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Heap Deletion</a:t>
            </a:r>
          </a:p>
        </p:txBody>
      </p:sp>
      <p:sp>
        <p:nvSpPr>
          <p:cNvPr id="4" name="页脚占位符 3"/>
          <p:cNvSpPr>
            <a:spLocks noGrp="1"/>
          </p:cNvSpPr>
          <p:nvPr>
            <p:ph type="ftr" sz="quarter" idx="11"/>
          </p:nvPr>
        </p:nvSpPr>
        <p:spPr/>
        <p:txBody>
          <a:bodyPr/>
          <a:lstStyle/>
          <a:p>
            <a:pPr>
              <a:defRPr/>
            </a:pPr>
            <a:r>
              <a:rPr lang="en-US" altLang="zh-TW" dirty="0">
                <a:latin typeface="Comic Sans MS" panose="030F0702030302020204" pitchFamily="66" charset="0"/>
              </a:rPr>
              <a:t>Heap</a:t>
            </a:r>
            <a:endParaRPr lang="en-US" dirty="0"/>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9</a:t>
            </a:fld>
            <a:endParaRPr lang="en-US" dirty="0"/>
          </a:p>
        </p:txBody>
      </p:sp>
      <p:grpSp>
        <p:nvGrpSpPr>
          <p:cNvPr id="6" name="Group 3"/>
          <p:cNvGrpSpPr>
            <a:grpSpLocks/>
          </p:cNvGrpSpPr>
          <p:nvPr/>
        </p:nvGrpSpPr>
        <p:grpSpPr bwMode="auto">
          <a:xfrm>
            <a:off x="1610135" y="1207656"/>
            <a:ext cx="2456771" cy="1847850"/>
            <a:chOff x="528" y="672"/>
            <a:chExt cx="1676" cy="1164"/>
          </a:xfrm>
        </p:grpSpPr>
        <p:sp>
          <p:nvSpPr>
            <p:cNvPr id="7" name="Oval 4"/>
            <p:cNvSpPr>
              <a:spLocks noChangeArrowheads="1"/>
            </p:cNvSpPr>
            <p:nvPr/>
          </p:nvSpPr>
          <p:spPr bwMode="auto">
            <a:xfrm>
              <a:off x="1537" y="672"/>
              <a:ext cx="239" cy="26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8" name="Text Box 5"/>
            <p:cNvSpPr txBox="1">
              <a:spLocks noChangeArrowheads="1"/>
            </p:cNvSpPr>
            <p:nvPr/>
          </p:nvSpPr>
          <p:spPr bwMode="auto">
            <a:xfrm>
              <a:off x="1488" y="672"/>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t> </a:t>
              </a:r>
              <a:r>
                <a:rPr lang="zh-TW" altLang="en-US" sz="2000" b="1" dirty="0"/>
                <a:t>2</a:t>
              </a:r>
            </a:p>
          </p:txBody>
        </p:sp>
        <p:sp>
          <p:nvSpPr>
            <p:cNvPr id="9" name="Oval 6"/>
            <p:cNvSpPr>
              <a:spLocks noChangeArrowheads="1"/>
            </p:cNvSpPr>
            <p:nvPr/>
          </p:nvSpPr>
          <p:spPr bwMode="auto">
            <a:xfrm>
              <a:off x="1126" y="1152"/>
              <a:ext cx="266" cy="24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0" name="Text Box 7"/>
            <p:cNvSpPr txBox="1">
              <a:spLocks noChangeArrowheads="1"/>
            </p:cNvSpPr>
            <p:nvPr/>
          </p:nvSpPr>
          <p:spPr bwMode="auto">
            <a:xfrm>
              <a:off x="1104" y="1152"/>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0</a:t>
              </a:r>
              <a:endParaRPr lang="zh-TW" altLang="en-US" sz="2000" b="1" dirty="0"/>
            </a:p>
          </p:txBody>
        </p:sp>
        <p:sp>
          <p:nvSpPr>
            <p:cNvPr id="11" name="Oval 8"/>
            <p:cNvSpPr>
              <a:spLocks noChangeArrowheads="1"/>
            </p:cNvSpPr>
            <p:nvPr/>
          </p:nvSpPr>
          <p:spPr bwMode="auto">
            <a:xfrm>
              <a:off x="1913" y="1185"/>
              <a:ext cx="247" cy="25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2" name="Text Box 9"/>
            <p:cNvSpPr txBox="1">
              <a:spLocks noChangeArrowheads="1"/>
            </p:cNvSpPr>
            <p:nvPr/>
          </p:nvSpPr>
          <p:spPr bwMode="auto">
            <a:xfrm>
              <a:off x="1883" y="118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2</a:t>
              </a:r>
              <a:r>
                <a:rPr lang="en-US" altLang="zh-TW" sz="2000" b="1" dirty="0"/>
                <a:t>0</a:t>
              </a:r>
              <a:endParaRPr lang="zh-TW" altLang="en-US" sz="2000" b="1" dirty="0"/>
            </a:p>
          </p:txBody>
        </p:sp>
        <p:sp>
          <p:nvSpPr>
            <p:cNvPr id="13" name="Oval 10"/>
            <p:cNvSpPr>
              <a:spLocks noChangeArrowheads="1"/>
            </p:cNvSpPr>
            <p:nvPr/>
          </p:nvSpPr>
          <p:spPr bwMode="auto">
            <a:xfrm>
              <a:off x="768" y="1584"/>
              <a:ext cx="240" cy="247"/>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4" name="Text Box 11"/>
            <p:cNvSpPr txBox="1">
              <a:spLocks noChangeArrowheads="1"/>
            </p:cNvSpPr>
            <p:nvPr/>
          </p:nvSpPr>
          <p:spPr bwMode="auto">
            <a:xfrm>
              <a:off x="720" y="15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000" b="1" dirty="0"/>
                <a:t>1</a:t>
              </a:r>
              <a:r>
                <a:rPr lang="en-US" altLang="zh-TW" sz="2000" b="1" dirty="0"/>
                <a:t>4</a:t>
              </a:r>
              <a:endParaRPr lang="zh-TW" altLang="en-US" sz="2000" b="1" dirty="0"/>
            </a:p>
          </p:txBody>
        </p:sp>
        <p:sp>
          <p:nvSpPr>
            <p:cNvPr id="15" name="Oval 12"/>
            <p:cNvSpPr>
              <a:spLocks noChangeArrowheads="1"/>
            </p:cNvSpPr>
            <p:nvPr/>
          </p:nvSpPr>
          <p:spPr bwMode="auto">
            <a:xfrm>
              <a:off x="1345" y="1584"/>
              <a:ext cx="239" cy="24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16" name="Text Box 13"/>
            <p:cNvSpPr txBox="1">
              <a:spLocks noChangeArrowheads="1"/>
            </p:cNvSpPr>
            <p:nvPr/>
          </p:nvSpPr>
          <p:spPr bwMode="auto">
            <a:xfrm>
              <a:off x="1296" y="1584"/>
              <a:ext cx="3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5</a:t>
              </a:r>
              <a:endParaRPr lang="zh-TW" altLang="en-US" sz="2000" b="1" dirty="0"/>
            </a:p>
          </p:txBody>
        </p:sp>
        <p:sp>
          <p:nvSpPr>
            <p:cNvPr id="17" name="Line 14"/>
            <p:cNvSpPr>
              <a:spLocks noChangeShapeType="1"/>
            </p:cNvSpPr>
            <p:nvPr/>
          </p:nvSpPr>
          <p:spPr bwMode="auto">
            <a:xfrm flipH="1">
              <a:off x="1344" y="899"/>
              <a:ext cx="211"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8" name="Line 15"/>
            <p:cNvSpPr>
              <a:spLocks noChangeShapeType="1"/>
            </p:cNvSpPr>
            <p:nvPr/>
          </p:nvSpPr>
          <p:spPr bwMode="auto">
            <a:xfrm>
              <a:off x="1728" y="912"/>
              <a:ext cx="269" cy="30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9" name="Line 16"/>
            <p:cNvSpPr>
              <a:spLocks noChangeShapeType="1"/>
            </p:cNvSpPr>
            <p:nvPr/>
          </p:nvSpPr>
          <p:spPr bwMode="auto">
            <a:xfrm flipH="1">
              <a:off x="947" y="1365"/>
              <a:ext cx="214" cy="251"/>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0" name="Line 17"/>
            <p:cNvSpPr>
              <a:spLocks noChangeShapeType="1"/>
            </p:cNvSpPr>
            <p:nvPr/>
          </p:nvSpPr>
          <p:spPr bwMode="auto">
            <a:xfrm>
              <a:off x="1344" y="1392"/>
              <a:ext cx="96" cy="19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1" name="Text Box 18"/>
            <p:cNvSpPr txBox="1">
              <a:spLocks noChangeArrowheads="1"/>
            </p:cNvSpPr>
            <p:nvPr/>
          </p:nvSpPr>
          <p:spPr bwMode="auto">
            <a:xfrm>
              <a:off x="1248" y="672"/>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[1]</a:t>
              </a:r>
            </a:p>
          </p:txBody>
        </p:sp>
        <p:sp>
          <p:nvSpPr>
            <p:cNvPr id="22" name="Text Box 19"/>
            <p:cNvSpPr txBox="1">
              <a:spLocks noChangeArrowheads="1"/>
            </p:cNvSpPr>
            <p:nvPr/>
          </p:nvSpPr>
          <p:spPr bwMode="auto">
            <a:xfrm>
              <a:off x="864" y="1152"/>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[2]</a:t>
              </a:r>
            </a:p>
          </p:txBody>
        </p:sp>
        <p:sp>
          <p:nvSpPr>
            <p:cNvPr id="23" name="Text Box 20"/>
            <p:cNvSpPr txBox="1">
              <a:spLocks noChangeArrowheads="1"/>
            </p:cNvSpPr>
            <p:nvPr/>
          </p:nvSpPr>
          <p:spPr bwMode="auto">
            <a:xfrm>
              <a:off x="1632" y="1152"/>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[3]</a:t>
              </a:r>
            </a:p>
          </p:txBody>
        </p:sp>
        <p:sp>
          <p:nvSpPr>
            <p:cNvPr id="24" name="Text Box 21"/>
            <p:cNvSpPr txBox="1">
              <a:spLocks noChangeArrowheads="1"/>
            </p:cNvSpPr>
            <p:nvPr/>
          </p:nvSpPr>
          <p:spPr bwMode="auto">
            <a:xfrm>
              <a:off x="528" y="1536"/>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[4]</a:t>
              </a:r>
            </a:p>
          </p:txBody>
        </p:sp>
        <p:sp>
          <p:nvSpPr>
            <p:cNvPr id="25" name="Text Box 22"/>
            <p:cNvSpPr txBox="1">
              <a:spLocks noChangeArrowheads="1"/>
            </p:cNvSpPr>
            <p:nvPr/>
          </p:nvSpPr>
          <p:spPr bwMode="auto">
            <a:xfrm>
              <a:off x="1104" y="1536"/>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[5]</a:t>
              </a:r>
            </a:p>
          </p:txBody>
        </p:sp>
      </p:grpSp>
      <p:grpSp>
        <p:nvGrpSpPr>
          <p:cNvPr id="26" name="组合 25"/>
          <p:cNvGrpSpPr/>
          <p:nvPr/>
        </p:nvGrpSpPr>
        <p:grpSpPr>
          <a:xfrm>
            <a:off x="4610631" y="1568019"/>
            <a:ext cx="2479683" cy="1847910"/>
            <a:chOff x="4854910" y="1066801"/>
            <a:chExt cx="2479683" cy="1847910"/>
          </a:xfrm>
        </p:grpSpPr>
        <p:sp>
          <p:nvSpPr>
            <p:cNvPr id="27" name="Oval 24"/>
            <p:cNvSpPr>
              <a:spLocks noChangeArrowheads="1"/>
            </p:cNvSpPr>
            <p:nvPr/>
          </p:nvSpPr>
          <p:spPr bwMode="auto">
            <a:xfrm>
              <a:off x="6333957" y="1066801"/>
              <a:ext cx="350339" cy="41592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28" name="Text Box 25"/>
            <p:cNvSpPr txBox="1">
              <a:spLocks noChangeArrowheads="1"/>
            </p:cNvSpPr>
            <p:nvPr/>
          </p:nvSpPr>
          <p:spPr bwMode="auto">
            <a:xfrm>
              <a:off x="6262130" y="1066801"/>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sz="2000" b="1"/>
            </a:p>
          </p:txBody>
        </p:sp>
        <p:sp>
          <p:nvSpPr>
            <p:cNvPr id="29" name="Oval 26"/>
            <p:cNvSpPr>
              <a:spLocks noChangeArrowheads="1"/>
            </p:cNvSpPr>
            <p:nvPr/>
          </p:nvSpPr>
          <p:spPr bwMode="auto">
            <a:xfrm>
              <a:off x="5731491" y="1828800"/>
              <a:ext cx="389917" cy="395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30" name="Text Box 27"/>
            <p:cNvSpPr txBox="1">
              <a:spLocks noChangeArrowheads="1"/>
            </p:cNvSpPr>
            <p:nvPr/>
          </p:nvSpPr>
          <p:spPr bwMode="auto">
            <a:xfrm>
              <a:off x="5699243" y="18288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0</a:t>
              </a:r>
              <a:endParaRPr lang="zh-TW" altLang="en-US" sz="2000" b="1" dirty="0"/>
            </a:p>
          </p:txBody>
        </p:sp>
        <p:sp>
          <p:nvSpPr>
            <p:cNvPr id="31" name="Oval 28"/>
            <p:cNvSpPr>
              <a:spLocks noChangeArrowheads="1"/>
            </p:cNvSpPr>
            <p:nvPr/>
          </p:nvSpPr>
          <p:spPr bwMode="auto">
            <a:xfrm>
              <a:off x="6885119" y="1881188"/>
              <a:ext cx="362066" cy="40481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32" name="Text Box 29"/>
            <p:cNvSpPr txBox="1">
              <a:spLocks noChangeArrowheads="1"/>
            </p:cNvSpPr>
            <p:nvPr/>
          </p:nvSpPr>
          <p:spPr bwMode="auto">
            <a:xfrm>
              <a:off x="6864593" y="1862872"/>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2</a:t>
              </a:r>
              <a:r>
                <a:rPr lang="en-US" altLang="zh-TW" sz="2000" b="1" dirty="0"/>
                <a:t>0</a:t>
              </a:r>
              <a:endParaRPr lang="zh-TW" altLang="en-US" sz="2000" b="1" dirty="0"/>
            </a:p>
          </p:txBody>
        </p:sp>
        <p:sp>
          <p:nvSpPr>
            <p:cNvPr id="33" name="Oval 30"/>
            <p:cNvSpPr>
              <a:spLocks noChangeArrowheads="1"/>
            </p:cNvSpPr>
            <p:nvPr/>
          </p:nvSpPr>
          <p:spPr bwMode="auto">
            <a:xfrm>
              <a:off x="5206715" y="2514601"/>
              <a:ext cx="351805" cy="39211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34" name="Text Box 31"/>
            <p:cNvSpPr txBox="1">
              <a:spLocks noChangeArrowheads="1"/>
            </p:cNvSpPr>
            <p:nvPr/>
          </p:nvSpPr>
          <p:spPr bwMode="auto">
            <a:xfrm>
              <a:off x="5136354" y="2514601"/>
              <a:ext cx="492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000" b="1" dirty="0"/>
                <a:t>1</a:t>
              </a:r>
              <a:r>
                <a:rPr lang="en-US" altLang="zh-TW" sz="2000" b="1" dirty="0"/>
                <a:t>4</a:t>
              </a:r>
              <a:endParaRPr lang="zh-TW" altLang="en-US" sz="2000" b="1" dirty="0"/>
            </a:p>
          </p:txBody>
        </p:sp>
        <p:sp>
          <p:nvSpPr>
            <p:cNvPr id="35" name="Oval 32"/>
            <p:cNvSpPr>
              <a:spLocks noChangeArrowheads="1"/>
            </p:cNvSpPr>
            <p:nvPr/>
          </p:nvSpPr>
          <p:spPr bwMode="auto">
            <a:xfrm>
              <a:off x="6052513" y="2514600"/>
              <a:ext cx="350339" cy="3810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36" name="Text Box 33"/>
            <p:cNvSpPr txBox="1">
              <a:spLocks noChangeArrowheads="1"/>
            </p:cNvSpPr>
            <p:nvPr/>
          </p:nvSpPr>
          <p:spPr bwMode="auto">
            <a:xfrm>
              <a:off x="5980687" y="2514601"/>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5</a:t>
              </a:r>
              <a:endParaRPr lang="zh-TW" altLang="en-US" sz="2000" b="1" dirty="0"/>
            </a:p>
          </p:txBody>
        </p:sp>
        <p:sp>
          <p:nvSpPr>
            <p:cNvPr id="37" name="Line 34"/>
            <p:cNvSpPr>
              <a:spLocks noChangeShapeType="1"/>
            </p:cNvSpPr>
            <p:nvPr/>
          </p:nvSpPr>
          <p:spPr bwMode="auto">
            <a:xfrm flipH="1">
              <a:off x="6051047" y="1427164"/>
              <a:ext cx="309296" cy="477837"/>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8" name="Line 35"/>
            <p:cNvSpPr>
              <a:spLocks noChangeShapeType="1"/>
            </p:cNvSpPr>
            <p:nvPr/>
          </p:nvSpPr>
          <p:spPr bwMode="auto">
            <a:xfrm>
              <a:off x="6613935" y="1447800"/>
              <a:ext cx="394315" cy="477838"/>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9" name="Line 36"/>
            <p:cNvSpPr>
              <a:spLocks noChangeShapeType="1"/>
            </p:cNvSpPr>
            <p:nvPr/>
          </p:nvSpPr>
          <p:spPr bwMode="auto">
            <a:xfrm flipH="1">
              <a:off x="5469104" y="2166938"/>
              <a:ext cx="313693" cy="39846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40" name="Line 37"/>
            <p:cNvSpPr>
              <a:spLocks noChangeShapeType="1"/>
            </p:cNvSpPr>
            <p:nvPr/>
          </p:nvSpPr>
          <p:spPr bwMode="auto">
            <a:xfrm>
              <a:off x="6051047" y="2209800"/>
              <a:ext cx="140722" cy="304800"/>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41" name="Text Box 38"/>
            <p:cNvSpPr txBox="1">
              <a:spLocks noChangeArrowheads="1"/>
            </p:cNvSpPr>
            <p:nvPr/>
          </p:nvSpPr>
          <p:spPr bwMode="auto">
            <a:xfrm>
              <a:off x="5910325" y="10668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[1]</a:t>
              </a:r>
            </a:p>
          </p:txBody>
        </p:sp>
        <p:sp>
          <p:nvSpPr>
            <p:cNvPr id="42" name="Text Box 39"/>
            <p:cNvSpPr txBox="1">
              <a:spLocks noChangeArrowheads="1"/>
            </p:cNvSpPr>
            <p:nvPr/>
          </p:nvSpPr>
          <p:spPr bwMode="auto">
            <a:xfrm>
              <a:off x="5347437" y="18288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[2]</a:t>
              </a:r>
            </a:p>
          </p:txBody>
        </p:sp>
        <p:sp>
          <p:nvSpPr>
            <p:cNvPr id="43" name="Text Box 40"/>
            <p:cNvSpPr txBox="1">
              <a:spLocks noChangeArrowheads="1"/>
            </p:cNvSpPr>
            <p:nvPr/>
          </p:nvSpPr>
          <p:spPr bwMode="auto">
            <a:xfrm>
              <a:off x="6473213" y="18288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[3]</a:t>
              </a:r>
            </a:p>
          </p:txBody>
        </p:sp>
        <p:sp>
          <p:nvSpPr>
            <p:cNvPr id="44" name="Text Box 41"/>
            <p:cNvSpPr txBox="1">
              <a:spLocks noChangeArrowheads="1"/>
            </p:cNvSpPr>
            <p:nvPr/>
          </p:nvSpPr>
          <p:spPr bwMode="auto">
            <a:xfrm>
              <a:off x="4854910" y="24384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[4]</a:t>
              </a:r>
            </a:p>
          </p:txBody>
        </p:sp>
        <p:sp>
          <p:nvSpPr>
            <p:cNvPr id="45" name="Text Box 42"/>
            <p:cNvSpPr txBox="1">
              <a:spLocks noChangeArrowheads="1"/>
            </p:cNvSpPr>
            <p:nvPr/>
          </p:nvSpPr>
          <p:spPr bwMode="auto">
            <a:xfrm>
              <a:off x="5699242" y="24384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[5]</a:t>
              </a:r>
            </a:p>
          </p:txBody>
        </p:sp>
      </p:grpSp>
      <p:grpSp>
        <p:nvGrpSpPr>
          <p:cNvPr id="46" name="组合 45"/>
          <p:cNvGrpSpPr/>
          <p:nvPr/>
        </p:nvGrpSpPr>
        <p:grpSpPr>
          <a:xfrm>
            <a:off x="8063685" y="1512093"/>
            <a:ext cx="2446242" cy="1844676"/>
            <a:chOff x="844332" y="3810000"/>
            <a:chExt cx="2446242" cy="1844676"/>
          </a:xfrm>
        </p:grpSpPr>
        <p:sp>
          <p:nvSpPr>
            <p:cNvPr id="47" name="Oval 47"/>
            <p:cNvSpPr>
              <a:spLocks noChangeArrowheads="1"/>
            </p:cNvSpPr>
            <p:nvPr/>
          </p:nvSpPr>
          <p:spPr bwMode="auto">
            <a:xfrm>
              <a:off x="2323380" y="3810000"/>
              <a:ext cx="350339" cy="41592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48" name="Text Box 48"/>
            <p:cNvSpPr txBox="1">
              <a:spLocks noChangeArrowheads="1"/>
            </p:cNvSpPr>
            <p:nvPr/>
          </p:nvSpPr>
          <p:spPr bwMode="auto">
            <a:xfrm>
              <a:off x="2259010" y="3816959"/>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5</a:t>
              </a:r>
              <a:endParaRPr lang="zh-TW" altLang="en-US" sz="2000" b="1" dirty="0"/>
            </a:p>
          </p:txBody>
        </p:sp>
        <p:sp>
          <p:nvSpPr>
            <p:cNvPr id="49" name="Oval 49"/>
            <p:cNvSpPr>
              <a:spLocks noChangeArrowheads="1"/>
            </p:cNvSpPr>
            <p:nvPr/>
          </p:nvSpPr>
          <p:spPr bwMode="auto">
            <a:xfrm>
              <a:off x="1720914" y="4572000"/>
              <a:ext cx="389917" cy="395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0" name="Text Box 50"/>
            <p:cNvSpPr txBox="1">
              <a:spLocks noChangeArrowheads="1"/>
            </p:cNvSpPr>
            <p:nvPr/>
          </p:nvSpPr>
          <p:spPr bwMode="auto">
            <a:xfrm>
              <a:off x="1688665" y="4572001"/>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0</a:t>
              </a:r>
              <a:endParaRPr lang="zh-TW" altLang="en-US" sz="2000" b="1" dirty="0"/>
            </a:p>
          </p:txBody>
        </p:sp>
        <p:sp>
          <p:nvSpPr>
            <p:cNvPr id="51" name="Oval 51"/>
            <p:cNvSpPr>
              <a:spLocks noChangeArrowheads="1"/>
            </p:cNvSpPr>
            <p:nvPr/>
          </p:nvSpPr>
          <p:spPr bwMode="auto">
            <a:xfrm>
              <a:off x="2874541" y="4624388"/>
              <a:ext cx="362066" cy="40481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2" name="Text Box 52"/>
            <p:cNvSpPr txBox="1">
              <a:spLocks noChangeArrowheads="1"/>
            </p:cNvSpPr>
            <p:nvPr/>
          </p:nvSpPr>
          <p:spPr bwMode="auto">
            <a:xfrm>
              <a:off x="2820574" y="4616694"/>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2</a:t>
              </a:r>
              <a:r>
                <a:rPr lang="en-US" altLang="zh-TW" sz="2000" b="1" dirty="0"/>
                <a:t>0</a:t>
              </a:r>
              <a:endParaRPr lang="zh-TW" altLang="en-US" sz="2000" b="1" dirty="0"/>
            </a:p>
          </p:txBody>
        </p:sp>
        <p:sp>
          <p:nvSpPr>
            <p:cNvPr id="53" name="Oval 53"/>
            <p:cNvSpPr>
              <a:spLocks noChangeArrowheads="1"/>
            </p:cNvSpPr>
            <p:nvPr/>
          </p:nvSpPr>
          <p:spPr bwMode="auto">
            <a:xfrm>
              <a:off x="1196137" y="5257801"/>
              <a:ext cx="351805" cy="39211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54" name="Text Box 54"/>
            <p:cNvSpPr txBox="1">
              <a:spLocks noChangeArrowheads="1"/>
            </p:cNvSpPr>
            <p:nvPr/>
          </p:nvSpPr>
          <p:spPr bwMode="auto">
            <a:xfrm>
              <a:off x="1125776" y="5257801"/>
              <a:ext cx="492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000" b="1" dirty="0"/>
                <a:t>1</a:t>
              </a:r>
              <a:r>
                <a:rPr lang="en-US" altLang="zh-TW" sz="2000" b="1" dirty="0"/>
                <a:t>4</a:t>
              </a:r>
              <a:endParaRPr lang="zh-TW" altLang="en-US" sz="2000" b="1" dirty="0"/>
            </a:p>
          </p:txBody>
        </p:sp>
        <p:sp>
          <p:nvSpPr>
            <p:cNvPr id="55" name="Line 57"/>
            <p:cNvSpPr>
              <a:spLocks noChangeShapeType="1"/>
            </p:cNvSpPr>
            <p:nvPr/>
          </p:nvSpPr>
          <p:spPr bwMode="auto">
            <a:xfrm flipH="1">
              <a:off x="2040470" y="4170364"/>
              <a:ext cx="309296" cy="477837"/>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6" name="Line 58"/>
            <p:cNvSpPr>
              <a:spLocks noChangeShapeType="1"/>
            </p:cNvSpPr>
            <p:nvPr/>
          </p:nvSpPr>
          <p:spPr bwMode="auto">
            <a:xfrm>
              <a:off x="2603358" y="4191000"/>
              <a:ext cx="394315" cy="477838"/>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7" name="Line 59"/>
            <p:cNvSpPr>
              <a:spLocks noChangeShapeType="1"/>
            </p:cNvSpPr>
            <p:nvPr/>
          </p:nvSpPr>
          <p:spPr bwMode="auto">
            <a:xfrm flipH="1">
              <a:off x="1458526" y="4910138"/>
              <a:ext cx="313693" cy="39846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8" name="Text Box 61"/>
            <p:cNvSpPr txBox="1">
              <a:spLocks noChangeArrowheads="1"/>
            </p:cNvSpPr>
            <p:nvPr/>
          </p:nvSpPr>
          <p:spPr bwMode="auto">
            <a:xfrm>
              <a:off x="1899747" y="3810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[1]</a:t>
              </a:r>
            </a:p>
          </p:txBody>
        </p:sp>
        <p:sp>
          <p:nvSpPr>
            <p:cNvPr id="59" name="Text Box 62"/>
            <p:cNvSpPr txBox="1">
              <a:spLocks noChangeArrowheads="1"/>
            </p:cNvSpPr>
            <p:nvPr/>
          </p:nvSpPr>
          <p:spPr bwMode="auto">
            <a:xfrm>
              <a:off x="1336859" y="4572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[2]</a:t>
              </a:r>
            </a:p>
          </p:txBody>
        </p:sp>
        <p:sp>
          <p:nvSpPr>
            <p:cNvPr id="60" name="Text Box 63"/>
            <p:cNvSpPr txBox="1">
              <a:spLocks noChangeArrowheads="1"/>
            </p:cNvSpPr>
            <p:nvPr/>
          </p:nvSpPr>
          <p:spPr bwMode="auto">
            <a:xfrm>
              <a:off x="2462635" y="4572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[3]</a:t>
              </a:r>
            </a:p>
          </p:txBody>
        </p:sp>
        <p:sp>
          <p:nvSpPr>
            <p:cNvPr id="61" name="Text Box 64"/>
            <p:cNvSpPr txBox="1">
              <a:spLocks noChangeArrowheads="1"/>
            </p:cNvSpPr>
            <p:nvPr/>
          </p:nvSpPr>
          <p:spPr bwMode="auto">
            <a:xfrm>
              <a:off x="844332" y="51816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[4]</a:t>
              </a:r>
            </a:p>
          </p:txBody>
        </p:sp>
      </p:grpSp>
      <p:sp>
        <p:nvSpPr>
          <p:cNvPr id="62" name="Text Box 69"/>
          <p:cNvSpPr txBox="1">
            <a:spLocks noChangeArrowheads="1"/>
          </p:cNvSpPr>
          <p:nvPr/>
        </p:nvSpPr>
        <p:spPr bwMode="auto">
          <a:xfrm>
            <a:off x="1646492" y="3112656"/>
            <a:ext cx="13580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initial heap</a:t>
            </a:r>
          </a:p>
        </p:txBody>
      </p:sp>
      <p:sp>
        <p:nvSpPr>
          <p:cNvPr id="63" name="Text Box 70"/>
          <p:cNvSpPr txBox="1">
            <a:spLocks noChangeArrowheads="1"/>
          </p:cNvSpPr>
          <p:nvPr/>
        </p:nvSpPr>
        <p:spPr bwMode="auto">
          <a:xfrm>
            <a:off x="3961257" y="1375714"/>
            <a:ext cx="15587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latin typeface="+mn-lt"/>
              </a:rPr>
              <a:t>delete h[1]: the smallest</a:t>
            </a:r>
          </a:p>
        </p:txBody>
      </p:sp>
      <p:sp>
        <p:nvSpPr>
          <p:cNvPr id="64" name="右箭头 63"/>
          <p:cNvSpPr/>
          <p:nvPr/>
        </p:nvSpPr>
        <p:spPr>
          <a:xfrm>
            <a:off x="4102360" y="2194642"/>
            <a:ext cx="108012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70"/>
          <p:cNvSpPr txBox="1">
            <a:spLocks noChangeArrowheads="1"/>
          </p:cNvSpPr>
          <p:nvPr/>
        </p:nvSpPr>
        <p:spPr bwMode="auto">
          <a:xfrm>
            <a:off x="6702454" y="1532878"/>
            <a:ext cx="1549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latin typeface="+mn-lt"/>
              </a:rPr>
              <a:t>place h[size] at the root</a:t>
            </a:r>
          </a:p>
        </p:txBody>
      </p:sp>
      <p:sp>
        <p:nvSpPr>
          <p:cNvPr id="66" name="右箭头 65"/>
          <p:cNvSpPr/>
          <p:nvPr/>
        </p:nvSpPr>
        <p:spPr>
          <a:xfrm>
            <a:off x="7057815" y="2255105"/>
            <a:ext cx="108012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右箭头 66"/>
          <p:cNvSpPr/>
          <p:nvPr/>
        </p:nvSpPr>
        <p:spPr>
          <a:xfrm>
            <a:off x="1798097" y="4530170"/>
            <a:ext cx="108012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70"/>
          <p:cNvSpPr txBox="1">
            <a:spLocks noChangeArrowheads="1"/>
          </p:cNvSpPr>
          <p:nvPr/>
        </p:nvSpPr>
        <p:spPr bwMode="auto">
          <a:xfrm>
            <a:off x="1610135" y="3695878"/>
            <a:ext cx="23010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latin typeface="+mn-lt"/>
              </a:rPr>
              <a:t>Compare with two children, swap with the smaller one</a:t>
            </a:r>
          </a:p>
        </p:txBody>
      </p:sp>
      <p:grpSp>
        <p:nvGrpSpPr>
          <p:cNvPr id="69" name="组合 68"/>
          <p:cNvGrpSpPr/>
          <p:nvPr/>
        </p:nvGrpSpPr>
        <p:grpSpPr>
          <a:xfrm>
            <a:off x="3115567" y="3777683"/>
            <a:ext cx="2445593" cy="1844676"/>
            <a:chOff x="844332" y="3810000"/>
            <a:chExt cx="2445593" cy="1844676"/>
          </a:xfrm>
        </p:grpSpPr>
        <p:sp>
          <p:nvSpPr>
            <p:cNvPr id="70" name="Oval 47"/>
            <p:cNvSpPr>
              <a:spLocks noChangeArrowheads="1"/>
            </p:cNvSpPr>
            <p:nvPr/>
          </p:nvSpPr>
          <p:spPr bwMode="auto">
            <a:xfrm>
              <a:off x="2323380" y="3810000"/>
              <a:ext cx="350339" cy="41592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1" name="Text Box 48"/>
            <p:cNvSpPr txBox="1">
              <a:spLocks noChangeArrowheads="1"/>
            </p:cNvSpPr>
            <p:nvPr/>
          </p:nvSpPr>
          <p:spPr bwMode="auto">
            <a:xfrm>
              <a:off x="1670868" y="4556612"/>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5</a:t>
              </a:r>
              <a:endParaRPr lang="zh-TW" altLang="en-US" sz="2000" b="1" dirty="0"/>
            </a:p>
          </p:txBody>
        </p:sp>
        <p:sp>
          <p:nvSpPr>
            <p:cNvPr id="72" name="Oval 49"/>
            <p:cNvSpPr>
              <a:spLocks noChangeArrowheads="1"/>
            </p:cNvSpPr>
            <p:nvPr/>
          </p:nvSpPr>
          <p:spPr bwMode="auto">
            <a:xfrm>
              <a:off x="1720914" y="4572000"/>
              <a:ext cx="389917" cy="395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3" name="Text Box 50"/>
            <p:cNvSpPr txBox="1">
              <a:spLocks noChangeArrowheads="1"/>
            </p:cNvSpPr>
            <p:nvPr/>
          </p:nvSpPr>
          <p:spPr bwMode="auto">
            <a:xfrm>
              <a:off x="2255489" y="3817907"/>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0</a:t>
              </a:r>
              <a:endParaRPr lang="zh-TW" altLang="en-US" sz="2000" b="1" dirty="0"/>
            </a:p>
          </p:txBody>
        </p:sp>
        <p:sp>
          <p:nvSpPr>
            <p:cNvPr id="74" name="Oval 51"/>
            <p:cNvSpPr>
              <a:spLocks noChangeArrowheads="1"/>
            </p:cNvSpPr>
            <p:nvPr/>
          </p:nvSpPr>
          <p:spPr bwMode="auto">
            <a:xfrm>
              <a:off x="2874541" y="4624388"/>
              <a:ext cx="362066" cy="40481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5" name="Text Box 52"/>
            <p:cNvSpPr txBox="1">
              <a:spLocks noChangeArrowheads="1"/>
            </p:cNvSpPr>
            <p:nvPr/>
          </p:nvSpPr>
          <p:spPr bwMode="auto">
            <a:xfrm>
              <a:off x="2819925" y="461962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2</a:t>
              </a:r>
              <a:r>
                <a:rPr lang="en-US" altLang="zh-TW" sz="2000" b="1" dirty="0"/>
                <a:t>0</a:t>
              </a:r>
              <a:endParaRPr lang="zh-TW" altLang="en-US" sz="2000" b="1" dirty="0"/>
            </a:p>
          </p:txBody>
        </p:sp>
        <p:sp>
          <p:nvSpPr>
            <p:cNvPr id="76" name="Oval 53"/>
            <p:cNvSpPr>
              <a:spLocks noChangeArrowheads="1"/>
            </p:cNvSpPr>
            <p:nvPr/>
          </p:nvSpPr>
          <p:spPr bwMode="auto">
            <a:xfrm>
              <a:off x="1196137" y="5257801"/>
              <a:ext cx="351805" cy="39211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77" name="Text Box 54"/>
            <p:cNvSpPr txBox="1">
              <a:spLocks noChangeArrowheads="1"/>
            </p:cNvSpPr>
            <p:nvPr/>
          </p:nvSpPr>
          <p:spPr bwMode="auto">
            <a:xfrm>
              <a:off x="1125776" y="5257801"/>
              <a:ext cx="492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000" b="1" dirty="0"/>
                <a:t>1</a:t>
              </a:r>
              <a:r>
                <a:rPr lang="en-US" altLang="zh-TW" sz="2000" b="1" dirty="0"/>
                <a:t>4</a:t>
              </a:r>
              <a:endParaRPr lang="zh-TW" altLang="en-US" sz="2000" b="1" dirty="0"/>
            </a:p>
          </p:txBody>
        </p:sp>
        <p:sp>
          <p:nvSpPr>
            <p:cNvPr id="78" name="Line 57"/>
            <p:cNvSpPr>
              <a:spLocks noChangeShapeType="1"/>
            </p:cNvSpPr>
            <p:nvPr/>
          </p:nvSpPr>
          <p:spPr bwMode="auto">
            <a:xfrm flipH="1">
              <a:off x="2040470" y="4170364"/>
              <a:ext cx="309296" cy="477837"/>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79" name="Line 58"/>
            <p:cNvSpPr>
              <a:spLocks noChangeShapeType="1"/>
            </p:cNvSpPr>
            <p:nvPr/>
          </p:nvSpPr>
          <p:spPr bwMode="auto">
            <a:xfrm>
              <a:off x="2603358" y="4191000"/>
              <a:ext cx="394315" cy="477838"/>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80" name="Line 59"/>
            <p:cNvSpPr>
              <a:spLocks noChangeShapeType="1"/>
            </p:cNvSpPr>
            <p:nvPr/>
          </p:nvSpPr>
          <p:spPr bwMode="auto">
            <a:xfrm flipH="1">
              <a:off x="1458526" y="4910138"/>
              <a:ext cx="313693" cy="39846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81" name="Text Box 61"/>
            <p:cNvSpPr txBox="1">
              <a:spLocks noChangeArrowheads="1"/>
            </p:cNvSpPr>
            <p:nvPr/>
          </p:nvSpPr>
          <p:spPr bwMode="auto">
            <a:xfrm>
              <a:off x="1899747" y="3810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[1]</a:t>
              </a:r>
            </a:p>
          </p:txBody>
        </p:sp>
        <p:sp>
          <p:nvSpPr>
            <p:cNvPr id="82" name="Text Box 62"/>
            <p:cNvSpPr txBox="1">
              <a:spLocks noChangeArrowheads="1"/>
            </p:cNvSpPr>
            <p:nvPr/>
          </p:nvSpPr>
          <p:spPr bwMode="auto">
            <a:xfrm>
              <a:off x="1336859" y="4572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[2]</a:t>
              </a:r>
            </a:p>
          </p:txBody>
        </p:sp>
        <p:sp>
          <p:nvSpPr>
            <p:cNvPr id="83" name="Text Box 63"/>
            <p:cNvSpPr txBox="1">
              <a:spLocks noChangeArrowheads="1"/>
            </p:cNvSpPr>
            <p:nvPr/>
          </p:nvSpPr>
          <p:spPr bwMode="auto">
            <a:xfrm>
              <a:off x="2462635" y="4572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[3]</a:t>
              </a:r>
            </a:p>
          </p:txBody>
        </p:sp>
        <p:sp>
          <p:nvSpPr>
            <p:cNvPr id="84" name="Text Box 64"/>
            <p:cNvSpPr txBox="1">
              <a:spLocks noChangeArrowheads="1"/>
            </p:cNvSpPr>
            <p:nvPr/>
          </p:nvSpPr>
          <p:spPr bwMode="auto">
            <a:xfrm>
              <a:off x="844332" y="51816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[4]</a:t>
              </a:r>
            </a:p>
          </p:txBody>
        </p:sp>
      </p:grpSp>
      <p:sp>
        <p:nvSpPr>
          <p:cNvPr id="85" name="右箭头 84"/>
          <p:cNvSpPr/>
          <p:nvPr/>
        </p:nvSpPr>
        <p:spPr>
          <a:xfrm>
            <a:off x="5829234" y="4704654"/>
            <a:ext cx="108012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 Box 70"/>
          <p:cNvSpPr txBox="1">
            <a:spLocks noChangeArrowheads="1"/>
          </p:cNvSpPr>
          <p:nvPr/>
        </p:nvSpPr>
        <p:spPr bwMode="auto">
          <a:xfrm>
            <a:off x="5641272" y="3870362"/>
            <a:ext cx="23010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latin typeface="+mn-lt"/>
              </a:rPr>
              <a:t>Compare with two children, swap with the smaller one</a:t>
            </a:r>
          </a:p>
        </p:txBody>
      </p:sp>
      <p:grpSp>
        <p:nvGrpSpPr>
          <p:cNvPr id="87" name="组合 86"/>
          <p:cNvGrpSpPr/>
          <p:nvPr/>
        </p:nvGrpSpPr>
        <p:grpSpPr>
          <a:xfrm>
            <a:off x="7416861" y="3888071"/>
            <a:ext cx="2446242" cy="1862326"/>
            <a:chOff x="844332" y="3810000"/>
            <a:chExt cx="2446242" cy="1862326"/>
          </a:xfrm>
        </p:grpSpPr>
        <p:sp>
          <p:nvSpPr>
            <p:cNvPr id="88" name="Oval 47"/>
            <p:cNvSpPr>
              <a:spLocks noChangeArrowheads="1"/>
            </p:cNvSpPr>
            <p:nvPr/>
          </p:nvSpPr>
          <p:spPr bwMode="auto">
            <a:xfrm>
              <a:off x="2323380" y="3810000"/>
              <a:ext cx="350339" cy="415925"/>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89" name="Text Box 48"/>
            <p:cNvSpPr txBox="1">
              <a:spLocks noChangeArrowheads="1"/>
            </p:cNvSpPr>
            <p:nvPr/>
          </p:nvSpPr>
          <p:spPr bwMode="auto">
            <a:xfrm>
              <a:off x="1134819" y="527221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5</a:t>
              </a:r>
              <a:endParaRPr lang="zh-TW" altLang="en-US" sz="2000" b="1" dirty="0"/>
            </a:p>
          </p:txBody>
        </p:sp>
        <p:sp>
          <p:nvSpPr>
            <p:cNvPr id="90" name="Oval 49"/>
            <p:cNvSpPr>
              <a:spLocks noChangeArrowheads="1"/>
            </p:cNvSpPr>
            <p:nvPr/>
          </p:nvSpPr>
          <p:spPr bwMode="auto">
            <a:xfrm>
              <a:off x="1720914" y="4572000"/>
              <a:ext cx="389917" cy="395288"/>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1" name="Text Box 50"/>
            <p:cNvSpPr txBox="1">
              <a:spLocks noChangeArrowheads="1"/>
            </p:cNvSpPr>
            <p:nvPr/>
          </p:nvSpPr>
          <p:spPr bwMode="auto">
            <a:xfrm>
              <a:off x="2255489" y="3817907"/>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1</a:t>
              </a:r>
              <a:r>
                <a:rPr lang="en-US" altLang="zh-TW" sz="2000" b="1" dirty="0"/>
                <a:t>0</a:t>
              </a:r>
              <a:endParaRPr lang="zh-TW" altLang="en-US" sz="2000" b="1" dirty="0"/>
            </a:p>
          </p:txBody>
        </p:sp>
        <p:sp>
          <p:nvSpPr>
            <p:cNvPr id="92" name="Oval 51"/>
            <p:cNvSpPr>
              <a:spLocks noChangeArrowheads="1"/>
            </p:cNvSpPr>
            <p:nvPr/>
          </p:nvSpPr>
          <p:spPr bwMode="auto">
            <a:xfrm>
              <a:off x="2874541" y="4624388"/>
              <a:ext cx="362066" cy="40481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3" name="Text Box 52"/>
            <p:cNvSpPr txBox="1">
              <a:spLocks noChangeArrowheads="1"/>
            </p:cNvSpPr>
            <p:nvPr/>
          </p:nvSpPr>
          <p:spPr bwMode="auto">
            <a:xfrm>
              <a:off x="2820574" y="462909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000" b="1" dirty="0"/>
                <a:t>2</a:t>
              </a:r>
              <a:r>
                <a:rPr lang="en-US" altLang="zh-TW" sz="2000" b="1" dirty="0"/>
                <a:t>0</a:t>
              </a:r>
              <a:endParaRPr lang="zh-TW" altLang="en-US" sz="2000" b="1" dirty="0"/>
            </a:p>
          </p:txBody>
        </p:sp>
        <p:sp>
          <p:nvSpPr>
            <p:cNvPr id="94" name="Oval 53"/>
            <p:cNvSpPr>
              <a:spLocks noChangeArrowheads="1"/>
            </p:cNvSpPr>
            <p:nvPr/>
          </p:nvSpPr>
          <p:spPr bwMode="auto">
            <a:xfrm>
              <a:off x="1196137" y="5257801"/>
              <a:ext cx="351805" cy="39211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p>
          </p:txBody>
        </p:sp>
        <p:sp>
          <p:nvSpPr>
            <p:cNvPr id="95" name="Text Box 54"/>
            <p:cNvSpPr txBox="1">
              <a:spLocks noChangeArrowheads="1"/>
            </p:cNvSpPr>
            <p:nvPr/>
          </p:nvSpPr>
          <p:spPr bwMode="auto">
            <a:xfrm>
              <a:off x="1688164" y="4586726"/>
              <a:ext cx="492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000" b="1" dirty="0"/>
                <a:t>1</a:t>
              </a:r>
              <a:r>
                <a:rPr lang="en-US" altLang="zh-TW" sz="2000" b="1" dirty="0"/>
                <a:t>4</a:t>
              </a:r>
              <a:endParaRPr lang="zh-TW" altLang="en-US" sz="2000" b="1" dirty="0"/>
            </a:p>
          </p:txBody>
        </p:sp>
        <p:sp>
          <p:nvSpPr>
            <p:cNvPr id="96" name="Line 57"/>
            <p:cNvSpPr>
              <a:spLocks noChangeShapeType="1"/>
            </p:cNvSpPr>
            <p:nvPr/>
          </p:nvSpPr>
          <p:spPr bwMode="auto">
            <a:xfrm flipH="1">
              <a:off x="2040470" y="4170364"/>
              <a:ext cx="309296" cy="477837"/>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97" name="Line 58"/>
            <p:cNvSpPr>
              <a:spLocks noChangeShapeType="1"/>
            </p:cNvSpPr>
            <p:nvPr/>
          </p:nvSpPr>
          <p:spPr bwMode="auto">
            <a:xfrm>
              <a:off x="2603358" y="4191000"/>
              <a:ext cx="394315" cy="477838"/>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98" name="Line 59"/>
            <p:cNvSpPr>
              <a:spLocks noChangeShapeType="1"/>
            </p:cNvSpPr>
            <p:nvPr/>
          </p:nvSpPr>
          <p:spPr bwMode="auto">
            <a:xfrm flipH="1">
              <a:off x="1458526" y="4910138"/>
              <a:ext cx="313693" cy="398462"/>
            </a:xfrm>
            <a:prstGeom prst="line">
              <a:avLst/>
            </a:prstGeom>
            <a:noFill/>
            <a:ln w="28575">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99" name="Text Box 61"/>
            <p:cNvSpPr txBox="1">
              <a:spLocks noChangeArrowheads="1"/>
            </p:cNvSpPr>
            <p:nvPr/>
          </p:nvSpPr>
          <p:spPr bwMode="auto">
            <a:xfrm>
              <a:off x="1899747" y="3810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[1]</a:t>
              </a:r>
            </a:p>
          </p:txBody>
        </p:sp>
        <p:sp>
          <p:nvSpPr>
            <p:cNvPr id="100" name="Text Box 62"/>
            <p:cNvSpPr txBox="1">
              <a:spLocks noChangeArrowheads="1"/>
            </p:cNvSpPr>
            <p:nvPr/>
          </p:nvSpPr>
          <p:spPr bwMode="auto">
            <a:xfrm>
              <a:off x="1336859" y="4572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[2]</a:t>
              </a:r>
            </a:p>
          </p:txBody>
        </p:sp>
        <p:sp>
          <p:nvSpPr>
            <p:cNvPr id="101" name="Text Box 63"/>
            <p:cNvSpPr txBox="1">
              <a:spLocks noChangeArrowheads="1"/>
            </p:cNvSpPr>
            <p:nvPr/>
          </p:nvSpPr>
          <p:spPr bwMode="auto">
            <a:xfrm>
              <a:off x="2462635" y="45720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[3]</a:t>
              </a:r>
            </a:p>
          </p:txBody>
        </p:sp>
        <p:sp>
          <p:nvSpPr>
            <p:cNvPr id="102" name="Text Box 64"/>
            <p:cNvSpPr txBox="1">
              <a:spLocks noChangeArrowheads="1"/>
            </p:cNvSpPr>
            <p:nvPr/>
          </p:nvSpPr>
          <p:spPr bwMode="auto">
            <a:xfrm>
              <a:off x="844332" y="51816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a:t>[4]</a:t>
              </a:r>
            </a:p>
          </p:txBody>
        </p:sp>
      </p:grpSp>
    </p:spTree>
    <p:extLst>
      <p:ext uri="{BB962C8B-B14F-4D97-AF65-F5344CB8AC3E}">
        <p14:creationId xmlns:p14="http://schemas.microsoft.com/office/powerpoint/2010/main" val="61172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P spid="66" grpId="0" animBg="1"/>
      <p:bldP spid="67" grpId="0" animBg="1"/>
      <p:bldP spid="68" grpId="0"/>
      <p:bldP spid="85" grpId="0" animBg="1"/>
      <p:bldP spid="86" grpId="0"/>
    </p:bldLst>
  </p:timing>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自定义 1">
      <a:majorFont>
        <a:latin typeface="Comic Sans MS"/>
        <a:ea typeface="宋体"/>
        <a:cs typeface=""/>
      </a:majorFont>
      <a:minorFont>
        <a:latin typeface="Comic Sans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Beamertemplateforword</Template>
  <TotalTime>0</TotalTime>
  <Words>2423</Words>
  <Application>Microsoft Macintosh PowerPoint</Application>
  <PresentationFormat>Widescreen</PresentationFormat>
  <Paragraphs>442</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Comic Sans MS</vt:lpstr>
      <vt:lpstr>Consolas</vt:lpstr>
      <vt:lpstr>Times New Roman</vt:lpstr>
      <vt:lpstr>Beamer_Presentation_template</vt:lpstr>
      <vt:lpstr>CSCI2100D Lab 3</vt:lpstr>
      <vt:lpstr>Outline</vt:lpstr>
      <vt:lpstr>Inorder traversal</vt:lpstr>
      <vt:lpstr>Postorder traversal &amp; Preorder traversal</vt:lpstr>
      <vt:lpstr>Preorder Calculation</vt:lpstr>
      <vt:lpstr>Min Binary Heap</vt:lpstr>
      <vt:lpstr>Heap Insertion: Implementation</vt:lpstr>
      <vt:lpstr>Heap Deletion</vt:lpstr>
      <vt:lpstr>Heap Deletion</vt:lpstr>
      <vt:lpstr>Lower Bound in BST</vt:lpstr>
      <vt:lpstr>AVL Tree</vt:lpstr>
      <vt:lpstr>AVL Tree</vt:lpstr>
      <vt:lpstr>AVL Tree</vt:lpstr>
      <vt:lpstr> Declaration</vt:lpstr>
      <vt:lpstr> Problem 1</vt:lpstr>
      <vt:lpstr> Problem 2</vt:lpstr>
      <vt:lpstr> Problem 3</vt:lpstr>
      <vt:lpstr> Problem 4 (Bonus)</vt:lpstr>
      <vt:lpstr> Problem 4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CSCI2100C Data Structures: Introduction</dc:title>
  <dc:creator/>
  <cp:lastModifiedBy/>
  <cp:revision>2</cp:revision>
  <dcterms:created xsi:type="dcterms:W3CDTF">2018-05-17T04:42:36Z</dcterms:created>
  <dcterms:modified xsi:type="dcterms:W3CDTF">2024-03-18T04:37:54Z</dcterms:modified>
</cp:coreProperties>
</file>