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55" r:id="rId2"/>
    <p:sldId id="659" r:id="rId3"/>
    <p:sldId id="632" r:id="rId4"/>
    <p:sldId id="627" r:id="rId5"/>
    <p:sldId id="628" r:id="rId6"/>
    <p:sldId id="629" r:id="rId7"/>
    <p:sldId id="633" r:id="rId8"/>
    <p:sldId id="634" r:id="rId9"/>
    <p:sldId id="635" r:id="rId10"/>
    <p:sldId id="636" r:id="rId11"/>
    <p:sldId id="637" r:id="rId12"/>
    <p:sldId id="638" r:id="rId13"/>
    <p:sldId id="639" r:id="rId14"/>
    <p:sldId id="640" r:id="rId15"/>
    <p:sldId id="641" r:id="rId16"/>
    <p:sldId id="642" r:id="rId17"/>
    <p:sldId id="643" r:id="rId18"/>
    <p:sldId id="644" r:id="rId19"/>
    <p:sldId id="645" r:id="rId20"/>
    <p:sldId id="646" r:id="rId21"/>
    <p:sldId id="648" r:id="rId22"/>
    <p:sldId id="649" r:id="rId23"/>
    <p:sldId id="650" r:id="rId24"/>
    <p:sldId id="651" r:id="rId25"/>
    <p:sldId id="652" r:id="rId26"/>
    <p:sldId id="654" r:id="rId2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4FF"/>
    <a:srgbClr val="FF6600"/>
    <a:srgbClr val="4F81BD"/>
    <a:srgbClr val="3333B2"/>
    <a:srgbClr val="4044B9"/>
    <a:srgbClr val="00A249"/>
    <a:srgbClr val="00642D"/>
    <a:srgbClr val="0063AC"/>
    <a:srgbClr val="E7E7E7"/>
    <a:srgbClr val="D8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53" autoAdjust="0"/>
    <p:restoredTop sz="82535" autoAdjust="0"/>
  </p:normalViewPr>
  <p:slideViewPr>
    <p:cSldViewPr>
      <p:cViewPr varScale="1">
        <p:scale>
          <a:sx n="101" d="100"/>
          <a:sy n="101" d="100"/>
        </p:scale>
        <p:origin x="13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61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8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0B9AF00C-6D75-48A8-A194-B96D46F0E30B}" type="datetimeFigureOut">
              <a:rPr lang="en-US" smtClean="0"/>
              <a:t>3/17/24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7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7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38F204BC-D94E-4A4A-A5D3-5EDFD925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1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3/17/24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3"/>
            <a:ext cx="3169920" cy="480060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8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930" y="6597352"/>
            <a:ext cx="5052069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6597352"/>
            <a:ext cx="409193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" y="1295400"/>
            <a:ext cx="8077200" cy="1557536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509" y="6597352"/>
            <a:ext cx="4080420" cy="260648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CSCI2100D Data Structures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55068"/>
            <a:ext cx="792284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97352"/>
            <a:ext cx="4032448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dirty="0"/>
              <a:t>Tutorial 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EC681-8D43-4411-94FF-0E685A50AF1A}" type="datetime1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AVL-Tree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36733-459D-4C68-B614-1F8D3D4A1C30}" type="datetime1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AVL-Tree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5298"/>
            <a:ext cx="9144000" cy="92202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6752"/>
            <a:ext cx="8382000" cy="4929411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>
                <a:latin typeface="+mj-lt"/>
                <a:cs typeface="Times New Roman" panose="02020603050405020304" pitchFamily="18" charset="0"/>
              </a:defRPr>
            </a:lvl1pPr>
            <a:lvl2pPr>
              <a:buSzPct val="60000"/>
              <a:buFontTx/>
              <a:buBlip>
                <a:blip r:embed="rId3"/>
              </a:buBlip>
              <a:defRPr>
                <a:latin typeface="+mj-lt"/>
                <a:cs typeface="Times New Roman" panose="02020603050405020304" pitchFamily="18" charset="0"/>
              </a:defRPr>
            </a:lvl2pPr>
            <a:lvl3pPr>
              <a:defRPr>
                <a:latin typeface="+mj-lt"/>
                <a:cs typeface="Times New Roman" panose="02020603050405020304" pitchFamily="18" charset="0"/>
              </a:defRPr>
            </a:lvl3pPr>
            <a:lvl4pPr>
              <a:defRPr>
                <a:latin typeface="+mj-lt"/>
                <a:cs typeface="Times New Roman" panose="02020603050405020304" pitchFamily="18" charset="0"/>
              </a:defRPr>
            </a:lvl4pPr>
            <a:lvl5pPr>
              <a:defRPr>
                <a:latin typeface="+mj-lt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4644"/>
            <a:ext cx="9143999" cy="900183"/>
          </a:xfrm>
        </p:spPr>
        <p:txBody>
          <a:bodyPr/>
          <a:lstStyle>
            <a:lvl1pPr marL="182880" algn="l">
              <a:defRPr sz="4000" baseline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Rectangle 3"/>
          <p:cNvSpPr/>
          <p:nvPr userDrawn="1"/>
        </p:nvSpPr>
        <p:spPr>
          <a:xfrm>
            <a:off x="4091930" y="6597352"/>
            <a:ext cx="5052069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4"/>
          <p:cNvSpPr/>
          <p:nvPr userDrawn="1"/>
        </p:nvSpPr>
        <p:spPr>
          <a:xfrm>
            <a:off x="-1" y="6597352"/>
            <a:ext cx="409193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extBox 6"/>
          <p:cNvSpPr txBox="1"/>
          <p:nvPr userDrawn="1"/>
        </p:nvSpPr>
        <p:spPr>
          <a:xfrm>
            <a:off x="11509" y="6597352"/>
            <a:ext cx="4080420" cy="260648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CSCI2100D Data Structures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97352"/>
            <a:ext cx="4032448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CN" dirty="0"/>
              <a:t>Tutorial 7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/>
          <p:nvPr userDrawn="1"/>
        </p:nvSpPr>
        <p:spPr>
          <a:xfrm>
            <a:off x="4091930" y="6597352"/>
            <a:ext cx="5052069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4"/>
          <p:cNvSpPr/>
          <p:nvPr userDrawn="1"/>
        </p:nvSpPr>
        <p:spPr>
          <a:xfrm>
            <a:off x="-1" y="6597352"/>
            <a:ext cx="409193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6"/>
          <p:cNvSpPr txBox="1"/>
          <p:nvPr userDrawn="1"/>
        </p:nvSpPr>
        <p:spPr>
          <a:xfrm>
            <a:off x="11509" y="6597352"/>
            <a:ext cx="4080420" cy="260648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CSCI2100D Data Structures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97352"/>
            <a:ext cx="4032448" cy="26064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AU" b="0" i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CN" dirty="0"/>
              <a:t>Tutorial 7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Rounded Rectangle 5"/>
          <p:cNvSpPr/>
          <p:nvPr userDrawn="1"/>
        </p:nvSpPr>
        <p:spPr>
          <a:xfrm>
            <a:off x="619060" y="2884552"/>
            <a:ext cx="8077200" cy="901432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96240" y="2916168"/>
            <a:ext cx="7922840" cy="838200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992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Rectangle 3"/>
          <p:cNvSpPr/>
          <p:nvPr userDrawn="1"/>
        </p:nvSpPr>
        <p:spPr>
          <a:xfrm>
            <a:off x="4091930" y="6597352"/>
            <a:ext cx="5052069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4"/>
          <p:cNvSpPr/>
          <p:nvPr userDrawn="1"/>
        </p:nvSpPr>
        <p:spPr>
          <a:xfrm>
            <a:off x="-1" y="6597352"/>
            <a:ext cx="409193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TextBox 6"/>
          <p:cNvSpPr txBox="1"/>
          <p:nvPr userDrawn="1"/>
        </p:nvSpPr>
        <p:spPr>
          <a:xfrm>
            <a:off x="11509" y="6597352"/>
            <a:ext cx="4080420" cy="260648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CSCI2100D Data Structures</a:t>
            </a: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97352"/>
            <a:ext cx="4032448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CN" dirty="0"/>
              <a:t>Tutorial 7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3"/>
          <p:cNvSpPr/>
          <p:nvPr userDrawn="1"/>
        </p:nvSpPr>
        <p:spPr>
          <a:xfrm>
            <a:off x="4091930" y="6597352"/>
            <a:ext cx="5052069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4"/>
          <p:cNvSpPr/>
          <p:nvPr userDrawn="1"/>
        </p:nvSpPr>
        <p:spPr>
          <a:xfrm>
            <a:off x="-1" y="6597352"/>
            <a:ext cx="409193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TextBox 6"/>
          <p:cNvSpPr txBox="1"/>
          <p:nvPr userDrawn="1"/>
        </p:nvSpPr>
        <p:spPr>
          <a:xfrm>
            <a:off x="11509" y="6597352"/>
            <a:ext cx="4080420" cy="260648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CSCI2100D Data Structures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97352"/>
            <a:ext cx="4032448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CN" dirty="0"/>
              <a:t>Tutorial 7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3"/>
          <p:cNvSpPr/>
          <p:nvPr userDrawn="1"/>
        </p:nvSpPr>
        <p:spPr>
          <a:xfrm>
            <a:off x="4091930" y="6597352"/>
            <a:ext cx="5052069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4"/>
          <p:cNvSpPr/>
          <p:nvPr userDrawn="1"/>
        </p:nvSpPr>
        <p:spPr>
          <a:xfrm>
            <a:off x="-1" y="6597352"/>
            <a:ext cx="409193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Box 6"/>
          <p:cNvSpPr txBox="1"/>
          <p:nvPr userDrawn="1"/>
        </p:nvSpPr>
        <p:spPr>
          <a:xfrm>
            <a:off x="11509" y="6597352"/>
            <a:ext cx="4080420" cy="260648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CSCI2100D Data Structures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97352"/>
            <a:ext cx="4032448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CN" dirty="0"/>
              <a:t>Tutorial 7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/>
          <p:nvPr userDrawn="1"/>
        </p:nvSpPr>
        <p:spPr>
          <a:xfrm>
            <a:off x="4091930" y="6597352"/>
            <a:ext cx="5052069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4"/>
          <p:cNvSpPr/>
          <p:nvPr userDrawn="1"/>
        </p:nvSpPr>
        <p:spPr>
          <a:xfrm>
            <a:off x="-1" y="6597352"/>
            <a:ext cx="409193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Box 6"/>
          <p:cNvSpPr txBox="1"/>
          <p:nvPr userDrawn="1"/>
        </p:nvSpPr>
        <p:spPr>
          <a:xfrm>
            <a:off x="11509" y="6597352"/>
            <a:ext cx="4080420" cy="260648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CSCI2100D Data Structures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97352"/>
            <a:ext cx="4032448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CN" dirty="0"/>
              <a:t>Tutorial 7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3CDFA-330E-4CAA-8D3D-CB5AEA74F8D2}" type="datetime1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AVL-Tree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267CC-F936-4338-A5BF-4A2F6369C5A4}" type="datetime1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AVL-Tree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732611-0F25-4EBF-9023-C4FFDAAD1EC6}" type="datetime1">
              <a:rPr lang="en-US" smtClean="0"/>
              <a:t>3/17/24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AVL-Tree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7" r:id="rId3"/>
    <p:sldLayoutId id="2147483673" r:id="rId4"/>
    <p:sldLayoutId id="2147483674" r:id="rId5"/>
    <p:sldLayoutId id="2147483675" r:id="rId6"/>
    <p:sldLayoutId id="214748367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56.png"/><Relationship Id="rId17" Type="http://schemas.openxmlformats.org/officeDocument/2006/relationships/image" Target="../media/image96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55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54.png"/><Relationship Id="rId4" Type="http://schemas.openxmlformats.org/officeDocument/2006/relationships/image" Target="../media/image83.png"/><Relationship Id="rId9" Type="http://schemas.openxmlformats.org/officeDocument/2006/relationships/image" Target="../media/image53.png"/><Relationship Id="rId14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75.png"/><Relationship Id="rId3" Type="http://schemas.openxmlformats.org/officeDocument/2006/relationships/image" Target="../media/image58.png"/><Relationship Id="rId21" Type="http://schemas.openxmlformats.org/officeDocument/2006/relationships/image" Target="../media/image64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6.png"/><Relationship Id="rId25" Type="http://schemas.openxmlformats.org/officeDocument/2006/relationships/image" Target="../media/image74.png"/><Relationship Id="rId2" Type="http://schemas.openxmlformats.org/officeDocument/2006/relationships/image" Target="../media/image57.png"/><Relationship Id="rId16" Type="http://schemas.openxmlformats.org/officeDocument/2006/relationships/image" Target="../media/image95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85.png"/><Relationship Id="rId24" Type="http://schemas.openxmlformats.org/officeDocument/2006/relationships/image" Target="../media/image73.png"/><Relationship Id="rId5" Type="http://schemas.openxmlformats.org/officeDocument/2006/relationships/image" Target="../media/image60.png"/><Relationship Id="rId15" Type="http://schemas.openxmlformats.org/officeDocument/2006/relationships/image" Target="../media/image94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10" Type="http://schemas.openxmlformats.org/officeDocument/2006/relationships/image" Target="../media/image84.png"/><Relationship Id="rId19" Type="http://schemas.openxmlformats.org/officeDocument/2006/relationships/image" Target="../media/image62.png"/><Relationship Id="rId4" Type="http://schemas.openxmlformats.org/officeDocument/2006/relationships/image" Target="../media/image59.png"/><Relationship Id="rId9" Type="http://schemas.openxmlformats.org/officeDocument/2006/relationships/image" Target="../media/image83.png"/><Relationship Id="rId14" Type="http://schemas.openxmlformats.org/officeDocument/2006/relationships/image" Target="../media/image93.png"/><Relationship Id="rId22" Type="http://schemas.openxmlformats.org/officeDocument/2006/relationships/image" Target="../media/image71.png"/><Relationship Id="rId27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5.png"/><Relationship Id="rId7" Type="http://schemas.openxmlformats.org/officeDocument/2006/relationships/image" Target="../media/image118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0" Type="http://schemas.openxmlformats.org/officeDocument/2006/relationships/image" Target="../media/image80.png"/><Relationship Id="rId4" Type="http://schemas.openxmlformats.org/officeDocument/2006/relationships/image" Target="../media/image116.png"/><Relationship Id="rId9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" Type="http://schemas.openxmlformats.org/officeDocument/2006/relationships/image" Target="../media/image98.png"/><Relationship Id="rId16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87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520.png"/><Relationship Id="rId7" Type="http://schemas.openxmlformats.org/officeDocument/2006/relationships/image" Target="../media/image89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image" Target="../media/image510.png"/><Relationship Id="rId16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117.png"/><Relationship Id="rId5" Type="http://schemas.openxmlformats.org/officeDocument/2006/relationships/image" Target="../media/image540.png"/><Relationship Id="rId15" Type="http://schemas.openxmlformats.org/officeDocument/2006/relationships/image" Target="../media/image124.png"/><Relationship Id="rId10" Type="http://schemas.openxmlformats.org/officeDocument/2006/relationships/image" Target="../media/image107.png"/><Relationship Id="rId19" Type="http://schemas.openxmlformats.org/officeDocument/2006/relationships/image" Target="../media/image128.png"/><Relationship Id="rId4" Type="http://schemas.openxmlformats.org/officeDocument/2006/relationships/image" Target="../media/image530.png"/><Relationship Id="rId9" Type="http://schemas.openxmlformats.org/officeDocument/2006/relationships/image" Target="../media/image91.png"/><Relationship Id="rId14" Type="http://schemas.openxmlformats.org/officeDocument/2006/relationships/image" Target="../media/image1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0.png"/><Relationship Id="rId13" Type="http://schemas.openxmlformats.org/officeDocument/2006/relationships/image" Target="../media/image102.png"/><Relationship Id="rId18" Type="http://schemas.openxmlformats.org/officeDocument/2006/relationships/image" Target="../media/image108.png"/><Relationship Id="rId3" Type="http://schemas.openxmlformats.org/officeDocument/2006/relationships/image" Target="../media/image1230.png"/><Relationship Id="rId21" Type="http://schemas.openxmlformats.org/officeDocument/2006/relationships/image" Target="../media/image111.png"/><Relationship Id="rId7" Type="http://schemas.openxmlformats.org/officeDocument/2006/relationships/image" Target="../media/image129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" Type="http://schemas.openxmlformats.org/officeDocument/2006/relationships/image" Target="../media/image1220.png"/><Relationship Id="rId16" Type="http://schemas.openxmlformats.org/officeDocument/2006/relationships/image" Target="../media/image105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0.png"/><Relationship Id="rId11" Type="http://schemas.openxmlformats.org/officeDocument/2006/relationships/image" Target="../media/image138.png"/><Relationship Id="rId5" Type="http://schemas.openxmlformats.org/officeDocument/2006/relationships/image" Target="../media/image1250.png"/><Relationship Id="rId15" Type="http://schemas.openxmlformats.org/officeDocument/2006/relationships/image" Target="../media/image104.png"/><Relationship Id="rId23" Type="http://schemas.openxmlformats.org/officeDocument/2006/relationships/image" Target="../media/image113.png"/><Relationship Id="rId10" Type="http://schemas.openxmlformats.org/officeDocument/2006/relationships/image" Target="../media/image137.png"/><Relationship Id="rId19" Type="http://schemas.openxmlformats.org/officeDocument/2006/relationships/image" Target="../media/image109.png"/><Relationship Id="rId4" Type="http://schemas.openxmlformats.org/officeDocument/2006/relationships/image" Target="../media/image1240.png"/><Relationship Id="rId9" Type="http://schemas.openxmlformats.org/officeDocument/2006/relationships/image" Target="../media/image136.png"/><Relationship Id="rId14" Type="http://schemas.openxmlformats.org/officeDocument/2006/relationships/image" Target="../media/image103.png"/><Relationship Id="rId22" Type="http://schemas.openxmlformats.org/officeDocument/2006/relationships/image" Target="../media/image1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3" Type="http://schemas.openxmlformats.org/officeDocument/2006/relationships/image" Target="../media/image159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54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4" Type="http://schemas.openxmlformats.org/officeDocument/2006/relationships/image" Target="../media/image160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3" Type="http://schemas.openxmlformats.org/officeDocument/2006/relationships/image" Target="../media/image172.png"/><Relationship Id="rId21" Type="http://schemas.openxmlformats.org/officeDocument/2006/relationships/image" Target="../media/image177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2.png"/><Relationship Id="rId2" Type="http://schemas.openxmlformats.org/officeDocument/2006/relationships/image" Target="../media/image171.png"/><Relationship Id="rId16" Type="http://schemas.openxmlformats.org/officeDocument/2006/relationships/image" Target="../media/image111.png"/><Relationship Id="rId20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image" Target="../media/image105.png"/><Relationship Id="rId5" Type="http://schemas.openxmlformats.org/officeDocument/2006/relationships/image" Target="../media/image540.png"/><Relationship Id="rId15" Type="http://schemas.openxmlformats.org/officeDocument/2006/relationships/image" Target="../media/image110.png"/><Relationship Id="rId23" Type="http://schemas.openxmlformats.org/officeDocument/2006/relationships/image" Target="../media/image179.png"/><Relationship Id="rId10" Type="http://schemas.openxmlformats.org/officeDocument/2006/relationships/image" Target="../media/image104.png"/><Relationship Id="rId19" Type="http://schemas.openxmlformats.org/officeDocument/2006/relationships/image" Target="../media/image131.png"/><Relationship Id="rId4" Type="http://schemas.openxmlformats.org/officeDocument/2006/relationships/image" Target="../media/image173.png"/><Relationship Id="rId9" Type="http://schemas.openxmlformats.org/officeDocument/2006/relationships/image" Target="../media/image103.png"/><Relationship Id="rId14" Type="http://schemas.openxmlformats.org/officeDocument/2006/relationships/image" Target="../media/image109.png"/><Relationship Id="rId22" Type="http://schemas.openxmlformats.org/officeDocument/2006/relationships/image" Target="../media/image17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7" Type="http://schemas.openxmlformats.org/officeDocument/2006/relationships/image" Target="../media/image96.png"/><Relationship Id="rId2" Type="http://schemas.openxmlformats.org/officeDocument/2006/relationships/image" Target="../media/image132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15" Type="http://schemas.openxmlformats.org/officeDocument/2006/relationships/image" Target="../media/image94.png"/><Relationship Id="rId4" Type="http://schemas.openxmlformats.org/officeDocument/2006/relationships/image" Target="../media/image82.png"/><Relationship Id="rId14" Type="http://schemas.openxmlformats.org/officeDocument/2006/relationships/image" Target="../media/image93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7" Type="http://schemas.openxmlformats.org/officeDocument/2006/relationships/image" Target="../media/image96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4" Type="http://schemas.openxmlformats.org/officeDocument/2006/relationships/image" Target="../media/image83.png"/><Relationship Id="rId14" Type="http://schemas.openxmlformats.org/officeDocument/2006/relationships/image" Target="../media/image9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Tutorial </a:t>
            </a:r>
            <a:r>
              <a:rPr lang="en-US" altLang="zh-CN" dirty="0"/>
              <a:t>6</a:t>
            </a:r>
            <a:br>
              <a:rPr lang="en-US" altLang="zh-TW" dirty="0"/>
            </a:br>
            <a:r>
              <a:rPr lang="en-US" altLang="zh-CN" dirty="0"/>
              <a:t>AVL-Tree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altLang="zh-TW" dirty="0"/>
              <a:t>Tutorial </a:t>
            </a:r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1780" y="34290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Qintian</a:t>
            </a:r>
            <a:r>
              <a:rPr lang="zh-CN" alt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GUO</a:t>
            </a:r>
            <a:endParaRPr 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11760" y="3068960"/>
            <a:ext cx="36004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矩形 1"/>
          <p:cNvSpPr/>
          <p:nvPr/>
        </p:nvSpPr>
        <p:spPr>
          <a:xfrm>
            <a:off x="1180220" y="4294836"/>
            <a:ext cx="72082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Department of Systems Engineering and Engineering Management</a:t>
            </a:r>
          </a:p>
          <a:p>
            <a:pPr algn="ctr"/>
            <a:r>
              <a:rPr lang="en-US" dirty="0">
                <a:latin typeface="Comic Sans MS" panose="030F0702030302020204" pitchFamily="66" charset="0"/>
              </a:rPr>
              <a:t>Chinese University of Hong Kong</a:t>
            </a:r>
          </a:p>
        </p:txBody>
      </p:sp>
    </p:spTree>
    <p:extLst>
      <p:ext uri="{BB962C8B-B14F-4D97-AF65-F5344CB8AC3E}">
        <p14:creationId xmlns:p14="http://schemas.microsoft.com/office/powerpoint/2010/main" val="182625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2"/>
    </mc:Choice>
    <mc:Fallback xmlns="">
      <p:transition spd="slow" advTm="13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2-Level Imbalance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AVL-Tree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304800" y="1196752"/>
            <a:ext cx="8382000" cy="4929411"/>
          </a:xfrm>
        </p:spPr>
        <p:txBody>
          <a:bodyPr/>
          <a:lstStyle/>
          <a:p>
            <a:r>
              <a:rPr lang="en-US" dirty="0"/>
              <a:t>Two cases: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547664" y="2276872"/>
            <a:ext cx="1810234" cy="2232247"/>
            <a:chOff x="1270500" y="3645024"/>
            <a:chExt cx="1810234" cy="2232247"/>
          </a:xfrm>
        </p:grpSpPr>
        <p:sp>
          <p:nvSpPr>
            <p:cNvPr id="8" name="椭圆 7"/>
            <p:cNvSpPr/>
            <p:nvPr/>
          </p:nvSpPr>
          <p:spPr>
            <a:xfrm>
              <a:off x="1835696" y="3645024"/>
              <a:ext cx="432000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9" name="直接连接符 8"/>
            <p:cNvCxnSpPr>
              <a:stCxn id="8" idx="3"/>
            </p:cNvCxnSpPr>
            <p:nvPr/>
          </p:nvCxnSpPr>
          <p:spPr>
            <a:xfrm flipH="1">
              <a:off x="1628367" y="4013800"/>
              <a:ext cx="270594" cy="4145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等腰三角形 9"/>
            <p:cNvSpPr/>
            <p:nvPr/>
          </p:nvSpPr>
          <p:spPr>
            <a:xfrm>
              <a:off x="1270500" y="4438884"/>
              <a:ext cx="715733" cy="1438387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76338" y="5040909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&lt;A</a:t>
              </a: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2365001" y="4460477"/>
              <a:ext cx="715733" cy="1160864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直接连接符 12"/>
            <p:cNvCxnSpPr>
              <a:stCxn id="8" idx="5"/>
              <a:endCxn id="12" idx="0"/>
            </p:cNvCxnSpPr>
            <p:nvPr/>
          </p:nvCxnSpPr>
          <p:spPr>
            <a:xfrm>
              <a:off x="2204431" y="4013800"/>
              <a:ext cx="518437" cy="4466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556928" y="5140457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&gt;A</a:t>
              </a:r>
            </a:p>
          </p:txBody>
        </p:sp>
      </p:grpSp>
      <p:cxnSp>
        <p:nvCxnSpPr>
          <p:cNvPr id="15" name="直接连接符 14"/>
          <p:cNvCxnSpPr>
            <a:endCxn id="8" idx="0"/>
          </p:cNvCxnSpPr>
          <p:nvPr/>
        </p:nvCxnSpPr>
        <p:spPr>
          <a:xfrm flipH="1">
            <a:off x="2328860" y="1988840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331640" y="3060224"/>
            <a:ext cx="0" cy="144889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95536" y="3556034"/>
                <a:ext cx="8166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556034"/>
                <a:ext cx="81663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328348" y="3461402"/>
                <a:ext cx="8166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348" y="3461402"/>
                <a:ext cx="81663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>
            <a:off x="3491880" y="3060224"/>
            <a:ext cx="0" cy="122025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5751420" y="2306263"/>
            <a:ext cx="1810234" cy="2202855"/>
            <a:chOff x="1270500" y="3645024"/>
            <a:chExt cx="1810234" cy="2202855"/>
          </a:xfrm>
        </p:grpSpPr>
        <p:sp>
          <p:nvSpPr>
            <p:cNvPr id="21" name="椭圆 20"/>
            <p:cNvSpPr/>
            <p:nvPr/>
          </p:nvSpPr>
          <p:spPr>
            <a:xfrm>
              <a:off x="1835696" y="3645024"/>
              <a:ext cx="432000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2" name="直接连接符 21"/>
            <p:cNvCxnSpPr>
              <a:stCxn id="21" idx="3"/>
            </p:cNvCxnSpPr>
            <p:nvPr/>
          </p:nvCxnSpPr>
          <p:spPr>
            <a:xfrm flipH="1">
              <a:off x="1628367" y="4013800"/>
              <a:ext cx="270594" cy="4145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等腰三角形 22"/>
            <p:cNvSpPr/>
            <p:nvPr/>
          </p:nvSpPr>
          <p:spPr>
            <a:xfrm>
              <a:off x="1270500" y="4438885"/>
              <a:ext cx="715733" cy="118035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376338" y="5040909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&lt;A</a:t>
              </a:r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2365001" y="4460476"/>
              <a:ext cx="715733" cy="1387403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6" name="直接连接符 25"/>
            <p:cNvCxnSpPr>
              <a:stCxn id="21" idx="5"/>
              <a:endCxn id="25" idx="0"/>
            </p:cNvCxnSpPr>
            <p:nvPr/>
          </p:nvCxnSpPr>
          <p:spPr>
            <a:xfrm>
              <a:off x="2204431" y="4013800"/>
              <a:ext cx="518437" cy="446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2470839" y="5248523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&gt;A</a:t>
              </a:r>
            </a:p>
          </p:txBody>
        </p:sp>
      </p:grpSp>
      <p:cxnSp>
        <p:nvCxnSpPr>
          <p:cNvPr id="28" name="直接连接符 27"/>
          <p:cNvCxnSpPr>
            <a:endCxn id="21" idx="0"/>
          </p:cNvCxnSpPr>
          <p:nvPr/>
        </p:nvCxnSpPr>
        <p:spPr>
          <a:xfrm flipH="1">
            <a:off x="6532616" y="2018231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5508104" y="3089615"/>
            <a:ext cx="0" cy="122025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831166" y="3585425"/>
                <a:ext cx="58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166" y="3585425"/>
                <a:ext cx="58476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7649032" y="3490248"/>
                <a:ext cx="8166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032" y="3490248"/>
                <a:ext cx="81663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/>
          <p:cNvCxnSpPr/>
          <p:nvPr/>
        </p:nvCxnSpPr>
        <p:spPr>
          <a:xfrm flipH="1">
            <a:off x="7668344" y="3089615"/>
            <a:ext cx="0" cy="141950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331640" y="4941168"/>
                <a:ext cx="22322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D14FF"/>
                    </a:solidFill>
                  </a:rPr>
                  <a:t>Left imbalance</a:t>
                </a: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941168"/>
                <a:ext cx="2232248" cy="646331"/>
              </a:xfrm>
              <a:prstGeom prst="rect">
                <a:avLst/>
              </a:prstGeom>
              <a:blipFill>
                <a:blip r:embed="rId6"/>
                <a:stretch>
                  <a:fillRect l="-218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5751420" y="4980307"/>
                <a:ext cx="22049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D14FF"/>
                    </a:solidFill>
                  </a:rPr>
                  <a:t>Right imbalance</a:t>
                </a: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420" y="4980307"/>
                <a:ext cx="2204956" cy="646331"/>
              </a:xfrm>
              <a:prstGeom prst="rect">
                <a:avLst/>
              </a:prstGeom>
              <a:blipFill>
                <a:blip r:embed="rId7"/>
                <a:stretch>
                  <a:fillRect l="-221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43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0" grpId="0"/>
      <p:bldP spid="31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2-Level Imbalance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AVL-Tree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304800" y="1196752"/>
            <a:ext cx="8382000" cy="4929411"/>
          </a:xfrm>
        </p:spPr>
        <p:txBody>
          <a:bodyPr/>
          <a:lstStyle/>
          <a:p>
            <a:r>
              <a:rPr lang="en-US" sz="2400" b="0" dirty="0"/>
              <a:t>For left imbalance</a:t>
            </a:r>
            <a:endParaRPr lang="en-US" sz="2400" dirty="0"/>
          </a:p>
          <a:p>
            <a:pPr lvl="1"/>
            <a:r>
              <a:rPr lang="en-US" sz="2000" dirty="0"/>
              <a:t>We further have two cases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-27144" y="2408458"/>
            <a:ext cx="4522461" cy="3507011"/>
            <a:chOff x="-27144" y="2408458"/>
            <a:chExt cx="4522461" cy="3507011"/>
          </a:xfrm>
        </p:grpSpPr>
        <p:grpSp>
          <p:nvGrpSpPr>
            <p:cNvPr id="7" name="组合 6"/>
            <p:cNvGrpSpPr/>
            <p:nvPr/>
          </p:nvGrpSpPr>
          <p:grpSpPr>
            <a:xfrm>
              <a:off x="753481" y="2408458"/>
              <a:ext cx="3174523" cy="2953183"/>
              <a:chOff x="377475" y="2348880"/>
              <a:chExt cx="3174523" cy="2953183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77475" y="2636912"/>
                <a:ext cx="3174523" cy="2665151"/>
                <a:chOff x="244327" y="3645024"/>
                <a:chExt cx="3174523" cy="2665151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1835696" y="3645024"/>
                  <a:ext cx="432000" cy="43204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901720" y="4337856"/>
                  <a:ext cx="432000" cy="4320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cxnSp>
              <p:nvCxnSpPr>
                <p:cNvPr id="12" name="直接连接符 11"/>
                <p:cNvCxnSpPr>
                  <a:stCxn id="10" idx="3"/>
                  <a:endCxn id="11" idx="7"/>
                </p:cNvCxnSpPr>
                <p:nvPr/>
              </p:nvCxnSpPr>
              <p:spPr>
                <a:xfrm flipH="1">
                  <a:off x="1270455" y="4013800"/>
                  <a:ext cx="628506" cy="3873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11" idx="3"/>
                  <a:endCxn id="14" idx="0"/>
                </p:cNvCxnSpPr>
                <p:nvPr/>
              </p:nvCxnSpPr>
              <p:spPr>
                <a:xfrm flipH="1">
                  <a:off x="602194" y="4706632"/>
                  <a:ext cx="362791" cy="4343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等腰三角形 13"/>
                <p:cNvSpPr/>
                <p:nvPr/>
              </p:nvSpPr>
              <p:spPr>
                <a:xfrm>
                  <a:off x="244327" y="5140935"/>
                  <a:ext cx="715733" cy="1160864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326281" y="5877272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&lt;A</a:t>
                  </a:r>
                </a:p>
              </p:txBody>
            </p:sp>
            <p:cxnSp>
              <p:nvCxnSpPr>
                <p:cNvPr id="16" name="直接连接符 15"/>
                <p:cNvCxnSpPr>
                  <a:stCxn id="11" idx="5"/>
                  <a:endCxn id="17" idx="0"/>
                </p:cNvCxnSpPr>
                <p:nvPr/>
              </p:nvCxnSpPr>
              <p:spPr>
                <a:xfrm>
                  <a:off x="1270455" y="4706632"/>
                  <a:ext cx="292082" cy="4488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等腰三角形 16"/>
                <p:cNvSpPr/>
                <p:nvPr/>
              </p:nvSpPr>
              <p:spPr>
                <a:xfrm>
                  <a:off x="1204670" y="5155492"/>
                  <a:ext cx="715733" cy="1114150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1302316" y="5910065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&lt;A</a:t>
                  </a: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1332680" y="5598249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&gt;B</a:t>
                  </a:r>
                </a:p>
              </p:txBody>
            </p:sp>
            <p:sp>
              <p:nvSpPr>
                <p:cNvPr id="20" name="等腰三角形 19"/>
                <p:cNvSpPr/>
                <p:nvPr/>
              </p:nvSpPr>
              <p:spPr>
                <a:xfrm>
                  <a:off x="2703117" y="4486767"/>
                  <a:ext cx="715733" cy="1246489"/>
                </a:xfrm>
                <a:prstGeom prst="triangl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1" name="直接连接符 20"/>
                <p:cNvCxnSpPr>
                  <a:stCxn id="10" idx="5"/>
                  <a:endCxn id="20" idx="0"/>
                </p:cNvCxnSpPr>
                <p:nvPr/>
              </p:nvCxnSpPr>
              <p:spPr>
                <a:xfrm>
                  <a:off x="2204431" y="4013800"/>
                  <a:ext cx="856553" cy="47296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文本框 21"/>
                <p:cNvSpPr txBox="1"/>
                <p:nvPr/>
              </p:nvSpPr>
              <p:spPr>
                <a:xfrm>
                  <a:off x="2808955" y="5204242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&gt;A</a:t>
                  </a:r>
                </a:p>
              </p:txBody>
            </p:sp>
          </p:grpSp>
          <p:cxnSp>
            <p:nvCxnSpPr>
              <p:cNvPr id="9" name="直接连接符 8"/>
              <p:cNvCxnSpPr>
                <a:endCxn id="10" idx="0"/>
              </p:cNvCxnSpPr>
              <p:nvPr/>
            </p:nvCxnSpPr>
            <p:spPr>
              <a:xfrm flipH="1">
                <a:off x="2184844" y="2348880"/>
                <a:ext cx="0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-27144" y="4402188"/>
                  <a:ext cx="7806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US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144" y="4402188"/>
                  <a:ext cx="780625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/>
            <p:nvPr/>
          </p:nvCxnSpPr>
          <p:spPr>
            <a:xfrm>
              <a:off x="683568" y="4159995"/>
              <a:ext cx="0" cy="12202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2459921" y="4849770"/>
                  <a:ext cx="14541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2000" b="0" dirty="0"/>
                    <a:t> or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endParaRPr lang="en-US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9921" y="4849770"/>
                  <a:ext cx="1454104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箭头连接符 25"/>
            <p:cNvCxnSpPr/>
            <p:nvPr/>
          </p:nvCxnSpPr>
          <p:spPr>
            <a:xfrm>
              <a:off x="2511870" y="4171928"/>
              <a:ext cx="0" cy="12202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4134395" y="4055653"/>
                  <a:ext cx="3609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395" y="4055653"/>
                  <a:ext cx="360922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/>
            <p:cNvCxnSpPr/>
            <p:nvPr/>
          </p:nvCxnSpPr>
          <p:spPr>
            <a:xfrm>
              <a:off x="4031199" y="3577866"/>
              <a:ext cx="0" cy="12202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28726" y="5546137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/>
                <a:t>Case 1.1: Left-Left</a:t>
              </a:r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7E63502-C0E0-184A-B604-7C3CE0405C24}"/>
              </a:ext>
            </a:extLst>
          </p:cNvPr>
          <p:cNvGrpSpPr/>
          <p:nvPr/>
        </p:nvGrpSpPr>
        <p:grpSpPr>
          <a:xfrm>
            <a:off x="4711633" y="2223962"/>
            <a:ext cx="4387317" cy="3507011"/>
            <a:chOff x="4711633" y="2223962"/>
            <a:chExt cx="4387317" cy="35070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4711633" y="4344132"/>
                  <a:ext cx="7806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1633" y="4344132"/>
                  <a:ext cx="780625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组合 53"/>
            <p:cNvGrpSpPr/>
            <p:nvPr/>
          </p:nvGrpSpPr>
          <p:grpSpPr>
            <a:xfrm>
              <a:off x="5287201" y="2223962"/>
              <a:ext cx="3811749" cy="3507011"/>
              <a:chOff x="5287201" y="2223962"/>
              <a:chExt cx="3811749" cy="3507011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5357114" y="2223962"/>
                <a:ext cx="3174523" cy="2983726"/>
                <a:chOff x="377475" y="2348880"/>
                <a:chExt cx="3174523" cy="2983726"/>
              </a:xfrm>
            </p:grpSpPr>
            <p:grpSp>
              <p:nvGrpSpPr>
                <p:cNvPr id="31" name="组合 30"/>
                <p:cNvGrpSpPr/>
                <p:nvPr/>
              </p:nvGrpSpPr>
              <p:grpSpPr>
                <a:xfrm>
                  <a:off x="377475" y="2636912"/>
                  <a:ext cx="3174523" cy="2695694"/>
                  <a:chOff x="244327" y="3645024"/>
                  <a:chExt cx="3174523" cy="2695694"/>
                </a:xfrm>
              </p:grpSpPr>
              <p:sp>
                <p:nvSpPr>
                  <p:cNvPr id="33" name="椭圆 32"/>
                  <p:cNvSpPr/>
                  <p:nvPr/>
                </p:nvSpPr>
                <p:spPr>
                  <a:xfrm>
                    <a:off x="1835696" y="3645024"/>
                    <a:ext cx="432000" cy="432048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34" name="椭圆 33"/>
                  <p:cNvSpPr/>
                  <p:nvPr/>
                </p:nvSpPr>
                <p:spPr>
                  <a:xfrm>
                    <a:off x="901720" y="4337856"/>
                    <a:ext cx="432000" cy="432048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B</a:t>
                    </a:r>
                  </a:p>
                </p:txBody>
              </p:sp>
              <p:cxnSp>
                <p:nvCxnSpPr>
                  <p:cNvPr id="35" name="直接连接符 34"/>
                  <p:cNvCxnSpPr>
                    <a:stCxn id="33" idx="3"/>
                    <a:endCxn id="34" idx="7"/>
                  </p:cNvCxnSpPr>
                  <p:nvPr/>
                </p:nvCxnSpPr>
                <p:spPr>
                  <a:xfrm flipH="1">
                    <a:off x="1270455" y="4013800"/>
                    <a:ext cx="628506" cy="38732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>
                    <a:stCxn id="34" idx="3"/>
                    <a:endCxn id="37" idx="0"/>
                  </p:cNvCxnSpPr>
                  <p:nvPr/>
                </p:nvCxnSpPr>
                <p:spPr>
                  <a:xfrm flipH="1">
                    <a:off x="602194" y="4706632"/>
                    <a:ext cx="362791" cy="43430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等腰三角形 36"/>
                  <p:cNvSpPr/>
                  <p:nvPr/>
                </p:nvSpPr>
                <p:spPr>
                  <a:xfrm>
                    <a:off x="244327" y="5140935"/>
                    <a:ext cx="715733" cy="1057479"/>
                  </a:xfrm>
                  <a:prstGeom prst="triangl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350414" y="5746657"/>
                    <a:ext cx="50405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+mn-lt"/>
                      </a:rPr>
                      <a:t>&lt;A</a:t>
                    </a:r>
                  </a:p>
                </p:txBody>
              </p:sp>
              <p:cxnSp>
                <p:nvCxnSpPr>
                  <p:cNvPr id="39" name="直接连接符 38"/>
                  <p:cNvCxnSpPr>
                    <a:stCxn id="34" idx="5"/>
                    <a:endCxn id="40" idx="0"/>
                  </p:cNvCxnSpPr>
                  <p:nvPr/>
                </p:nvCxnSpPr>
                <p:spPr>
                  <a:xfrm>
                    <a:off x="1270455" y="4706632"/>
                    <a:ext cx="292082" cy="44885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等腰三角形 39"/>
                  <p:cNvSpPr/>
                  <p:nvPr/>
                </p:nvSpPr>
                <p:spPr>
                  <a:xfrm>
                    <a:off x="1204670" y="5155491"/>
                    <a:ext cx="715733" cy="1185227"/>
                  </a:xfrm>
                  <a:prstGeom prst="triangl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302316" y="5910065"/>
                    <a:ext cx="50405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+mn-lt"/>
                      </a:rPr>
                      <a:t>&lt;A</a:t>
                    </a: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332680" y="5598249"/>
                    <a:ext cx="50405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+mn-lt"/>
                      </a:rPr>
                      <a:t>&gt;B</a:t>
                    </a:r>
                  </a:p>
                </p:txBody>
              </p:sp>
              <p:sp>
                <p:nvSpPr>
                  <p:cNvPr id="43" name="等腰三角形 42"/>
                  <p:cNvSpPr/>
                  <p:nvPr/>
                </p:nvSpPr>
                <p:spPr>
                  <a:xfrm>
                    <a:off x="2703117" y="4486767"/>
                    <a:ext cx="715733" cy="1246489"/>
                  </a:xfrm>
                  <a:prstGeom prst="triangl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44" name="直接连接符 43"/>
                  <p:cNvCxnSpPr>
                    <a:stCxn id="33" idx="5"/>
                    <a:endCxn id="43" idx="0"/>
                  </p:cNvCxnSpPr>
                  <p:nvPr/>
                </p:nvCxnSpPr>
                <p:spPr>
                  <a:xfrm>
                    <a:off x="2204431" y="4013800"/>
                    <a:ext cx="856553" cy="47296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2808955" y="5204242"/>
                    <a:ext cx="50405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+mn-lt"/>
                      </a:rPr>
                      <a:t>&gt;A</a:t>
                    </a:r>
                  </a:p>
                </p:txBody>
              </p:sp>
            </p:grpSp>
            <p:cxnSp>
              <p:nvCxnSpPr>
                <p:cNvPr id="32" name="直接连接符 31"/>
                <p:cNvCxnSpPr>
                  <a:endCxn id="33" idx="0"/>
                </p:cNvCxnSpPr>
                <p:nvPr/>
              </p:nvCxnSpPr>
              <p:spPr>
                <a:xfrm flipH="1">
                  <a:off x="2184844" y="2348880"/>
                  <a:ext cx="0" cy="2880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箭头连接符 46"/>
              <p:cNvCxnSpPr/>
              <p:nvPr/>
            </p:nvCxnSpPr>
            <p:spPr>
              <a:xfrm>
                <a:off x="5287201" y="3975499"/>
                <a:ext cx="4879" cy="10898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7063554" y="4665274"/>
                    <a:ext cx="100385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lang="en-US" sz="2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48" name="文本框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3554" y="4665274"/>
                    <a:ext cx="1003856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直接箭头连接符 48"/>
              <p:cNvCxnSpPr/>
              <p:nvPr/>
            </p:nvCxnSpPr>
            <p:spPr>
              <a:xfrm>
                <a:off x="7115503" y="3987432"/>
                <a:ext cx="0" cy="12202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8738028" y="3871157"/>
                    <a:ext cx="3609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0" name="文本框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38028" y="3871157"/>
                    <a:ext cx="360922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直接箭头连接符 50"/>
              <p:cNvCxnSpPr/>
              <p:nvPr/>
            </p:nvCxnSpPr>
            <p:spPr>
              <a:xfrm>
                <a:off x="8634832" y="3393370"/>
                <a:ext cx="0" cy="12202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/>
              <p:cNvSpPr txBox="1"/>
              <p:nvPr/>
            </p:nvSpPr>
            <p:spPr>
              <a:xfrm>
                <a:off x="5832359" y="5361641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Case 1.2: Left-Right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84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 right imbalance</a:t>
            </a:r>
          </a:p>
          <a:p>
            <a:pPr lvl="1"/>
            <a:r>
              <a:rPr lang="en-US" sz="2000" dirty="0"/>
              <a:t>We further have two cases (mirror cases for left imbalance)</a:t>
            </a:r>
          </a:p>
          <a:p>
            <a:pPr lvl="1"/>
            <a:r>
              <a:rPr lang="en-US" sz="2000" dirty="0"/>
              <a:t>Right-Right mirrors to Left-Left, Right-Left mirrors to Left-Right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2-Level Imbalance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AVL-Tree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4895639" y="2802994"/>
            <a:ext cx="3896437" cy="3519344"/>
            <a:chOff x="248799" y="2606819"/>
            <a:chExt cx="3896437" cy="3519344"/>
          </a:xfrm>
        </p:grpSpPr>
        <p:sp>
          <p:nvSpPr>
            <p:cNvPr id="6" name="文本框 5"/>
            <p:cNvSpPr txBox="1"/>
            <p:nvPr/>
          </p:nvSpPr>
          <p:spPr>
            <a:xfrm>
              <a:off x="1259632" y="5756831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/>
                <a:t>Case 2.2: Right-Left</a:t>
              </a:r>
              <a:endParaRPr lang="en-US" dirty="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48799" y="2606819"/>
              <a:ext cx="3896437" cy="3009049"/>
              <a:chOff x="897506" y="2408458"/>
              <a:chExt cx="3896437" cy="3009049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1357859" y="2408458"/>
                <a:ext cx="2892841" cy="2973846"/>
                <a:chOff x="981853" y="2348880"/>
                <a:chExt cx="2892841" cy="2973846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981853" y="2636912"/>
                  <a:ext cx="2892841" cy="2685814"/>
                  <a:chOff x="848705" y="3645024"/>
                  <a:chExt cx="2892841" cy="2685814"/>
                </a:xfrm>
              </p:grpSpPr>
              <p:sp>
                <p:nvSpPr>
                  <p:cNvPr id="19" name="椭圆 18"/>
                  <p:cNvSpPr/>
                  <p:nvPr/>
                </p:nvSpPr>
                <p:spPr>
                  <a:xfrm>
                    <a:off x="1835696" y="3645024"/>
                    <a:ext cx="432000" cy="432048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20" name="椭圆 19"/>
                  <p:cNvSpPr/>
                  <p:nvPr/>
                </p:nvSpPr>
                <p:spPr>
                  <a:xfrm>
                    <a:off x="2649866" y="4217249"/>
                    <a:ext cx="432000" cy="432048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B</a:t>
                    </a:r>
                  </a:p>
                </p:txBody>
              </p:sp>
              <p:cxnSp>
                <p:nvCxnSpPr>
                  <p:cNvPr id="21" name="直接连接符 20"/>
                  <p:cNvCxnSpPr>
                    <a:stCxn id="19" idx="3"/>
                    <a:endCxn id="22" idx="0"/>
                  </p:cNvCxnSpPr>
                  <p:nvPr/>
                </p:nvCxnSpPr>
                <p:spPr>
                  <a:xfrm flipH="1">
                    <a:off x="1206572" y="4013800"/>
                    <a:ext cx="692389" cy="43055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等腰三角形 21"/>
                  <p:cNvSpPr/>
                  <p:nvPr/>
                </p:nvSpPr>
                <p:spPr>
                  <a:xfrm>
                    <a:off x="848705" y="4444354"/>
                    <a:ext cx="715733" cy="1160864"/>
                  </a:xfrm>
                  <a:prstGeom prst="triangl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977758" y="5019746"/>
                    <a:ext cx="50405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+mn-lt"/>
                      </a:rPr>
                      <a:t>&lt;A</a:t>
                    </a:r>
                  </a:p>
                </p:txBody>
              </p:sp>
              <p:cxnSp>
                <p:nvCxnSpPr>
                  <p:cNvPr id="24" name="直接连接符 23"/>
                  <p:cNvCxnSpPr>
                    <a:stCxn id="20" idx="5"/>
                    <a:endCxn id="28" idx="0"/>
                  </p:cNvCxnSpPr>
                  <p:nvPr/>
                </p:nvCxnSpPr>
                <p:spPr>
                  <a:xfrm>
                    <a:off x="3018601" y="4586025"/>
                    <a:ext cx="365079" cy="38897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等腰三角形 24"/>
                  <p:cNvSpPr/>
                  <p:nvPr/>
                </p:nvSpPr>
                <p:spPr>
                  <a:xfrm>
                    <a:off x="1983248" y="5077182"/>
                    <a:ext cx="715733" cy="1253656"/>
                  </a:xfrm>
                  <a:prstGeom prst="triangl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2080894" y="5831755"/>
                    <a:ext cx="50405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+mn-lt"/>
                      </a:rPr>
                      <a:t>&lt;B</a:t>
                    </a:r>
                  </a:p>
                </p:txBody>
              </p:sp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2111258" y="5519939"/>
                    <a:ext cx="50405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+mn-lt"/>
                      </a:rPr>
                      <a:t>&gt;A</a:t>
                    </a:r>
                  </a:p>
                </p:txBody>
              </p:sp>
              <p:sp>
                <p:nvSpPr>
                  <p:cNvPr id="28" name="等腰三角形 27"/>
                  <p:cNvSpPr/>
                  <p:nvPr/>
                </p:nvSpPr>
                <p:spPr>
                  <a:xfrm>
                    <a:off x="3025813" y="4975004"/>
                    <a:ext cx="715733" cy="1246489"/>
                  </a:xfrm>
                  <a:prstGeom prst="triangl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29" name="直接连接符 28"/>
                  <p:cNvCxnSpPr>
                    <a:stCxn id="19" idx="5"/>
                    <a:endCxn id="20" idx="1"/>
                  </p:cNvCxnSpPr>
                  <p:nvPr/>
                </p:nvCxnSpPr>
                <p:spPr>
                  <a:xfrm>
                    <a:off x="2204431" y="4013800"/>
                    <a:ext cx="508700" cy="26672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3158611" y="5665289"/>
                    <a:ext cx="50405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+mn-lt"/>
                      </a:rPr>
                      <a:t>&gt;B</a:t>
                    </a:r>
                  </a:p>
                </p:txBody>
              </p:sp>
            </p:grpSp>
            <p:cxnSp>
              <p:nvCxnSpPr>
                <p:cNvPr id="18" name="直接连接符 17"/>
                <p:cNvCxnSpPr>
                  <a:endCxn id="19" idx="0"/>
                </p:cNvCxnSpPr>
                <p:nvPr/>
              </p:nvCxnSpPr>
              <p:spPr>
                <a:xfrm flipH="1">
                  <a:off x="2184844" y="2348880"/>
                  <a:ext cx="0" cy="2880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85802" y="4693159"/>
                    <a:ext cx="78062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lang="en-US" sz="2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30" name="文本框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5802" y="4693159"/>
                    <a:ext cx="780625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直接箭头连接符 10"/>
              <p:cNvCxnSpPr/>
              <p:nvPr/>
            </p:nvCxnSpPr>
            <p:spPr>
              <a:xfrm>
                <a:off x="2425800" y="4197250"/>
                <a:ext cx="0" cy="12202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4369105" y="4525012"/>
                    <a:ext cx="42483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9105" y="4525012"/>
                    <a:ext cx="424838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接箭头连接符 12"/>
              <p:cNvCxnSpPr/>
              <p:nvPr/>
            </p:nvCxnSpPr>
            <p:spPr>
              <a:xfrm>
                <a:off x="1228726" y="3445017"/>
                <a:ext cx="0" cy="12202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897506" y="3883069"/>
                    <a:ext cx="3609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506" y="3883069"/>
                    <a:ext cx="360922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接箭头连接符 14"/>
              <p:cNvCxnSpPr/>
              <p:nvPr/>
            </p:nvCxnSpPr>
            <p:spPr>
              <a:xfrm>
                <a:off x="4355976" y="4063074"/>
                <a:ext cx="0" cy="12202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20" idx="3"/>
                <a:endCxn id="25" idx="0"/>
              </p:cNvCxnSpPr>
              <p:nvPr/>
            </p:nvCxnSpPr>
            <p:spPr>
              <a:xfrm flipH="1">
                <a:off x="2850269" y="3637491"/>
                <a:ext cx="372016" cy="49115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组合 54"/>
          <p:cNvGrpSpPr/>
          <p:nvPr/>
        </p:nvGrpSpPr>
        <p:grpSpPr>
          <a:xfrm>
            <a:off x="691263" y="2683718"/>
            <a:ext cx="4251068" cy="3587884"/>
            <a:chOff x="4710951" y="2525816"/>
            <a:chExt cx="4251068" cy="3587884"/>
          </a:xfrm>
        </p:grpSpPr>
        <p:sp>
          <p:nvSpPr>
            <p:cNvPr id="7" name="文本框 6"/>
            <p:cNvSpPr txBox="1"/>
            <p:nvPr/>
          </p:nvSpPr>
          <p:spPr>
            <a:xfrm>
              <a:off x="5571228" y="5744368"/>
              <a:ext cx="2802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/>
                <a:t>Case 2.1: Right-Right</a:t>
              </a:r>
              <a:endParaRPr lang="en-US" dirty="0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710951" y="2525816"/>
              <a:ext cx="4251068" cy="3090052"/>
              <a:chOff x="897506" y="2408458"/>
              <a:chExt cx="4251068" cy="3090052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57859" y="2408458"/>
                <a:ext cx="2892841" cy="3090052"/>
                <a:chOff x="981853" y="2348880"/>
                <a:chExt cx="2892841" cy="3090052"/>
              </a:xfrm>
            </p:grpSpPr>
            <p:grpSp>
              <p:nvGrpSpPr>
                <p:cNvPr id="40" name="组合 39"/>
                <p:cNvGrpSpPr/>
                <p:nvPr/>
              </p:nvGrpSpPr>
              <p:grpSpPr>
                <a:xfrm>
                  <a:off x="981853" y="2636912"/>
                  <a:ext cx="2892841" cy="2802020"/>
                  <a:chOff x="848705" y="3645024"/>
                  <a:chExt cx="2892841" cy="2802020"/>
                </a:xfrm>
              </p:grpSpPr>
              <p:sp>
                <p:nvSpPr>
                  <p:cNvPr id="42" name="椭圆 41"/>
                  <p:cNvSpPr/>
                  <p:nvPr/>
                </p:nvSpPr>
                <p:spPr>
                  <a:xfrm>
                    <a:off x="1835696" y="3645024"/>
                    <a:ext cx="432000" cy="432048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43" name="椭圆 42"/>
                  <p:cNvSpPr/>
                  <p:nvPr/>
                </p:nvSpPr>
                <p:spPr>
                  <a:xfrm>
                    <a:off x="2649866" y="4217249"/>
                    <a:ext cx="432000" cy="432048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B</a:t>
                    </a:r>
                  </a:p>
                </p:txBody>
              </p:sp>
              <p:cxnSp>
                <p:nvCxnSpPr>
                  <p:cNvPr id="44" name="直接连接符 43"/>
                  <p:cNvCxnSpPr>
                    <a:stCxn id="42" idx="3"/>
                    <a:endCxn id="45" idx="0"/>
                  </p:cNvCxnSpPr>
                  <p:nvPr/>
                </p:nvCxnSpPr>
                <p:spPr>
                  <a:xfrm flipH="1">
                    <a:off x="1206572" y="4013800"/>
                    <a:ext cx="692389" cy="43055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等腰三角形 44"/>
                  <p:cNvSpPr/>
                  <p:nvPr/>
                </p:nvSpPr>
                <p:spPr>
                  <a:xfrm>
                    <a:off x="848705" y="4444354"/>
                    <a:ext cx="715733" cy="1160864"/>
                  </a:xfrm>
                  <a:prstGeom prst="triangl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977758" y="5019746"/>
                    <a:ext cx="50405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+mn-lt"/>
                      </a:rPr>
                      <a:t>&lt;A</a:t>
                    </a:r>
                  </a:p>
                </p:txBody>
              </p:sp>
              <p:cxnSp>
                <p:nvCxnSpPr>
                  <p:cNvPr id="47" name="直接连接符 46"/>
                  <p:cNvCxnSpPr>
                    <a:stCxn id="43" idx="5"/>
                    <a:endCxn id="51" idx="0"/>
                  </p:cNvCxnSpPr>
                  <p:nvPr/>
                </p:nvCxnSpPr>
                <p:spPr>
                  <a:xfrm>
                    <a:off x="3018601" y="4586025"/>
                    <a:ext cx="365079" cy="38897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等腰三角形 47"/>
                  <p:cNvSpPr/>
                  <p:nvPr/>
                </p:nvSpPr>
                <p:spPr>
                  <a:xfrm>
                    <a:off x="1983248" y="5077182"/>
                    <a:ext cx="715733" cy="1253656"/>
                  </a:xfrm>
                  <a:prstGeom prst="triangl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9" name="文本框 48"/>
                  <p:cNvSpPr txBox="1"/>
                  <p:nvPr/>
                </p:nvSpPr>
                <p:spPr>
                  <a:xfrm>
                    <a:off x="2080894" y="5831755"/>
                    <a:ext cx="50405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+mn-lt"/>
                      </a:rPr>
                      <a:t>&lt;B</a:t>
                    </a:r>
                  </a:p>
                </p:txBody>
              </p: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2111258" y="5519939"/>
                    <a:ext cx="50405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+mn-lt"/>
                      </a:rPr>
                      <a:t>&gt;A</a:t>
                    </a:r>
                  </a:p>
                </p:txBody>
              </p:sp>
              <p:sp>
                <p:nvSpPr>
                  <p:cNvPr id="51" name="等腰三角形 50"/>
                  <p:cNvSpPr/>
                  <p:nvPr/>
                </p:nvSpPr>
                <p:spPr>
                  <a:xfrm>
                    <a:off x="3025813" y="4975004"/>
                    <a:ext cx="715733" cy="1472040"/>
                  </a:xfrm>
                  <a:prstGeom prst="triangl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52" name="直接连接符 51"/>
                  <p:cNvCxnSpPr>
                    <a:stCxn id="42" idx="5"/>
                    <a:endCxn id="43" idx="1"/>
                  </p:cNvCxnSpPr>
                  <p:nvPr/>
                </p:nvCxnSpPr>
                <p:spPr>
                  <a:xfrm>
                    <a:off x="2204431" y="4013800"/>
                    <a:ext cx="508700" cy="26672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文本框 52"/>
                  <p:cNvSpPr txBox="1"/>
                  <p:nvPr/>
                </p:nvSpPr>
                <p:spPr>
                  <a:xfrm>
                    <a:off x="3168670" y="5797326"/>
                    <a:ext cx="50405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+mn-lt"/>
                      </a:rPr>
                      <a:t>&gt;B</a:t>
                    </a:r>
                  </a:p>
                </p:txBody>
              </p:sp>
            </p:grpSp>
            <p:cxnSp>
              <p:nvCxnSpPr>
                <p:cNvPr id="41" name="直接连接符 40"/>
                <p:cNvCxnSpPr>
                  <a:endCxn id="42" idx="0"/>
                </p:cNvCxnSpPr>
                <p:nvPr/>
              </p:nvCxnSpPr>
              <p:spPr>
                <a:xfrm flipH="1">
                  <a:off x="2184844" y="2348880"/>
                  <a:ext cx="0" cy="2880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1156192" y="4947199"/>
                    <a:ext cx="153003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r>
                      <a:rPr lang="en-US" sz="2000" b="0" dirty="0"/>
                      <a:t> or </a:t>
                    </a:r>
                    <a14:m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a14:m>
                    <a:endParaRPr lang="en-US" sz="2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66" name="文本框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192" y="4947199"/>
                    <a:ext cx="1530038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7576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直接箭头连接符 33"/>
              <p:cNvCxnSpPr/>
              <p:nvPr/>
            </p:nvCxnSpPr>
            <p:spPr>
              <a:xfrm>
                <a:off x="2425800" y="4197250"/>
                <a:ext cx="0" cy="12202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4369104" y="4525012"/>
                    <a:ext cx="77947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68" name="文本框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9104" y="4525012"/>
                    <a:ext cx="779470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直接箭头连接符 35"/>
              <p:cNvCxnSpPr/>
              <p:nvPr/>
            </p:nvCxnSpPr>
            <p:spPr>
              <a:xfrm>
                <a:off x="1228726" y="3445017"/>
                <a:ext cx="0" cy="12202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897506" y="3883069"/>
                    <a:ext cx="3609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70" name="文本框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506" y="3883069"/>
                    <a:ext cx="360922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直接箭头连接符 37"/>
              <p:cNvCxnSpPr/>
              <p:nvPr/>
            </p:nvCxnSpPr>
            <p:spPr>
              <a:xfrm>
                <a:off x="4355976" y="4063074"/>
                <a:ext cx="13129" cy="1435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43" idx="3"/>
                <a:endCxn id="48" idx="0"/>
              </p:cNvCxnSpPr>
              <p:nvPr/>
            </p:nvCxnSpPr>
            <p:spPr>
              <a:xfrm flipH="1">
                <a:off x="2850269" y="3637491"/>
                <a:ext cx="372016" cy="49115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1414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Rebalancing Left-Left Imbalance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AVL-Tree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52" name="组合 51"/>
          <p:cNvGrpSpPr/>
          <p:nvPr/>
        </p:nvGrpSpPr>
        <p:grpSpPr>
          <a:xfrm>
            <a:off x="3356891" y="1375525"/>
            <a:ext cx="2195676" cy="973865"/>
            <a:chOff x="3351128" y="1401420"/>
            <a:chExt cx="2195676" cy="973865"/>
          </a:xfrm>
        </p:grpSpPr>
        <p:sp>
          <p:nvSpPr>
            <p:cNvPr id="23" name="右箭头 22"/>
            <p:cNvSpPr/>
            <p:nvPr/>
          </p:nvSpPr>
          <p:spPr>
            <a:xfrm>
              <a:off x="4006685" y="2006509"/>
              <a:ext cx="936102" cy="3687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351128" y="1401420"/>
              <a:ext cx="2195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Right-Rotation on A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93112" y="1299433"/>
            <a:ext cx="3346324" cy="3820120"/>
            <a:chOff x="693112" y="1299433"/>
            <a:chExt cx="3346324" cy="3820120"/>
          </a:xfrm>
        </p:grpSpPr>
        <p:grpSp>
          <p:nvGrpSpPr>
            <p:cNvPr id="6" name="组合 5"/>
            <p:cNvGrpSpPr/>
            <p:nvPr/>
          </p:nvGrpSpPr>
          <p:grpSpPr>
            <a:xfrm>
              <a:off x="864913" y="1299433"/>
              <a:ext cx="3174523" cy="3085137"/>
              <a:chOff x="377475" y="2348880"/>
              <a:chExt cx="3174523" cy="3085137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77475" y="2636912"/>
                <a:ext cx="3174523" cy="2797105"/>
                <a:chOff x="244327" y="3645024"/>
                <a:chExt cx="3174523" cy="2797105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835696" y="3645024"/>
                  <a:ext cx="432000" cy="43204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901720" y="4337856"/>
                  <a:ext cx="432000" cy="4320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cxnSp>
              <p:nvCxnSpPr>
                <p:cNvPr id="11" name="直接连接符 10"/>
                <p:cNvCxnSpPr>
                  <a:stCxn id="9" idx="3"/>
                  <a:endCxn id="10" idx="7"/>
                </p:cNvCxnSpPr>
                <p:nvPr/>
              </p:nvCxnSpPr>
              <p:spPr>
                <a:xfrm flipH="1">
                  <a:off x="1270455" y="4013800"/>
                  <a:ext cx="628506" cy="3873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10" idx="3"/>
                  <a:endCxn id="13" idx="0"/>
                </p:cNvCxnSpPr>
                <p:nvPr/>
              </p:nvCxnSpPr>
              <p:spPr>
                <a:xfrm flipH="1">
                  <a:off x="602194" y="4706632"/>
                  <a:ext cx="362791" cy="4343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等腰三角形 12"/>
                <p:cNvSpPr/>
                <p:nvPr/>
              </p:nvSpPr>
              <p:spPr>
                <a:xfrm>
                  <a:off x="244327" y="5140935"/>
                  <a:ext cx="715733" cy="1301194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326281" y="5877272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&lt;A</a:t>
                  </a:r>
                </a:p>
              </p:txBody>
            </p:sp>
            <p:cxnSp>
              <p:nvCxnSpPr>
                <p:cNvPr id="15" name="直接连接符 14"/>
                <p:cNvCxnSpPr>
                  <a:stCxn id="10" idx="5"/>
                  <a:endCxn id="16" idx="0"/>
                </p:cNvCxnSpPr>
                <p:nvPr/>
              </p:nvCxnSpPr>
              <p:spPr>
                <a:xfrm>
                  <a:off x="1270455" y="4706632"/>
                  <a:ext cx="292082" cy="4488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等腰三角形 15"/>
                <p:cNvSpPr/>
                <p:nvPr/>
              </p:nvSpPr>
              <p:spPr>
                <a:xfrm>
                  <a:off x="1204670" y="5155492"/>
                  <a:ext cx="715733" cy="1114150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1302316" y="5910065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&gt;B</a:t>
                  </a:r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1332680" y="5598249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&lt;A</a:t>
                  </a:r>
                </a:p>
              </p:txBody>
            </p:sp>
            <p:sp>
              <p:nvSpPr>
                <p:cNvPr id="19" name="等腰三角形 18"/>
                <p:cNvSpPr/>
                <p:nvPr/>
              </p:nvSpPr>
              <p:spPr>
                <a:xfrm>
                  <a:off x="2703117" y="4486767"/>
                  <a:ext cx="715733" cy="1246489"/>
                </a:xfrm>
                <a:prstGeom prst="triangl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0" name="直接连接符 19"/>
                <p:cNvCxnSpPr>
                  <a:stCxn id="9" idx="5"/>
                  <a:endCxn id="19" idx="0"/>
                </p:cNvCxnSpPr>
                <p:nvPr/>
              </p:nvCxnSpPr>
              <p:spPr>
                <a:xfrm>
                  <a:off x="2204431" y="4013800"/>
                  <a:ext cx="856553" cy="47296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文本框 20"/>
                <p:cNvSpPr txBox="1"/>
                <p:nvPr/>
              </p:nvSpPr>
              <p:spPr>
                <a:xfrm>
                  <a:off x="2808955" y="5204242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&gt;A</a:t>
                  </a:r>
                </a:p>
              </p:txBody>
            </p:sp>
          </p:grpSp>
          <p:cxnSp>
            <p:nvCxnSpPr>
              <p:cNvPr id="8" name="直接连接符 7"/>
              <p:cNvCxnSpPr>
                <a:endCxn id="9" idx="0"/>
              </p:cNvCxnSpPr>
              <p:nvPr/>
            </p:nvCxnSpPr>
            <p:spPr>
              <a:xfrm flipH="1">
                <a:off x="2184844" y="2348880"/>
                <a:ext cx="0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文本框 21"/>
            <p:cNvSpPr txBox="1"/>
            <p:nvPr/>
          </p:nvSpPr>
          <p:spPr>
            <a:xfrm>
              <a:off x="1340158" y="4437112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/>
                <a:t>Case 1.1: Left-Left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1578495" y="1712681"/>
                  <a:ext cx="87153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495" y="1712681"/>
                  <a:ext cx="871535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3120745" y="1834330"/>
                  <a:ext cx="4667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0745" y="1834330"/>
                  <a:ext cx="466771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2056332" y="2628879"/>
                  <a:ext cx="43226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6332" y="2628879"/>
                  <a:ext cx="432261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693112" y="2484326"/>
                  <a:ext cx="7849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112" y="2484326"/>
                  <a:ext cx="784911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1324884" y="4750221"/>
                  <a:ext cx="2232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dirty="0"/>
                    <a:t> 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4884" y="4750221"/>
                  <a:ext cx="2232248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/>
          <p:cNvGrpSpPr/>
          <p:nvPr/>
        </p:nvGrpSpPr>
        <p:grpSpPr>
          <a:xfrm>
            <a:off x="5355119" y="1299433"/>
            <a:ext cx="3393344" cy="3920662"/>
            <a:chOff x="5355119" y="1299433"/>
            <a:chExt cx="3393344" cy="3920662"/>
          </a:xfrm>
        </p:grpSpPr>
        <p:grpSp>
          <p:nvGrpSpPr>
            <p:cNvPr id="25" name="组合 24"/>
            <p:cNvGrpSpPr/>
            <p:nvPr/>
          </p:nvGrpSpPr>
          <p:grpSpPr>
            <a:xfrm>
              <a:off x="5502640" y="1299433"/>
              <a:ext cx="2595714" cy="2934898"/>
              <a:chOff x="427190" y="2235537"/>
              <a:chExt cx="2595714" cy="2934898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427190" y="2559829"/>
                <a:ext cx="2595714" cy="2610606"/>
                <a:chOff x="294042" y="3567941"/>
                <a:chExt cx="2595714" cy="2610606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1820282" y="4357323"/>
                  <a:ext cx="432000" cy="43204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946344" y="3567941"/>
                  <a:ext cx="432000" cy="4320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cxnSp>
              <p:nvCxnSpPr>
                <p:cNvPr id="30" name="直接连接符 29"/>
                <p:cNvCxnSpPr>
                  <a:stCxn id="28" idx="1"/>
                  <a:endCxn id="29" idx="5"/>
                </p:cNvCxnSpPr>
                <p:nvPr/>
              </p:nvCxnSpPr>
              <p:spPr>
                <a:xfrm flipH="1" flipV="1">
                  <a:off x="1315079" y="3936717"/>
                  <a:ext cx="568468" cy="48387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>
                  <a:stCxn id="29" idx="3"/>
                  <a:endCxn id="32" idx="0"/>
                </p:cNvCxnSpPr>
                <p:nvPr/>
              </p:nvCxnSpPr>
              <p:spPr>
                <a:xfrm flipH="1">
                  <a:off x="651909" y="3936717"/>
                  <a:ext cx="357700" cy="6951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等腰三角形 31"/>
                <p:cNvSpPr/>
                <p:nvPr/>
              </p:nvSpPr>
              <p:spPr>
                <a:xfrm>
                  <a:off x="294042" y="4631841"/>
                  <a:ext cx="715733" cy="1453229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424263" y="5456157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&lt;A</a:t>
                  </a:r>
                </a:p>
              </p:txBody>
            </p:sp>
            <p:cxnSp>
              <p:nvCxnSpPr>
                <p:cNvPr id="34" name="直接连接符 33"/>
                <p:cNvCxnSpPr>
                  <a:stCxn id="28" idx="3"/>
                  <a:endCxn id="35" idx="0"/>
                </p:cNvCxnSpPr>
                <p:nvPr/>
              </p:nvCxnSpPr>
              <p:spPr>
                <a:xfrm flipH="1">
                  <a:off x="1715326" y="4726099"/>
                  <a:ext cx="168221" cy="31349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等腰三角形 34"/>
                <p:cNvSpPr/>
                <p:nvPr/>
              </p:nvSpPr>
              <p:spPr>
                <a:xfrm>
                  <a:off x="1357459" y="5039592"/>
                  <a:ext cx="715733" cy="1114150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" name="文本框 35"/>
                <p:cNvSpPr txBox="1"/>
                <p:nvPr/>
              </p:nvSpPr>
              <p:spPr>
                <a:xfrm>
                  <a:off x="1463297" y="5778437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&gt;B</a:t>
                  </a:r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1494313" y="5506429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&lt;A</a:t>
                  </a:r>
                </a:p>
              </p:txBody>
            </p:sp>
            <p:sp>
              <p:nvSpPr>
                <p:cNvPr id="38" name="等腰三角形 37"/>
                <p:cNvSpPr/>
                <p:nvPr/>
              </p:nvSpPr>
              <p:spPr>
                <a:xfrm>
                  <a:off x="2174023" y="5000227"/>
                  <a:ext cx="715733" cy="1103897"/>
                </a:xfrm>
                <a:prstGeom prst="triangl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9" name="直接连接符 38"/>
                <p:cNvCxnSpPr>
                  <a:stCxn id="28" idx="5"/>
                  <a:endCxn id="38" idx="0"/>
                </p:cNvCxnSpPr>
                <p:nvPr/>
              </p:nvCxnSpPr>
              <p:spPr>
                <a:xfrm>
                  <a:off x="2189017" y="4726099"/>
                  <a:ext cx="342873" cy="2741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文本框 39"/>
                <p:cNvSpPr txBox="1"/>
                <p:nvPr/>
              </p:nvSpPr>
              <p:spPr>
                <a:xfrm>
                  <a:off x="2321561" y="5489647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&gt;A</a:t>
                  </a:r>
                </a:p>
              </p:txBody>
            </p:sp>
          </p:grpSp>
          <p:cxnSp>
            <p:nvCxnSpPr>
              <p:cNvPr id="27" name="直接连接符 26"/>
              <p:cNvCxnSpPr>
                <a:endCxn id="29" idx="0"/>
              </p:cNvCxnSpPr>
              <p:nvPr/>
            </p:nvCxnSpPr>
            <p:spPr>
              <a:xfrm>
                <a:off x="1295492" y="2235537"/>
                <a:ext cx="0" cy="32429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5580112" y="4573764"/>
                  <a:ext cx="316835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0" dirty="0"/>
                    <a:t>Left subtree of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dirty="0"/>
                    <a:t>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Right subtree of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dirty="0"/>
                    <a:t>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dirty="0"/>
                    <a:t> 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0112" y="4573764"/>
                  <a:ext cx="3168351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1538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5355119" y="1834330"/>
                  <a:ext cx="87153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119" y="1834330"/>
                  <a:ext cx="871535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6664510" y="2613042"/>
                  <a:ext cx="31189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510" y="2613042"/>
                  <a:ext cx="311892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7503995" y="2538519"/>
                  <a:ext cx="31189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3995" y="2538519"/>
                  <a:ext cx="311892" cy="400110"/>
                </a:xfrm>
                <a:prstGeom prst="rect">
                  <a:avLst/>
                </a:prstGeom>
                <a:blipFill>
                  <a:blip r:embed="rId10"/>
                  <a:stretch>
                    <a:fillRect r="-39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6713867" y="1850859"/>
                  <a:ext cx="8162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867" y="1850859"/>
                  <a:ext cx="816291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3699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 Running Example: Left-Left Case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AVL-Tree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67" name="组合 66"/>
          <p:cNvGrpSpPr/>
          <p:nvPr/>
        </p:nvGrpSpPr>
        <p:grpSpPr>
          <a:xfrm>
            <a:off x="107504" y="1196752"/>
            <a:ext cx="3108708" cy="2323212"/>
            <a:chOff x="3225358" y="1166784"/>
            <a:chExt cx="3108708" cy="2323212"/>
          </a:xfrm>
        </p:grpSpPr>
        <p:grpSp>
          <p:nvGrpSpPr>
            <p:cNvPr id="36" name="Group 148">
              <a:extLst>
                <a:ext uri="{FF2B5EF4-FFF2-40B4-BE49-F238E27FC236}">
                  <a16:creationId xmlns:a16="http://schemas.microsoft.com/office/drawing/2014/main" id="{2A9854EF-7187-5E47-A6D4-BA7FD25F0B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3599" y="1166784"/>
              <a:ext cx="2012618" cy="1825625"/>
              <a:chOff x="3532" y="1151"/>
              <a:chExt cx="1373" cy="1150"/>
            </a:xfrm>
          </p:grpSpPr>
          <p:grpSp>
            <p:nvGrpSpPr>
              <p:cNvPr id="37" name="Group 94">
                <a:extLst>
                  <a:ext uri="{FF2B5EF4-FFF2-40B4-BE49-F238E27FC236}">
                    <a16:creationId xmlns:a16="http://schemas.microsoft.com/office/drawing/2014/main" id="{23C55A35-728F-8F48-AD60-138F46A846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1" y="1151"/>
                <a:ext cx="233" cy="276"/>
                <a:chOff x="1487" y="2304"/>
                <a:chExt cx="313" cy="371"/>
              </a:xfrm>
            </p:grpSpPr>
            <p:sp>
              <p:nvSpPr>
                <p:cNvPr id="50" name="Oval 95">
                  <a:extLst>
                    <a:ext uri="{FF2B5EF4-FFF2-40B4-BE49-F238E27FC236}">
                      <a16:creationId xmlns:a16="http://schemas.microsoft.com/office/drawing/2014/main" id="{BFED03F7-8EFC-1143-AF09-4704FF300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51" name="Text Box 96">
                  <a:extLst>
                    <a:ext uri="{FF2B5EF4-FFF2-40B4-BE49-F238E27FC236}">
                      <a16:creationId xmlns:a16="http://schemas.microsoft.com/office/drawing/2014/main" id="{79D61CA6-B27F-324E-A5A2-6A4DE6B43D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7" y="2336"/>
                  <a:ext cx="313" cy="3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5</a:t>
                  </a:r>
                </a:p>
              </p:txBody>
            </p:sp>
          </p:grpSp>
          <p:grpSp>
            <p:nvGrpSpPr>
              <p:cNvPr id="38" name="Group 97">
                <a:extLst>
                  <a:ext uri="{FF2B5EF4-FFF2-40B4-BE49-F238E27FC236}">
                    <a16:creationId xmlns:a16="http://schemas.microsoft.com/office/drawing/2014/main" id="{8106AE45-A007-FC44-8F71-31FEF5F7B7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2" y="1597"/>
                <a:ext cx="234" cy="252"/>
                <a:chOff x="1488" y="2268"/>
                <a:chExt cx="313" cy="335"/>
              </a:xfrm>
            </p:grpSpPr>
            <p:sp>
              <p:nvSpPr>
                <p:cNvPr id="48" name="Oval 98">
                  <a:extLst>
                    <a:ext uri="{FF2B5EF4-FFF2-40B4-BE49-F238E27FC236}">
                      <a16:creationId xmlns:a16="http://schemas.microsoft.com/office/drawing/2014/main" id="{12D3B8C5-01E6-3347-8FD0-0789B6F87B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289"/>
                  <a:ext cx="288" cy="286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9" name="Text Box 99">
                  <a:extLst>
                    <a:ext uri="{FF2B5EF4-FFF2-40B4-BE49-F238E27FC236}">
                      <a16:creationId xmlns:a16="http://schemas.microsoft.com/office/drawing/2014/main" id="{31E159A3-EEAD-1646-9276-C6024B8419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9" y="2268"/>
                  <a:ext cx="312" cy="3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4</a:t>
                  </a:r>
                </a:p>
              </p:txBody>
            </p:sp>
          </p:grpSp>
          <p:grpSp>
            <p:nvGrpSpPr>
              <p:cNvPr id="39" name="Group 100">
                <a:extLst>
                  <a:ext uri="{FF2B5EF4-FFF2-40B4-BE49-F238E27FC236}">
                    <a16:creationId xmlns:a16="http://schemas.microsoft.com/office/drawing/2014/main" id="{1EDA855D-4DF1-E54D-B450-E6E308A493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4" y="1613"/>
                <a:ext cx="431" cy="252"/>
                <a:chOff x="1488" y="2296"/>
                <a:chExt cx="577" cy="336"/>
              </a:xfrm>
            </p:grpSpPr>
            <p:sp>
              <p:nvSpPr>
                <p:cNvPr id="46" name="Oval 101">
                  <a:extLst>
                    <a:ext uri="{FF2B5EF4-FFF2-40B4-BE49-F238E27FC236}">
                      <a16:creationId xmlns:a16="http://schemas.microsoft.com/office/drawing/2014/main" id="{77E4065A-620F-A34D-8AD0-9AF5F3C6D4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7" name="Text Box 102">
                  <a:extLst>
                    <a:ext uri="{FF2B5EF4-FFF2-40B4-BE49-F238E27FC236}">
                      <a16:creationId xmlns:a16="http://schemas.microsoft.com/office/drawing/2014/main" id="{E5959873-B227-E145-A520-504279A618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2296"/>
                  <a:ext cx="577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7</a:t>
                  </a:r>
                </a:p>
              </p:txBody>
            </p:sp>
          </p:grpSp>
          <p:grpSp>
            <p:nvGrpSpPr>
              <p:cNvPr id="40" name="Group 118">
                <a:extLst>
                  <a:ext uri="{FF2B5EF4-FFF2-40B4-BE49-F238E27FC236}">
                    <a16:creationId xmlns:a16="http://schemas.microsoft.com/office/drawing/2014/main" id="{BB0D9B58-BD6D-2B43-B506-2E496A9F44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72" y="2049"/>
                <a:ext cx="233" cy="252"/>
                <a:chOff x="1487" y="2297"/>
                <a:chExt cx="313" cy="337"/>
              </a:xfrm>
            </p:grpSpPr>
            <p:sp>
              <p:nvSpPr>
                <p:cNvPr id="44" name="Oval 119">
                  <a:extLst>
                    <a:ext uri="{FF2B5EF4-FFF2-40B4-BE49-F238E27FC236}">
                      <a16:creationId xmlns:a16="http://schemas.microsoft.com/office/drawing/2014/main" id="{6DE4CD63-3775-9747-BB95-DA11D9A64C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5" name="Text Box 120">
                  <a:extLst>
                    <a:ext uri="{FF2B5EF4-FFF2-40B4-BE49-F238E27FC236}">
                      <a16:creationId xmlns:a16="http://schemas.microsoft.com/office/drawing/2014/main" id="{9A863A2B-1ECF-1446-B60D-8DBAA0C084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7" y="2297"/>
                  <a:ext cx="313" cy="3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9</a:t>
                  </a:r>
                </a:p>
              </p:txBody>
            </p:sp>
          </p:grpSp>
          <p:sp>
            <p:nvSpPr>
              <p:cNvPr id="41" name="Line 121">
                <a:extLst>
                  <a:ext uri="{FF2B5EF4-FFF2-40B4-BE49-F238E27FC236}">
                    <a16:creationId xmlns:a16="http://schemas.microsoft.com/office/drawing/2014/main" id="{FDA6CD37-40C9-4C43-BAEC-4AEFB181D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331"/>
                <a:ext cx="252" cy="32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2" name="Line 122">
                <a:extLst>
                  <a:ext uri="{FF2B5EF4-FFF2-40B4-BE49-F238E27FC236}">
                    <a16:creationId xmlns:a16="http://schemas.microsoft.com/office/drawing/2014/main" id="{71CE3D80-18FC-5444-BF83-8D55FA0F1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9" y="1331"/>
                <a:ext cx="250" cy="32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" name="Line 126">
                <a:extLst>
                  <a:ext uri="{FF2B5EF4-FFF2-40B4-BE49-F238E27FC236}">
                    <a16:creationId xmlns:a16="http://schemas.microsoft.com/office/drawing/2014/main" id="{18386C9E-6C82-0740-ABAD-B90346A3A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7" y="1832"/>
                <a:ext cx="214" cy="287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sp>
          <p:nvSpPr>
            <p:cNvPr id="52" name="Line 121">
              <a:extLst>
                <a:ext uri="{FF2B5EF4-FFF2-40B4-BE49-F238E27FC236}">
                  <a16:creationId xmlns:a16="http://schemas.microsoft.com/office/drawing/2014/main" id="{FDA6CD37-40C9-4C43-BAEC-4AEFB181D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18075" y="2808021"/>
              <a:ext cx="158824" cy="300740"/>
            </a:xfrm>
            <a:prstGeom prst="lin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53" name="Text Box 117">
              <a:extLst>
                <a:ext uri="{FF2B5EF4-FFF2-40B4-BE49-F238E27FC236}">
                  <a16:creationId xmlns:a16="http://schemas.microsoft.com/office/drawing/2014/main" id="{275155DD-092B-2D49-AE77-B20BD98AF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303" y="3089946"/>
              <a:ext cx="341544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+mn-lt"/>
                </a:rPr>
                <a:t>1</a:t>
              </a:r>
            </a:p>
          </p:txBody>
        </p:sp>
        <p:sp>
          <p:nvSpPr>
            <p:cNvPr id="54" name="Oval 98">
              <a:extLst>
                <a:ext uri="{FF2B5EF4-FFF2-40B4-BE49-F238E27FC236}">
                  <a16:creationId xmlns:a16="http://schemas.microsoft.com/office/drawing/2014/main" id="{12D3B8C5-01E6-3347-8FD0-0789B6F87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912" y="3115474"/>
              <a:ext cx="314987" cy="341095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55" name="Text Box 99">
              <a:extLst>
                <a:ext uri="{FF2B5EF4-FFF2-40B4-BE49-F238E27FC236}">
                  <a16:creationId xmlns:a16="http://schemas.microsoft.com/office/drawing/2014/main" id="{31E159A3-EEAD-1646-9276-C6024B841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589" y="2462799"/>
              <a:ext cx="341914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+mn-lt"/>
                </a:rPr>
                <a:t>2</a:t>
              </a:r>
            </a:p>
          </p:txBody>
        </p:sp>
        <p:sp>
          <p:nvSpPr>
            <p:cNvPr id="56" name="Line 121">
              <a:extLst>
                <a:ext uri="{FF2B5EF4-FFF2-40B4-BE49-F238E27FC236}">
                  <a16:creationId xmlns:a16="http://schemas.microsoft.com/office/drawing/2014/main" id="{FDA6CD37-40C9-4C43-BAEC-4AEFB181D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8943" y="2199902"/>
              <a:ext cx="277046" cy="32344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57" name="Oval 98">
              <a:extLst>
                <a:ext uri="{FF2B5EF4-FFF2-40B4-BE49-F238E27FC236}">
                  <a16:creationId xmlns:a16="http://schemas.microsoft.com/office/drawing/2014/main" id="{12D3B8C5-01E6-3347-8FD0-0789B6F87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341" y="2466410"/>
              <a:ext cx="315573" cy="341611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3732628" y="1374029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628" y="1374029"/>
                  <a:ext cx="9860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4849922" y="1391459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文本框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922" y="1391459"/>
                  <a:ext cx="98604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3225358" y="2020607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358" y="2020607"/>
                  <a:ext cx="9860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5348019" y="2108491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8019" y="2108491"/>
                  <a:ext cx="98604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/>
              <p:cNvSpPr txBox="1"/>
              <p:nvPr/>
            </p:nvSpPr>
            <p:spPr>
              <a:xfrm>
                <a:off x="-163575" y="2747404"/>
                <a:ext cx="986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文本框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3575" y="2747404"/>
                <a:ext cx="986047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右箭头 127"/>
          <p:cNvSpPr/>
          <p:nvPr/>
        </p:nvSpPr>
        <p:spPr>
          <a:xfrm>
            <a:off x="3482834" y="2240993"/>
            <a:ext cx="792088" cy="301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2835998" y="1297604"/>
            <a:ext cx="2251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4 Left-Left imbalance. Right-rotation on Node 4</a:t>
            </a:r>
          </a:p>
        </p:txBody>
      </p:sp>
      <p:grpSp>
        <p:nvGrpSpPr>
          <p:cNvPr id="130" name="组合 129"/>
          <p:cNvGrpSpPr/>
          <p:nvPr/>
        </p:nvGrpSpPr>
        <p:grpSpPr>
          <a:xfrm>
            <a:off x="3313850" y="3395486"/>
            <a:ext cx="2337543" cy="941128"/>
            <a:chOff x="3253293" y="1434157"/>
            <a:chExt cx="2337543" cy="941128"/>
          </a:xfrm>
        </p:grpSpPr>
        <p:sp>
          <p:nvSpPr>
            <p:cNvPr id="131" name="右箭头 130"/>
            <p:cNvSpPr/>
            <p:nvPr/>
          </p:nvSpPr>
          <p:spPr>
            <a:xfrm>
              <a:off x="4006685" y="2006509"/>
              <a:ext cx="936102" cy="3687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3253293" y="1434157"/>
              <a:ext cx="2337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Right-Rotation on A</a:t>
              </a: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753669" y="3260762"/>
            <a:ext cx="3346324" cy="3085137"/>
            <a:chOff x="693112" y="1299433"/>
            <a:chExt cx="3346324" cy="3085137"/>
          </a:xfrm>
        </p:grpSpPr>
        <p:grpSp>
          <p:nvGrpSpPr>
            <p:cNvPr id="134" name="组合 133"/>
            <p:cNvGrpSpPr/>
            <p:nvPr/>
          </p:nvGrpSpPr>
          <p:grpSpPr>
            <a:xfrm>
              <a:off x="864913" y="1299433"/>
              <a:ext cx="3174523" cy="3085137"/>
              <a:chOff x="377475" y="2348880"/>
              <a:chExt cx="3174523" cy="3085137"/>
            </a:xfrm>
          </p:grpSpPr>
          <p:grpSp>
            <p:nvGrpSpPr>
              <p:cNvPr id="141" name="组合 140"/>
              <p:cNvGrpSpPr/>
              <p:nvPr/>
            </p:nvGrpSpPr>
            <p:grpSpPr>
              <a:xfrm>
                <a:off x="377475" y="2636912"/>
                <a:ext cx="3174523" cy="2797105"/>
                <a:chOff x="244327" y="3645024"/>
                <a:chExt cx="3174523" cy="2797105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1835696" y="3645024"/>
                  <a:ext cx="432000" cy="43204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901720" y="4337856"/>
                  <a:ext cx="432000" cy="4320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cxnSp>
              <p:nvCxnSpPr>
                <p:cNvPr id="145" name="直接连接符 144"/>
                <p:cNvCxnSpPr>
                  <a:stCxn id="143" idx="3"/>
                  <a:endCxn id="144" idx="7"/>
                </p:cNvCxnSpPr>
                <p:nvPr/>
              </p:nvCxnSpPr>
              <p:spPr>
                <a:xfrm flipH="1">
                  <a:off x="1270455" y="4013800"/>
                  <a:ext cx="628506" cy="3873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>
                  <a:stCxn id="144" idx="3"/>
                  <a:endCxn id="147" idx="0"/>
                </p:cNvCxnSpPr>
                <p:nvPr/>
              </p:nvCxnSpPr>
              <p:spPr>
                <a:xfrm flipH="1">
                  <a:off x="602194" y="4706632"/>
                  <a:ext cx="362791" cy="4343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等腰三角形 146"/>
                <p:cNvSpPr/>
                <p:nvPr/>
              </p:nvSpPr>
              <p:spPr>
                <a:xfrm>
                  <a:off x="244327" y="5140935"/>
                  <a:ext cx="715733" cy="1301194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326281" y="5877272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&lt;A</a:t>
                  </a:r>
                </a:p>
              </p:txBody>
            </p:sp>
            <p:cxnSp>
              <p:nvCxnSpPr>
                <p:cNvPr id="149" name="直接连接符 148"/>
                <p:cNvCxnSpPr>
                  <a:stCxn id="144" idx="5"/>
                  <a:endCxn id="150" idx="0"/>
                </p:cNvCxnSpPr>
                <p:nvPr/>
              </p:nvCxnSpPr>
              <p:spPr>
                <a:xfrm>
                  <a:off x="1270455" y="4706632"/>
                  <a:ext cx="292082" cy="4488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等腰三角形 149"/>
                <p:cNvSpPr/>
                <p:nvPr/>
              </p:nvSpPr>
              <p:spPr>
                <a:xfrm>
                  <a:off x="1204670" y="5155492"/>
                  <a:ext cx="715733" cy="1114150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1" name="文本框 150"/>
                <p:cNvSpPr txBox="1"/>
                <p:nvPr/>
              </p:nvSpPr>
              <p:spPr>
                <a:xfrm>
                  <a:off x="1302316" y="5910065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&gt;B</a:t>
                  </a:r>
                </a:p>
              </p:txBody>
            </p:sp>
            <p:sp>
              <p:nvSpPr>
                <p:cNvPr id="152" name="文本框 151"/>
                <p:cNvSpPr txBox="1"/>
                <p:nvPr/>
              </p:nvSpPr>
              <p:spPr>
                <a:xfrm>
                  <a:off x="1332680" y="5598249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&lt;A</a:t>
                  </a:r>
                </a:p>
              </p:txBody>
            </p:sp>
            <p:sp>
              <p:nvSpPr>
                <p:cNvPr id="153" name="等腰三角形 152"/>
                <p:cNvSpPr/>
                <p:nvPr/>
              </p:nvSpPr>
              <p:spPr>
                <a:xfrm>
                  <a:off x="2703117" y="4486767"/>
                  <a:ext cx="715733" cy="1246489"/>
                </a:xfrm>
                <a:prstGeom prst="triangl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54" name="直接连接符 153"/>
                <p:cNvCxnSpPr>
                  <a:stCxn id="143" idx="5"/>
                  <a:endCxn id="153" idx="0"/>
                </p:cNvCxnSpPr>
                <p:nvPr/>
              </p:nvCxnSpPr>
              <p:spPr>
                <a:xfrm>
                  <a:off x="2204431" y="4013800"/>
                  <a:ext cx="856553" cy="47296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文本框 154"/>
                <p:cNvSpPr txBox="1"/>
                <p:nvPr/>
              </p:nvSpPr>
              <p:spPr>
                <a:xfrm>
                  <a:off x="2808955" y="5204242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&gt;A</a:t>
                  </a:r>
                </a:p>
              </p:txBody>
            </p:sp>
          </p:grpSp>
          <p:cxnSp>
            <p:nvCxnSpPr>
              <p:cNvPr id="142" name="直接连接符 141"/>
              <p:cNvCxnSpPr>
                <a:endCxn id="143" idx="0"/>
              </p:cNvCxnSpPr>
              <p:nvPr/>
            </p:nvCxnSpPr>
            <p:spPr>
              <a:xfrm flipH="1">
                <a:off x="2184844" y="2348880"/>
                <a:ext cx="0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本框 135"/>
                <p:cNvSpPr txBox="1"/>
                <p:nvPr/>
              </p:nvSpPr>
              <p:spPr>
                <a:xfrm>
                  <a:off x="1578495" y="1712681"/>
                  <a:ext cx="87153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36" name="文本框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495" y="1712681"/>
                  <a:ext cx="871535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文本框 136"/>
                <p:cNvSpPr txBox="1"/>
                <p:nvPr/>
              </p:nvSpPr>
              <p:spPr>
                <a:xfrm>
                  <a:off x="3120745" y="1834330"/>
                  <a:ext cx="4667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37" name="文本框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0745" y="1834330"/>
                  <a:ext cx="466771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/>
                <p:cNvSpPr txBox="1"/>
                <p:nvPr/>
              </p:nvSpPr>
              <p:spPr>
                <a:xfrm>
                  <a:off x="2056332" y="2628879"/>
                  <a:ext cx="43226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138" name="文本框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6332" y="2628879"/>
                  <a:ext cx="432261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/>
                <p:cNvSpPr txBox="1"/>
                <p:nvPr/>
              </p:nvSpPr>
              <p:spPr>
                <a:xfrm>
                  <a:off x="693112" y="2484326"/>
                  <a:ext cx="7849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139" name="文本框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112" y="2484326"/>
                  <a:ext cx="784911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6" name="组合 155"/>
          <p:cNvGrpSpPr/>
          <p:nvPr/>
        </p:nvGrpSpPr>
        <p:grpSpPr>
          <a:xfrm>
            <a:off x="5415676" y="3260762"/>
            <a:ext cx="2743235" cy="2934898"/>
            <a:chOff x="5355119" y="1299433"/>
            <a:chExt cx="2743235" cy="2934898"/>
          </a:xfrm>
        </p:grpSpPr>
        <p:grpSp>
          <p:nvGrpSpPr>
            <p:cNvPr id="157" name="组合 156"/>
            <p:cNvGrpSpPr/>
            <p:nvPr/>
          </p:nvGrpSpPr>
          <p:grpSpPr>
            <a:xfrm>
              <a:off x="5502640" y="1299433"/>
              <a:ext cx="2595714" cy="2934898"/>
              <a:chOff x="427190" y="2235537"/>
              <a:chExt cx="2595714" cy="2934898"/>
            </a:xfrm>
          </p:grpSpPr>
          <p:grpSp>
            <p:nvGrpSpPr>
              <p:cNvPr id="163" name="组合 162"/>
              <p:cNvGrpSpPr/>
              <p:nvPr/>
            </p:nvGrpSpPr>
            <p:grpSpPr>
              <a:xfrm>
                <a:off x="427190" y="2559829"/>
                <a:ext cx="2595714" cy="2610606"/>
                <a:chOff x="294042" y="3567941"/>
                <a:chExt cx="2595714" cy="2610606"/>
              </a:xfrm>
            </p:grpSpPr>
            <p:sp>
              <p:nvSpPr>
                <p:cNvPr id="165" name="椭圆 164"/>
                <p:cNvSpPr/>
                <p:nvPr/>
              </p:nvSpPr>
              <p:spPr>
                <a:xfrm>
                  <a:off x="1820282" y="4357323"/>
                  <a:ext cx="432000" cy="43204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166" name="椭圆 165"/>
                <p:cNvSpPr/>
                <p:nvPr/>
              </p:nvSpPr>
              <p:spPr>
                <a:xfrm>
                  <a:off x="946344" y="3567941"/>
                  <a:ext cx="432000" cy="4320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cxnSp>
              <p:nvCxnSpPr>
                <p:cNvPr id="167" name="直接连接符 166"/>
                <p:cNvCxnSpPr>
                  <a:stCxn id="165" idx="1"/>
                  <a:endCxn id="166" idx="5"/>
                </p:cNvCxnSpPr>
                <p:nvPr/>
              </p:nvCxnSpPr>
              <p:spPr>
                <a:xfrm flipH="1" flipV="1">
                  <a:off x="1315079" y="3936717"/>
                  <a:ext cx="568468" cy="48387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接连接符 167"/>
                <p:cNvCxnSpPr>
                  <a:stCxn id="166" idx="3"/>
                  <a:endCxn id="169" idx="0"/>
                </p:cNvCxnSpPr>
                <p:nvPr/>
              </p:nvCxnSpPr>
              <p:spPr>
                <a:xfrm flipH="1">
                  <a:off x="651909" y="3936717"/>
                  <a:ext cx="357700" cy="6951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等腰三角形 168"/>
                <p:cNvSpPr/>
                <p:nvPr/>
              </p:nvSpPr>
              <p:spPr>
                <a:xfrm>
                  <a:off x="294042" y="4631841"/>
                  <a:ext cx="715733" cy="1453229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424263" y="5456157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&lt;A</a:t>
                  </a:r>
                </a:p>
              </p:txBody>
            </p:sp>
            <p:cxnSp>
              <p:nvCxnSpPr>
                <p:cNvPr id="171" name="直接连接符 170"/>
                <p:cNvCxnSpPr>
                  <a:stCxn id="165" idx="3"/>
                  <a:endCxn id="172" idx="0"/>
                </p:cNvCxnSpPr>
                <p:nvPr/>
              </p:nvCxnSpPr>
              <p:spPr>
                <a:xfrm flipH="1">
                  <a:off x="1715326" y="4726099"/>
                  <a:ext cx="168221" cy="31349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等腰三角形 171"/>
                <p:cNvSpPr/>
                <p:nvPr/>
              </p:nvSpPr>
              <p:spPr>
                <a:xfrm>
                  <a:off x="1357459" y="5039592"/>
                  <a:ext cx="715733" cy="1114150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1463297" y="5778437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&gt;B</a:t>
                  </a:r>
                </a:p>
              </p:txBody>
            </p:sp>
            <p:sp>
              <p:nvSpPr>
                <p:cNvPr id="174" name="文本框 173"/>
                <p:cNvSpPr txBox="1"/>
                <p:nvPr/>
              </p:nvSpPr>
              <p:spPr>
                <a:xfrm>
                  <a:off x="1494313" y="5506429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&lt;A</a:t>
                  </a:r>
                </a:p>
              </p:txBody>
            </p:sp>
            <p:sp>
              <p:nvSpPr>
                <p:cNvPr id="175" name="等腰三角形 174"/>
                <p:cNvSpPr/>
                <p:nvPr/>
              </p:nvSpPr>
              <p:spPr>
                <a:xfrm>
                  <a:off x="2174023" y="5000227"/>
                  <a:ext cx="715733" cy="1103897"/>
                </a:xfrm>
                <a:prstGeom prst="triangl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76" name="直接连接符 175"/>
                <p:cNvCxnSpPr>
                  <a:stCxn id="165" idx="5"/>
                  <a:endCxn id="175" idx="0"/>
                </p:cNvCxnSpPr>
                <p:nvPr/>
              </p:nvCxnSpPr>
              <p:spPr>
                <a:xfrm>
                  <a:off x="2189017" y="4726099"/>
                  <a:ext cx="342873" cy="2741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文本框 176"/>
                <p:cNvSpPr txBox="1"/>
                <p:nvPr/>
              </p:nvSpPr>
              <p:spPr>
                <a:xfrm>
                  <a:off x="2321561" y="5489647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&gt;A</a:t>
                  </a:r>
                </a:p>
              </p:txBody>
            </p:sp>
          </p:grpSp>
          <p:cxnSp>
            <p:nvCxnSpPr>
              <p:cNvPr id="164" name="直接连接符 163"/>
              <p:cNvCxnSpPr>
                <a:endCxn id="166" idx="0"/>
              </p:cNvCxnSpPr>
              <p:nvPr/>
            </p:nvCxnSpPr>
            <p:spPr>
              <a:xfrm>
                <a:off x="1295492" y="2235537"/>
                <a:ext cx="0" cy="32429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/>
                <p:cNvSpPr txBox="1"/>
                <p:nvPr/>
              </p:nvSpPr>
              <p:spPr>
                <a:xfrm>
                  <a:off x="5355119" y="1834330"/>
                  <a:ext cx="87153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9" name="文本框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119" y="1834330"/>
                  <a:ext cx="871535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/>
                <p:cNvSpPr txBox="1"/>
                <p:nvPr/>
              </p:nvSpPr>
              <p:spPr>
                <a:xfrm>
                  <a:off x="6664510" y="2613042"/>
                  <a:ext cx="31189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510" y="2613042"/>
                  <a:ext cx="311892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/>
                <p:cNvSpPr txBox="1"/>
                <p:nvPr/>
              </p:nvSpPr>
              <p:spPr>
                <a:xfrm>
                  <a:off x="7503995" y="2538519"/>
                  <a:ext cx="31189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61" name="文本框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3995" y="2538519"/>
                  <a:ext cx="311892" cy="400110"/>
                </a:xfrm>
                <a:prstGeom prst="rect">
                  <a:avLst/>
                </a:prstGeom>
                <a:blipFill>
                  <a:blip r:embed="rId13"/>
                  <a:stretch>
                    <a:fillRect r="-39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/>
                <p:cNvSpPr txBox="1"/>
                <p:nvPr/>
              </p:nvSpPr>
              <p:spPr>
                <a:xfrm>
                  <a:off x="6713867" y="1850859"/>
                  <a:ext cx="8162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62" name="文本框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867" y="1850859"/>
                  <a:ext cx="816291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7AE6325-912F-5D41-AE8F-F490604569A5}"/>
              </a:ext>
            </a:extLst>
          </p:cNvPr>
          <p:cNvGrpSpPr/>
          <p:nvPr/>
        </p:nvGrpSpPr>
        <p:grpSpPr>
          <a:xfrm>
            <a:off x="4892292" y="1179478"/>
            <a:ext cx="3108708" cy="1825625"/>
            <a:chOff x="4892292" y="1179478"/>
            <a:chExt cx="3108708" cy="1825625"/>
          </a:xfrm>
        </p:grpSpPr>
        <p:grpSp>
          <p:nvGrpSpPr>
            <p:cNvPr id="178" name="组合 177"/>
            <p:cNvGrpSpPr/>
            <p:nvPr/>
          </p:nvGrpSpPr>
          <p:grpSpPr>
            <a:xfrm>
              <a:off x="4892292" y="1179478"/>
              <a:ext cx="3108708" cy="1825625"/>
              <a:chOff x="3225358" y="1166784"/>
              <a:chExt cx="3108708" cy="1825625"/>
            </a:xfrm>
          </p:grpSpPr>
          <p:grpSp>
            <p:nvGrpSpPr>
              <p:cNvPr id="179" name="Group 148">
                <a:extLst>
                  <a:ext uri="{FF2B5EF4-FFF2-40B4-BE49-F238E27FC236}">
                    <a16:creationId xmlns:a16="http://schemas.microsoft.com/office/drawing/2014/main" id="{2A9854EF-7187-5E47-A6D4-BA7FD25F0B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53599" y="1166784"/>
                <a:ext cx="2012618" cy="1825625"/>
                <a:chOff x="3532" y="1151"/>
                <a:chExt cx="1373" cy="1150"/>
              </a:xfrm>
            </p:grpSpPr>
            <p:grpSp>
              <p:nvGrpSpPr>
                <p:cNvPr id="190" name="Group 94">
                  <a:extLst>
                    <a:ext uri="{FF2B5EF4-FFF2-40B4-BE49-F238E27FC236}">
                      <a16:creationId xmlns:a16="http://schemas.microsoft.com/office/drawing/2014/main" id="{23C55A35-728F-8F48-AD60-138F46A846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21" y="1151"/>
                  <a:ext cx="233" cy="276"/>
                  <a:chOff x="1487" y="2304"/>
                  <a:chExt cx="313" cy="371"/>
                </a:xfrm>
              </p:grpSpPr>
              <p:sp>
                <p:nvSpPr>
                  <p:cNvPr id="203" name="Oval 95">
                    <a:extLst>
                      <a:ext uri="{FF2B5EF4-FFF2-40B4-BE49-F238E27FC236}">
                        <a16:creationId xmlns:a16="http://schemas.microsoft.com/office/drawing/2014/main" id="{BFED03F7-8EFC-1143-AF09-4704FF3001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304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204" name="Text Box 96">
                    <a:extLst>
                      <a:ext uri="{FF2B5EF4-FFF2-40B4-BE49-F238E27FC236}">
                        <a16:creationId xmlns:a16="http://schemas.microsoft.com/office/drawing/2014/main" id="{79D61CA6-B27F-324E-A5A2-6A4DE6B43D5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7" y="2336"/>
                    <a:ext cx="313" cy="33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5</a:t>
                    </a:r>
                  </a:p>
                </p:txBody>
              </p:sp>
            </p:grpSp>
            <p:grpSp>
              <p:nvGrpSpPr>
                <p:cNvPr id="191" name="Group 97">
                  <a:extLst>
                    <a:ext uri="{FF2B5EF4-FFF2-40B4-BE49-F238E27FC236}">
                      <a16:creationId xmlns:a16="http://schemas.microsoft.com/office/drawing/2014/main" id="{8106AE45-A007-FC44-8F71-31FEF5F7B7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32" y="1597"/>
                  <a:ext cx="234" cy="252"/>
                  <a:chOff x="1488" y="2268"/>
                  <a:chExt cx="313" cy="335"/>
                </a:xfrm>
              </p:grpSpPr>
              <p:sp>
                <p:nvSpPr>
                  <p:cNvPr id="201" name="Oval 98">
                    <a:extLst>
                      <a:ext uri="{FF2B5EF4-FFF2-40B4-BE49-F238E27FC236}">
                        <a16:creationId xmlns:a16="http://schemas.microsoft.com/office/drawing/2014/main" id="{12D3B8C5-01E6-3347-8FD0-0789B6F87B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289"/>
                    <a:ext cx="288" cy="286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202" name="Text Box 99">
                    <a:extLst>
                      <a:ext uri="{FF2B5EF4-FFF2-40B4-BE49-F238E27FC236}">
                        <a16:creationId xmlns:a16="http://schemas.microsoft.com/office/drawing/2014/main" id="{31E159A3-EEAD-1646-9276-C6024B8419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9" y="2268"/>
                    <a:ext cx="312" cy="3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2</a:t>
                    </a:r>
                  </a:p>
                </p:txBody>
              </p:sp>
            </p:grpSp>
            <p:grpSp>
              <p:nvGrpSpPr>
                <p:cNvPr id="192" name="Group 100">
                  <a:extLst>
                    <a:ext uri="{FF2B5EF4-FFF2-40B4-BE49-F238E27FC236}">
                      <a16:creationId xmlns:a16="http://schemas.microsoft.com/office/drawing/2014/main" id="{1EDA855D-4DF1-E54D-B450-E6E308A493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14" y="1613"/>
                  <a:ext cx="431" cy="252"/>
                  <a:chOff x="1488" y="2296"/>
                  <a:chExt cx="577" cy="336"/>
                </a:xfrm>
              </p:grpSpPr>
              <p:sp>
                <p:nvSpPr>
                  <p:cNvPr id="199" name="Oval 101">
                    <a:extLst>
                      <a:ext uri="{FF2B5EF4-FFF2-40B4-BE49-F238E27FC236}">
                        <a16:creationId xmlns:a16="http://schemas.microsoft.com/office/drawing/2014/main" id="{77E4065A-620F-A34D-8AD0-9AF5F3C6D4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304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200" name="Text Box 102">
                    <a:extLst>
                      <a:ext uri="{FF2B5EF4-FFF2-40B4-BE49-F238E27FC236}">
                        <a16:creationId xmlns:a16="http://schemas.microsoft.com/office/drawing/2014/main" id="{E5959873-B227-E145-A520-504279A6181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296"/>
                    <a:ext cx="577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7</a:t>
                    </a:r>
                  </a:p>
                </p:txBody>
              </p:sp>
            </p:grpSp>
            <p:grpSp>
              <p:nvGrpSpPr>
                <p:cNvPr id="193" name="Group 118">
                  <a:extLst>
                    <a:ext uri="{FF2B5EF4-FFF2-40B4-BE49-F238E27FC236}">
                      <a16:creationId xmlns:a16="http://schemas.microsoft.com/office/drawing/2014/main" id="{BB0D9B58-BD6D-2B43-B506-2E496A9F44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72" y="2049"/>
                  <a:ext cx="233" cy="252"/>
                  <a:chOff x="1487" y="2297"/>
                  <a:chExt cx="313" cy="337"/>
                </a:xfrm>
              </p:grpSpPr>
              <p:sp>
                <p:nvSpPr>
                  <p:cNvPr id="197" name="Oval 119">
                    <a:extLst>
                      <a:ext uri="{FF2B5EF4-FFF2-40B4-BE49-F238E27FC236}">
                        <a16:creationId xmlns:a16="http://schemas.microsoft.com/office/drawing/2014/main" id="{6DE4CD63-3775-9747-BB95-DA11D9A64C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304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198" name="Text Box 120">
                    <a:extLst>
                      <a:ext uri="{FF2B5EF4-FFF2-40B4-BE49-F238E27FC236}">
                        <a16:creationId xmlns:a16="http://schemas.microsoft.com/office/drawing/2014/main" id="{9A863A2B-1ECF-1446-B60D-8DBAA0C084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7" y="2297"/>
                    <a:ext cx="313" cy="3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9</a:t>
                    </a:r>
                  </a:p>
                </p:txBody>
              </p:sp>
            </p:grpSp>
            <p:sp>
              <p:nvSpPr>
                <p:cNvPr id="194" name="Line 121">
                  <a:extLst>
                    <a:ext uri="{FF2B5EF4-FFF2-40B4-BE49-F238E27FC236}">
                      <a16:creationId xmlns:a16="http://schemas.microsoft.com/office/drawing/2014/main" id="{FDA6CD37-40C9-4C43-BAEC-4AEFB181D1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03" y="1331"/>
                  <a:ext cx="252" cy="322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195" name="Line 122">
                  <a:extLst>
                    <a:ext uri="{FF2B5EF4-FFF2-40B4-BE49-F238E27FC236}">
                      <a16:creationId xmlns:a16="http://schemas.microsoft.com/office/drawing/2014/main" id="{71CE3D80-18FC-5444-BF83-8D55FA0F15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9" y="1331"/>
                  <a:ext cx="250" cy="322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196" name="Line 126">
                  <a:extLst>
                    <a:ext uri="{FF2B5EF4-FFF2-40B4-BE49-F238E27FC236}">
                      <a16:creationId xmlns:a16="http://schemas.microsoft.com/office/drawing/2014/main" id="{18386C9E-6C82-0740-ABAD-B90346A3AC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57" y="1832"/>
                  <a:ext cx="214" cy="287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</p:grpSp>
          <p:sp>
            <p:nvSpPr>
              <p:cNvPr id="180" name="Line 121">
                <a:extLst>
                  <a:ext uri="{FF2B5EF4-FFF2-40B4-BE49-F238E27FC236}">
                    <a16:creationId xmlns:a16="http://schemas.microsoft.com/office/drawing/2014/main" id="{FDA6CD37-40C9-4C43-BAEC-4AEFB181D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4259" y="2215257"/>
                <a:ext cx="186485" cy="308091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81" name="Text Box 117">
                <a:extLst>
                  <a:ext uri="{FF2B5EF4-FFF2-40B4-BE49-F238E27FC236}">
                    <a16:creationId xmlns:a16="http://schemas.microsoft.com/office/drawing/2014/main" id="{275155DD-092B-2D49-AE77-B20BD98AF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9141" y="2501644"/>
                <a:ext cx="341544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4</a:t>
                </a:r>
              </a:p>
            </p:txBody>
          </p:sp>
          <p:sp>
            <p:nvSpPr>
              <p:cNvPr id="182" name="Oval 98">
                <a:extLst>
                  <a:ext uri="{FF2B5EF4-FFF2-40B4-BE49-F238E27FC236}">
                    <a16:creationId xmlns:a16="http://schemas.microsoft.com/office/drawing/2014/main" id="{12D3B8C5-01E6-3347-8FD0-0789B6F8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9328" y="2520219"/>
                <a:ext cx="314987" cy="341095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83" name="Text Box 99">
                <a:extLst>
                  <a:ext uri="{FF2B5EF4-FFF2-40B4-BE49-F238E27FC236}">
                    <a16:creationId xmlns:a16="http://schemas.microsoft.com/office/drawing/2014/main" id="{31E159A3-EEAD-1646-9276-C6024B841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2589" y="2462799"/>
                <a:ext cx="341914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1</a:t>
                </a:r>
              </a:p>
            </p:txBody>
          </p:sp>
          <p:sp>
            <p:nvSpPr>
              <p:cNvPr id="184" name="Line 121">
                <a:extLst>
                  <a:ext uri="{FF2B5EF4-FFF2-40B4-BE49-F238E27FC236}">
                    <a16:creationId xmlns:a16="http://schemas.microsoft.com/office/drawing/2014/main" id="{FDA6CD37-40C9-4C43-BAEC-4AEFB181D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58943" y="2199902"/>
                <a:ext cx="277046" cy="32344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85" name="Oval 98">
                <a:extLst>
                  <a:ext uri="{FF2B5EF4-FFF2-40B4-BE49-F238E27FC236}">
                    <a16:creationId xmlns:a16="http://schemas.microsoft.com/office/drawing/2014/main" id="{12D3B8C5-01E6-3347-8FD0-0789B6F8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7341" y="2466410"/>
                <a:ext cx="315573" cy="341611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3732628" y="1374029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6" name="文本框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2628" y="1374029"/>
                    <a:ext cx="98604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文本框 186"/>
                  <p:cNvSpPr txBox="1"/>
                  <p:nvPr/>
                </p:nvSpPr>
                <p:spPr>
                  <a:xfrm>
                    <a:off x="4849922" y="1391459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7" name="文本框 1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9922" y="1391459"/>
                    <a:ext cx="986047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文本框 187"/>
                  <p:cNvSpPr txBox="1"/>
                  <p:nvPr/>
                </p:nvSpPr>
                <p:spPr>
                  <a:xfrm>
                    <a:off x="3225358" y="2020607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8" name="文本框 1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58" y="2020607"/>
                    <a:ext cx="986047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文本框 188"/>
                  <p:cNvSpPr txBox="1"/>
                  <p:nvPr/>
                </p:nvSpPr>
                <p:spPr>
                  <a:xfrm>
                    <a:off x="5348019" y="2108491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文本框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8019" y="2108491"/>
                    <a:ext cx="986047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本框 204"/>
                <p:cNvSpPr txBox="1"/>
                <p:nvPr/>
              </p:nvSpPr>
              <p:spPr>
                <a:xfrm>
                  <a:off x="5867242" y="2164705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5" name="文本框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242" y="2164705"/>
                  <a:ext cx="986047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050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Rebalancing Left-Right Imbalance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AVL-Tree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525" y="404202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Case 1.2: Left-Right</a:t>
            </a:r>
            <a:endParaRPr lang="en-US" dirty="0"/>
          </a:p>
        </p:txBody>
      </p:sp>
      <p:sp>
        <p:nvSpPr>
          <p:cNvPr id="7" name="右箭头 6"/>
          <p:cNvSpPr/>
          <p:nvPr/>
        </p:nvSpPr>
        <p:spPr>
          <a:xfrm>
            <a:off x="7557811" y="2073844"/>
            <a:ext cx="936102" cy="368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6766649" y="1043569"/>
            <a:ext cx="2348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rotation: Left-rotation on B, then right-rotation on A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949993" y="1003626"/>
            <a:ext cx="3174523" cy="3157781"/>
            <a:chOff x="4211960" y="980728"/>
            <a:chExt cx="3174523" cy="3157781"/>
          </a:xfrm>
        </p:grpSpPr>
        <p:grpSp>
          <p:nvGrpSpPr>
            <p:cNvPr id="10" name="组合 9"/>
            <p:cNvGrpSpPr/>
            <p:nvPr/>
          </p:nvGrpSpPr>
          <p:grpSpPr>
            <a:xfrm>
              <a:off x="4211960" y="980728"/>
              <a:ext cx="3174523" cy="3126297"/>
              <a:chOff x="377475" y="2348880"/>
              <a:chExt cx="3174523" cy="3126297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377475" y="2636912"/>
                <a:ext cx="3174523" cy="2838265"/>
                <a:chOff x="244327" y="3645024"/>
                <a:chExt cx="3174523" cy="2838265"/>
              </a:xfrm>
            </p:grpSpPr>
            <p:sp>
              <p:nvSpPr>
                <p:cNvPr id="23" name="椭圆 22"/>
                <p:cNvSpPr/>
                <p:nvPr/>
              </p:nvSpPr>
              <p:spPr>
                <a:xfrm>
                  <a:off x="1835696" y="3645024"/>
                  <a:ext cx="432000" cy="43204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901720" y="4337856"/>
                  <a:ext cx="432000" cy="4320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cxnSp>
              <p:nvCxnSpPr>
                <p:cNvPr id="25" name="直接连接符 24"/>
                <p:cNvCxnSpPr>
                  <a:stCxn id="23" idx="3"/>
                  <a:endCxn id="24" idx="7"/>
                </p:cNvCxnSpPr>
                <p:nvPr/>
              </p:nvCxnSpPr>
              <p:spPr>
                <a:xfrm flipH="1">
                  <a:off x="1270455" y="4013800"/>
                  <a:ext cx="628506" cy="3873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>
                  <a:stCxn id="24" idx="3"/>
                  <a:endCxn id="27" idx="0"/>
                </p:cNvCxnSpPr>
                <p:nvPr/>
              </p:nvCxnSpPr>
              <p:spPr>
                <a:xfrm flipH="1">
                  <a:off x="602194" y="4706632"/>
                  <a:ext cx="362791" cy="4343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等腰三角形 26"/>
                <p:cNvSpPr/>
                <p:nvPr/>
              </p:nvSpPr>
              <p:spPr>
                <a:xfrm>
                  <a:off x="244327" y="5140935"/>
                  <a:ext cx="715733" cy="1057479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350414" y="5746657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T</a:t>
                  </a:r>
                </a:p>
              </p:txBody>
            </p:sp>
            <p:cxnSp>
              <p:nvCxnSpPr>
                <p:cNvPr id="29" name="直接连接符 28"/>
                <p:cNvCxnSpPr>
                  <a:stCxn id="24" idx="5"/>
                  <a:endCxn id="15" idx="1"/>
                </p:cNvCxnSpPr>
                <p:nvPr/>
              </p:nvCxnSpPr>
              <p:spPr>
                <a:xfrm>
                  <a:off x="1270455" y="4706632"/>
                  <a:ext cx="327111" cy="1883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等腰三角形 29"/>
                <p:cNvSpPr/>
                <p:nvPr/>
              </p:nvSpPr>
              <p:spPr>
                <a:xfrm>
                  <a:off x="1069063" y="5467706"/>
                  <a:ext cx="694291" cy="1015583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1236204" y="5975489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U</a:t>
                  </a:r>
                </a:p>
              </p:txBody>
            </p:sp>
            <p:sp>
              <p:nvSpPr>
                <p:cNvPr id="32" name="等腰三角形 31"/>
                <p:cNvSpPr/>
                <p:nvPr/>
              </p:nvSpPr>
              <p:spPr>
                <a:xfrm>
                  <a:off x="2703117" y="4486767"/>
                  <a:ext cx="715733" cy="1246489"/>
                </a:xfrm>
                <a:prstGeom prst="triangl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W</a:t>
                  </a:r>
                </a:p>
              </p:txBody>
            </p:sp>
            <p:cxnSp>
              <p:nvCxnSpPr>
                <p:cNvPr id="33" name="直接连接符 32"/>
                <p:cNvCxnSpPr>
                  <a:stCxn id="23" idx="5"/>
                  <a:endCxn id="32" idx="0"/>
                </p:cNvCxnSpPr>
                <p:nvPr/>
              </p:nvCxnSpPr>
              <p:spPr>
                <a:xfrm>
                  <a:off x="2204431" y="4013800"/>
                  <a:ext cx="856553" cy="47296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直接连接符 21"/>
              <p:cNvCxnSpPr>
                <a:endCxn id="23" idx="0"/>
              </p:cNvCxnSpPr>
              <p:nvPr/>
            </p:nvCxnSpPr>
            <p:spPr>
              <a:xfrm flipH="1">
                <a:off x="2184844" y="2348880"/>
                <a:ext cx="0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4378050" y="2227813"/>
                  <a:ext cx="4440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8050" y="2227813"/>
                  <a:ext cx="444053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5313496" y="2111509"/>
                  <a:ext cx="83648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496" y="2111509"/>
                  <a:ext cx="836484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4962147" y="1413354"/>
                  <a:ext cx="83648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147" y="1413354"/>
                  <a:ext cx="836484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6420328" y="1473910"/>
                  <a:ext cx="45865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328" y="1473910"/>
                  <a:ext cx="458655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椭圆 14"/>
            <p:cNvSpPr/>
            <p:nvPr/>
          </p:nvSpPr>
          <p:spPr>
            <a:xfrm>
              <a:off x="5501934" y="2455429"/>
              <a:ext cx="432000" cy="43204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6" name="直接连接符 15"/>
            <p:cNvCxnSpPr>
              <a:stCxn id="15" idx="3"/>
              <a:endCxn id="30" idx="0"/>
            </p:cNvCxnSpPr>
            <p:nvPr/>
          </p:nvCxnSpPr>
          <p:spPr>
            <a:xfrm flipH="1">
              <a:off x="5383842" y="2824205"/>
              <a:ext cx="181357" cy="267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等腰三角形 16"/>
            <p:cNvSpPr/>
            <p:nvPr/>
          </p:nvSpPr>
          <p:spPr>
            <a:xfrm>
              <a:off x="5842386" y="3122926"/>
              <a:ext cx="694291" cy="101558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V</a:t>
              </a:r>
            </a:p>
          </p:txBody>
        </p:sp>
        <p:cxnSp>
          <p:nvCxnSpPr>
            <p:cNvPr id="18" name="直接连接符 17"/>
            <p:cNvCxnSpPr>
              <a:stCxn id="15" idx="5"/>
              <a:endCxn id="17" idx="0"/>
            </p:cNvCxnSpPr>
            <p:nvPr/>
          </p:nvCxnSpPr>
          <p:spPr>
            <a:xfrm>
              <a:off x="5870669" y="2824205"/>
              <a:ext cx="318863" cy="2987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5094815" y="2745221"/>
                  <a:ext cx="33871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4815" y="2745221"/>
                  <a:ext cx="338716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6062851" y="2671453"/>
                  <a:ext cx="33871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2851" y="2671453"/>
                  <a:ext cx="338716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组合 33"/>
          <p:cNvGrpSpPr/>
          <p:nvPr/>
        </p:nvGrpSpPr>
        <p:grpSpPr>
          <a:xfrm>
            <a:off x="211913" y="1063010"/>
            <a:ext cx="2501143" cy="2880044"/>
            <a:chOff x="679832" y="2348880"/>
            <a:chExt cx="2501143" cy="2880044"/>
          </a:xfrm>
        </p:grpSpPr>
        <p:grpSp>
          <p:nvGrpSpPr>
            <p:cNvPr id="35" name="组合 34"/>
            <p:cNvGrpSpPr/>
            <p:nvPr/>
          </p:nvGrpSpPr>
          <p:grpSpPr>
            <a:xfrm>
              <a:off x="679832" y="2636912"/>
              <a:ext cx="2501143" cy="2592012"/>
              <a:chOff x="546684" y="3645024"/>
              <a:chExt cx="2501143" cy="2592012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835696" y="3645024"/>
                <a:ext cx="432000" cy="432048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167227" y="4275361"/>
                <a:ext cx="432000" cy="4320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39" name="直接连接符 38"/>
              <p:cNvCxnSpPr>
                <a:stCxn id="37" idx="3"/>
                <a:endCxn id="38" idx="7"/>
              </p:cNvCxnSpPr>
              <p:nvPr/>
            </p:nvCxnSpPr>
            <p:spPr>
              <a:xfrm flipH="1">
                <a:off x="1535962" y="4013800"/>
                <a:ext cx="362999" cy="3248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38" idx="3"/>
                <a:endCxn id="41" idx="0"/>
              </p:cNvCxnSpPr>
              <p:nvPr/>
            </p:nvCxnSpPr>
            <p:spPr>
              <a:xfrm flipH="1">
                <a:off x="904551" y="4644137"/>
                <a:ext cx="325941" cy="468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等腰三角形 40"/>
              <p:cNvSpPr/>
              <p:nvPr/>
            </p:nvSpPr>
            <p:spPr>
              <a:xfrm>
                <a:off x="546684" y="5112439"/>
                <a:ext cx="715733" cy="1057479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660876" y="5683960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T</a:t>
                </a:r>
              </a:p>
            </p:txBody>
          </p:sp>
          <p:cxnSp>
            <p:nvCxnSpPr>
              <p:cNvPr id="43" name="直接连接符 42"/>
              <p:cNvCxnSpPr>
                <a:stCxn id="38" idx="5"/>
                <a:endCxn id="44" idx="0"/>
              </p:cNvCxnSpPr>
              <p:nvPr/>
            </p:nvCxnSpPr>
            <p:spPr>
              <a:xfrm>
                <a:off x="1535962" y="4644137"/>
                <a:ext cx="363065" cy="4076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等腰三角形 43"/>
              <p:cNvSpPr/>
              <p:nvPr/>
            </p:nvSpPr>
            <p:spPr>
              <a:xfrm>
                <a:off x="1541160" y="5051809"/>
                <a:ext cx="715733" cy="1185227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1681488" y="5697965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R</a:t>
                </a:r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>
                <a:off x="2332094" y="4424786"/>
                <a:ext cx="715733" cy="1246489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37" idx="5"/>
                <a:endCxn id="46" idx="0"/>
              </p:cNvCxnSpPr>
              <p:nvPr/>
            </p:nvCxnSpPr>
            <p:spPr>
              <a:xfrm>
                <a:off x="2204431" y="4013800"/>
                <a:ext cx="485530" cy="410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/>
              <p:cNvSpPr txBox="1"/>
              <p:nvPr/>
            </p:nvSpPr>
            <p:spPr>
              <a:xfrm>
                <a:off x="2503194" y="5183431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W</a:t>
                </a:r>
              </a:p>
            </p:txBody>
          </p:sp>
        </p:grpSp>
        <p:cxnSp>
          <p:nvCxnSpPr>
            <p:cNvPr id="36" name="直接连接符 35"/>
            <p:cNvCxnSpPr>
              <a:endCxn id="37" idx="0"/>
            </p:cNvCxnSpPr>
            <p:nvPr/>
          </p:nvCxnSpPr>
          <p:spPr>
            <a:xfrm flipH="1">
              <a:off x="2184844" y="2348880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358601" y="2332499"/>
                <a:ext cx="4677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01" y="2332499"/>
                <a:ext cx="46778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1166649" y="2242565"/>
                <a:ext cx="10038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649" y="2242565"/>
                <a:ext cx="100385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2007424" y="1462310"/>
                <a:ext cx="3609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24" y="1462310"/>
                <a:ext cx="36092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459820" y="1556612"/>
                <a:ext cx="10038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20" y="1556612"/>
                <a:ext cx="100385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等号 52"/>
          <p:cNvSpPr/>
          <p:nvPr/>
        </p:nvSpPr>
        <p:spPr>
          <a:xfrm>
            <a:off x="3048843" y="2354749"/>
            <a:ext cx="696366" cy="62536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6610535" y="3367105"/>
                <a:ext cx="240247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must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since all the descendant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balanced</a:t>
                </a: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535" y="3367105"/>
                <a:ext cx="2402470" cy="1200329"/>
              </a:xfrm>
              <a:prstGeom prst="rect">
                <a:avLst/>
              </a:prstGeom>
              <a:blipFill>
                <a:blip r:embed="rId12"/>
                <a:stretch>
                  <a:fillRect l="-2025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组合 54"/>
          <p:cNvGrpSpPr/>
          <p:nvPr/>
        </p:nvGrpSpPr>
        <p:grpSpPr>
          <a:xfrm>
            <a:off x="2021924" y="4207552"/>
            <a:ext cx="3527247" cy="2319152"/>
            <a:chOff x="2530596" y="4215975"/>
            <a:chExt cx="3527247" cy="2319152"/>
          </a:xfrm>
        </p:grpSpPr>
        <p:sp>
          <p:nvSpPr>
            <p:cNvPr id="56" name="椭圆 55"/>
            <p:cNvSpPr/>
            <p:nvPr/>
          </p:nvSpPr>
          <p:spPr>
            <a:xfrm>
              <a:off x="4047916" y="4215975"/>
              <a:ext cx="432000" cy="43204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7" name="椭圆 56"/>
            <p:cNvSpPr/>
            <p:nvPr/>
          </p:nvSpPr>
          <p:spPr>
            <a:xfrm>
              <a:off x="3200804" y="4763832"/>
              <a:ext cx="432000" cy="4320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8" name="椭圆 57"/>
            <p:cNvSpPr/>
            <p:nvPr/>
          </p:nvSpPr>
          <p:spPr>
            <a:xfrm>
              <a:off x="5022088" y="4842725"/>
              <a:ext cx="432000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等腰三角形 58"/>
            <p:cNvSpPr/>
            <p:nvPr/>
          </p:nvSpPr>
          <p:spPr>
            <a:xfrm>
              <a:off x="2530596" y="5430348"/>
              <a:ext cx="715733" cy="1057479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T</a:t>
              </a:r>
            </a:p>
          </p:txBody>
        </p:sp>
        <p:sp>
          <p:nvSpPr>
            <p:cNvPr id="60" name="等腰三角形 59"/>
            <p:cNvSpPr/>
            <p:nvPr/>
          </p:nvSpPr>
          <p:spPr>
            <a:xfrm>
              <a:off x="3448594" y="5500518"/>
              <a:ext cx="694291" cy="1015583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U</a:t>
              </a:r>
            </a:p>
          </p:txBody>
        </p:sp>
        <p:sp>
          <p:nvSpPr>
            <p:cNvPr id="61" name="等腰三角形 60"/>
            <p:cNvSpPr/>
            <p:nvPr/>
          </p:nvSpPr>
          <p:spPr>
            <a:xfrm>
              <a:off x="4401773" y="5519544"/>
              <a:ext cx="694291" cy="101558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V</a:t>
              </a:r>
            </a:p>
          </p:txBody>
        </p:sp>
        <p:sp>
          <p:nvSpPr>
            <p:cNvPr id="62" name="等腰三角形 61"/>
            <p:cNvSpPr/>
            <p:nvPr/>
          </p:nvSpPr>
          <p:spPr>
            <a:xfrm>
              <a:off x="5342110" y="5540527"/>
              <a:ext cx="715733" cy="99287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W</a:t>
              </a:r>
            </a:p>
          </p:txBody>
        </p:sp>
        <p:cxnSp>
          <p:nvCxnSpPr>
            <p:cNvPr id="63" name="直接连接符 62"/>
            <p:cNvCxnSpPr>
              <a:stCxn id="57" idx="3"/>
              <a:endCxn id="59" idx="0"/>
            </p:cNvCxnSpPr>
            <p:nvPr/>
          </p:nvCxnSpPr>
          <p:spPr>
            <a:xfrm flipH="1">
              <a:off x="2888463" y="5132608"/>
              <a:ext cx="375606" cy="297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57" idx="5"/>
              <a:endCxn id="60" idx="0"/>
            </p:cNvCxnSpPr>
            <p:nvPr/>
          </p:nvCxnSpPr>
          <p:spPr>
            <a:xfrm>
              <a:off x="3569539" y="5132608"/>
              <a:ext cx="226201" cy="367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8" idx="3"/>
              <a:endCxn id="61" idx="0"/>
            </p:cNvCxnSpPr>
            <p:nvPr/>
          </p:nvCxnSpPr>
          <p:spPr>
            <a:xfrm flipH="1">
              <a:off x="4748919" y="5211501"/>
              <a:ext cx="336434" cy="3080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62" idx="0"/>
              <a:endCxn id="58" idx="5"/>
            </p:cNvCxnSpPr>
            <p:nvPr/>
          </p:nvCxnSpPr>
          <p:spPr>
            <a:xfrm flipH="1" flipV="1">
              <a:off x="5390823" y="5211501"/>
              <a:ext cx="309154" cy="3290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endCxn id="57" idx="7"/>
            </p:cNvCxnSpPr>
            <p:nvPr/>
          </p:nvCxnSpPr>
          <p:spPr>
            <a:xfrm flipH="1">
              <a:off x="3569539" y="4524520"/>
              <a:ext cx="504651" cy="3025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56" idx="5"/>
              <a:endCxn id="58" idx="1"/>
            </p:cNvCxnSpPr>
            <p:nvPr/>
          </p:nvCxnSpPr>
          <p:spPr>
            <a:xfrm>
              <a:off x="4416651" y="4584751"/>
              <a:ext cx="668702" cy="3212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2741827" y="4916453"/>
                  <a:ext cx="4440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5" name="文本框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1827" y="4916453"/>
                  <a:ext cx="444053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/>
                <p:cNvSpPr txBox="1"/>
                <p:nvPr/>
              </p:nvSpPr>
              <p:spPr>
                <a:xfrm>
                  <a:off x="3716247" y="5015933"/>
                  <a:ext cx="4440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6" name="文本框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6247" y="5015933"/>
                  <a:ext cx="444053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/>
                <p:cNvSpPr txBox="1"/>
                <p:nvPr/>
              </p:nvSpPr>
              <p:spPr>
                <a:xfrm>
                  <a:off x="3137629" y="4319640"/>
                  <a:ext cx="8680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7" name="文本框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7629" y="4319640"/>
                  <a:ext cx="868057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/>
                <p:cNvSpPr txBox="1"/>
                <p:nvPr/>
              </p:nvSpPr>
              <p:spPr>
                <a:xfrm>
                  <a:off x="5589656" y="5019516"/>
                  <a:ext cx="4440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8" name="文本框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9656" y="5019516"/>
                  <a:ext cx="444053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/>
                <p:cNvSpPr txBox="1"/>
                <p:nvPr/>
              </p:nvSpPr>
              <p:spPr>
                <a:xfrm>
                  <a:off x="4641207" y="5019516"/>
                  <a:ext cx="4440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9" name="文本框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1207" y="5019516"/>
                  <a:ext cx="444053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/>
                <p:cNvSpPr txBox="1"/>
                <p:nvPr/>
              </p:nvSpPr>
              <p:spPr>
                <a:xfrm>
                  <a:off x="4684284" y="4382165"/>
                  <a:ext cx="8680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4284" y="4382165"/>
                  <a:ext cx="868057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右箭头 74"/>
          <p:cNvSpPr/>
          <p:nvPr/>
        </p:nvSpPr>
        <p:spPr>
          <a:xfrm>
            <a:off x="1193558" y="5582758"/>
            <a:ext cx="936102" cy="368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直接连接符 75"/>
          <p:cNvCxnSpPr>
            <a:endCxn id="56" idx="0"/>
          </p:cNvCxnSpPr>
          <p:nvPr/>
        </p:nvCxnSpPr>
        <p:spPr>
          <a:xfrm flipH="1">
            <a:off x="3755244" y="3878620"/>
            <a:ext cx="2684" cy="3289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20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53" grpId="0" animBg="1"/>
      <p:bldP spid="54" grpId="0"/>
      <p:bldP spid="7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 Running Example: Left-Right Case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AVL-Tree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82" name="组合 81"/>
          <p:cNvGrpSpPr/>
          <p:nvPr/>
        </p:nvGrpSpPr>
        <p:grpSpPr>
          <a:xfrm>
            <a:off x="-169747" y="1225285"/>
            <a:ext cx="2610611" cy="2276476"/>
            <a:chOff x="107504" y="1196752"/>
            <a:chExt cx="2610611" cy="2276476"/>
          </a:xfrm>
        </p:grpSpPr>
        <p:grpSp>
          <p:nvGrpSpPr>
            <p:cNvPr id="6" name="组合 5"/>
            <p:cNvGrpSpPr/>
            <p:nvPr/>
          </p:nvGrpSpPr>
          <p:grpSpPr>
            <a:xfrm>
              <a:off x="107504" y="1196752"/>
              <a:ext cx="2610611" cy="2276476"/>
              <a:chOff x="3225358" y="1166784"/>
              <a:chExt cx="2610611" cy="2276476"/>
            </a:xfrm>
          </p:grpSpPr>
          <p:grpSp>
            <p:nvGrpSpPr>
              <p:cNvPr id="7" name="Group 148">
                <a:extLst>
                  <a:ext uri="{FF2B5EF4-FFF2-40B4-BE49-F238E27FC236}">
                    <a16:creationId xmlns:a16="http://schemas.microsoft.com/office/drawing/2014/main" id="{2A9854EF-7187-5E47-A6D4-BA7FD25F0B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53599" y="1166784"/>
                <a:ext cx="1662279" cy="2276476"/>
                <a:chOff x="3532" y="1151"/>
                <a:chExt cx="1134" cy="1434"/>
              </a:xfrm>
            </p:grpSpPr>
            <p:grpSp>
              <p:nvGrpSpPr>
                <p:cNvPr id="18" name="Group 94">
                  <a:extLst>
                    <a:ext uri="{FF2B5EF4-FFF2-40B4-BE49-F238E27FC236}">
                      <a16:creationId xmlns:a16="http://schemas.microsoft.com/office/drawing/2014/main" id="{23C55A35-728F-8F48-AD60-138F46A846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21" y="1151"/>
                  <a:ext cx="233" cy="276"/>
                  <a:chOff x="1487" y="2304"/>
                  <a:chExt cx="313" cy="371"/>
                </a:xfrm>
              </p:grpSpPr>
              <p:sp>
                <p:nvSpPr>
                  <p:cNvPr id="31" name="Oval 95">
                    <a:extLst>
                      <a:ext uri="{FF2B5EF4-FFF2-40B4-BE49-F238E27FC236}">
                        <a16:creationId xmlns:a16="http://schemas.microsoft.com/office/drawing/2014/main" id="{BFED03F7-8EFC-1143-AF09-4704FF3001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304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32" name="Text Box 96">
                    <a:extLst>
                      <a:ext uri="{FF2B5EF4-FFF2-40B4-BE49-F238E27FC236}">
                        <a16:creationId xmlns:a16="http://schemas.microsoft.com/office/drawing/2014/main" id="{79D61CA6-B27F-324E-A5A2-6A4DE6B43D5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7" y="2336"/>
                    <a:ext cx="313" cy="33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8</a:t>
                    </a:r>
                  </a:p>
                </p:txBody>
              </p:sp>
            </p:grpSp>
            <p:grpSp>
              <p:nvGrpSpPr>
                <p:cNvPr id="19" name="Group 97">
                  <a:extLst>
                    <a:ext uri="{FF2B5EF4-FFF2-40B4-BE49-F238E27FC236}">
                      <a16:creationId xmlns:a16="http://schemas.microsoft.com/office/drawing/2014/main" id="{8106AE45-A007-FC44-8F71-31FEF5F7B7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32" y="1597"/>
                  <a:ext cx="234" cy="252"/>
                  <a:chOff x="1488" y="2268"/>
                  <a:chExt cx="313" cy="335"/>
                </a:xfrm>
              </p:grpSpPr>
              <p:sp>
                <p:nvSpPr>
                  <p:cNvPr id="29" name="Oval 98">
                    <a:extLst>
                      <a:ext uri="{FF2B5EF4-FFF2-40B4-BE49-F238E27FC236}">
                        <a16:creationId xmlns:a16="http://schemas.microsoft.com/office/drawing/2014/main" id="{12D3B8C5-01E6-3347-8FD0-0789B6F87B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289"/>
                    <a:ext cx="288" cy="286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30" name="Text Box 99">
                    <a:extLst>
                      <a:ext uri="{FF2B5EF4-FFF2-40B4-BE49-F238E27FC236}">
                        <a16:creationId xmlns:a16="http://schemas.microsoft.com/office/drawing/2014/main" id="{31E159A3-EEAD-1646-9276-C6024B8419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9" y="2268"/>
                    <a:ext cx="312" cy="3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4</a:t>
                    </a:r>
                  </a:p>
                </p:txBody>
              </p:sp>
            </p:grpSp>
            <p:grpSp>
              <p:nvGrpSpPr>
                <p:cNvPr id="20" name="Group 100">
                  <a:extLst>
                    <a:ext uri="{FF2B5EF4-FFF2-40B4-BE49-F238E27FC236}">
                      <a16:creationId xmlns:a16="http://schemas.microsoft.com/office/drawing/2014/main" id="{1EDA855D-4DF1-E54D-B450-E6E308A493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35" y="1609"/>
                  <a:ext cx="431" cy="252"/>
                  <a:chOff x="1382" y="2290"/>
                  <a:chExt cx="577" cy="336"/>
                </a:xfrm>
              </p:grpSpPr>
              <p:sp>
                <p:nvSpPr>
                  <p:cNvPr id="27" name="Oval 101">
                    <a:extLst>
                      <a:ext uri="{FF2B5EF4-FFF2-40B4-BE49-F238E27FC236}">
                        <a16:creationId xmlns:a16="http://schemas.microsoft.com/office/drawing/2014/main" id="{77E4065A-620F-A34D-8AD0-9AF5F3C6D4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304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28" name="Text Box 102">
                    <a:extLst>
                      <a:ext uri="{FF2B5EF4-FFF2-40B4-BE49-F238E27FC236}">
                        <a16:creationId xmlns:a16="http://schemas.microsoft.com/office/drawing/2014/main" id="{E5959873-B227-E145-A520-504279A6181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2" y="2290"/>
                    <a:ext cx="577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10</a:t>
                    </a:r>
                  </a:p>
                </p:txBody>
              </p:sp>
            </p:grpSp>
            <p:grpSp>
              <p:nvGrpSpPr>
                <p:cNvPr id="21" name="Group 118">
                  <a:extLst>
                    <a:ext uri="{FF2B5EF4-FFF2-40B4-BE49-F238E27FC236}">
                      <a16:creationId xmlns:a16="http://schemas.microsoft.com/office/drawing/2014/main" id="{BB0D9B58-BD6D-2B43-B506-2E496A9F44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34" y="2333"/>
                  <a:ext cx="233" cy="252"/>
                  <a:chOff x="495" y="2677"/>
                  <a:chExt cx="313" cy="337"/>
                </a:xfrm>
              </p:grpSpPr>
              <p:sp>
                <p:nvSpPr>
                  <p:cNvPr id="25" name="Oval 119">
                    <a:extLst>
                      <a:ext uri="{FF2B5EF4-FFF2-40B4-BE49-F238E27FC236}">
                        <a16:creationId xmlns:a16="http://schemas.microsoft.com/office/drawing/2014/main" id="{6DE4CD63-3775-9747-BB95-DA11D9A64C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0" y="2691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26" name="Text Box 120">
                    <a:extLst>
                      <a:ext uri="{FF2B5EF4-FFF2-40B4-BE49-F238E27FC236}">
                        <a16:creationId xmlns:a16="http://schemas.microsoft.com/office/drawing/2014/main" id="{9A863A2B-1ECF-1446-B60D-8DBAA0C084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5" y="2677"/>
                    <a:ext cx="313" cy="3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6</a:t>
                    </a:r>
                  </a:p>
                </p:txBody>
              </p:sp>
            </p:grpSp>
            <p:sp>
              <p:nvSpPr>
                <p:cNvPr id="22" name="Line 121">
                  <a:extLst>
                    <a:ext uri="{FF2B5EF4-FFF2-40B4-BE49-F238E27FC236}">
                      <a16:creationId xmlns:a16="http://schemas.microsoft.com/office/drawing/2014/main" id="{FDA6CD37-40C9-4C43-BAEC-4AEFB181D1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03" y="1331"/>
                  <a:ext cx="252" cy="322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23" name="Line 122">
                  <a:extLst>
                    <a:ext uri="{FF2B5EF4-FFF2-40B4-BE49-F238E27FC236}">
                      <a16:creationId xmlns:a16="http://schemas.microsoft.com/office/drawing/2014/main" id="{71CE3D80-18FC-5444-BF83-8D55FA0F15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9" y="1331"/>
                  <a:ext cx="250" cy="322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24" name="Line 126">
                  <a:extLst>
                    <a:ext uri="{FF2B5EF4-FFF2-40B4-BE49-F238E27FC236}">
                      <a16:creationId xmlns:a16="http://schemas.microsoft.com/office/drawing/2014/main" id="{18386C9E-6C82-0740-ABAD-B90346A3AC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06" y="2185"/>
                  <a:ext cx="120" cy="165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</p:grpSp>
          <p:sp>
            <p:nvSpPr>
              <p:cNvPr id="8" name="Line 121">
                <a:extLst>
                  <a:ext uri="{FF2B5EF4-FFF2-40B4-BE49-F238E27FC236}">
                    <a16:creationId xmlns:a16="http://schemas.microsoft.com/office/drawing/2014/main" id="{FDA6CD37-40C9-4C43-BAEC-4AEFB181D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662" y="2232531"/>
                <a:ext cx="211083" cy="290817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9" name="Text Box 117">
                <a:extLst>
                  <a:ext uri="{FF2B5EF4-FFF2-40B4-BE49-F238E27FC236}">
                    <a16:creationId xmlns:a16="http://schemas.microsoft.com/office/drawing/2014/main" id="{275155DD-092B-2D49-AE77-B20BD98AF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7591" y="2510244"/>
                <a:ext cx="341544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5</a:t>
                </a:r>
              </a:p>
            </p:txBody>
          </p:sp>
          <p:sp>
            <p:nvSpPr>
              <p:cNvPr id="10" name="Oval 98">
                <a:extLst>
                  <a:ext uri="{FF2B5EF4-FFF2-40B4-BE49-F238E27FC236}">
                    <a16:creationId xmlns:a16="http://schemas.microsoft.com/office/drawing/2014/main" id="{12D3B8C5-01E6-3347-8FD0-0789B6F8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024" y="2502259"/>
                <a:ext cx="314987" cy="341095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1" name="Text Box 99">
                <a:extLst>
                  <a:ext uri="{FF2B5EF4-FFF2-40B4-BE49-F238E27FC236}">
                    <a16:creationId xmlns:a16="http://schemas.microsoft.com/office/drawing/2014/main" id="{31E159A3-EEAD-1646-9276-C6024B841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2589" y="2462799"/>
                <a:ext cx="341914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2</a:t>
                </a:r>
              </a:p>
            </p:txBody>
          </p:sp>
          <p:sp>
            <p:nvSpPr>
              <p:cNvPr id="12" name="Line 121">
                <a:extLst>
                  <a:ext uri="{FF2B5EF4-FFF2-40B4-BE49-F238E27FC236}">
                    <a16:creationId xmlns:a16="http://schemas.microsoft.com/office/drawing/2014/main" id="{FDA6CD37-40C9-4C43-BAEC-4AEFB181D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58943" y="2199902"/>
                <a:ext cx="277046" cy="32344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3" name="Oval 98">
                <a:extLst>
                  <a:ext uri="{FF2B5EF4-FFF2-40B4-BE49-F238E27FC236}">
                    <a16:creationId xmlns:a16="http://schemas.microsoft.com/office/drawing/2014/main" id="{12D3B8C5-01E6-3347-8FD0-0789B6F8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7341" y="2466410"/>
                <a:ext cx="315573" cy="341611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3732628" y="1374029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2628" y="1374029"/>
                    <a:ext cx="986047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4849922" y="1391459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9922" y="1391459"/>
                    <a:ext cx="98604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3225358" y="2020607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58" y="2020607"/>
                    <a:ext cx="986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574947" y="2675307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4947" y="2675307"/>
                    <a:ext cx="98604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1092031" y="2141655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031" y="2141655"/>
                  <a:ext cx="98604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右箭头 33"/>
          <p:cNvSpPr/>
          <p:nvPr/>
        </p:nvSpPr>
        <p:spPr>
          <a:xfrm>
            <a:off x="2318434" y="2116702"/>
            <a:ext cx="936102" cy="368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文本框 34"/>
          <p:cNvSpPr txBox="1"/>
          <p:nvPr/>
        </p:nvSpPr>
        <p:spPr>
          <a:xfrm>
            <a:off x="1991918" y="1110857"/>
            <a:ext cx="183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rotation on 4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882089" y="3361451"/>
            <a:ext cx="3174523" cy="3157781"/>
            <a:chOff x="4211960" y="980728"/>
            <a:chExt cx="3174523" cy="3157781"/>
          </a:xfrm>
        </p:grpSpPr>
        <p:grpSp>
          <p:nvGrpSpPr>
            <p:cNvPr id="37" name="组合 36"/>
            <p:cNvGrpSpPr/>
            <p:nvPr/>
          </p:nvGrpSpPr>
          <p:grpSpPr>
            <a:xfrm>
              <a:off x="4211960" y="980728"/>
              <a:ext cx="3174523" cy="3126297"/>
              <a:chOff x="377475" y="2348880"/>
              <a:chExt cx="3174523" cy="3126297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377475" y="2636912"/>
                <a:ext cx="3174523" cy="2838265"/>
                <a:chOff x="244327" y="3645024"/>
                <a:chExt cx="3174523" cy="2838265"/>
              </a:xfrm>
            </p:grpSpPr>
            <p:sp>
              <p:nvSpPr>
                <p:cNvPr id="50" name="椭圆 49"/>
                <p:cNvSpPr/>
                <p:nvPr/>
              </p:nvSpPr>
              <p:spPr>
                <a:xfrm>
                  <a:off x="1835696" y="3645024"/>
                  <a:ext cx="432000" cy="43204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901720" y="4337856"/>
                  <a:ext cx="432000" cy="4320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cxnSp>
              <p:nvCxnSpPr>
                <p:cNvPr id="52" name="直接连接符 51"/>
                <p:cNvCxnSpPr>
                  <a:stCxn id="50" idx="3"/>
                  <a:endCxn id="51" idx="7"/>
                </p:cNvCxnSpPr>
                <p:nvPr/>
              </p:nvCxnSpPr>
              <p:spPr>
                <a:xfrm flipH="1">
                  <a:off x="1270455" y="4013800"/>
                  <a:ext cx="628506" cy="3873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>
                  <a:stCxn id="51" idx="3"/>
                  <a:endCxn id="54" idx="0"/>
                </p:cNvCxnSpPr>
                <p:nvPr/>
              </p:nvCxnSpPr>
              <p:spPr>
                <a:xfrm flipH="1">
                  <a:off x="602194" y="4706632"/>
                  <a:ext cx="362791" cy="4343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等腰三角形 53"/>
                <p:cNvSpPr/>
                <p:nvPr/>
              </p:nvSpPr>
              <p:spPr>
                <a:xfrm>
                  <a:off x="244327" y="5140935"/>
                  <a:ext cx="715733" cy="1057479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350414" y="5746657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T</a:t>
                  </a:r>
                </a:p>
              </p:txBody>
            </p:sp>
            <p:cxnSp>
              <p:nvCxnSpPr>
                <p:cNvPr id="56" name="直接连接符 55"/>
                <p:cNvCxnSpPr>
                  <a:stCxn id="51" idx="5"/>
                  <a:endCxn id="42" idx="1"/>
                </p:cNvCxnSpPr>
                <p:nvPr/>
              </p:nvCxnSpPr>
              <p:spPr>
                <a:xfrm>
                  <a:off x="1270455" y="4706632"/>
                  <a:ext cx="327111" cy="1883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等腰三角形 56"/>
                <p:cNvSpPr/>
                <p:nvPr/>
              </p:nvSpPr>
              <p:spPr>
                <a:xfrm>
                  <a:off x="1069063" y="5467706"/>
                  <a:ext cx="694291" cy="1015583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236204" y="5975489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U</a:t>
                  </a:r>
                </a:p>
              </p:txBody>
            </p:sp>
            <p:sp>
              <p:nvSpPr>
                <p:cNvPr id="59" name="等腰三角形 58"/>
                <p:cNvSpPr/>
                <p:nvPr/>
              </p:nvSpPr>
              <p:spPr>
                <a:xfrm>
                  <a:off x="2703117" y="4486767"/>
                  <a:ext cx="715733" cy="1246489"/>
                </a:xfrm>
                <a:prstGeom prst="triangl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W</a:t>
                  </a:r>
                </a:p>
              </p:txBody>
            </p:sp>
            <p:cxnSp>
              <p:nvCxnSpPr>
                <p:cNvPr id="60" name="直接连接符 59"/>
                <p:cNvCxnSpPr>
                  <a:stCxn id="50" idx="5"/>
                  <a:endCxn id="59" idx="0"/>
                </p:cNvCxnSpPr>
                <p:nvPr/>
              </p:nvCxnSpPr>
              <p:spPr>
                <a:xfrm>
                  <a:off x="2204431" y="4013800"/>
                  <a:ext cx="856553" cy="47296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>
                <a:endCxn id="50" idx="0"/>
              </p:cNvCxnSpPr>
              <p:nvPr/>
            </p:nvCxnSpPr>
            <p:spPr>
              <a:xfrm flipH="1">
                <a:off x="2184844" y="2348880"/>
                <a:ext cx="0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4378050" y="2227813"/>
                  <a:ext cx="4440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8050" y="2227813"/>
                  <a:ext cx="444053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5313496" y="2111509"/>
                  <a:ext cx="83648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496" y="2111509"/>
                  <a:ext cx="836484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4962147" y="1413354"/>
                  <a:ext cx="83648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147" y="1413354"/>
                  <a:ext cx="836484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6420328" y="1473910"/>
                  <a:ext cx="45865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328" y="1473910"/>
                  <a:ext cx="458655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椭圆 41"/>
            <p:cNvSpPr/>
            <p:nvPr/>
          </p:nvSpPr>
          <p:spPr>
            <a:xfrm>
              <a:off x="5501934" y="2455429"/>
              <a:ext cx="432000" cy="43204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3" name="直接连接符 42"/>
            <p:cNvCxnSpPr>
              <a:stCxn id="42" idx="3"/>
              <a:endCxn id="57" idx="0"/>
            </p:cNvCxnSpPr>
            <p:nvPr/>
          </p:nvCxnSpPr>
          <p:spPr>
            <a:xfrm flipH="1">
              <a:off x="5383842" y="2824205"/>
              <a:ext cx="181357" cy="267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等腰三角形 43"/>
            <p:cNvSpPr/>
            <p:nvPr/>
          </p:nvSpPr>
          <p:spPr>
            <a:xfrm>
              <a:off x="5842386" y="3122926"/>
              <a:ext cx="694291" cy="101558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V</a:t>
              </a:r>
            </a:p>
          </p:txBody>
        </p:sp>
        <p:cxnSp>
          <p:nvCxnSpPr>
            <p:cNvPr id="45" name="直接连接符 44"/>
            <p:cNvCxnSpPr>
              <a:stCxn id="42" idx="5"/>
              <a:endCxn id="44" idx="0"/>
            </p:cNvCxnSpPr>
            <p:nvPr/>
          </p:nvCxnSpPr>
          <p:spPr>
            <a:xfrm>
              <a:off x="5870669" y="2824205"/>
              <a:ext cx="318863" cy="2987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5094815" y="2745221"/>
                  <a:ext cx="33871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4815" y="2745221"/>
                  <a:ext cx="338716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6062851" y="2671453"/>
                  <a:ext cx="33871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2851" y="2671453"/>
                  <a:ext cx="338716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右箭头 60"/>
          <p:cNvSpPr/>
          <p:nvPr/>
        </p:nvSpPr>
        <p:spPr>
          <a:xfrm>
            <a:off x="4395600" y="4836535"/>
            <a:ext cx="936102" cy="368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5292080" y="4018259"/>
            <a:ext cx="3527247" cy="2319152"/>
            <a:chOff x="2530596" y="4215975"/>
            <a:chExt cx="3527247" cy="2319152"/>
          </a:xfrm>
        </p:grpSpPr>
        <p:sp>
          <p:nvSpPr>
            <p:cNvPr id="63" name="椭圆 62"/>
            <p:cNvSpPr/>
            <p:nvPr/>
          </p:nvSpPr>
          <p:spPr>
            <a:xfrm>
              <a:off x="4047916" y="4215975"/>
              <a:ext cx="432000" cy="43204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4" name="椭圆 63"/>
            <p:cNvSpPr/>
            <p:nvPr/>
          </p:nvSpPr>
          <p:spPr>
            <a:xfrm>
              <a:off x="3200804" y="4763832"/>
              <a:ext cx="432000" cy="4320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5" name="椭圆 64"/>
            <p:cNvSpPr/>
            <p:nvPr/>
          </p:nvSpPr>
          <p:spPr>
            <a:xfrm>
              <a:off x="5022088" y="4842725"/>
              <a:ext cx="432000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6" name="等腰三角形 65"/>
            <p:cNvSpPr/>
            <p:nvPr/>
          </p:nvSpPr>
          <p:spPr>
            <a:xfrm>
              <a:off x="2530596" y="5430348"/>
              <a:ext cx="715733" cy="1057479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T</a:t>
              </a:r>
            </a:p>
          </p:txBody>
        </p:sp>
        <p:sp>
          <p:nvSpPr>
            <p:cNvPr id="67" name="等腰三角形 66"/>
            <p:cNvSpPr/>
            <p:nvPr/>
          </p:nvSpPr>
          <p:spPr>
            <a:xfrm>
              <a:off x="3448594" y="5500518"/>
              <a:ext cx="694291" cy="1015583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U</a:t>
              </a:r>
            </a:p>
          </p:txBody>
        </p:sp>
        <p:sp>
          <p:nvSpPr>
            <p:cNvPr id="68" name="等腰三角形 67"/>
            <p:cNvSpPr/>
            <p:nvPr/>
          </p:nvSpPr>
          <p:spPr>
            <a:xfrm>
              <a:off x="4401773" y="5519544"/>
              <a:ext cx="694291" cy="101558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V</a:t>
              </a:r>
            </a:p>
          </p:txBody>
        </p:sp>
        <p:sp>
          <p:nvSpPr>
            <p:cNvPr id="69" name="等腰三角形 68"/>
            <p:cNvSpPr/>
            <p:nvPr/>
          </p:nvSpPr>
          <p:spPr>
            <a:xfrm>
              <a:off x="5342110" y="5540527"/>
              <a:ext cx="715733" cy="99287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W</a:t>
              </a:r>
            </a:p>
          </p:txBody>
        </p:sp>
        <p:cxnSp>
          <p:nvCxnSpPr>
            <p:cNvPr id="70" name="直接连接符 69"/>
            <p:cNvCxnSpPr>
              <a:stCxn id="64" idx="3"/>
              <a:endCxn id="66" idx="0"/>
            </p:cNvCxnSpPr>
            <p:nvPr/>
          </p:nvCxnSpPr>
          <p:spPr>
            <a:xfrm flipH="1">
              <a:off x="2888463" y="5132608"/>
              <a:ext cx="375606" cy="297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4" idx="5"/>
              <a:endCxn id="67" idx="0"/>
            </p:cNvCxnSpPr>
            <p:nvPr/>
          </p:nvCxnSpPr>
          <p:spPr>
            <a:xfrm>
              <a:off x="3569539" y="5132608"/>
              <a:ext cx="226201" cy="367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5" idx="3"/>
              <a:endCxn id="68" idx="0"/>
            </p:cNvCxnSpPr>
            <p:nvPr/>
          </p:nvCxnSpPr>
          <p:spPr>
            <a:xfrm flipH="1">
              <a:off x="4748919" y="5211501"/>
              <a:ext cx="336434" cy="3080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9" idx="0"/>
              <a:endCxn id="65" idx="5"/>
            </p:cNvCxnSpPr>
            <p:nvPr/>
          </p:nvCxnSpPr>
          <p:spPr>
            <a:xfrm flipH="1" flipV="1">
              <a:off x="5390823" y="5211501"/>
              <a:ext cx="309154" cy="3290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endCxn id="64" idx="7"/>
            </p:cNvCxnSpPr>
            <p:nvPr/>
          </p:nvCxnSpPr>
          <p:spPr>
            <a:xfrm flipH="1">
              <a:off x="3569539" y="4524520"/>
              <a:ext cx="504651" cy="3025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63" idx="5"/>
              <a:endCxn id="65" idx="1"/>
            </p:cNvCxnSpPr>
            <p:nvPr/>
          </p:nvCxnSpPr>
          <p:spPr>
            <a:xfrm>
              <a:off x="4416651" y="4584751"/>
              <a:ext cx="668702" cy="3212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2741827" y="4916453"/>
                  <a:ext cx="4440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5" name="文本框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1827" y="4916453"/>
                  <a:ext cx="444053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3716247" y="5015933"/>
                  <a:ext cx="4440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6" name="文本框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6247" y="5015933"/>
                  <a:ext cx="444053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3137629" y="4319640"/>
                  <a:ext cx="8680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7" name="文本框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7629" y="4319640"/>
                  <a:ext cx="868057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/>
                <p:cNvSpPr txBox="1"/>
                <p:nvPr/>
              </p:nvSpPr>
              <p:spPr>
                <a:xfrm>
                  <a:off x="5589656" y="5019516"/>
                  <a:ext cx="4440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8" name="文本框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9656" y="5019516"/>
                  <a:ext cx="444053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4641207" y="5019516"/>
                  <a:ext cx="4440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9" name="文本框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1207" y="5019516"/>
                  <a:ext cx="444053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4684284" y="4382165"/>
                  <a:ext cx="8680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4284" y="4382165"/>
                  <a:ext cx="868057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3" name="文本框 112"/>
          <p:cNvSpPr txBox="1"/>
          <p:nvPr/>
        </p:nvSpPr>
        <p:spPr>
          <a:xfrm>
            <a:off x="5477302" y="1127635"/>
            <a:ext cx="214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rotation on 8</a:t>
            </a:r>
          </a:p>
        </p:txBody>
      </p:sp>
      <p:sp>
        <p:nvSpPr>
          <p:cNvPr id="114" name="右箭头 113"/>
          <p:cNvSpPr/>
          <p:nvPr/>
        </p:nvSpPr>
        <p:spPr>
          <a:xfrm>
            <a:off x="5640424" y="2052924"/>
            <a:ext cx="936102" cy="368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组合 142"/>
          <p:cNvGrpSpPr/>
          <p:nvPr/>
        </p:nvGrpSpPr>
        <p:grpSpPr>
          <a:xfrm>
            <a:off x="2802386" y="1230234"/>
            <a:ext cx="2998629" cy="2059037"/>
            <a:chOff x="2802386" y="1230234"/>
            <a:chExt cx="2998629" cy="2059037"/>
          </a:xfrm>
        </p:grpSpPr>
        <p:grpSp>
          <p:nvGrpSpPr>
            <p:cNvPr id="83" name="组合 82"/>
            <p:cNvGrpSpPr/>
            <p:nvPr/>
          </p:nvGrpSpPr>
          <p:grpSpPr>
            <a:xfrm>
              <a:off x="2802386" y="1230234"/>
              <a:ext cx="2998629" cy="2059037"/>
              <a:chOff x="-280514" y="1180877"/>
              <a:chExt cx="2998629" cy="2059037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-280514" y="1180877"/>
                <a:ext cx="2998629" cy="2059037"/>
                <a:chOff x="2837340" y="1150909"/>
                <a:chExt cx="2998629" cy="2059037"/>
              </a:xfrm>
            </p:grpSpPr>
            <p:grpSp>
              <p:nvGrpSpPr>
                <p:cNvPr id="86" name="Group 148">
                  <a:extLst>
                    <a:ext uri="{FF2B5EF4-FFF2-40B4-BE49-F238E27FC236}">
                      <a16:creationId xmlns:a16="http://schemas.microsoft.com/office/drawing/2014/main" id="{2A9854EF-7187-5E47-A6D4-BA7FD25F0B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93319" y="1150909"/>
                  <a:ext cx="2009686" cy="1692275"/>
                  <a:chOff x="3218" y="1141"/>
                  <a:chExt cx="1371" cy="1066"/>
                </a:xfrm>
              </p:grpSpPr>
              <p:grpSp>
                <p:nvGrpSpPr>
                  <p:cNvPr id="97" name="Group 94">
                    <a:extLst>
                      <a:ext uri="{FF2B5EF4-FFF2-40B4-BE49-F238E27FC236}">
                        <a16:creationId xmlns:a16="http://schemas.microsoft.com/office/drawing/2014/main" id="{23C55A35-728F-8F48-AD60-138F46A846E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906" y="1141"/>
                    <a:ext cx="233" cy="252"/>
                    <a:chOff x="1467" y="2292"/>
                    <a:chExt cx="313" cy="339"/>
                  </a:xfrm>
                </p:grpSpPr>
                <p:sp>
                  <p:nvSpPr>
                    <p:cNvPr id="110" name="Oval 95">
                      <a:extLst>
                        <a:ext uri="{FF2B5EF4-FFF2-40B4-BE49-F238E27FC236}">
                          <a16:creationId xmlns:a16="http://schemas.microsoft.com/office/drawing/2014/main" id="{BFED03F7-8EFC-1143-AF09-4704FF30013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2304"/>
                      <a:ext cx="288" cy="288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HK" altLang="en-US">
                        <a:latin typeface="+mn-lt"/>
                      </a:endParaRPr>
                    </a:p>
                  </p:txBody>
                </p:sp>
                <p:sp>
                  <p:nvSpPr>
                    <p:cNvPr id="111" name="Text Box 96">
                      <a:extLst>
                        <a:ext uri="{FF2B5EF4-FFF2-40B4-BE49-F238E27FC236}">
                          <a16:creationId xmlns:a16="http://schemas.microsoft.com/office/drawing/2014/main" id="{79D61CA6-B27F-324E-A5A2-6A4DE6B43D5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67" y="2292"/>
                      <a:ext cx="313" cy="3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808080"/>
                          </a:solidFill>
                          <a:miter lim="800000"/>
                          <a:headEnd/>
                          <a:tailEnd type="none" w="sm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TW" sz="2000" b="1" dirty="0">
                          <a:latin typeface="+mn-lt"/>
                        </a:rPr>
                        <a:t>8</a:t>
                      </a:r>
                    </a:p>
                  </p:txBody>
                </p:sp>
              </p:grpSp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8106AE45-A007-FC44-8F71-31FEF5F7B7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18" y="1898"/>
                    <a:ext cx="236" cy="252"/>
                    <a:chOff x="1066" y="2668"/>
                    <a:chExt cx="315" cy="335"/>
                  </a:xfrm>
                </p:grpSpPr>
                <p:sp>
                  <p:nvSpPr>
                    <p:cNvPr id="108" name="Oval 98">
                      <a:extLst>
                        <a:ext uri="{FF2B5EF4-FFF2-40B4-BE49-F238E27FC236}">
                          <a16:creationId xmlns:a16="http://schemas.microsoft.com/office/drawing/2014/main" id="{12D3B8C5-01E6-3347-8FD0-0789B6F87BA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93" y="2670"/>
                      <a:ext cx="288" cy="286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HK" altLang="en-US">
                        <a:latin typeface="+mn-lt"/>
                      </a:endParaRPr>
                    </a:p>
                  </p:txBody>
                </p:sp>
                <p:sp>
                  <p:nvSpPr>
                    <p:cNvPr id="109" name="Text Box 99">
                      <a:extLst>
                        <a:ext uri="{FF2B5EF4-FFF2-40B4-BE49-F238E27FC236}">
                          <a16:creationId xmlns:a16="http://schemas.microsoft.com/office/drawing/2014/main" id="{31E159A3-EEAD-1646-9276-C6024B84197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66" y="2668"/>
                      <a:ext cx="312" cy="33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808080"/>
                          </a:solidFill>
                          <a:miter lim="800000"/>
                          <a:headEnd/>
                          <a:tailEnd type="none" w="sm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TW" sz="2000" b="1" dirty="0">
                          <a:latin typeface="+mn-lt"/>
                        </a:rPr>
                        <a:t>4</a:t>
                      </a:r>
                    </a:p>
                  </p:txBody>
                </p:sp>
              </p:grpSp>
              <p:grpSp>
                <p:nvGrpSpPr>
                  <p:cNvPr id="99" name="Group 100">
                    <a:extLst>
                      <a:ext uri="{FF2B5EF4-FFF2-40B4-BE49-F238E27FC236}">
                        <a16:creationId xmlns:a16="http://schemas.microsoft.com/office/drawing/2014/main" id="{1EDA855D-4DF1-E54D-B450-E6E308A4938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246" y="1606"/>
                    <a:ext cx="343" cy="252"/>
                    <a:chOff x="1393" y="2285"/>
                    <a:chExt cx="458" cy="336"/>
                  </a:xfrm>
                </p:grpSpPr>
                <p:sp>
                  <p:nvSpPr>
                    <p:cNvPr id="106" name="Oval 101">
                      <a:extLst>
                        <a:ext uri="{FF2B5EF4-FFF2-40B4-BE49-F238E27FC236}">
                          <a16:creationId xmlns:a16="http://schemas.microsoft.com/office/drawing/2014/main" id="{77E4065A-620F-A34D-8AD0-9AF5F3C6D49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2304"/>
                      <a:ext cx="288" cy="288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HK" altLang="en-US">
                        <a:latin typeface="+mn-lt"/>
                      </a:endParaRPr>
                    </a:p>
                  </p:txBody>
                </p:sp>
                <p:sp>
                  <p:nvSpPr>
                    <p:cNvPr id="107" name="Text Box 102">
                      <a:extLst>
                        <a:ext uri="{FF2B5EF4-FFF2-40B4-BE49-F238E27FC236}">
                          <a16:creationId xmlns:a16="http://schemas.microsoft.com/office/drawing/2014/main" id="{E5959873-B227-E145-A520-504279A6181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93" y="2285"/>
                      <a:ext cx="458" cy="3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808080"/>
                          </a:solidFill>
                          <a:miter lim="800000"/>
                          <a:headEnd/>
                          <a:tailEnd type="none" w="sm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2000" b="1" dirty="0">
                          <a:latin typeface="+mn-lt"/>
                        </a:rPr>
                        <a:t>10</a:t>
                      </a:r>
                    </a:p>
                  </p:txBody>
                </p:sp>
              </p:grpSp>
              <p:grpSp>
                <p:nvGrpSpPr>
                  <p:cNvPr id="100" name="Group 118">
                    <a:extLst>
                      <a:ext uri="{FF2B5EF4-FFF2-40B4-BE49-F238E27FC236}">
                        <a16:creationId xmlns:a16="http://schemas.microsoft.com/office/drawing/2014/main" id="{BB0D9B58-BD6D-2B43-B506-2E496A9F44A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736" y="1955"/>
                    <a:ext cx="237" cy="252"/>
                    <a:chOff x="229" y="2171"/>
                    <a:chExt cx="318" cy="337"/>
                  </a:xfrm>
                </p:grpSpPr>
                <p:sp>
                  <p:nvSpPr>
                    <p:cNvPr id="104" name="Oval 119">
                      <a:extLst>
                        <a:ext uri="{FF2B5EF4-FFF2-40B4-BE49-F238E27FC236}">
                          <a16:creationId xmlns:a16="http://schemas.microsoft.com/office/drawing/2014/main" id="{6DE4CD63-3775-9747-BB95-DA11D9A64C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" y="2207"/>
                      <a:ext cx="288" cy="288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HK" altLang="en-US">
                        <a:latin typeface="+mn-lt"/>
                      </a:endParaRPr>
                    </a:p>
                  </p:txBody>
                </p:sp>
                <p:sp>
                  <p:nvSpPr>
                    <p:cNvPr id="105" name="Text Box 120">
                      <a:extLst>
                        <a:ext uri="{FF2B5EF4-FFF2-40B4-BE49-F238E27FC236}">
                          <a16:creationId xmlns:a16="http://schemas.microsoft.com/office/drawing/2014/main" id="{9A863A2B-1ECF-1446-B60D-8DBAA0C084F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9" y="2171"/>
                      <a:ext cx="313" cy="3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808080"/>
                          </a:solidFill>
                          <a:miter lim="800000"/>
                          <a:headEnd/>
                          <a:tailEnd type="none" w="sm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TW" sz="2000" b="1" dirty="0">
                          <a:latin typeface="+mn-lt"/>
                        </a:rPr>
                        <a:t>6</a:t>
                      </a:r>
                    </a:p>
                  </p:txBody>
                </p:sp>
              </p:grpSp>
              <p:sp>
                <p:nvSpPr>
                  <p:cNvPr id="101" name="Line 121">
                    <a:extLst>
                      <a:ext uri="{FF2B5EF4-FFF2-40B4-BE49-F238E27FC236}">
                        <a16:creationId xmlns:a16="http://schemas.microsoft.com/office/drawing/2014/main" id="{FDA6CD37-40C9-4C43-BAEC-4AEFB181D1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86" y="1331"/>
                    <a:ext cx="269" cy="289"/>
                  </a:xfrm>
                  <a:prstGeom prst="line">
                    <a:avLst/>
                  </a:prstGeom>
                  <a:noFill/>
                  <a:ln w="28575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102" name="Line 122">
                    <a:extLst>
                      <a:ext uri="{FF2B5EF4-FFF2-40B4-BE49-F238E27FC236}">
                        <a16:creationId xmlns:a16="http://schemas.microsoft.com/office/drawing/2014/main" id="{71CE3D80-18FC-5444-BF83-8D55FA0F15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99" y="1331"/>
                    <a:ext cx="250" cy="322"/>
                  </a:xfrm>
                  <a:prstGeom prst="line">
                    <a:avLst/>
                  </a:prstGeom>
                  <a:noFill/>
                  <a:ln w="28575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</p:grpSp>
            <p:sp>
              <p:nvSpPr>
                <p:cNvPr id="87" name="Line 121">
                  <a:extLst>
                    <a:ext uri="{FF2B5EF4-FFF2-40B4-BE49-F238E27FC236}">
                      <a16:creationId xmlns:a16="http://schemas.microsoft.com/office/drawing/2014/main" id="{FDA6CD37-40C9-4C43-BAEC-4AEFB181D1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5738" y="2179079"/>
                  <a:ext cx="212767" cy="310341"/>
                </a:xfrm>
                <a:prstGeom prst="lin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88" name="Text Box 117">
                  <a:extLst>
                    <a:ext uri="{FF2B5EF4-FFF2-40B4-BE49-F238E27FC236}">
                      <a16:creationId xmlns:a16="http://schemas.microsoft.com/office/drawing/2014/main" id="{275155DD-092B-2D49-AE77-B20BD98AF5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82403" y="1857824"/>
                  <a:ext cx="341544" cy="400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5</a:t>
                  </a:r>
                </a:p>
              </p:txBody>
            </p:sp>
            <p:sp>
              <p:nvSpPr>
                <p:cNvPr id="89" name="Oval 98">
                  <a:extLst>
                    <a:ext uri="{FF2B5EF4-FFF2-40B4-BE49-F238E27FC236}">
                      <a16:creationId xmlns:a16="http://schemas.microsoft.com/office/drawing/2014/main" id="{12D3B8C5-01E6-3347-8FD0-0789B6F87B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8960" y="1856321"/>
                  <a:ext cx="314987" cy="341095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90" name="Text Box 99">
                  <a:extLst>
                    <a:ext uri="{FF2B5EF4-FFF2-40B4-BE49-F238E27FC236}">
                      <a16:creationId xmlns:a16="http://schemas.microsoft.com/office/drawing/2014/main" id="{31E159A3-EEAD-1646-9276-C6024B8419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1760" y="2809896"/>
                  <a:ext cx="341914" cy="400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2</a:t>
                  </a:r>
                </a:p>
              </p:txBody>
            </p:sp>
            <p:sp>
              <p:nvSpPr>
                <p:cNvPr id="91" name="Line 121">
                  <a:extLst>
                    <a:ext uri="{FF2B5EF4-FFF2-40B4-BE49-F238E27FC236}">
                      <a16:creationId xmlns:a16="http://schemas.microsoft.com/office/drawing/2014/main" id="{FDA6CD37-40C9-4C43-BAEC-4AEFB181D1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29541" y="2654483"/>
                  <a:ext cx="155046" cy="230498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92" name="Oval 98">
                  <a:extLst>
                    <a:ext uri="{FF2B5EF4-FFF2-40B4-BE49-F238E27FC236}">
                      <a16:creationId xmlns:a16="http://schemas.microsoft.com/office/drawing/2014/main" id="{12D3B8C5-01E6-3347-8FD0-0789B6F87B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0129" y="2840730"/>
                  <a:ext cx="315573" cy="341611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文本框 92"/>
                    <p:cNvSpPr txBox="1"/>
                    <p:nvPr/>
                  </p:nvSpPr>
                  <p:spPr>
                    <a:xfrm>
                      <a:off x="3732628" y="1374029"/>
                      <a:ext cx="9860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:3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3" name="文本框 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32628" y="1374029"/>
                      <a:ext cx="986047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16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文本框 93"/>
                    <p:cNvSpPr txBox="1"/>
                    <p:nvPr/>
                  </p:nvSpPr>
                  <p:spPr>
                    <a:xfrm>
                      <a:off x="4849922" y="1391459"/>
                      <a:ext cx="9860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文本框 9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49922" y="1391459"/>
                      <a:ext cx="986047" cy="369332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文本框 94"/>
                    <p:cNvSpPr txBox="1"/>
                    <p:nvPr/>
                  </p:nvSpPr>
                  <p:spPr>
                    <a:xfrm>
                      <a:off x="2837340" y="2425147"/>
                      <a:ext cx="9860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5" name="文本框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7340" y="2425147"/>
                      <a:ext cx="986047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1133142" y="2050010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文本框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3142" y="2050010"/>
                    <a:ext cx="986047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2" name="Line 126">
              <a:extLst>
                <a:ext uri="{FF2B5EF4-FFF2-40B4-BE49-F238E27FC236}">
                  <a16:creationId xmlns:a16="http://schemas.microsoft.com/office/drawing/2014/main" id="{18386C9E-6C82-0740-ABAD-B90346A3AC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25224" y="2258403"/>
              <a:ext cx="205582" cy="19003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/>
                <p:cNvSpPr txBox="1"/>
                <p:nvPr/>
              </p:nvSpPr>
              <p:spPr>
                <a:xfrm>
                  <a:off x="3156609" y="2003012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6609" y="2003012"/>
                  <a:ext cx="986047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/>
          <p:cNvGrpSpPr/>
          <p:nvPr/>
        </p:nvGrpSpPr>
        <p:grpSpPr>
          <a:xfrm>
            <a:off x="6260564" y="1715580"/>
            <a:ext cx="2763484" cy="1493278"/>
            <a:chOff x="2802386" y="1935646"/>
            <a:chExt cx="2763484" cy="1493278"/>
          </a:xfrm>
        </p:grpSpPr>
        <p:grpSp>
          <p:nvGrpSpPr>
            <p:cNvPr id="145" name="组合 144"/>
            <p:cNvGrpSpPr/>
            <p:nvPr/>
          </p:nvGrpSpPr>
          <p:grpSpPr>
            <a:xfrm>
              <a:off x="2802386" y="1935646"/>
              <a:ext cx="2763484" cy="1493278"/>
              <a:chOff x="-280514" y="1886289"/>
              <a:chExt cx="2763484" cy="1493278"/>
            </a:xfrm>
          </p:grpSpPr>
          <p:grpSp>
            <p:nvGrpSpPr>
              <p:cNvPr id="148" name="组合 147"/>
              <p:cNvGrpSpPr/>
              <p:nvPr/>
            </p:nvGrpSpPr>
            <p:grpSpPr>
              <a:xfrm>
                <a:off x="-280514" y="1886289"/>
                <a:ext cx="2763484" cy="1493278"/>
                <a:chOff x="2837340" y="1856321"/>
                <a:chExt cx="2763484" cy="1493278"/>
              </a:xfrm>
            </p:grpSpPr>
            <p:grpSp>
              <p:nvGrpSpPr>
                <p:cNvPr id="150" name="Group 148">
                  <a:extLst>
                    <a:ext uri="{FF2B5EF4-FFF2-40B4-BE49-F238E27FC236}">
                      <a16:creationId xmlns:a16="http://schemas.microsoft.com/office/drawing/2014/main" id="{2A9854EF-7187-5E47-A6D4-BA7FD25F0B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93318" y="2352648"/>
                  <a:ext cx="1586054" cy="996951"/>
                  <a:chOff x="3218" y="1898"/>
                  <a:chExt cx="1082" cy="628"/>
                </a:xfrm>
              </p:grpSpPr>
              <p:grpSp>
                <p:nvGrpSpPr>
                  <p:cNvPr id="160" name="Group 94">
                    <a:extLst>
                      <a:ext uri="{FF2B5EF4-FFF2-40B4-BE49-F238E27FC236}">
                        <a16:creationId xmlns:a16="http://schemas.microsoft.com/office/drawing/2014/main" id="{23C55A35-728F-8F48-AD60-138F46A846E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733" y="1958"/>
                    <a:ext cx="238" cy="252"/>
                    <a:chOff x="1236" y="3391"/>
                    <a:chExt cx="320" cy="339"/>
                  </a:xfrm>
                </p:grpSpPr>
                <p:sp>
                  <p:nvSpPr>
                    <p:cNvPr id="172" name="Oval 95">
                      <a:extLst>
                        <a:ext uri="{FF2B5EF4-FFF2-40B4-BE49-F238E27FC236}">
                          <a16:creationId xmlns:a16="http://schemas.microsoft.com/office/drawing/2014/main" id="{BFED03F7-8EFC-1143-AF09-4704FF30013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36" y="3409"/>
                      <a:ext cx="288" cy="288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HK" altLang="en-US">
                        <a:latin typeface="+mn-lt"/>
                      </a:endParaRPr>
                    </a:p>
                  </p:txBody>
                </p:sp>
                <p:sp>
                  <p:nvSpPr>
                    <p:cNvPr id="173" name="Text Box 96">
                      <a:extLst>
                        <a:ext uri="{FF2B5EF4-FFF2-40B4-BE49-F238E27FC236}">
                          <a16:creationId xmlns:a16="http://schemas.microsoft.com/office/drawing/2014/main" id="{79D61CA6-B27F-324E-A5A2-6A4DE6B43D5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43" y="3391"/>
                      <a:ext cx="313" cy="3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808080"/>
                          </a:solidFill>
                          <a:miter lim="800000"/>
                          <a:headEnd/>
                          <a:tailEnd type="none" w="sm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TW" sz="2000" b="1" dirty="0">
                          <a:latin typeface="+mn-lt"/>
                        </a:rPr>
                        <a:t>8</a:t>
                      </a:r>
                    </a:p>
                  </p:txBody>
                </p:sp>
              </p:grpSp>
              <p:grpSp>
                <p:nvGrpSpPr>
                  <p:cNvPr id="161" name="Group 97">
                    <a:extLst>
                      <a:ext uri="{FF2B5EF4-FFF2-40B4-BE49-F238E27FC236}">
                        <a16:creationId xmlns:a16="http://schemas.microsoft.com/office/drawing/2014/main" id="{8106AE45-A007-FC44-8F71-31FEF5F7B7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18" y="1898"/>
                    <a:ext cx="236" cy="252"/>
                    <a:chOff x="1066" y="2668"/>
                    <a:chExt cx="315" cy="335"/>
                  </a:xfrm>
                </p:grpSpPr>
                <p:sp>
                  <p:nvSpPr>
                    <p:cNvPr id="170" name="Oval 98">
                      <a:extLst>
                        <a:ext uri="{FF2B5EF4-FFF2-40B4-BE49-F238E27FC236}">
                          <a16:creationId xmlns:a16="http://schemas.microsoft.com/office/drawing/2014/main" id="{12D3B8C5-01E6-3347-8FD0-0789B6F87BA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93" y="2670"/>
                      <a:ext cx="288" cy="286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HK" altLang="en-US">
                        <a:latin typeface="+mn-lt"/>
                      </a:endParaRPr>
                    </a:p>
                  </p:txBody>
                </p:sp>
                <p:sp>
                  <p:nvSpPr>
                    <p:cNvPr id="171" name="Text Box 99">
                      <a:extLst>
                        <a:ext uri="{FF2B5EF4-FFF2-40B4-BE49-F238E27FC236}">
                          <a16:creationId xmlns:a16="http://schemas.microsoft.com/office/drawing/2014/main" id="{31E159A3-EEAD-1646-9276-C6024B84197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66" y="2668"/>
                      <a:ext cx="312" cy="33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808080"/>
                          </a:solidFill>
                          <a:miter lim="800000"/>
                          <a:headEnd/>
                          <a:tailEnd type="none" w="sm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TW" sz="2000" b="1" dirty="0">
                          <a:latin typeface="+mn-lt"/>
                        </a:rPr>
                        <a:t>4</a:t>
                      </a:r>
                    </a:p>
                  </p:txBody>
                </p:sp>
              </p:grpSp>
              <p:grpSp>
                <p:nvGrpSpPr>
                  <p:cNvPr id="162" name="Group 100">
                    <a:extLst>
                      <a:ext uri="{FF2B5EF4-FFF2-40B4-BE49-F238E27FC236}">
                        <a16:creationId xmlns:a16="http://schemas.microsoft.com/office/drawing/2014/main" id="{1EDA855D-4DF1-E54D-B450-E6E308A4938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957" y="2274"/>
                    <a:ext cx="343" cy="252"/>
                    <a:chOff x="1006" y="3175"/>
                    <a:chExt cx="458" cy="336"/>
                  </a:xfrm>
                </p:grpSpPr>
                <p:sp>
                  <p:nvSpPr>
                    <p:cNvPr id="168" name="Oval 101">
                      <a:extLst>
                        <a:ext uri="{FF2B5EF4-FFF2-40B4-BE49-F238E27FC236}">
                          <a16:creationId xmlns:a16="http://schemas.microsoft.com/office/drawing/2014/main" id="{77E4065A-620F-A34D-8AD0-9AF5F3C6D49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6" y="3207"/>
                      <a:ext cx="288" cy="288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HK" altLang="en-US">
                        <a:latin typeface="+mn-lt"/>
                      </a:endParaRPr>
                    </a:p>
                  </p:txBody>
                </p:sp>
                <p:sp>
                  <p:nvSpPr>
                    <p:cNvPr id="169" name="Text Box 102">
                      <a:extLst>
                        <a:ext uri="{FF2B5EF4-FFF2-40B4-BE49-F238E27FC236}">
                          <a16:creationId xmlns:a16="http://schemas.microsoft.com/office/drawing/2014/main" id="{E5959873-B227-E145-A520-504279A6181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06" y="3175"/>
                      <a:ext cx="458" cy="3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808080"/>
                          </a:solidFill>
                          <a:miter lim="800000"/>
                          <a:headEnd/>
                          <a:tailEnd type="none" w="sm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2000" b="1" dirty="0">
                          <a:latin typeface="+mn-lt"/>
                        </a:rPr>
                        <a:t>10</a:t>
                      </a:r>
                    </a:p>
                  </p:txBody>
                </p:sp>
              </p:grpSp>
              <p:grpSp>
                <p:nvGrpSpPr>
                  <p:cNvPr id="163" name="Group 118">
                    <a:extLst>
                      <a:ext uri="{FF2B5EF4-FFF2-40B4-BE49-F238E27FC236}">
                        <a16:creationId xmlns:a16="http://schemas.microsoft.com/office/drawing/2014/main" id="{BB0D9B58-BD6D-2B43-B506-2E496A9F44A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463" y="2227"/>
                    <a:ext cx="233" cy="252"/>
                    <a:chOff x="-137" y="2535"/>
                    <a:chExt cx="313" cy="337"/>
                  </a:xfrm>
                </p:grpSpPr>
                <p:sp>
                  <p:nvSpPr>
                    <p:cNvPr id="166" name="Oval 119">
                      <a:extLst>
                        <a:ext uri="{FF2B5EF4-FFF2-40B4-BE49-F238E27FC236}">
                          <a16:creationId xmlns:a16="http://schemas.microsoft.com/office/drawing/2014/main" id="{6DE4CD63-3775-9747-BB95-DA11D9A64C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125" y="2560"/>
                      <a:ext cx="288" cy="288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/>
                      <a:tailEnd type="none" w="sm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HK" altLang="en-US">
                        <a:latin typeface="+mn-lt"/>
                      </a:endParaRPr>
                    </a:p>
                  </p:txBody>
                </p:sp>
                <p:sp>
                  <p:nvSpPr>
                    <p:cNvPr id="167" name="Text Box 120">
                      <a:extLst>
                        <a:ext uri="{FF2B5EF4-FFF2-40B4-BE49-F238E27FC236}">
                          <a16:creationId xmlns:a16="http://schemas.microsoft.com/office/drawing/2014/main" id="{9A863A2B-1ECF-1446-B60D-8DBAA0C084F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137" y="2535"/>
                      <a:ext cx="313" cy="3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808080"/>
                          </a:solidFill>
                          <a:miter lim="800000"/>
                          <a:headEnd/>
                          <a:tailEnd type="none" w="sm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TW" sz="2000" b="1" dirty="0">
                          <a:latin typeface="+mn-lt"/>
                        </a:rPr>
                        <a:t>6</a:t>
                      </a:r>
                    </a:p>
                  </p:txBody>
                </p:sp>
              </p:grpSp>
              <p:sp>
                <p:nvSpPr>
                  <p:cNvPr id="164" name="Line 121">
                    <a:extLst>
                      <a:ext uri="{FF2B5EF4-FFF2-40B4-BE49-F238E27FC236}">
                        <a16:creationId xmlns:a16="http://schemas.microsoft.com/office/drawing/2014/main" id="{FDA6CD37-40C9-4C43-BAEC-4AEFB181D1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54" y="2147"/>
                    <a:ext cx="110" cy="141"/>
                  </a:xfrm>
                  <a:prstGeom prst="line">
                    <a:avLst/>
                  </a:prstGeom>
                  <a:noFill/>
                  <a:ln w="28575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165" name="Line 122">
                    <a:extLst>
                      <a:ext uri="{FF2B5EF4-FFF2-40B4-BE49-F238E27FC236}">
                        <a16:creationId xmlns:a16="http://schemas.microsoft.com/office/drawing/2014/main" id="{71CE3D80-18FC-5444-BF83-8D55FA0F15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19" y="2157"/>
                    <a:ext cx="141" cy="142"/>
                  </a:xfrm>
                  <a:prstGeom prst="line">
                    <a:avLst/>
                  </a:prstGeom>
                  <a:noFill/>
                  <a:ln w="28575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</p:grpSp>
            <p:sp>
              <p:nvSpPr>
                <p:cNvPr id="151" name="Line 121">
                  <a:extLst>
                    <a:ext uri="{FF2B5EF4-FFF2-40B4-BE49-F238E27FC236}">
                      <a16:creationId xmlns:a16="http://schemas.microsoft.com/office/drawing/2014/main" id="{FDA6CD37-40C9-4C43-BAEC-4AEFB181D1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5738" y="2179079"/>
                  <a:ext cx="212767" cy="310341"/>
                </a:xfrm>
                <a:prstGeom prst="lin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152" name="Text Box 117">
                  <a:extLst>
                    <a:ext uri="{FF2B5EF4-FFF2-40B4-BE49-F238E27FC236}">
                      <a16:creationId xmlns:a16="http://schemas.microsoft.com/office/drawing/2014/main" id="{275155DD-092B-2D49-AE77-B20BD98AF5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82403" y="1857824"/>
                  <a:ext cx="341544" cy="400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5</a:t>
                  </a:r>
                </a:p>
              </p:txBody>
            </p:sp>
            <p:sp>
              <p:nvSpPr>
                <p:cNvPr id="153" name="Oval 98">
                  <a:extLst>
                    <a:ext uri="{FF2B5EF4-FFF2-40B4-BE49-F238E27FC236}">
                      <a16:creationId xmlns:a16="http://schemas.microsoft.com/office/drawing/2014/main" id="{12D3B8C5-01E6-3347-8FD0-0789B6F87B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8960" y="1856321"/>
                  <a:ext cx="314987" cy="341095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154" name="Text Box 99">
                  <a:extLst>
                    <a:ext uri="{FF2B5EF4-FFF2-40B4-BE49-F238E27FC236}">
                      <a16:creationId xmlns:a16="http://schemas.microsoft.com/office/drawing/2014/main" id="{31E159A3-EEAD-1646-9276-C6024B8419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1760" y="2809896"/>
                  <a:ext cx="341914" cy="400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2</a:t>
                  </a:r>
                </a:p>
              </p:txBody>
            </p:sp>
            <p:sp>
              <p:nvSpPr>
                <p:cNvPr id="155" name="Line 121">
                  <a:extLst>
                    <a:ext uri="{FF2B5EF4-FFF2-40B4-BE49-F238E27FC236}">
                      <a16:creationId xmlns:a16="http://schemas.microsoft.com/office/drawing/2014/main" id="{FDA6CD37-40C9-4C43-BAEC-4AEFB181D1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29541" y="2654483"/>
                  <a:ext cx="155046" cy="230498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156" name="Oval 98">
                  <a:extLst>
                    <a:ext uri="{FF2B5EF4-FFF2-40B4-BE49-F238E27FC236}">
                      <a16:creationId xmlns:a16="http://schemas.microsoft.com/office/drawing/2014/main" id="{12D3B8C5-01E6-3347-8FD0-0789B6F87B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0129" y="2840730"/>
                  <a:ext cx="315573" cy="341611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文本框 156"/>
                    <p:cNvSpPr txBox="1"/>
                    <p:nvPr/>
                  </p:nvSpPr>
                  <p:spPr>
                    <a:xfrm>
                      <a:off x="3642502" y="2555792"/>
                      <a:ext cx="9860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7" name="文本框 1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42502" y="2555792"/>
                      <a:ext cx="986047" cy="36933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16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文本框 157"/>
                    <p:cNvSpPr txBox="1"/>
                    <p:nvPr/>
                  </p:nvSpPr>
                  <p:spPr>
                    <a:xfrm>
                      <a:off x="4614777" y="2518793"/>
                      <a:ext cx="9860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8" name="文本框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4777" y="2518793"/>
                      <a:ext cx="986047" cy="369332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文本框 158"/>
                    <p:cNvSpPr txBox="1"/>
                    <p:nvPr/>
                  </p:nvSpPr>
                  <p:spPr>
                    <a:xfrm>
                      <a:off x="2837340" y="2425147"/>
                      <a:ext cx="9860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9" name="文本框 1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7340" y="2425147"/>
                      <a:ext cx="986047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b="-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1133142" y="2050010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9" name="文本框 1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3142" y="2050010"/>
                    <a:ext cx="986047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6" name="Line 126">
              <a:extLst>
                <a:ext uri="{FF2B5EF4-FFF2-40B4-BE49-F238E27FC236}">
                  <a16:creationId xmlns:a16="http://schemas.microsoft.com/office/drawing/2014/main" id="{18386C9E-6C82-0740-ABAD-B90346A3AC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25224" y="2258403"/>
              <a:ext cx="205582" cy="19003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/>
                <p:cNvSpPr txBox="1"/>
                <p:nvPr/>
              </p:nvSpPr>
              <p:spPr>
                <a:xfrm>
                  <a:off x="3156609" y="2003012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文本框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6609" y="2003012"/>
                  <a:ext cx="986047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4267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113" grpId="0"/>
      <p:bldP spid="1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Right-Right imbalance:</a:t>
            </a:r>
          </a:p>
          <a:p>
            <a:pPr lvl="1"/>
            <a:r>
              <a:rPr lang="en-US" sz="2000" dirty="0"/>
              <a:t>Fix by a left rotation</a:t>
            </a:r>
          </a:p>
          <a:p>
            <a:pPr lvl="1"/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Rebalancing Right Imbalance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AVL-Tree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52" name="组合 51"/>
          <p:cNvGrpSpPr/>
          <p:nvPr/>
        </p:nvGrpSpPr>
        <p:grpSpPr>
          <a:xfrm>
            <a:off x="899592" y="2172202"/>
            <a:ext cx="3202397" cy="3973001"/>
            <a:chOff x="899592" y="2172202"/>
            <a:chExt cx="3202397" cy="3973001"/>
          </a:xfrm>
        </p:grpSpPr>
        <p:sp>
          <p:nvSpPr>
            <p:cNvPr id="6" name="文本框 5"/>
            <p:cNvSpPr txBox="1"/>
            <p:nvPr/>
          </p:nvSpPr>
          <p:spPr>
            <a:xfrm>
              <a:off x="1299516" y="5390754"/>
              <a:ext cx="2802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/>
                <a:t>Case 2.1: Right-Right</a:t>
              </a:r>
              <a:endParaRPr lang="en-US" dirty="0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99592" y="2172202"/>
              <a:ext cx="3186097" cy="3090052"/>
              <a:chOff x="1357859" y="2408458"/>
              <a:chExt cx="3186097" cy="3090052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357859" y="2408458"/>
                <a:ext cx="2892841" cy="3090052"/>
                <a:chOff x="981853" y="2348880"/>
                <a:chExt cx="2892841" cy="3090052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981853" y="2636912"/>
                  <a:ext cx="2892841" cy="2802020"/>
                  <a:chOff x="848705" y="3645024"/>
                  <a:chExt cx="2892841" cy="2802020"/>
                </a:xfrm>
              </p:grpSpPr>
              <p:sp>
                <p:nvSpPr>
                  <p:cNvPr id="15" name="椭圆 14"/>
                  <p:cNvSpPr/>
                  <p:nvPr/>
                </p:nvSpPr>
                <p:spPr>
                  <a:xfrm>
                    <a:off x="1835696" y="3645024"/>
                    <a:ext cx="432000" cy="432048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16" name="椭圆 15"/>
                  <p:cNvSpPr/>
                  <p:nvPr/>
                </p:nvSpPr>
                <p:spPr>
                  <a:xfrm>
                    <a:off x="2649866" y="4217249"/>
                    <a:ext cx="432000" cy="432048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B</a:t>
                    </a:r>
                  </a:p>
                </p:txBody>
              </p:sp>
              <p:cxnSp>
                <p:nvCxnSpPr>
                  <p:cNvPr id="17" name="直接连接符 16"/>
                  <p:cNvCxnSpPr>
                    <a:stCxn id="15" idx="3"/>
                    <a:endCxn id="18" idx="0"/>
                  </p:cNvCxnSpPr>
                  <p:nvPr/>
                </p:nvCxnSpPr>
                <p:spPr>
                  <a:xfrm flipH="1">
                    <a:off x="1206572" y="4013800"/>
                    <a:ext cx="692389" cy="43055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等腰三角形 17"/>
                  <p:cNvSpPr/>
                  <p:nvPr/>
                </p:nvSpPr>
                <p:spPr>
                  <a:xfrm>
                    <a:off x="848705" y="4444354"/>
                    <a:ext cx="715733" cy="1160864"/>
                  </a:xfrm>
                  <a:prstGeom prst="triangl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977758" y="5019746"/>
                    <a:ext cx="50405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+mn-lt"/>
                      </a:rPr>
                      <a:t>&lt;A</a:t>
                    </a:r>
                  </a:p>
                </p:txBody>
              </p:sp>
              <p:cxnSp>
                <p:nvCxnSpPr>
                  <p:cNvPr id="20" name="直接连接符 19"/>
                  <p:cNvCxnSpPr>
                    <a:stCxn id="16" idx="5"/>
                    <a:endCxn id="24" idx="0"/>
                  </p:cNvCxnSpPr>
                  <p:nvPr/>
                </p:nvCxnSpPr>
                <p:spPr>
                  <a:xfrm>
                    <a:off x="3018601" y="4586025"/>
                    <a:ext cx="365079" cy="38897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1983248" y="5077182"/>
                    <a:ext cx="715733" cy="1253656"/>
                  </a:xfrm>
                  <a:prstGeom prst="triangl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2080894" y="5831755"/>
                    <a:ext cx="50405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+mn-lt"/>
                      </a:rPr>
                      <a:t>&lt;B</a:t>
                    </a:r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2111258" y="5519939"/>
                    <a:ext cx="50405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+mn-lt"/>
                      </a:rPr>
                      <a:t>&gt;A</a:t>
                    </a:r>
                  </a:p>
                </p:txBody>
              </p:sp>
              <p:sp>
                <p:nvSpPr>
                  <p:cNvPr id="24" name="等腰三角形 23"/>
                  <p:cNvSpPr/>
                  <p:nvPr/>
                </p:nvSpPr>
                <p:spPr>
                  <a:xfrm>
                    <a:off x="3025813" y="4975004"/>
                    <a:ext cx="715733" cy="1472040"/>
                  </a:xfrm>
                  <a:prstGeom prst="triangl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25" name="直接连接符 24"/>
                  <p:cNvCxnSpPr>
                    <a:stCxn id="15" idx="5"/>
                    <a:endCxn id="16" idx="1"/>
                  </p:cNvCxnSpPr>
                  <p:nvPr/>
                </p:nvCxnSpPr>
                <p:spPr>
                  <a:xfrm>
                    <a:off x="2204431" y="4013800"/>
                    <a:ext cx="508700" cy="26672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3168670" y="5797326"/>
                    <a:ext cx="50405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+mn-lt"/>
                      </a:rPr>
                      <a:t>&gt;B</a:t>
                    </a:r>
                  </a:p>
                </p:txBody>
              </p:sp>
            </p:grpSp>
            <p:cxnSp>
              <p:nvCxnSpPr>
                <p:cNvPr id="14" name="直接连接符 13"/>
                <p:cNvCxnSpPr>
                  <a:endCxn id="15" idx="0"/>
                </p:cNvCxnSpPr>
                <p:nvPr/>
              </p:nvCxnSpPr>
              <p:spPr>
                <a:xfrm flipH="1">
                  <a:off x="2184844" y="2348880"/>
                  <a:ext cx="0" cy="2880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2590048" y="3593954"/>
                    <a:ext cx="44015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048" y="3593954"/>
                    <a:ext cx="440156" cy="4001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3764486" y="3495820"/>
                    <a:ext cx="77947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64486" y="3495820"/>
                    <a:ext cx="779470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849827" y="2863666"/>
                    <a:ext cx="3609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827" y="2863666"/>
                    <a:ext cx="360922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直接连接符 11"/>
              <p:cNvCxnSpPr>
                <a:stCxn id="16" idx="3"/>
                <a:endCxn id="21" idx="0"/>
              </p:cNvCxnSpPr>
              <p:nvPr/>
            </p:nvCxnSpPr>
            <p:spPr>
              <a:xfrm flipH="1">
                <a:off x="2850269" y="3637491"/>
                <a:ext cx="372016" cy="49115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2558651" y="2610581"/>
                  <a:ext cx="77947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651" y="2610581"/>
                  <a:ext cx="779470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1580792" y="5775871"/>
                  <a:ext cx="2232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dirty="0"/>
                    <a:t> 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792" y="5775871"/>
                  <a:ext cx="2232248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/>
          <p:cNvGrpSpPr/>
          <p:nvPr/>
        </p:nvGrpSpPr>
        <p:grpSpPr>
          <a:xfrm>
            <a:off x="4082063" y="2564288"/>
            <a:ext cx="1615670" cy="836647"/>
            <a:chOff x="4082063" y="2564288"/>
            <a:chExt cx="1615670" cy="836647"/>
          </a:xfrm>
        </p:grpSpPr>
        <p:sp>
          <p:nvSpPr>
            <p:cNvPr id="29" name="右箭头 28"/>
            <p:cNvSpPr/>
            <p:nvPr/>
          </p:nvSpPr>
          <p:spPr>
            <a:xfrm>
              <a:off x="4262593" y="3032159"/>
              <a:ext cx="936102" cy="3687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082063" y="2564288"/>
              <a:ext cx="1615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Rotation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360401" y="2303812"/>
            <a:ext cx="2896507" cy="2814936"/>
            <a:chOff x="1253557" y="2467082"/>
            <a:chExt cx="2896507" cy="2814936"/>
          </a:xfrm>
        </p:grpSpPr>
        <p:grpSp>
          <p:nvGrpSpPr>
            <p:cNvPr id="32" name="组合 31"/>
            <p:cNvGrpSpPr/>
            <p:nvPr/>
          </p:nvGrpSpPr>
          <p:grpSpPr>
            <a:xfrm>
              <a:off x="1253557" y="2467082"/>
              <a:ext cx="2896507" cy="2814936"/>
              <a:chOff x="877551" y="2407504"/>
              <a:chExt cx="2896507" cy="2814936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877551" y="2731173"/>
                <a:ext cx="2896507" cy="2491267"/>
                <a:chOff x="744403" y="3739285"/>
                <a:chExt cx="2896507" cy="2491267"/>
              </a:xfrm>
            </p:grpSpPr>
            <p:sp>
              <p:nvSpPr>
                <p:cNvPr id="39" name="椭圆 38"/>
                <p:cNvSpPr/>
                <p:nvPr/>
              </p:nvSpPr>
              <p:spPr>
                <a:xfrm>
                  <a:off x="1421214" y="4326464"/>
                  <a:ext cx="432000" cy="43204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2136252" y="3739285"/>
                  <a:ext cx="432000" cy="4320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cxnSp>
              <p:nvCxnSpPr>
                <p:cNvPr id="41" name="直接连接符 40"/>
                <p:cNvCxnSpPr>
                  <a:stCxn id="39" idx="3"/>
                  <a:endCxn id="42" idx="0"/>
                </p:cNvCxnSpPr>
                <p:nvPr/>
              </p:nvCxnSpPr>
              <p:spPr>
                <a:xfrm flipH="1">
                  <a:off x="1102270" y="4695240"/>
                  <a:ext cx="382209" cy="26394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等腰三角形 41"/>
                <p:cNvSpPr/>
                <p:nvPr/>
              </p:nvSpPr>
              <p:spPr>
                <a:xfrm>
                  <a:off x="744403" y="4959185"/>
                  <a:ext cx="715733" cy="1160864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881806" y="5663923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&lt;A</a:t>
                  </a:r>
                </a:p>
              </p:txBody>
            </p:sp>
            <p:cxnSp>
              <p:nvCxnSpPr>
                <p:cNvPr id="44" name="直接连接符 43"/>
                <p:cNvCxnSpPr>
                  <a:stCxn id="40" idx="5"/>
                  <a:endCxn id="48" idx="0"/>
                </p:cNvCxnSpPr>
                <p:nvPr/>
              </p:nvCxnSpPr>
              <p:spPr>
                <a:xfrm>
                  <a:off x="2504987" y="4108061"/>
                  <a:ext cx="778057" cy="6504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等腰三角形 44"/>
                <p:cNvSpPr/>
                <p:nvPr/>
              </p:nvSpPr>
              <p:spPr>
                <a:xfrm>
                  <a:off x="1688306" y="4943780"/>
                  <a:ext cx="715733" cy="1253656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819054" y="5806322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&lt;B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846777" y="5415208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&gt;A</a:t>
                  </a:r>
                </a:p>
              </p:txBody>
            </p:sp>
            <p:sp>
              <p:nvSpPr>
                <p:cNvPr id="48" name="等腰三角形 47"/>
                <p:cNvSpPr/>
                <p:nvPr/>
              </p:nvSpPr>
              <p:spPr>
                <a:xfrm>
                  <a:off x="2925177" y="4758512"/>
                  <a:ext cx="715733" cy="1472040"/>
                </a:xfrm>
                <a:prstGeom prst="triangl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9" name="直接连接符 48"/>
                <p:cNvCxnSpPr>
                  <a:stCxn id="39" idx="7"/>
                  <a:endCxn id="40" idx="3"/>
                </p:cNvCxnSpPr>
                <p:nvPr/>
              </p:nvCxnSpPr>
              <p:spPr>
                <a:xfrm flipV="1">
                  <a:off x="1789949" y="4108061"/>
                  <a:ext cx="409568" cy="2816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文本框 49"/>
                <p:cNvSpPr txBox="1"/>
                <p:nvPr/>
              </p:nvSpPr>
              <p:spPr>
                <a:xfrm>
                  <a:off x="3093312" y="5693488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&gt;B</a:t>
                  </a:r>
                </a:p>
              </p:txBody>
            </p:sp>
          </p:grpSp>
          <p:cxnSp>
            <p:nvCxnSpPr>
              <p:cNvPr id="38" name="直接连接符 37"/>
              <p:cNvCxnSpPr>
                <a:endCxn id="40" idx="0"/>
              </p:cNvCxnSpPr>
              <p:nvPr/>
            </p:nvCxnSpPr>
            <p:spPr>
              <a:xfrm>
                <a:off x="2483981" y="2407504"/>
                <a:ext cx="1419" cy="3236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2555326" y="3593906"/>
                  <a:ext cx="4401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326" y="3593906"/>
                  <a:ext cx="440156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3212731" y="2955764"/>
                  <a:ext cx="77947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2731" y="2955764"/>
                  <a:ext cx="779470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1484907" y="3498976"/>
                  <a:ext cx="3609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907" y="3498976"/>
                  <a:ext cx="360922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连接符 35"/>
            <p:cNvCxnSpPr>
              <a:stCxn id="39" idx="5"/>
              <a:endCxn id="45" idx="0"/>
            </p:cNvCxnSpPr>
            <p:nvPr/>
          </p:nvCxnSpPr>
          <p:spPr>
            <a:xfrm>
              <a:off x="2299103" y="3746706"/>
              <a:ext cx="256224" cy="2485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5985069" y="2810636"/>
                <a:ext cx="7950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069" y="2810636"/>
                <a:ext cx="795075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50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4128" y="1037035"/>
            <a:ext cx="8382000" cy="4929411"/>
          </a:xfrm>
        </p:spPr>
        <p:txBody>
          <a:bodyPr/>
          <a:lstStyle/>
          <a:p>
            <a:r>
              <a:rPr lang="en-US" sz="2400" dirty="0"/>
              <a:t>Right-Left imbalance:</a:t>
            </a:r>
          </a:p>
          <a:p>
            <a:pPr lvl="1"/>
            <a:r>
              <a:rPr lang="en-US" sz="2000" dirty="0"/>
              <a:t>Fix by double rotation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Rebalancing Right Imbalance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AVL-Tree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776809" y="1750732"/>
            <a:ext cx="2725166" cy="2623756"/>
            <a:chOff x="1525534" y="2587003"/>
            <a:chExt cx="2725166" cy="2623756"/>
          </a:xfrm>
        </p:grpSpPr>
        <p:grpSp>
          <p:nvGrpSpPr>
            <p:cNvPr id="7" name="组合 6"/>
            <p:cNvGrpSpPr/>
            <p:nvPr/>
          </p:nvGrpSpPr>
          <p:grpSpPr>
            <a:xfrm>
              <a:off x="1525534" y="2587003"/>
              <a:ext cx="2725166" cy="2623756"/>
              <a:chOff x="1149528" y="2527425"/>
              <a:chExt cx="2725166" cy="2623756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149528" y="2815457"/>
                <a:ext cx="2725166" cy="2335724"/>
                <a:chOff x="1016380" y="3823569"/>
                <a:chExt cx="2725166" cy="2335724"/>
              </a:xfrm>
            </p:grpSpPr>
            <p:sp>
              <p:nvSpPr>
                <p:cNvPr id="14" name="椭圆 13"/>
                <p:cNvSpPr/>
                <p:nvPr/>
              </p:nvSpPr>
              <p:spPr>
                <a:xfrm>
                  <a:off x="1857925" y="3823569"/>
                  <a:ext cx="432000" cy="43204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2642239" y="4308321"/>
                  <a:ext cx="432000" cy="4320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cxnSp>
              <p:nvCxnSpPr>
                <p:cNvPr id="16" name="直接连接符 15"/>
                <p:cNvCxnSpPr>
                  <a:stCxn id="14" idx="3"/>
                  <a:endCxn id="17" idx="0"/>
                </p:cNvCxnSpPr>
                <p:nvPr/>
              </p:nvCxnSpPr>
              <p:spPr>
                <a:xfrm flipH="1">
                  <a:off x="1374247" y="4192345"/>
                  <a:ext cx="546943" cy="3954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等腰三角形 16"/>
                <p:cNvSpPr/>
                <p:nvPr/>
              </p:nvSpPr>
              <p:spPr>
                <a:xfrm>
                  <a:off x="1016380" y="4587814"/>
                  <a:ext cx="715733" cy="1160864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T</a:t>
                  </a:r>
                </a:p>
              </p:txBody>
            </p:sp>
            <p:cxnSp>
              <p:nvCxnSpPr>
                <p:cNvPr id="18" name="直接连接符 17"/>
                <p:cNvCxnSpPr>
                  <a:stCxn id="15" idx="5"/>
                  <a:endCxn id="20" idx="0"/>
                </p:cNvCxnSpPr>
                <p:nvPr/>
              </p:nvCxnSpPr>
              <p:spPr>
                <a:xfrm>
                  <a:off x="3010974" y="4677097"/>
                  <a:ext cx="372706" cy="297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等腰三角形 18"/>
                <p:cNvSpPr/>
                <p:nvPr/>
              </p:nvSpPr>
              <p:spPr>
                <a:xfrm>
                  <a:off x="1983248" y="5077182"/>
                  <a:ext cx="715733" cy="1082111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L</a:t>
                  </a:r>
                </a:p>
              </p:txBody>
            </p:sp>
            <p:sp>
              <p:nvSpPr>
                <p:cNvPr id="20" name="等腰三角形 19"/>
                <p:cNvSpPr/>
                <p:nvPr/>
              </p:nvSpPr>
              <p:spPr>
                <a:xfrm>
                  <a:off x="3025813" y="4975004"/>
                  <a:ext cx="715733" cy="1050979"/>
                </a:xfrm>
                <a:prstGeom prst="triangl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1" name="直接连接符 20"/>
                <p:cNvCxnSpPr>
                  <a:stCxn id="14" idx="5"/>
                  <a:endCxn id="15" idx="1"/>
                </p:cNvCxnSpPr>
                <p:nvPr/>
              </p:nvCxnSpPr>
              <p:spPr>
                <a:xfrm>
                  <a:off x="2226660" y="4192345"/>
                  <a:ext cx="478844" cy="17924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文本框 21"/>
                <p:cNvSpPr txBox="1"/>
                <p:nvPr/>
              </p:nvSpPr>
              <p:spPr>
                <a:xfrm>
                  <a:off x="3142648" y="5602058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W</a:t>
                  </a:r>
                </a:p>
              </p:txBody>
            </p:sp>
          </p:grpSp>
          <p:cxnSp>
            <p:nvCxnSpPr>
              <p:cNvPr id="13" name="直接连接符 12"/>
              <p:cNvCxnSpPr>
                <a:endCxn id="14" idx="0"/>
              </p:cNvCxnSpPr>
              <p:nvPr/>
            </p:nvCxnSpPr>
            <p:spPr>
              <a:xfrm flipH="1">
                <a:off x="2207073" y="2527425"/>
                <a:ext cx="0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2326427" y="3565147"/>
                  <a:ext cx="7806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US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6427" y="3565147"/>
                  <a:ext cx="780625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3651802" y="3500708"/>
                  <a:ext cx="4248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1802" y="3500708"/>
                  <a:ext cx="42483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797848" y="2906973"/>
                  <a:ext cx="3609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848" y="2906973"/>
                  <a:ext cx="360922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连接符 10"/>
            <p:cNvCxnSpPr>
              <a:stCxn id="15" idx="3"/>
              <a:endCxn id="19" idx="0"/>
            </p:cNvCxnSpPr>
            <p:nvPr/>
          </p:nvCxnSpPr>
          <p:spPr>
            <a:xfrm flipH="1">
              <a:off x="2850269" y="3728563"/>
              <a:ext cx="364389" cy="4000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等号 22"/>
          <p:cNvSpPr/>
          <p:nvPr/>
        </p:nvSpPr>
        <p:spPr>
          <a:xfrm>
            <a:off x="3140701" y="2112511"/>
            <a:ext cx="696366" cy="62536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272181" y="2880159"/>
            <a:ext cx="936102" cy="368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6759526" y="1551402"/>
            <a:ext cx="2289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rotation:</a:t>
            </a:r>
          </a:p>
          <a:p>
            <a:r>
              <a:rPr lang="en-US" dirty="0"/>
              <a:t>Right-rotation on node B, Left-rotation on node A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691794" y="992076"/>
            <a:ext cx="3262723" cy="3166908"/>
            <a:chOff x="3530098" y="929863"/>
            <a:chExt cx="3262723" cy="3166908"/>
          </a:xfrm>
        </p:grpSpPr>
        <p:grpSp>
          <p:nvGrpSpPr>
            <p:cNvPr id="27" name="组合 26"/>
            <p:cNvGrpSpPr/>
            <p:nvPr/>
          </p:nvGrpSpPr>
          <p:grpSpPr>
            <a:xfrm>
              <a:off x="3530098" y="929863"/>
              <a:ext cx="3262723" cy="3166908"/>
              <a:chOff x="4251543" y="980728"/>
              <a:chExt cx="3262723" cy="3166908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4251543" y="980728"/>
                <a:ext cx="3262723" cy="3166908"/>
                <a:chOff x="417058" y="2348880"/>
                <a:chExt cx="3262723" cy="3166908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417058" y="2636912"/>
                  <a:ext cx="3262723" cy="2878876"/>
                  <a:chOff x="283910" y="3645024"/>
                  <a:chExt cx="3262723" cy="2878876"/>
                </a:xfrm>
              </p:grpSpPr>
              <p:sp>
                <p:nvSpPr>
                  <p:cNvPr id="41" name="椭圆 40"/>
                  <p:cNvSpPr/>
                  <p:nvPr/>
                </p:nvSpPr>
                <p:spPr>
                  <a:xfrm>
                    <a:off x="1835696" y="3645024"/>
                    <a:ext cx="432000" cy="432048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42" name="椭圆 41"/>
                  <p:cNvSpPr/>
                  <p:nvPr/>
                </p:nvSpPr>
                <p:spPr>
                  <a:xfrm>
                    <a:off x="2398900" y="4388053"/>
                    <a:ext cx="432000" cy="432048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B</a:t>
                    </a:r>
                  </a:p>
                </p:txBody>
              </p:sp>
              <p:cxnSp>
                <p:nvCxnSpPr>
                  <p:cNvPr id="43" name="直接连接符 42"/>
                  <p:cNvCxnSpPr>
                    <a:stCxn id="41" idx="3"/>
                    <a:endCxn id="45" idx="0"/>
                  </p:cNvCxnSpPr>
                  <p:nvPr/>
                </p:nvCxnSpPr>
                <p:spPr>
                  <a:xfrm flipH="1">
                    <a:off x="641777" y="4013800"/>
                    <a:ext cx="1257184" cy="69610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连接符 43"/>
                  <p:cNvCxnSpPr>
                    <a:stCxn id="42" idx="5"/>
                    <a:endCxn id="48" idx="0"/>
                  </p:cNvCxnSpPr>
                  <p:nvPr/>
                </p:nvCxnSpPr>
                <p:spPr>
                  <a:xfrm>
                    <a:off x="2767635" y="4756829"/>
                    <a:ext cx="421132" cy="25869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等腰三角形 44"/>
                  <p:cNvSpPr/>
                  <p:nvPr/>
                </p:nvSpPr>
                <p:spPr>
                  <a:xfrm>
                    <a:off x="283910" y="4709903"/>
                    <a:ext cx="715733" cy="1263170"/>
                  </a:xfrm>
                  <a:prstGeom prst="triangl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ysClr val="windowText" lastClr="000000"/>
                        </a:solidFill>
                      </a:rPr>
                      <a:t>T</a:t>
                    </a:r>
                  </a:p>
                </p:txBody>
              </p:sp>
              <p:cxnSp>
                <p:nvCxnSpPr>
                  <p:cNvPr id="46" name="直接连接符 45"/>
                  <p:cNvCxnSpPr>
                    <a:stCxn id="42" idx="3"/>
                    <a:endCxn id="33" idx="7"/>
                  </p:cNvCxnSpPr>
                  <p:nvPr/>
                </p:nvCxnSpPr>
                <p:spPr>
                  <a:xfrm flipH="1">
                    <a:off x="1983733" y="4756829"/>
                    <a:ext cx="478432" cy="17091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等腰三角形 46"/>
                  <p:cNvSpPr/>
                  <p:nvPr/>
                </p:nvSpPr>
                <p:spPr>
                  <a:xfrm>
                    <a:off x="1114806" y="5508317"/>
                    <a:ext cx="694291" cy="1015583"/>
                  </a:xfrm>
                  <a:prstGeom prst="triangl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ysClr val="windowText" lastClr="000000"/>
                        </a:solidFill>
                      </a:rPr>
                      <a:t>U</a:t>
                    </a:r>
                  </a:p>
                </p:txBody>
              </p:sp>
              <p:sp>
                <p:nvSpPr>
                  <p:cNvPr id="48" name="等腰三角形 47"/>
                  <p:cNvSpPr/>
                  <p:nvPr/>
                </p:nvSpPr>
                <p:spPr>
                  <a:xfrm>
                    <a:off x="2830900" y="5015527"/>
                    <a:ext cx="715733" cy="1246489"/>
                  </a:xfrm>
                  <a:prstGeom prst="triangl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ysClr val="windowText" lastClr="000000"/>
                        </a:solidFill>
                      </a:rPr>
                      <a:t>W</a:t>
                    </a:r>
                  </a:p>
                </p:txBody>
              </p:sp>
              <p:cxnSp>
                <p:nvCxnSpPr>
                  <p:cNvPr id="49" name="直接连接符 48"/>
                  <p:cNvCxnSpPr>
                    <a:stCxn id="41" idx="5"/>
                    <a:endCxn id="42" idx="0"/>
                  </p:cNvCxnSpPr>
                  <p:nvPr/>
                </p:nvCxnSpPr>
                <p:spPr>
                  <a:xfrm>
                    <a:off x="2204431" y="4013800"/>
                    <a:ext cx="410469" cy="37425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" name="直接连接符 39"/>
                <p:cNvCxnSpPr>
                  <a:endCxn id="41" idx="0"/>
                </p:cNvCxnSpPr>
                <p:nvPr/>
              </p:nvCxnSpPr>
              <p:spPr>
                <a:xfrm flipH="1">
                  <a:off x="2184844" y="2348880"/>
                  <a:ext cx="0" cy="2880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5313496" y="2111509"/>
                    <a:ext cx="83648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36" name="文本框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3496" y="2111509"/>
                    <a:ext cx="836484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4962147" y="1413354"/>
                    <a:ext cx="83648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2147" y="1413354"/>
                    <a:ext cx="836484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6420328" y="1473910"/>
                    <a:ext cx="83955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0328" y="1473910"/>
                    <a:ext cx="839553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椭圆 32"/>
              <p:cNvSpPr/>
              <p:nvPr/>
            </p:nvSpPr>
            <p:spPr>
              <a:xfrm>
                <a:off x="5582631" y="2488205"/>
                <a:ext cx="432000" cy="43204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34" name="直接连接符 33"/>
              <p:cNvCxnSpPr>
                <a:stCxn id="33" idx="3"/>
                <a:endCxn id="47" idx="0"/>
              </p:cNvCxnSpPr>
              <p:nvPr/>
            </p:nvCxnSpPr>
            <p:spPr>
              <a:xfrm flipH="1">
                <a:off x="5429585" y="2856981"/>
                <a:ext cx="216311" cy="2750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等腰三角形 34"/>
              <p:cNvSpPr/>
              <p:nvPr/>
            </p:nvSpPr>
            <p:spPr>
              <a:xfrm>
                <a:off x="5842386" y="3122926"/>
                <a:ext cx="694291" cy="1015583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</a:rPr>
                  <a:t>V</a:t>
                </a:r>
              </a:p>
            </p:txBody>
          </p:sp>
          <p:cxnSp>
            <p:nvCxnSpPr>
              <p:cNvPr id="36" name="直接连接符 35"/>
              <p:cNvCxnSpPr>
                <a:stCxn id="33" idx="5"/>
                <a:endCxn id="35" idx="0"/>
              </p:cNvCxnSpPr>
              <p:nvPr/>
            </p:nvCxnSpPr>
            <p:spPr>
              <a:xfrm>
                <a:off x="5951366" y="2856981"/>
                <a:ext cx="238166" cy="26594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5265505" y="2723010"/>
                    <a:ext cx="33871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3" name="文本框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5505" y="2723010"/>
                    <a:ext cx="338716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6062851" y="2671453"/>
                    <a:ext cx="33871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4" name="文本框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62851" y="2671453"/>
                    <a:ext cx="338716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6143007" y="2100502"/>
                  <a:ext cx="35428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3007" y="2100502"/>
                  <a:ext cx="354282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右箭头 49"/>
          <p:cNvSpPr/>
          <p:nvPr/>
        </p:nvSpPr>
        <p:spPr>
          <a:xfrm>
            <a:off x="1481376" y="5134599"/>
            <a:ext cx="936102" cy="368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6985205" y="3652577"/>
                <a:ext cx="203158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must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since all the descendant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balanced</a:t>
                </a: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05" y="3652577"/>
                <a:ext cx="2031589" cy="1200329"/>
              </a:xfrm>
              <a:prstGeom prst="rect">
                <a:avLst/>
              </a:prstGeom>
              <a:blipFill>
                <a:blip r:embed="rId11"/>
                <a:stretch>
                  <a:fillRect l="-2703" t="-2538" r="-3904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/>
          <p:cNvGrpSpPr/>
          <p:nvPr/>
        </p:nvGrpSpPr>
        <p:grpSpPr>
          <a:xfrm>
            <a:off x="2511642" y="3840510"/>
            <a:ext cx="3527247" cy="2701976"/>
            <a:chOff x="2530596" y="3833151"/>
            <a:chExt cx="3527247" cy="2701976"/>
          </a:xfrm>
        </p:grpSpPr>
        <p:grpSp>
          <p:nvGrpSpPr>
            <p:cNvPr id="53" name="组合 52"/>
            <p:cNvGrpSpPr/>
            <p:nvPr/>
          </p:nvGrpSpPr>
          <p:grpSpPr>
            <a:xfrm>
              <a:off x="2530596" y="4215975"/>
              <a:ext cx="3527247" cy="2319152"/>
              <a:chOff x="2530596" y="4215975"/>
              <a:chExt cx="3527247" cy="2319152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4047916" y="4215975"/>
                <a:ext cx="432000" cy="43204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5169541" y="4794296"/>
                <a:ext cx="432000" cy="4320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259794" y="4782275"/>
                <a:ext cx="432000" cy="432048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8" name="等腰三角形 57"/>
              <p:cNvSpPr/>
              <p:nvPr/>
            </p:nvSpPr>
            <p:spPr>
              <a:xfrm>
                <a:off x="2530596" y="5430348"/>
                <a:ext cx="715733" cy="1057479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</a:rPr>
                  <a:t>T</a:t>
                </a:r>
              </a:p>
            </p:txBody>
          </p:sp>
          <p:sp>
            <p:nvSpPr>
              <p:cNvPr id="59" name="等腰三角形 58"/>
              <p:cNvSpPr/>
              <p:nvPr/>
            </p:nvSpPr>
            <p:spPr>
              <a:xfrm>
                <a:off x="3448594" y="5500518"/>
                <a:ext cx="694291" cy="1015583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</a:rPr>
                  <a:t>U</a:t>
                </a:r>
              </a:p>
            </p:txBody>
          </p:sp>
          <p:sp>
            <p:nvSpPr>
              <p:cNvPr id="60" name="等腰三角形 59"/>
              <p:cNvSpPr/>
              <p:nvPr/>
            </p:nvSpPr>
            <p:spPr>
              <a:xfrm>
                <a:off x="4401773" y="5519544"/>
                <a:ext cx="694291" cy="1015583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</a:rPr>
                  <a:t>V</a:t>
                </a:r>
              </a:p>
            </p:txBody>
          </p:sp>
          <p:sp>
            <p:nvSpPr>
              <p:cNvPr id="61" name="等腰三角形 60"/>
              <p:cNvSpPr/>
              <p:nvPr/>
            </p:nvSpPr>
            <p:spPr>
              <a:xfrm>
                <a:off x="5342110" y="5540527"/>
                <a:ext cx="715733" cy="992871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</a:rPr>
                  <a:t>W</a:t>
                </a:r>
              </a:p>
            </p:txBody>
          </p:sp>
          <p:cxnSp>
            <p:nvCxnSpPr>
              <p:cNvPr id="62" name="直接连接符 61"/>
              <p:cNvCxnSpPr>
                <a:stCxn id="56" idx="3"/>
                <a:endCxn id="60" idx="0"/>
              </p:cNvCxnSpPr>
              <p:nvPr/>
            </p:nvCxnSpPr>
            <p:spPr>
              <a:xfrm flipH="1">
                <a:off x="4748919" y="5163072"/>
                <a:ext cx="483887" cy="3564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56" idx="5"/>
                <a:endCxn id="61" idx="0"/>
              </p:cNvCxnSpPr>
              <p:nvPr/>
            </p:nvCxnSpPr>
            <p:spPr>
              <a:xfrm>
                <a:off x="5538276" y="5163072"/>
                <a:ext cx="161701" cy="3774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stCxn id="57" idx="3"/>
                <a:endCxn id="58" idx="0"/>
              </p:cNvCxnSpPr>
              <p:nvPr/>
            </p:nvCxnSpPr>
            <p:spPr>
              <a:xfrm flipH="1">
                <a:off x="2888463" y="5151051"/>
                <a:ext cx="434596" cy="2792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>
                <a:stCxn id="59" idx="0"/>
                <a:endCxn id="57" idx="5"/>
              </p:cNvCxnSpPr>
              <p:nvPr/>
            </p:nvCxnSpPr>
            <p:spPr>
              <a:xfrm flipH="1" flipV="1">
                <a:off x="3628529" y="5151051"/>
                <a:ext cx="167211" cy="3494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55" idx="5"/>
                <a:endCxn id="56" idx="1"/>
              </p:cNvCxnSpPr>
              <p:nvPr/>
            </p:nvCxnSpPr>
            <p:spPr>
              <a:xfrm>
                <a:off x="4416651" y="4584751"/>
                <a:ext cx="816155" cy="2728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>
                <a:stCxn id="55" idx="3"/>
                <a:endCxn id="57" idx="7"/>
              </p:cNvCxnSpPr>
              <p:nvPr/>
            </p:nvCxnSpPr>
            <p:spPr>
              <a:xfrm flipH="1">
                <a:off x="3628529" y="4584751"/>
                <a:ext cx="482652" cy="2607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文本框 67"/>
                  <p:cNvSpPr txBox="1"/>
                  <p:nvPr/>
                </p:nvSpPr>
                <p:spPr>
                  <a:xfrm>
                    <a:off x="2741827" y="4916453"/>
                    <a:ext cx="44405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3" name="文本框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1827" y="4916453"/>
                    <a:ext cx="444053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文本框 68"/>
                  <p:cNvSpPr txBox="1"/>
                  <p:nvPr/>
                </p:nvSpPr>
                <p:spPr>
                  <a:xfrm>
                    <a:off x="3716247" y="5015933"/>
                    <a:ext cx="44405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4" name="文本框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6247" y="5015933"/>
                    <a:ext cx="444053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/>
                  <p:cNvSpPr txBox="1"/>
                  <p:nvPr/>
                </p:nvSpPr>
                <p:spPr>
                  <a:xfrm>
                    <a:off x="3137629" y="4319640"/>
                    <a:ext cx="86805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5" name="文本框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7629" y="4319640"/>
                    <a:ext cx="868057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本框 70"/>
                  <p:cNvSpPr txBox="1"/>
                  <p:nvPr/>
                </p:nvSpPr>
                <p:spPr>
                  <a:xfrm>
                    <a:off x="5589656" y="5019516"/>
                    <a:ext cx="44405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6" name="文本框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9656" y="5019516"/>
                    <a:ext cx="444053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文本框 71"/>
                  <p:cNvSpPr txBox="1"/>
                  <p:nvPr/>
                </p:nvSpPr>
                <p:spPr>
                  <a:xfrm>
                    <a:off x="4641207" y="5019516"/>
                    <a:ext cx="44405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7" name="文本框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1207" y="5019516"/>
                    <a:ext cx="444053" cy="400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684284" y="4382165"/>
                    <a:ext cx="86805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8" name="文本框 1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4284" y="4382165"/>
                    <a:ext cx="868057" cy="4001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" name="直接连接符 53"/>
            <p:cNvCxnSpPr>
              <a:endCxn id="55" idx="0"/>
            </p:cNvCxnSpPr>
            <p:nvPr/>
          </p:nvCxnSpPr>
          <p:spPr>
            <a:xfrm>
              <a:off x="4240702" y="3833151"/>
              <a:ext cx="0" cy="3828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114180" y="457119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Case 2.2: Right-Left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2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  <p:bldP spid="50" grpId="0" animBg="1"/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Example: AVL-Tree Insertion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AVL-Tree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304800" y="1196752"/>
            <a:ext cx="8382000" cy="4929411"/>
          </a:xfrm>
        </p:spPr>
        <p:txBody>
          <a:bodyPr/>
          <a:lstStyle/>
          <a:p>
            <a:r>
              <a:rPr lang="en-US" sz="2000" dirty="0"/>
              <a:t>Step 1: Do normal binary search tree insertion</a:t>
            </a:r>
          </a:p>
          <a:p>
            <a:r>
              <a:rPr lang="en-US" sz="2000" dirty="0"/>
              <a:t>Step 2: Rebalancing the AVL-Tree: bottom-up</a:t>
            </a:r>
          </a:p>
        </p:txBody>
      </p:sp>
      <p:grpSp>
        <p:nvGrpSpPr>
          <p:cNvPr id="123" name="组合 122"/>
          <p:cNvGrpSpPr/>
          <p:nvPr/>
        </p:nvGrpSpPr>
        <p:grpSpPr>
          <a:xfrm>
            <a:off x="2794582" y="2703109"/>
            <a:ext cx="1227018" cy="758335"/>
            <a:chOff x="2794582" y="2703109"/>
            <a:chExt cx="1227018" cy="758335"/>
          </a:xfrm>
        </p:grpSpPr>
        <p:sp>
          <p:nvSpPr>
            <p:cNvPr id="7" name="右箭头 6"/>
            <p:cNvSpPr/>
            <p:nvPr/>
          </p:nvSpPr>
          <p:spPr>
            <a:xfrm>
              <a:off x="2886920" y="3140968"/>
              <a:ext cx="1109016" cy="3204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794582" y="2703109"/>
              <a:ext cx="1227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Insert 4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50491" y="2075634"/>
            <a:ext cx="2546851" cy="1825625"/>
            <a:chOff x="250491" y="2075634"/>
            <a:chExt cx="2546851" cy="1825625"/>
          </a:xfrm>
        </p:grpSpPr>
        <p:grpSp>
          <p:nvGrpSpPr>
            <p:cNvPr id="32" name="Group 148">
              <a:extLst>
                <a:ext uri="{FF2B5EF4-FFF2-40B4-BE49-F238E27FC236}">
                  <a16:creationId xmlns:a16="http://schemas.microsoft.com/office/drawing/2014/main" id="{2A9854EF-7187-5E47-A6D4-BA7FD25F0B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459" y="2075634"/>
              <a:ext cx="2014084" cy="1825625"/>
              <a:chOff x="3531" y="1151"/>
              <a:chExt cx="1374" cy="1150"/>
            </a:xfrm>
          </p:grpSpPr>
          <p:grpSp>
            <p:nvGrpSpPr>
              <p:cNvPr id="37" name="Group 94">
                <a:extLst>
                  <a:ext uri="{FF2B5EF4-FFF2-40B4-BE49-F238E27FC236}">
                    <a16:creationId xmlns:a16="http://schemas.microsoft.com/office/drawing/2014/main" id="{23C55A35-728F-8F48-AD60-138F46A846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1" y="1151"/>
                <a:ext cx="233" cy="276"/>
                <a:chOff x="1487" y="2304"/>
                <a:chExt cx="313" cy="371"/>
              </a:xfrm>
            </p:grpSpPr>
            <p:sp>
              <p:nvSpPr>
                <p:cNvPr id="54" name="Oval 95">
                  <a:extLst>
                    <a:ext uri="{FF2B5EF4-FFF2-40B4-BE49-F238E27FC236}">
                      <a16:creationId xmlns:a16="http://schemas.microsoft.com/office/drawing/2014/main" id="{BFED03F7-8EFC-1143-AF09-4704FF300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55" name="Text Box 96">
                  <a:extLst>
                    <a:ext uri="{FF2B5EF4-FFF2-40B4-BE49-F238E27FC236}">
                      <a16:creationId xmlns:a16="http://schemas.microsoft.com/office/drawing/2014/main" id="{79D61CA6-B27F-324E-A5A2-6A4DE6B43D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7" y="2336"/>
                  <a:ext cx="313" cy="3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3</a:t>
                  </a:r>
                </a:p>
              </p:txBody>
            </p:sp>
          </p:grpSp>
          <p:grpSp>
            <p:nvGrpSpPr>
              <p:cNvPr id="38" name="Group 97">
                <a:extLst>
                  <a:ext uri="{FF2B5EF4-FFF2-40B4-BE49-F238E27FC236}">
                    <a16:creationId xmlns:a16="http://schemas.microsoft.com/office/drawing/2014/main" id="{8106AE45-A007-FC44-8F71-31FEF5F7B7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1" y="1595"/>
                <a:ext cx="233" cy="252"/>
                <a:chOff x="1488" y="2271"/>
                <a:chExt cx="312" cy="336"/>
              </a:xfrm>
            </p:grpSpPr>
            <p:sp>
              <p:nvSpPr>
                <p:cNvPr id="52" name="Oval 98">
                  <a:extLst>
                    <a:ext uri="{FF2B5EF4-FFF2-40B4-BE49-F238E27FC236}">
                      <a16:creationId xmlns:a16="http://schemas.microsoft.com/office/drawing/2014/main" id="{12D3B8C5-01E6-3347-8FD0-0789B6F87B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289"/>
                  <a:ext cx="288" cy="286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53" name="Text Box 99">
                  <a:extLst>
                    <a:ext uri="{FF2B5EF4-FFF2-40B4-BE49-F238E27FC236}">
                      <a16:creationId xmlns:a16="http://schemas.microsoft.com/office/drawing/2014/main" id="{31E159A3-EEAD-1646-9276-C6024B8419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2271"/>
                  <a:ext cx="312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2</a:t>
                  </a:r>
                </a:p>
              </p:txBody>
            </p:sp>
          </p:grpSp>
          <p:grpSp>
            <p:nvGrpSpPr>
              <p:cNvPr id="39" name="Group 100">
                <a:extLst>
                  <a:ext uri="{FF2B5EF4-FFF2-40B4-BE49-F238E27FC236}">
                    <a16:creationId xmlns:a16="http://schemas.microsoft.com/office/drawing/2014/main" id="{1EDA855D-4DF1-E54D-B450-E6E308A493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4" y="1613"/>
                <a:ext cx="431" cy="252"/>
                <a:chOff x="1488" y="2296"/>
                <a:chExt cx="577" cy="336"/>
              </a:xfrm>
            </p:grpSpPr>
            <p:sp>
              <p:nvSpPr>
                <p:cNvPr id="50" name="Oval 101">
                  <a:extLst>
                    <a:ext uri="{FF2B5EF4-FFF2-40B4-BE49-F238E27FC236}">
                      <a16:creationId xmlns:a16="http://schemas.microsoft.com/office/drawing/2014/main" id="{77E4065A-620F-A34D-8AD0-9AF5F3C6D4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51" name="Text Box 102">
                  <a:extLst>
                    <a:ext uri="{FF2B5EF4-FFF2-40B4-BE49-F238E27FC236}">
                      <a16:creationId xmlns:a16="http://schemas.microsoft.com/office/drawing/2014/main" id="{E5959873-B227-E145-A520-504279A618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2296"/>
                  <a:ext cx="577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7</a:t>
                  </a:r>
                </a:p>
              </p:txBody>
            </p:sp>
          </p:grpSp>
          <p:grpSp>
            <p:nvGrpSpPr>
              <p:cNvPr id="40" name="Group 115">
                <a:extLst>
                  <a:ext uri="{FF2B5EF4-FFF2-40B4-BE49-F238E27FC236}">
                    <a16:creationId xmlns:a16="http://schemas.microsoft.com/office/drawing/2014/main" id="{1E7BA5D4-9EEC-104A-A870-4A2DA2CCBC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9" y="2010"/>
                <a:ext cx="233" cy="252"/>
                <a:chOff x="1244" y="2245"/>
                <a:chExt cx="313" cy="337"/>
              </a:xfrm>
            </p:grpSpPr>
            <p:sp>
              <p:nvSpPr>
                <p:cNvPr id="48" name="Oval 116">
                  <a:extLst>
                    <a:ext uri="{FF2B5EF4-FFF2-40B4-BE49-F238E27FC236}">
                      <a16:creationId xmlns:a16="http://schemas.microsoft.com/office/drawing/2014/main" id="{3A97202A-B07A-DC40-877F-66061112E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3" y="2248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9" name="Text Box 117">
                  <a:extLst>
                    <a:ext uri="{FF2B5EF4-FFF2-40B4-BE49-F238E27FC236}">
                      <a16:creationId xmlns:a16="http://schemas.microsoft.com/office/drawing/2014/main" id="{275155DD-092B-2D49-AE77-B20BD98AF5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4" y="2245"/>
                  <a:ext cx="313" cy="3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5</a:t>
                  </a:r>
                </a:p>
              </p:txBody>
            </p:sp>
          </p:grpSp>
          <p:grpSp>
            <p:nvGrpSpPr>
              <p:cNvPr id="41" name="Group 118">
                <a:extLst>
                  <a:ext uri="{FF2B5EF4-FFF2-40B4-BE49-F238E27FC236}">
                    <a16:creationId xmlns:a16="http://schemas.microsoft.com/office/drawing/2014/main" id="{BB0D9B58-BD6D-2B43-B506-2E496A9F44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72" y="2049"/>
                <a:ext cx="233" cy="252"/>
                <a:chOff x="1487" y="2297"/>
                <a:chExt cx="313" cy="337"/>
              </a:xfrm>
            </p:grpSpPr>
            <p:sp>
              <p:nvSpPr>
                <p:cNvPr id="46" name="Oval 119">
                  <a:extLst>
                    <a:ext uri="{FF2B5EF4-FFF2-40B4-BE49-F238E27FC236}">
                      <a16:creationId xmlns:a16="http://schemas.microsoft.com/office/drawing/2014/main" id="{6DE4CD63-3775-9747-BB95-DA11D9A64C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7" name="Text Box 120">
                  <a:extLst>
                    <a:ext uri="{FF2B5EF4-FFF2-40B4-BE49-F238E27FC236}">
                      <a16:creationId xmlns:a16="http://schemas.microsoft.com/office/drawing/2014/main" id="{9A863A2B-1ECF-1446-B60D-8DBAA0C084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7" y="2297"/>
                  <a:ext cx="313" cy="3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9</a:t>
                  </a:r>
                </a:p>
              </p:txBody>
            </p:sp>
          </p:grpSp>
          <p:sp>
            <p:nvSpPr>
              <p:cNvPr id="42" name="Line 121">
                <a:extLst>
                  <a:ext uri="{FF2B5EF4-FFF2-40B4-BE49-F238E27FC236}">
                    <a16:creationId xmlns:a16="http://schemas.microsoft.com/office/drawing/2014/main" id="{FDA6CD37-40C9-4C43-BAEC-4AEFB181D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68" y="1331"/>
                <a:ext cx="287" cy="32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" name="Line 122">
                <a:extLst>
                  <a:ext uri="{FF2B5EF4-FFF2-40B4-BE49-F238E27FC236}">
                    <a16:creationId xmlns:a16="http://schemas.microsoft.com/office/drawing/2014/main" id="{71CE3D80-18FC-5444-BF83-8D55FA0F1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9" y="1331"/>
                <a:ext cx="250" cy="32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4" name="Line 125">
                <a:extLst>
                  <a:ext uri="{FF2B5EF4-FFF2-40B4-BE49-F238E27FC236}">
                    <a16:creationId xmlns:a16="http://schemas.microsoft.com/office/drawing/2014/main" id="{8B5729A6-EA71-8146-8499-DF7D664791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6" y="1832"/>
                <a:ext cx="134" cy="178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5" name="Line 126">
                <a:extLst>
                  <a:ext uri="{FF2B5EF4-FFF2-40B4-BE49-F238E27FC236}">
                    <a16:creationId xmlns:a16="http://schemas.microsoft.com/office/drawing/2014/main" id="{18386C9E-6C82-0740-ABAD-B90346A3A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7" y="1832"/>
                <a:ext cx="214" cy="287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250491" y="2178567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文本框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491" y="2178567"/>
                  <a:ext cx="9860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1338803" y="2209768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文本框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803" y="2209768"/>
                  <a:ext cx="98604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891255" y="2987197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255" y="2987197"/>
                  <a:ext cx="9860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1811295" y="2984239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1295" y="2984239"/>
                  <a:ext cx="98604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组合 124"/>
          <p:cNvGrpSpPr/>
          <p:nvPr/>
        </p:nvGrpSpPr>
        <p:grpSpPr>
          <a:xfrm>
            <a:off x="6272639" y="1961373"/>
            <a:ext cx="2730652" cy="1611086"/>
            <a:chOff x="6272639" y="1961373"/>
            <a:chExt cx="2730652" cy="1611086"/>
          </a:xfrm>
        </p:grpSpPr>
        <p:sp>
          <p:nvSpPr>
            <p:cNvPr id="60" name="右箭头 59"/>
            <p:cNvSpPr/>
            <p:nvPr/>
          </p:nvSpPr>
          <p:spPr>
            <a:xfrm>
              <a:off x="6812185" y="3251983"/>
              <a:ext cx="1109016" cy="3204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272639" y="1961373"/>
              <a:ext cx="27306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Node 4 balanced, check if its parent is balanced</a:t>
              </a: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3942583" y="1930512"/>
            <a:ext cx="2546851" cy="2266661"/>
            <a:chOff x="3942583" y="1930512"/>
            <a:chExt cx="2546851" cy="22666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3942583" y="2119171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583" y="2119171"/>
                  <a:ext cx="98604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4" name="组合 123"/>
            <p:cNvGrpSpPr/>
            <p:nvPr/>
          </p:nvGrpSpPr>
          <p:grpSpPr>
            <a:xfrm>
              <a:off x="4196292" y="1930512"/>
              <a:ext cx="2293142" cy="2266661"/>
              <a:chOff x="4196292" y="1930512"/>
              <a:chExt cx="2293142" cy="2266661"/>
            </a:xfrm>
          </p:grpSpPr>
          <p:grpSp>
            <p:nvGrpSpPr>
              <p:cNvPr id="9" name="Group 148">
                <a:extLst>
                  <a:ext uri="{FF2B5EF4-FFF2-40B4-BE49-F238E27FC236}">
                    <a16:creationId xmlns:a16="http://schemas.microsoft.com/office/drawing/2014/main" id="{2A9854EF-7187-5E47-A6D4-BA7FD25F0B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6292" y="1930512"/>
                <a:ext cx="2014084" cy="1825625"/>
                <a:chOff x="3531" y="1151"/>
                <a:chExt cx="1374" cy="1150"/>
              </a:xfrm>
            </p:grpSpPr>
            <p:grpSp>
              <p:nvGrpSpPr>
                <p:cNvPr id="10" name="Group 94">
                  <a:extLst>
                    <a:ext uri="{FF2B5EF4-FFF2-40B4-BE49-F238E27FC236}">
                      <a16:creationId xmlns:a16="http://schemas.microsoft.com/office/drawing/2014/main" id="{23C55A35-728F-8F48-AD60-138F46A846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21" y="1151"/>
                  <a:ext cx="233" cy="276"/>
                  <a:chOff x="1487" y="2304"/>
                  <a:chExt cx="313" cy="371"/>
                </a:xfrm>
              </p:grpSpPr>
              <p:sp>
                <p:nvSpPr>
                  <p:cNvPr id="27" name="Oval 95">
                    <a:extLst>
                      <a:ext uri="{FF2B5EF4-FFF2-40B4-BE49-F238E27FC236}">
                        <a16:creationId xmlns:a16="http://schemas.microsoft.com/office/drawing/2014/main" id="{BFED03F7-8EFC-1143-AF09-4704FF3001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304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28" name="Text Box 96">
                    <a:extLst>
                      <a:ext uri="{FF2B5EF4-FFF2-40B4-BE49-F238E27FC236}">
                        <a16:creationId xmlns:a16="http://schemas.microsoft.com/office/drawing/2014/main" id="{79D61CA6-B27F-324E-A5A2-6A4DE6B43D5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7" y="2336"/>
                    <a:ext cx="313" cy="33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3</a:t>
                    </a:r>
                  </a:p>
                </p:txBody>
              </p:sp>
            </p:grpSp>
            <p:grpSp>
              <p:nvGrpSpPr>
                <p:cNvPr id="11" name="Group 97">
                  <a:extLst>
                    <a:ext uri="{FF2B5EF4-FFF2-40B4-BE49-F238E27FC236}">
                      <a16:creationId xmlns:a16="http://schemas.microsoft.com/office/drawing/2014/main" id="{8106AE45-A007-FC44-8F71-31FEF5F7B7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31" y="1595"/>
                  <a:ext cx="233" cy="252"/>
                  <a:chOff x="1488" y="2271"/>
                  <a:chExt cx="312" cy="336"/>
                </a:xfrm>
              </p:grpSpPr>
              <p:sp>
                <p:nvSpPr>
                  <p:cNvPr id="25" name="Oval 98">
                    <a:extLst>
                      <a:ext uri="{FF2B5EF4-FFF2-40B4-BE49-F238E27FC236}">
                        <a16:creationId xmlns:a16="http://schemas.microsoft.com/office/drawing/2014/main" id="{12D3B8C5-01E6-3347-8FD0-0789B6F87B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289"/>
                    <a:ext cx="288" cy="286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26" name="Text Box 99">
                    <a:extLst>
                      <a:ext uri="{FF2B5EF4-FFF2-40B4-BE49-F238E27FC236}">
                        <a16:creationId xmlns:a16="http://schemas.microsoft.com/office/drawing/2014/main" id="{31E159A3-EEAD-1646-9276-C6024B8419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271"/>
                    <a:ext cx="312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2</a:t>
                    </a:r>
                  </a:p>
                </p:txBody>
              </p:sp>
            </p:grpSp>
            <p:grpSp>
              <p:nvGrpSpPr>
                <p:cNvPr id="12" name="Group 100">
                  <a:extLst>
                    <a:ext uri="{FF2B5EF4-FFF2-40B4-BE49-F238E27FC236}">
                      <a16:creationId xmlns:a16="http://schemas.microsoft.com/office/drawing/2014/main" id="{1EDA855D-4DF1-E54D-B450-E6E308A493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14" y="1613"/>
                  <a:ext cx="431" cy="252"/>
                  <a:chOff x="1488" y="2296"/>
                  <a:chExt cx="577" cy="336"/>
                </a:xfrm>
              </p:grpSpPr>
              <p:sp>
                <p:nvSpPr>
                  <p:cNvPr id="23" name="Oval 101">
                    <a:extLst>
                      <a:ext uri="{FF2B5EF4-FFF2-40B4-BE49-F238E27FC236}">
                        <a16:creationId xmlns:a16="http://schemas.microsoft.com/office/drawing/2014/main" id="{77E4065A-620F-A34D-8AD0-9AF5F3C6D4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304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24" name="Text Box 102">
                    <a:extLst>
                      <a:ext uri="{FF2B5EF4-FFF2-40B4-BE49-F238E27FC236}">
                        <a16:creationId xmlns:a16="http://schemas.microsoft.com/office/drawing/2014/main" id="{E5959873-B227-E145-A520-504279A6181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296"/>
                    <a:ext cx="577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7</a:t>
                    </a:r>
                  </a:p>
                </p:txBody>
              </p:sp>
            </p:grpSp>
            <p:grpSp>
              <p:nvGrpSpPr>
                <p:cNvPr id="13" name="Group 115">
                  <a:extLst>
                    <a:ext uri="{FF2B5EF4-FFF2-40B4-BE49-F238E27FC236}">
                      <a16:creationId xmlns:a16="http://schemas.microsoft.com/office/drawing/2014/main" id="{1E7BA5D4-9EEC-104A-A870-4A2DA2CCBC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39" y="2000"/>
                  <a:ext cx="233" cy="252"/>
                  <a:chOff x="1258" y="2232"/>
                  <a:chExt cx="313" cy="337"/>
                </a:xfrm>
              </p:grpSpPr>
              <p:sp>
                <p:nvSpPr>
                  <p:cNvPr id="21" name="Oval 116">
                    <a:extLst>
                      <a:ext uri="{FF2B5EF4-FFF2-40B4-BE49-F238E27FC236}">
                        <a16:creationId xmlns:a16="http://schemas.microsoft.com/office/drawing/2014/main" id="{3A97202A-B07A-DC40-877F-66061112EA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63" y="2248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22" name="Text Box 117">
                    <a:extLst>
                      <a:ext uri="{FF2B5EF4-FFF2-40B4-BE49-F238E27FC236}">
                        <a16:creationId xmlns:a16="http://schemas.microsoft.com/office/drawing/2014/main" id="{275155DD-092B-2D49-AE77-B20BD98AF58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8" y="2232"/>
                    <a:ext cx="313" cy="3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5</a:t>
                    </a:r>
                  </a:p>
                </p:txBody>
              </p:sp>
            </p:grpSp>
            <p:grpSp>
              <p:nvGrpSpPr>
                <p:cNvPr id="14" name="Group 118">
                  <a:extLst>
                    <a:ext uri="{FF2B5EF4-FFF2-40B4-BE49-F238E27FC236}">
                      <a16:creationId xmlns:a16="http://schemas.microsoft.com/office/drawing/2014/main" id="{BB0D9B58-BD6D-2B43-B506-2E496A9F44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72" y="2049"/>
                  <a:ext cx="233" cy="252"/>
                  <a:chOff x="1487" y="2297"/>
                  <a:chExt cx="313" cy="337"/>
                </a:xfrm>
              </p:grpSpPr>
              <p:sp>
                <p:nvSpPr>
                  <p:cNvPr id="19" name="Oval 119">
                    <a:extLst>
                      <a:ext uri="{FF2B5EF4-FFF2-40B4-BE49-F238E27FC236}">
                        <a16:creationId xmlns:a16="http://schemas.microsoft.com/office/drawing/2014/main" id="{6DE4CD63-3775-9747-BB95-DA11D9A64C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304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20" name="Text Box 120">
                    <a:extLst>
                      <a:ext uri="{FF2B5EF4-FFF2-40B4-BE49-F238E27FC236}">
                        <a16:creationId xmlns:a16="http://schemas.microsoft.com/office/drawing/2014/main" id="{9A863A2B-1ECF-1446-B60D-8DBAA0C084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7" y="2297"/>
                    <a:ext cx="313" cy="3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9</a:t>
                    </a:r>
                  </a:p>
                </p:txBody>
              </p:sp>
            </p:grpSp>
            <p:sp>
              <p:nvSpPr>
                <p:cNvPr id="15" name="Line 121">
                  <a:extLst>
                    <a:ext uri="{FF2B5EF4-FFF2-40B4-BE49-F238E27FC236}">
                      <a16:creationId xmlns:a16="http://schemas.microsoft.com/office/drawing/2014/main" id="{FDA6CD37-40C9-4C43-BAEC-4AEFB181D1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03" y="1331"/>
                  <a:ext cx="252" cy="291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16" name="Line 122">
                  <a:extLst>
                    <a:ext uri="{FF2B5EF4-FFF2-40B4-BE49-F238E27FC236}">
                      <a16:creationId xmlns:a16="http://schemas.microsoft.com/office/drawing/2014/main" id="{71CE3D80-18FC-5444-BF83-8D55FA0F15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9" y="1331"/>
                  <a:ext cx="250" cy="32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17" name="Line 125">
                  <a:extLst>
                    <a:ext uri="{FF2B5EF4-FFF2-40B4-BE49-F238E27FC236}">
                      <a16:creationId xmlns:a16="http://schemas.microsoft.com/office/drawing/2014/main" id="{8B5729A6-EA71-8146-8499-DF7D664791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86" y="1832"/>
                  <a:ext cx="134" cy="17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18" name="Line 126">
                  <a:extLst>
                    <a:ext uri="{FF2B5EF4-FFF2-40B4-BE49-F238E27FC236}">
                      <a16:creationId xmlns:a16="http://schemas.microsoft.com/office/drawing/2014/main" id="{18386C9E-6C82-0740-ABAD-B90346A3AC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57" y="1832"/>
                  <a:ext cx="214" cy="287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</p:grpSp>
          <p:sp>
            <p:nvSpPr>
              <p:cNvPr id="29" name="Oval 116">
                <a:extLst>
                  <a:ext uri="{FF2B5EF4-FFF2-40B4-BE49-F238E27FC236}">
                    <a16:creationId xmlns:a16="http://schemas.microsoft.com/office/drawing/2014/main" id="{3A97202A-B07A-DC40-877F-66061112E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3155" y="3824117"/>
                <a:ext cx="313953" cy="34188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30" name="Line 125">
                <a:extLst>
                  <a:ext uri="{FF2B5EF4-FFF2-40B4-BE49-F238E27FC236}">
                    <a16:creationId xmlns:a16="http://schemas.microsoft.com/office/drawing/2014/main" id="{8B5729A6-EA71-8146-8499-DF7D664791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17814" y="3570126"/>
                <a:ext cx="297568" cy="282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5030895" y="2150372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文本框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30895" y="2150372"/>
                    <a:ext cx="98604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4583347" y="2927801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文本框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3347" y="2927801"/>
                    <a:ext cx="98604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5503387" y="2924843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9" name="文本框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3387" y="2924843"/>
                    <a:ext cx="98604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Text Box 117">
                <a:extLst>
                  <a:ext uri="{FF2B5EF4-FFF2-40B4-BE49-F238E27FC236}">
                    <a16:creationId xmlns:a16="http://schemas.microsoft.com/office/drawing/2014/main" id="{275155DD-092B-2D49-AE77-B20BD98AF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4987" y="3797123"/>
                <a:ext cx="341544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4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/>
              <p:cNvSpPr txBox="1"/>
              <p:nvPr/>
            </p:nvSpPr>
            <p:spPr>
              <a:xfrm>
                <a:off x="1525910" y="5176535"/>
                <a:ext cx="986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910" y="5176535"/>
                <a:ext cx="98604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组合 125"/>
          <p:cNvGrpSpPr/>
          <p:nvPr/>
        </p:nvGrpSpPr>
        <p:grpSpPr>
          <a:xfrm>
            <a:off x="-34894" y="4182204"/>
            <a:ext cx="2267793" cy="2283395"/>
            <a:chOff x="-34894" y="4182204"/>
            <a:chExt cx="2267793" cy="2283395"/>
          </a:xfrm>
        </p:grpSpPr>
        <p:grpSp>
          <p:nvGrpSpPr>
            <p:cNvPr id="63" name="Group 148">
              <a:extLst>
                <a:ext uri="{FF2B5EF4-FFF2-40B4-BE49-F238E27FC236}">
                  <a16:creationId xmlns:a16="http://schemas.microsoft.com/office/drawing/2014/main" id="{2A9854EF-7187-5E47-A6D4-BA7FD25F0B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815" y="4182204"/>
              <a:ext cx="2014084" cy="1825625"/>
              <a:chOff x="3531" y="1151"/>
              <a:chExt cx="1374" cy="1150"/>
            </a:xfrm>
          </p:grpSpPr>
          <p:grpSp>
            <p:nvGrpSpPr>
              <p:cNvPr id="64" name="Group 94">
                <a:extLst>
                  <a:ext uri="{FF2B5EF4-FFF2-40B4-BE49-F238E27FC236}">
                    <a16:creationId xmlns:a16="http://schemas.microsoft.com/office/drawing/2014/main" id="{23C55A35-728F-8F48-AD60-138F46A846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1" y="1151"/>
                <a:ext cx="233" cy="276"/>
                <a:chOff x="1487" y="2304"/>
                <a:chExt cx="313" cy="371"/>
              </a:xfrm>
            </p:grpSpPr>
            <p:sp>
              <p:nvSpPr>
                <p:cNvPr id="81" name="Oval 95">
                  <a:extLst>
                    <a:ext uri="{FF2B5EF4-FFF2-40B4-BE49-F238E27FC236}">
                      <a16:creationId xmlns:a16="http://schemas.microsoft.com/office/drawing/2014/main" id="{BFED03F7-8EFC-1143-AF09-4704FF300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82" name="Text Box 96">
                  <a:extLst>
                    <a:ext uri="{FF2B5EF4-FFF2-40B4-BE49-F238E27FC236}">
                      <a16:creationId xmlns:a16="http://schemas.microsoft.com/office/drawing/2014/main" id="{79D61CA6-B27F-324E-A5A2-6A4DE6B43D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7" y="2336"/>
                  <a:ext cx="313" cy="3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3</a:t>
                  </a:r>
                </a:p>
              </p:txBody>
            </p:sp>
          </p:grpSp>
          <p:grpSp>
            <p:nvGrpSpPr>
              <p:cNvPr id="65" name="Group 97">
                <a:extLst>
                  <a:ext uri="{FF2B5EF4-FFF2-40B4-BE49-F238E27FC236}">
                    <a16:creationId xmlns:a16="http://schemas.microsoft.com/office/drawing/2014/main" id="{8106AE45-A007-FC44-8F71-31FEF5F7B7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1" y="1595"/>
                <a:ext cx="233" cy="252"/>
                <a:chOff x="1488" y="2271"/>
                <a:chExt cx="312" cy="336"/>
              </a:xfrm>
            </p:grpSpPr>
            <p:sp>
              <p:nvSpPr>
                <p:cNvPr id="79" name="Oval 98">
                  <a:extLst>
                    <a:ext uri="{FF2B5EF4-FFF2-40B4-BE49-F238E27FC236}">
                      <a16:creationId xmlns:a16="http://schemas.microsoft.com/office/drawing/2014/main" id="{12D3B8C5-01E6-3347-8FD0-0789B6F87B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289"/>
                  <a:ext cx="288" cy="286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80" name="Text Box 99">
                  <a:extLst>
                    <a:ext uri="{FF2B5EF4-FFF2-40B4-BE49-F238E27FC236}">
                      <a16:creationId xmlns:a16="http://schemas.microsoft.com/office/drawing/2014/main" id="{31E159A3-EEAD-1646-9276-C6024B8419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2271"/>
                  <a:ext cx="312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2</a:t>
                  </a:r>
                </a:p>
              </p:txBody>
            </p:sp>
          </p:grpSp>
          <p:grpSp>
            <p:nvGrpSpPr>
              <p:cNvPr id="66" name="Group 100">
                <a:extLst>
                  <a:ext uri="{FF2B5EF4-FFF2-40B4-BE49-F238E27FC236}">
                    <a16:creationId xmlns:a16="http://schemas.microsoft.com/office/drawing/2014/main" id="{1EDA855D-4DF1-E54D-B450-E6E308A493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4" y="1613"/>
                <a:ext cx="431" cy="252"/>
                <a:chOff x="1488" y="2296"/>
                <a:chExt cx="577" cy="336"/>
              </a:xfrm>
            </p:grpSpPr>
            <p:sp>
              <p:nvSpPr>
                <p:cNvPr id="77" name="Oval 101">
                  <a:extLst>
                    <a:ext uri="{FF2B5EF4-FFF2-40B4-BE49-F238E27FC236}">
                      <a16:creationId xmlns:a16="http://schemas.microsoft.com/office/drawing/2014/main" id="{77E4065A-620F-A34D-8AD0-9AF5F3C6D4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78" name="Text Box 102">
                  <a:extLst>
                    <a:ext uri="{FF2B5EF4-FFF2-40B4-BE49-F238E27FC236}">
                      <a16:creationId xmlns:a16="http://schemas.microsoft.com/office/drawing/2014/main" id="{E5959873-B227-E145-A520-504279A618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2296"/>
                  <a:ext cx="577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7</a:t>
                  </a:r>
                </a:p>
              </p:txBody>
            </p:sp>
          </p:grpSp>
          <p:grpSp>
            <p:nvGrpSpPr>
              <p:cNvPr id="67" name="Group 115">
                <a:extLst>
                  <a:ext uri="{FF2B5EF4-FFF2-40B4-BE49-F238E27FC236}">
                    <a16:creationId xmlns:a16="http://schemas.microsoft.com/office/drawing/2014/main" id="{1E7BA5D4-9EEC-104A-A870-4A2DA2CCBC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3" y="2003"/>
                <a:ext cx="234" cy="252"/>
                <a:chOff x="1263" y="2236"/>
                <a:chExt cx="314" cy="337"/>
              </a:xfrm>
            </p:grpSpPr>
            <p:sp>
              <p:nvSpPr>
                <p:cNvPr id="75" name="Oval 116">
                  <a:extLst>
                    <a:ext uri="{FF2B5EF4-FFF2-40B4-BE49-F238E27FC236}">
                      <a16:creationId xmlns:a16="http://schemas.microsoft.com/office/drawing/2014/main" id="{3A97202A-B07A-DC40-877F-66061112E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3" y="2248"/>
                  <a:ext cx="288" cy="28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76" name="Text Box 117">
                  <a:extLst>
                    <a:ext uri="{FF2B5EF4-FFF2-40B4-BE49-F238E27FC236}">
                      <a16:creationId xmlns:a16="http://schemas.microsoft.com/office/drawing/2014/main" id="{275155DD-092B-2D49-AE77-B20BD98AF5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64" y="2236"/>
                  <a:ext cx="313" cy="3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5</a:t>
                  </a:r>
                </a:p>
              </p:txBody>
            </p:sp>
          </p:grpSp>
          <p:grpSp>
            <p:nvGrpSpPr>
              <p:cNvPr id="68" name="Group 118">
                <a:extLst>
                  <a:ext uri="{FF2B5EF4-FFF2-40B4-BE49-F238E27FC236}">
                    <a16:creationId xmlns:a16="http://schemas.microsoft.com/office/drawing/2014/main" id="{BB0D9B58-BD6D-2B43-B506-2E496A9F44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72" y="2049"/>
                <a:ext cx="233" cy="252"/>
                <a:chOff x="1487" y="2297"/>
                <a:chExt cx="313" cy="337"/>
              </a:xfrm>
            </p:grpSpPr>
            <p:sp>
              <p:nvSpPr>
                <p:cNvPr id="73" name="Oval 119">
                  <a:extLst>
                    <a:ext uri="{FF2B5EF4-FFF2-40B4-BE49-F238E27FC236}">
                      <a16:creationId xmlns:a16="http://schemas.microsoft.com/office/drawing/2014/main" id="{6DE4CD63-3775-9747-BB95-DA11D9A64C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74" name="Text Box 120">
                  <a:extLst>
                    <a:ext uri="{FF2B5EF4-FFF2-40B4-BE49-F238E27FC236}">
                      <a16:creationId xmlns:a16="http://schemas.microsoft.com/office/drawing/2014/main" id="{9A863A2B-1ECF-1446-B60D-8DBAA0C084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7" y="2297"/>
                  <a:ext cx="313" cy="3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9</a:t>
                  </a:r>
                </a:p>
              </p:txBody>
            </p:sp>
          </p:grpSp>
          <p:sp>
            <p:nvSpPr>
              <p:cNvPr id="69" name="Line 121">
                <a:extLst>
                  <a:ext uri="{FF2B5EF4-FFF2-40B4-BE49-F238E27FC236}">
                    <a16:creationId xmlns:a16="http://schemas.microsoft.com/office/drawing/2014/main" id="{FDA6CD37-40C9-4C43-BAEC-4AEFB181D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68" y="1331"/>
                <a:ext cx="287" cy="32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70" name="Line 122">
                <a:extLst>
                  <a:ext uri="{FF2B5EF4-FFF2-40B4-BE49-F238E27FC236}">
                    <a16:creationId xmlns:a16="http://schemas.microsoft.com/office/drawing/2014/main" id="{71CE3D80-18FC-5444-BF83-8D55FA0F1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9" y="1331"/>
                <a:ext cx="250" cy="32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71" name="Line 125">
                <a:extLst>
                  <a:ext uri="{FF2B5EF4-FFF2-40B4-BE49-F238E27FC236}">
                    <a16:creationId xmlns:a16="http://schemas.microsoft.com/office/drawing/2014/main" id="{8B5729A6-EA71-8146-8499-DF7D664791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6" y="1832"/>
                <a:ext cx="134" cy="17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72" name="Line 126">
                <a:extLst>
                  <a:ext uri="{FF2B5EF4-FFF2-40B4-BE49-F238E27FC236}">
                    <a16:creationId xmlns:a16="http://schemas.microsoft.com/office/drawing/2014/main" id="{18386C9E-6C82-0740-ABAD-B90346A3A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7" y="1832"/>
                <a:ext cx="214" cy="287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sp>
          <p:nvSpPr>
            <p:cNvPr id="83" name="Oval 116">
              <a:extLst>
                <a:ext uri="{FF2B5EF4-FFF2-40B4-BE49-F238E27FC236}">
                  <a16:creationId xmlns:a16="http://schemas.microsoft.com/office/drawing/2014/main" id="{3A97202A-B07A-DC40-877F-66061112E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78" y="6075809"/>
              <a:ext cx="313953" cy="34188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84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0337" y="5821818"/>
              <a:ext cx="297568" cy="282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-34894" y="4370863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4894" y="4370863"/>
                  <a:ext cx="98604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/>
                <p:cNvSpPr txBox="1"/>
                <p:nvPr/>
              </p:nvSpPr>
              <p:spPr>
                <a:xfrm>
                  <a:off x="1053418" y="4402064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文本框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418" y="4402064"/>
                  <a:ext cx="98604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/>
                <p:cNvSpPr txBox="1"/>
                <p:nvPr/>
              </p:nvSpPr>
              <p:spPr>
                <a:xfrm>
                  <a:off x="605870" y="5179493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870" y="5179493"/>
                  <a:ext cx="986047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Text Box 117">
              <a:extLst>
                <a:ext uri="{FF2B5EF4-FFF2-40B4-BE49-F238E27FC236}">
                  <a16:creationId xmlns:a16="http://schemas.microsoft.com/office/drawing/2014/main" id="{275155DD-092B-2D49-AE77-B20BD98AF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054" y="6065549"/>
              <a:ext cx="341544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+mn-lt"/>
                </a:rPr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/>
                <p:cNvSpPr txBox="1"/>
                <p:nvPr/>
              </p:nvSpPr>
              <p:spPr>
                <a:xfrm>
                  <a:off x="327524" y="5591673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:1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文本框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24" y="5591673"/>
                  <a:ext cx="986047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组合 126"/>
          <p:cNvGrpSpPr/>
          <p:nvPr/>
        </p:nvGrpSpPr>
        <p:grpSpPr>
          <a:xfrm>
            <a:off x="2194709" y="4075311"/>
            <a:ext cx="2515486" cy="1691537"/>
            <a:chOff x="2194709" y="4075311"/>
            <a:chExt cx="2515486" cy="1691537"/>
          </a:xfrm>
        </p:grpSpPr>
        <p:sp>
          <p:nvSpPr>
            <p:cNvPr id="91" name="右箭头 90"/>
            <p:cNvSpPr/>
            <p:nvPr/>
          </p:nvSpPr>
          <p:spPr>
            <a:xfrm>
              <a:off x="2343702" y="5446372"/>
              <a:ext cx="1109016" cy="3204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2194709" y="4075311"/>
              <a:ext cx="251548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Node 5: Update subtree height, still balanced </a:t>
              </a:r>
            </a:p>
            <a:p>
              <a:r>
                <a:rPr lang="en-US" sz="2000" dirty="0">
                  <a:latin typeface="+mn-lt"/>
                </a:rPr>
                <a:t>Check its parent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/>
              <p:cNvSpPr txBox="1"/>
              <p:nvPr/>
            </p:nvSpPr>
            <p:spPr>
              <a:xfrm>
                <a:off x="5883627" y="5268479"/>
                <a:ext cx="986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文本框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627" y="5268479"/>
                <a:ext cx="98604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组合 127"/>
          <p:cNvGrpSpPr/>
          <p:nvPr/>
        </p:nvGrpSpPr>
        <p:grpSpPr>
          <a:xfrm>
            <a:off x="4322823" y="4274148"/>
            <a:ext cx="2267793" cy="2283544"/>
            <a:chOff x="4322823" y="4274148"/>
            <a:chExt cx="2267793" cy="2283544"/>
          </a:xfrm>
        </p:grpSpPr>
        <p:grpSp>
          <p:nvGrpSpPr>
            <p:cNvPr id="93" name="Group 148">
              <a:extLst>
                <a:ext uri="{FF2B5EF4-FFF2-40B4-BE49-F238E27FC236}">
                  <a16:creationId xmlns:a16="http://schemas.microsoft.com/office/drawing/2014/main" id="{2A9854EF-7187-5E47-A6D4-BA7FD25F0B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6532" y="4274148"/>
              <a:ext cx="2014084" cy="1825625"/>
              <a:chOff x="3531" y="1151"/>
              <a:chExt cx="1374" cy="1150"/>
            </a:xfrm>
          </p:grpSpPr>
          <p:grpSp>
            <p:nvGrpSpPr>
              <p:cNvPr id="94" name="Group 94">
                <a:extLst>
                  <a:ext uri="{FF2B5EF4-FFF2-40B4-BE49-F238E27FC236}">
                    <a16:creationId xmlns:a16="http://schemas.microsoft.com/office/drawing/2014/main" id="{23C55A35-728F-8F48-AD60-138F46A846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1" y="1151"/>
                <a:ext cx="233" cy="276"/>
                <a:chOff x="1487" y="2304"/>
                <a:chExt cx="313" cy="371"/>
              </a:xfrm>
            </p:grpSpPr>
            <p:sp>
              <p:nvSpPr>
                <p:cNvPr id="111" name="Oval 95">
                  <a:extLst>
                    <a:ext uri="{FF2B5EF4-FFF2-40B4-BE49-F238E27FC236}">
                      <a16:creationId xmlns:a16="http://schemas.microsoft.com/office/drawing/2014/main" id="{BFED03F7-8EFC-1143-AF09-4704FF300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112" name="Text Box 96">
                  <a:extLst>
                    <a:ext uri="{FF2B5EF4-FFF2-40B4-BE49-F238E27FC236}">
                      <a16:creationId xmlns:a16="http://schemas.microsoft.com/office/drawing/2014/main" id="{79D61CA6-B27F-324E-A5A2-6A4DE6B43D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7" y="2336"/>
                  <a:ext cx="313" cy="3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3</a:t>
                  </a:r>
                </a:p>
              </p:txBody>
            </p:sp>
          </p:grpSp>
          <p:grpSp>
            <p:nvGrpSpPr>
              <p:cNvPr id="95" name="Group 97">
                <a:extLst>
                  <a:ext uri="{FF2B5EF4-FFF2-40B4-BE49-F238E27FC236}">
                    <a16:creationId xmlns:a16="http://schemas.microsoft.com/office/drawing/2014/main" id="{8106AE45-A007-FC44-8F71-31FEF5F7B7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1" y="1595"/>
                <a:ext cx="233" cy="252"/>
                <a:chOff x="1488" y="2271"/>
                <a:chExt cx="312" cy="336"/>
              </a:xfrm>
            </p:grpSpPr>
            <p:sp>
              <p:nvSpPr>
                <p:cNvPr id="109" name="Oval 98">
                  <a:extLst>
                    <a:ext uri="{FF2B5EF4-FFF2-40B4-BE49-F238E27FC236}">
                      <a16:creationId xmlns:a16="http://schemas.microsoft.com/office/drawing/2014/main" id="{12D3B8C5-01E6-3347-8FD0-0789B6F87B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289"/>
                  <a:ext cx="288" cy="286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110" name="Text Box 99">
                  <a:extLst>
                    <a:ext uri="{FF2B5EF4-FFF2-40B4-BE49-F238E27FC236}">
                      <a16:creationId xmlns:a16="http://schemas.microsoft.com/office/drawing/2014/main" id="{31E159A3-EEAD-1646-9276-C6024B8419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2271"/>
                  <a:ext cx="312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2</a:t>
                  </a:r>
                </a:p>
              </p:txBody>
            </p:sp>
          </p:grpSp>
          <p:grpSp>
            <p:nvGrpSpPr>
              <p:cNvPr id="96" name="Group 100">
                <a:extLst>
                  <a:ext uri="{FF2B5EF4-FFF2-40B4-BE49-F238E27FC236}">
                    <a16:creationId xmlns:a16="http://schemas.microsoft.com/office/drawing/2014/main" id="{1EDA855D-4DF1-E54D-B450-E6E308A493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3" y="1591"/>
                <a:ext cx="431" cy="252"/>
                <a:chOff x="1487" y="2266"/>
                <a:chExt cx="577" cy="336"/>
              </a:xfrm>
            </p:grpSpPr>
            <p:sp>
              <p:nvSpPr>
                <p:cNvPr id="107" name="Oval 101">
                  <a:extLst>
                    <a:ext uri="{FF2B5EF4-FFF2-40B4-BE49-F238E27FC236}">
                      <a16:creationId xmlns:a16="http://schemas.microsoft.com/office/drawing/2014/main" id="{77E4065A-620F-A34D-8AD0-9AF5F3C6D4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108" name="Text Box 102">
                  <a:extLst>
                    <a:ext uri="{FF2B5EF4-FFF2-40B4-BE49-F238E27FC236}">
                      <a16:creationId xmlns:a16="http://schemas.microsoft.com/office/drawing/2014/main" id="{E5959873-B227-E145-A520-504279A618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7" y="2266"/>
                  <a:ext cx="577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7</a:t>
                  </a:r>
                </a:p>
              </p:txBody>
            </p:sp>
          </p:grpSp>
          <p:grpSp>
            <p:nvGrpSpPr>
              <p:cNvPr id="97" name="Group 115">
                <a:extLst>
                  <a:ext uri="{FF2B5EF4-FFF2-40B4-BE49-F238E27FC236}">
                    <a16:creationId xmlns:a16="http://schemas.microsoft.com/office/drawing/2014/main" id="{1E7BA5D4-9EEC-104A-A870-4A2DA2CCBC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2" y="2008"/>
                <a:ext cx="233" cy="252"/>
                <a:chOff x="1263" y="2243"/>
                <a:chExt cx="313" cy="337"/>
              </a:xfrm>
            </p:grpSpPr>
            <p:sp>
              <p:nvSpPr>
                <p:cNvPr id="105" name="Oval 116">
                  <a:extLst>
                    <a:ext uri="{FF2B5EF4-FFF2-40B4-BE49-F238E27FC236}">
                      <a16:creationId xmlns:a16="http://schemas.microsoft.com/office/drawing/2014/main" id="{3A97202A-B07A-DC40-877F-66061112E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3" y="2248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106" name="Text Box 117">
                  <a:extLst>
                    <a:ext uri="{FF2B5EF4-FFF2-40B4-BE49-F238E27FC236}">
                      <a16:creationId xmlns:a16="http://schemas.microsoft.com/office/drawing/2014/main" id="{275155DD-092B-2D49-AE77-B20BD98AF5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63" y="2243"/>
                  <a:ext cx="313" cy="3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5</a:t>
                  </a:r>
                </a:p>
              </p:txBody>
            </p:sp>
          </p:grpSp>
          <p:grpSp>
            <p:nvGrpSpPr>
              <p:cNvPr id="98" name="Group 118">
                <a:extLst>
                  <a:ext uri="{FF2B5EF4-FFF2-40B4-BE49-F238E27FC236}">
                    <a16:creationId xmlns:a16="http://schemas.microsoft.com/office/drawing/2014/main" id="{BB0D9B58-BD6D-2B43-B506-2E496A9F44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72" y="2049"/>
                <a:ext cx="233" cy="252"/>
                <a:chOff x="1487" y="2297"/>
                <a:chExt cx="313" cy="337"/>
              </a:xfrm>
            </p:grpSpPr>
            <p:sp>
              <p:nvSpPr>
                <p:cNvPr id="103" name="Oval 119">
                  <a:extLst>
                    <a:ext uri="{FF2B5EF4-FFF2-40B4-BE49-F238E27FC236}">
                      <a16:creationId xmlns:a16="http://schemas.microsoft.com/office/drawing/2014/main" id="{6DE4CD63-3775-9747-BB95-DA11D9A64C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104" name="Text Box 120">
                  <a:extLst>
                    <a:ext uri="{FF2B5EF4-FFF2-40B4-BE49-F238E27FC236}">
                      <a16:creationId xmlns:a16="http://schemas.microsoft.com/office/drawing/2014/main" id="{9A863A2B-1ECF-1446-B60D-8DBAA0C084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7" y="2297"/>
                  <a:ext cx="313" cy="3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9</a:t>
                  </a:r>
                </a:p>
              </p:txBody>
            </p:sp>
          </p:grpSp>
          <p:sp>
            <p:nvSpPr>
              <p:cNvPr id="99" name="Line 121">
                <a:extLst>
                  <a:ext uri="{FF2B5EF4-FFF2-40B4-BE49-F238E27FC236}">
                    <a16:creationId xmlns:a16="http://schemas.microsoft.com/office/drawing/2014/main" id="{FDA6CD37-40C9-4C43-BAEC-4AEFB181D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68" y="1331"/>
                <a:ext cx="287" cy="32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00" name="Line 122">
                <a:extLst>
                  <a:ext uri="{FF2B5EF4-FFF2-40B4-BE49-F238E27FC236}">
                    <a16:creationId xmlns:a16="http://schemas.microsoft.com/office/drawing/2014/main" id="{71CE3D80-18FC-5444-BF83-8D55FA0F1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9" y="1331"/>
                <a:ext cx="250" cy="32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01" name="Line 125">
                <a:extLst>
                  <a:ext uri="{FF2B5EF4-FFF2-40B4-BE49-F238E27FC236}">
                    <a16:creationId xmlns:a16="http://schemas.microsoft.com/office/drawing/2014/main" id="{8B5729A6-EA71-8146-8499-DF7D664791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6" y="1832"/>
                <a:ext cx="134" cy="17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02" name="Line 126">
                <a:extLst>
                  <a:ext uri="{FF2B5EF4-FFF2-40B4-BE49-F238E27FC236}">
                    <a16:creationId xmlns:a16="http://schemas.microsoft.com/office/drawing/2014/main" id="{18386C9E-6C82-0740-ABAD-B90346A3A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7" y="1832"/>
                <a:ext cx="214" cy="287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sp>
          <p:nvSpPr>
            <p:cNvPr id="113" name="Oval 116">
              <a:extLst>
                <a:ext uri="{FF2B5EF4-FFF2-40B4-BE49-F238E27FC236}">
                  <a16:creationId xmlns:a16="http://schemas.microsoft.com/office/drawing/2014/main" id="{3A97202A-B07A-DC40-877F-66061112E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395" y="6167753"/>
              <a:ext cx="313953" cy="34188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14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98054" y="5913762"/>
              <a:ext cx="297568" cy="282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/>
                <p:cNvSpPr txBox="1"/>
                <p:nvPr/>
              </p:nvSpPr>
              <p:spPr>
                <a:xfrm>
                  <a:off x="4322823" y="4462807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823" y="4462807"/>
                  <a:ext cx="986047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/>
                <p:cNvSpPr txBox="1"/>
                <p:nvPr/>
              </p:nvSpPr>
              <p:spPr>
                <a:xfrm>
                  <a:off x="5411135" y="4494008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文本框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135" y="4494008"/>
                  <a:ext cx="986047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/>
                <p:cNvSpPr txBox="1"/>
                <p:nvPr/>
              </p:nvSpPr>
              <p:spPr>
                <a:xfrm>
                  <a:off x="4993395" y="5237278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:2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文本框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395" y="5237278"/>
                  <a:ext cx="986047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Text Box 117">
              <a:extLst>
                <a:ext uri="{FF2B5EF4-FFF2-40B4-BE49-F238E27FC236}">
                  <a16:creationId xmlns:a16="http://schemas.microsoft.com/office/drawing/2014/main" id="{275155DD-092B-2D49-AE77-B20BD98AF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4078" y="6157642"/>
              <a:ext cx="341544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+mn-lt"/>
                </a:rPr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/>
                <p:cNvSpPr txBox="1"/>
                <p:nvPr/>
              </p:nvSpPr>
              <p:spPr>
                <a:xfrm>
                  <a:off x="4685241" y="5683617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文本框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241" y="5683617"/>
                  <a:ext cx="986047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组合 128"/>
          <p:cNvGrpSpPr/>
          <p:nvPr/>
        </p:nvGrpSpPr>
        <p:grpSpPr>
          <a:xfrm>
            <a:off x="6550355" y="3961064"/>
            <a:ext cx="2441266" cy="1951085"/>
            <a:chOff x="6550355" y="3961064"/>
            <a:chExt cx="2441266" cy="1951085"/>
          </a:xfrm>
        </p:grpSpPr>
        <p:sp>
          <p:nvSpPr>
            <p:cNvPr id="121" name="右箭头 120"/>
            <p:cNvSpPr/>
            <p:nvPr/>
          </p:nvSpPr>
          <p:spPr>
            <a:xfrm>
              <a:off x="6765073" y="5591673"/>
              <a:ext cx="1109016" cy="3204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6550355" y="3961064"/>
              <a:ext cx="244126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Node 7: Update subtree height,</a:t>
              </a:r>
            </a:p>
            <a:p>
              <a:r>
                <a:rPr lang="en-US" sz="2000" dirty="0">
                  <a:latin typeface="+mn-lt"/>
                </a:rPr>
                <a:t>still balanced, check its parent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5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4ECD9E2-6CED-06C2-E457-B61012C842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Binary search tree: a special binary tree</a:t>
                </a:r>
              </a:p>
              <a:p>
                <a:pPr lvl="1"/>
                <a:r>
                  <a:rPr lang="en-US" altLang="zh-TW" sz="2000" dirty="0"/>
                  <a:t>Every node has a </a:t>
                </a:r>
                <a:r>
                  <a:rPr lang="en-US" altLang="zh-TW" sz="2000" dirty="0">
                    <a:solidFill>
                      <a:srgbClr val="0D14FF"/>
                    </a:solidFill>
                  </a:rPr>
                  <a:t>unique key</a:t>
                </a:r>
                <a:r>
                  <a:rPr lang="en-US" altLang="zh-TW" sz="2000" dirty="0"/>
                  <a:t>.</a:t>
                </a:r>
              </a:p>
              <a:p>
                <a:pPr lvl="1"/>
                <a:r>
                  <a:rPr lang="en-US" altLang="zh-TW" sz="2000" dirty="0"/>
                  <a:t>For each internal node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TW" sz="2000" dirty="0"/>
                  <a:t>:</a:t>
                </a:r>
              </a:p>
              <a:p>
                <a:pPr lvl="2"/>
                <a:r>
                  <a:rPr lang="en-US" altLang="zh-TW" sz="2000" dirty="0"/>
                  <a:t>All nodes in a nonempty </a:t>
                </a:r>
                <a:r>
                  <a:rPr lang="en-US" altLang="zh-TW" sz="2000" dirty="0">
                    <a:solidFill>
                      <a:srgbClr val="C00000"/>
                    </a:solidFill>
                  </a:rPr>
                  <a:t>left subtree </a:t>
                </a:r>
                <a:r>
                  <a:rPr lang="en-US" altLang="zh-TW" sz="2000" dirty="0"/>
                  <a:t>of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TW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sz="2000" dirty="0"/>
                  <a:t>must have keys </a:t>
                </a:r>
                <a:r>
                  <a:rPr lang="en-US" altLang="zh-TW" sz="2000" dirty="0">
                    <a:solidFill>
                      <a:srgbClr val="C00000"/>
                    </a:solidFill>
                  </a:rPr>
                  <a:t>smaller</a:t>
                </a:r>
                <a:r>
                  <a:rPr lang="en-US" altLang="zh-TW" sz="2000" dirty="0"/>
                  <a:t> than the key of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TW" sz="2000" dirty="0"/>
                  <a:t>.</a:t>
                </a:r>
              </a:p>
              <a:p>
                <a:pPr lvl="2"/>
                <a:r>
                  <a:rPr lang="en-US" altLang="zh-TW" sz="2000" dirty="0"/>
                  <a:t>All nodes in a nonempty </a:t>
                </a:r>
                <a:r>
                  <a:rPr lang="en-US" altLang="zh-TW" sz="2000" dirty="0">
                    <a:solidFill>
                      <a:srgbClr val="C00000"/>
                    </a:solidFill>
                  </a:rPr>
                  <a:t>right subtree </a:t>
                </a:r>
                <a:r>
                  <a:rPr lang="en-US" altLang="zh-TW" sz="2000" dirty="0"/>
                  <a:t>of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TW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sz="2000" dirty="0"/>
                  <a:t>must have keys </a:t>
                </a:r>
                <a:r>
                  <a:rPr lang="en-US" altLang="zh-TW" sz="2000" dirty="0">
                    <a:solidFill>
                      <a:srgbClr val="C00000"/>
                    </a:solidFill>
                  </a:rPr>
                  <a:t>larger</a:t>
                </a:r>
                <a:r>
                  <a:rPr lang="en-US" altLang="zh-TW" sz="2000" dirty="0"/>
                  <a:t> than the key of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TW" sz="2000" dirty="0"/>
                  <a:t>.</a:t>
                </a:r>
                <a:endParaRPr lang="en-US" altLang="zh-CN" dirty="0"/>
              </a:p>
              <a:p>
                <a:r>
                  <a:rPr lang="en-US" altLang="zh-CN" sz="2400" dirty="0"/>
                  <a:t>Search/maximum/minimum/successor/predecessor/insertion/deletion</a:t>
                </a:r>
              </a:p>
              <a:p>
                <a:pPr lvl="1"/>
                <a:r>
                  <a:rPr lang="en-US" altLang="zh-CN" sz="2000" dirty="0"/>
                  <a:t>All can be finished in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time where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z="2000" dirty="0"/>
                  <a:t> is the height of the binary search tree.</a:t>
                </a:r>
                <a:endParaRPr lang="en-US" altLang="zh-CN" sz="1200" dirty="0"/>
              </a:p>
              <a:p>
                <a:r>
                  <a:rPr lang="en-US" altLang="zh-CN" sz="2400" dirty="0"/>
                  <a:t>Balanced binary search tree: height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lvl="1"/>
                <a:r>
                  <a:rPr lang="en-US" altLang="zh-CN" sz="2000" dirty="0"/>
                  <a:t>For each internal node, the height of its left subtree and right subtree differ by at most 1.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4ECD9E2-6CED-06C2-E457-B61012C842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89" r="-582" b="-5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3FF552F7-7C65-E2A8-F09B-D9AEB59B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Recap: Binary Search Tree</a:t>
            </a:r>
            <a:endParaRPr lang="zh-CN" altLang="en-US" sz="40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F81642-8695-0E02-8227-555E5A2C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AVL-Tree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DC2350-D10C-9665-E9BF-DD19276F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B100CDE-87E5-8884-0A48-F939A0E50A74}"/>
              </a:ext>
            </a:extLst>
          </p:cNvPr>
          <p:cNvGrpSpPr/>
          <p:nvPr/>
        </p:nvGrpSpPr>
        <p:grpSpPr>
          <a:xfrm>
            <a:off x="6859088" y="980728"/>
            <a:ext cx="1946809" cy="1444427"/>
            <a:chOff x="6306913" y="4258633"/>
            <a:chExt cx="1946809" cy="1444427"/>
          </a:xfrm>
        </p:grpSpPr>
        <p:sp>
          <p:nvSpPr>
            <p:cNvPr id="7" name="Oval 95">
              <a:extLst>
                <a:ext uri="{FF2B5EF4-FFF2-40B4-BE49-F238E27FC236}">
                  <a16:creationId xmlns:a16="http://schemas.microsoft.com/office/drawing/2014/main" id="{A2E1B900-5C8D-C333-BB37-081E7844F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4236" y="4288625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8" name="Text Box 96">
              <a:extLst>
                <a:ext uri="{FF2B5EF4-FFF2-40B4-BE49-F238E27FC236}">
                  <a16:creationId xmlns:a16="http://schemas.microsoft.com/office/drawing/2014/main" id="{CE93FDCB-2DA2-F1C3-0CD8-3E90A9377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4671" y="4258633"/>
              <a:ext cx="46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+mn-lt"/>
                </a:rPr>
                <a:t>20</a:t>
              </a:r>
            </a:p>
          </p:txBody>
        </p:sp>
        <p:sp>
          <p:nvSpPr>
            <p:cNvPr id="9" name="Text Box 99">
              <a:extLst>
                <a:ext uri="{FF2B5EF4-FFF2-40B4-BE49-F238E27FC236}">
                  <a16:creationId xmlns:a16="http://schemas.microsoft.com/office/drawing/2014/main" id="{F9335F8B-4F12-67F0-FCD6-3B7384A73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3004" y="4731373"/>
              <a:ext cx="46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+mn-lt"/>
                </a:rPr>
                <a:t>12</a:t>
              </a:r>
            </a:p>
          </p:txBody>
        </p:sp>
        <p:sp>
          <p:nvSpPr>
            <p:cNvPr id="10" name="Text Box 108">
              <a:extLst>
                <a:ext uri="{FF2B5EF4-FFF2-40B4-BE49-F238E27FC236}">
                  <a16:creationId xmlns:a16="http://schemas.microsoft.com/office/drawing/2014/main" id="{EBB385E2-79A7-E477-9F91-DD0BEFFEE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6913" y="5295868"/>
              <a:ext cx="46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+mn-lt"/>
                </a:rPr>
                <a:t>10</a:t>
              </a:r>
            </a:p>
          </p:txBody>
        </p:sp>
        <p:sp>
          <p:nvSpPr>
            <p:cNvPr id="11" name="Line 123">
              <a:extLst>
                <a:ext uri="{FF2B5EF4-FFF2-40B4-BE49-F238E27FC236}">
                  <a16:creationId xmlns:a16="http://schemas.microsoft.com/office/drawing/2014/main" id="{100963D3-1BCF-2A83-4CE0-C5836065A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40409" y="5057519"/>
              <a:ext cx="110087" cy="276209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2" name="Oval 95">
              <a:extLst>
                <a:ext uri="{FF2B5EF4-FFF2-40B4-BE49-F238E27FC236}">
                  <a16:creationId xmlns:a16="http://schemas.microsoft.com/office/drawing/2014/main" id="{60F41587-E366-D0E3-FB15-B0011B489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0223" y="4770774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3" name="Oval 95">
              <a:extLst>
                <a:ext uri="{FF2B5EF4-FFF2-40B4-BE49-F238E27FC236}">
                  <a16:creationId xmlns:a16="http://schemas.microsoft.com/office/drawing/2014/main" id="{B3C5A8A5-5A25-514A-8362-ED9C51BDE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484" y="5326925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4" name="Line 123">
              <a:extLst>
                <a:ext uri="{FF2B5EF4-FFF2-40B4-BE49-F238E27FC236}">
                  <a16:creationId xmlns:a16="http://schemas.microsoft.com/office/drawing/2014/main" id="{C0FA6C22-CB3B-F239-7A5E-27B8576F2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01267" y="4528308"/>
              <a:ext cx="221681" cy="30626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5" name="Line 123">
              <a:extLst>
                <a:ext uri="{FF2B5EF4-FFF2-40B4-BE49-F238E27FC236}">
                  <a16:creationId xmlns:a16="http://schemas.microsoft.com/office/drawing/2014/main" id="{13B5FBEB-C2CE-39F2-FBF2-7F0870B02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9767" y="5057520"/>
              <a:ext cx="120031" cy="28881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6" name="Text Box 108">
              <a:extLst>
                <a:ext uri="{FF2B5EF4-FFF2-40B4-BE49-F238E27FC236}">
                  <a16:creationId xmlns:a16="http://schemas.microsoft.com/office/drawing/2014/main" id="{64AD244B-791C-296E-6E58-3CCF7ED72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2131" y="5331731"/>
              <a:ext cx="46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+mn-lt"/>
                </a:rPr>
                <a:t>15</a:t>
              </a:r>
            </a:p>
          </p:txBody>
        </p:sp>
        <p:sp>
          <p:nvSpPr>
            <p:cNvPr id="17" name="Oval 95">
              <a:extLst>
                <a:ext uri="{FF2B5EF4-FFF2-40B4-BE49-F238E27FC236}">
                  <a16:creationId xmlns:a16="http://schemas.microsoft.com/office/drawing/2014/main" id="{652291A4-B3E3-A6B4-8244-FC310BE34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276" y="5331410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8" name="Line 123">
              <a:extLst>
                <a:ext uri="{FF2B5EF4-FFF2-40B4-BE49-F238E27FC236}">
                  <a16:creationId xmlns:a16="http://schemas.microsoft.com/office/drawing/2014/main" id="{C8655BBB-81CB-C4E3-16A9-DAF4ABB49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1664" y="4573957"/>
              <a:ext cx="286680" cy="26061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9" name="Oval 95">
              <a:extLst>
                <a:ext uri="{FF2B5EF4-FFF2-40B4-BE49-F238E27FC236}">
                  <a16:creationId xmlns:a16="http://schemas.microsoft.com/office/drawing/2014/main" id="{4A25DD88-F420-879C-4E82-1590AE7B8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0527" y="4769311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0" name="Text Box 99">
              <a:extLst>
                <a:ext uri="{FF2B5EF4-FFF2-40B4-BE49-F238E27FC236}">
                  <a16:creationId xmlns:a16="http://schemas.microsoft.com/office/drawing/2014/main" id="{3E7576A5-C03E-8CBE-88ED-12593FEAD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4200" y="4766936"/>
              <a:ext cx="46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+mn-lt"/>
                </a:rPr>
                <a:t>22</a:t>
              </a:r>
            </a:p>
          </p:txBody>
        </p:sp>
        <p:sp>
          <p:nvSpPr>
            <p:cNvPr id="21" name="Line 123">
              <a:extLst>
                <a:ext uri="{FF2B5EF4-FFF2-40B4-BE49-F238E27FC236}">
                  <a16:creationId xmlns:a16="http://schemas.microsoft.com/office/drawing/2014/main" id="{4FDD3298-D854-64A9-2CF8-2EAC06A9E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5799" y="5100706"/>
              <a:ext cx="185195" cy="29065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2" name="Text Box 108">
              <a:extLst>
                <a:ext uri="{FF2B5EF4-FFF2-40B4-BE49-F238E27FC236}">
                  <a16:creationId xmlns:a16="http://schemas.microsoft.com/office/drawing/2014/main" id="{AB34D17C-1349-F5F6-A97E-4AF9BF544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6928" y="5333728"/>
              <a:ext cx="46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+mn-lt"/>
                </a:rPr>
                <a:t>25</a:t>
              </a:r>
            </a:p>
          </p:txBody>
        </p:sp>
        <p:sp>
          <p:nvSpPr>
            <p:cNvPr id="23" name="Oval 95">
              <a:extLst>
                <a:ext uri="{FF2B5EF4-FFF2-40B4-BE49-F238E27FC236}">
                  <a16:creationId xmlns:a16="http://schemas.microsoft.com/office/drawing/2014/main" id="{EF814A57-5187-2959-837E-090F9243E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7945" y="5346334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9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Example: AVL-Tree Insertion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AVL-Tree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57851" y="1052736"/>
            <a:ext cx="2546851" cy="2283544"/>
            <a:chOff x="357851" y="1052736"/>
            <a:chExt cx="2546851" cy="2283544"/>
          </a:xfrm>
        </p:grpSpPr>
        <p:grpSp>
          <p:nvGrpSpPr>
            <p:cNvPr id="7" name="Group 148">
              <a:extLst>
                <a:ext uri="{FF2B5EF4-FFF2-40B4-BE49-F238E27FC236}">
                  <a16:creationId xmlns:a16="http://schemas.microsoft.com/office/drawing/2014/main" id="{2A9854EF-7187-5E47-A6D4-BA7FD25F0B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560" y="1052736"/>
              <a:ext cx="2014084" cy="1825625"/>
              <a:chOff x="3531" y="1151"/>
              <a:chExt cx="1374" cy="1150"/>
            </a:xfrm>
          </p:grpSpPr>
          <p:grpSp>
            <p:nvGrpSpPr>
              <p:cNvPr id="16" name="Group 94">
                <a:extLst>
                  <a:ext uri="{FF2B5EF4-FFF2-40B4-BE49-F238E27FC236}">
                    <a16:creationId xmlns:a16="http://schemas.microsoft.com/office/drawing/2014/main" id="{23C55A35-728F-8F48-AD60-138F46A846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1" y="1151"/>
                <a:ext cx="233" cy="276"/>
                <a:chOff x="1487" y="2304"/>
                <a:chExt cx="313" cy="371"/>
              </a:xfrm>
            </p:grpSpPr>
            <p:sp>
              <p:nvSpPr>
                <p:cNvPr id="33" name="Oval 95">
                  <a:extLst>
                    <a:ext uri="{FF2B5EF4-FFF2-40B4-BE49-F238E27FC236}">
                      <a16:creationId xmlns:a16="http://schemas.microsoft.com/office/drawing/2014/main" id="{BFED03F7-8EFC-1143-AF09-4704FF300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4" name="Text Box 96">
                  <a:extLst>
                    <a:ext uri="{FF2B5EF4-FFF2-40B4-BE49-F238E27FC236}">
                      <a16:creationId xmlns:a16="http://schemas.microsoft.com/office/drawing/2014/main" id="{79D61CA6-B27F-324E-A5A2-6A4DE6B43D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7" y="2336"/>
                  <a:ext cx="313" cy="3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3</a:t>
                  </a:r>
                </a:p>
              </p:txBody>
            </p:sp>
          </p:grpSp>
          <p:grpSp>
            <p:nvGrpSpPr>
              <p:cNvPr id="17" name="Group 97">
                <a:extLst>
                  <a:ext uri="{FF2B5EF4-FFF2-40B4-BE49-F238E27FC236}">
                    <a16:creationId xmlns:a16="http://schemas.microsoft.com/office/drawing/2014/main" id="{8106AE45-A007-FC44-8F71-31FEF5F7B7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1" y="1595"/>
                <a:ext cx="233" cy="252"/>
                <a:chOff x="1488" y="2271"/>
                <a:chExt cx="312" cy="336"/>
              </a:xfrm>
            </p:grpSpPr>
            <p:sp>
              <p:nvSpPr>
                <p:cNvPr id="31" name="Oval 98">
                  <a:extLst>
                    <a:ext uri="{FF2B5EF4-FFF2-40B4-BE49-F238E27FC236}">
                      <a16:creationId xmlns:a16="http://schemas.microsoft.com/office/drawing/2014/main" id="{12D3B8C5-01E6-3347-8FD0-0789B6F87B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289"/>
                  <a:ext cx="288" cy="286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2" name="Text Box 99">
                  <a:extLst>
                    <a:ext uri="{FF2B5EF4-FFF2-40B4-BE49-F238E27FC236}">
                      <a16:creationId xmlns:a16="http://schemas.microsoft.com/office/drawing/2014/main" id="{31E159A3-EEAD-1646-9276-C6024B8419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2271"/>
                  <a:ext cx="312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2</a:t>
                  </a:r>
                </a:p>
              </p:txBody>
            </p:sp>
          </p:grpSp>
          <p:grpSp>
            <p:nvGrpSpPr>
              <p:cNvPr id="18" name="Group 100">
                <a:extLst>
                  <a:ext uri="{FF2B5EF4-FFF2-40B4-BE49-F238E27FC236}">
                    <a16:creationId xmlns:a16="http://schemas.microsoft.com/office/drawing/2014/main" id="{1EDA855D-4DF1-E54D-B450-E6E308A493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5" y="1606"/>
                <a:ext cx="438" cy="252"/>
                <a:chOff x="1488" y="2285"/>
                <a:chExt cx="586" cy="336"/>
              </a:xfrm>
            </p:grpSpPr>
            <p:sp>
              <p:nvSpPr>
                <p:cNvPr id="29" name="Oval 101">
                  <a:extLst>
                    <a:ext uri="{FF2B5EF4-FFF2-40B4-BE49-F238E27FC236}">
                      <a16:creationId xmlns:a16="http://schemas.microsoft.com/office/drawing/2014/main" id="{77E4065A-620F-A34D-8AD0-9AF5F3C6D4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0" name="Text Box 102">
                  <a:extLst>
                    <a:ext uri="{FF2B5EF4-FFF2-40B4-BE49-F238E27FC236}">
                      <a16:creationId xmlns:a16="http://schemas.microsoft.com/office/drawing/2014/main" id="{E5959873-B227-E145-A520-504279A618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97" y="2285"/>
                  <a:ext cx="577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7</a:t>
                  </a:r>
                </a:p>
              </p:txBody>
            </p:sp>
          </p:grpSp>
          <p:grpSp>
            <p:nvGrpSpPr>
              <p:cNvPr id="19" name="Group 115">
                <a:extLst>
                  <a:ext uri="{FF2B5EF4-FFF2-40B4-BE49-F238E27FC236}">
                    <a16:creationId xmlns:a16="http://schemas.microsoft.com/office/drawing/2014/main" id="{1E7BA5D4-9EEC-104A-A870-4A2DA2CCBC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2" y="2008"/>
                <a:ext cx="233" cy="252"/>
                <a:chOff x="1263" y="2243"/>
                <a:chExt cx="313" cy="337"/>
              </a:xfrm>
            </p:grpSpPr>
            <p:sp>
              <p:nvSpPr>
                <p:cNvPr id="27" name="Oval 116">
                  <a:extLst>
                    <a:ext uri="{FF2B5EF4-FFF2-40B4-BE49-F238E27FC236}">
                      <a16:creationId xmlns:a16="http://schemas.microsoft.com/office/drawing/2014/main" id="{3A97202A-B07A-DC40-877F-66061112E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3" y="2248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28" name="Text Box 117">
                  <a:extLst>
                    <a:ext uri="{FF2B5EF4-FFF2-40B4-BE49-F238E27FC236}">
                      <a16:creationId xmlns:a16="http://schemas.microsoft.com/office/drawing/2014/main" id="{275155DD-092B-2D49-AE77-B20BD98AF5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63" y="2243"/>
                  <a:ext cx="313" cy="3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5</a:t>
                  </a:r>
                </a:p>
              </p:txBody>
            </p:sp>
          </p:grpSp>
          <p:grpSp>
            <p:nvGrpSpPr>
              <p:cNvPr id="20" name="Group 118">
                <a:extLst>
                  <a:ext uri="{FF2B5EF4-FFF2-40B4-BE49-F238E27FC236}">
                    <a16:creationId xmlns:a16="http://schemas.microsoft.com/office/drawing/2014/main" id="{BB0D9B58-BD6D-2B43-B506-2E496A9F44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72" y="2049"/>
                <a:ext cx="233" cy="252"/>
                <a:chOff x="1487" y="2297"/>
                <a:chExt cx="313" cy="337"/>
              </a:xfrm>
            </p:grpSpPr>
            <p:sp>
              <p:nvSpPr>
                <p:cNvPr id="25" name="Oval 119">
                  <a:extLst>
                    <a:ext uri="{FF2B5EF4-FFF2-40B4-BE49-F238E27FC236}">
                      <a16:creationId xmlns:a16="http://schemas.microsoft.com/office/drawing/2014/main" id="{6DE4CD63-3775-9747-BB95-DA11D9A64C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26" name="Text Box 120">
                  <a:extLst>
                    <a:ext uri="{FF2B5EF4-FFF2-40B4-BE49-F238E27FC236}">
                      <a16:creationId xmlns:a16="http://schemas.microsoft.com/office/drawing/2014/main" id="{9A863A2B-1ECF-1446-B60D-8DBAA0C084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7" y="2297"/>
                  <a:ext cx="313" cy="3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9</a:t>
                  </a:r>
                </a:p>
              </p:txBody>
            </p:sp>
          </p:grpSp>
          <p:sp>
            <p:nvSpPr>
              <p:cNvPr id="21" name="Line 121">
                <a:extLst>
                  <a:ext uri="{FF2B5EF4-FFF2-40B4-BE49-F238E27FC236}">
                    <a16:creationId xmlns:a16="http://schemas.microsoft.com/office/drawing/2014/main" id="{FDA6CD37-40C9-4C43-BAEC-4AEFB181D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68" y="1331"/>
                <a:ext cx="287" cy="32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22" name="Line 122">
                <a:extLst>
                  <a:ext uri="{FF2B5EF4-FFF2-40B4-BE49-F238E27FC236}">
                    <a16:creationId xmlns:a16="http://schemas.microsoft.com/office/drawing/2014/main" id="{71CE3D80-18FC-5444-BF83-8D55FA0F1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9" y="1331"/>
                <a:ext cx="250" cy="32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23" name="Line 125">
                <a:extLst>
                  <a:ext uri="{FF2B5EF4-FFF2-40B4-BE49-F238E27FC236}">
                    <a16:creationId xmlns:a16="http://schemas.microsoft.com/office/drawing/2014/main" id="{8B5729A6-EA71-8146-8499-DF7D664791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6" y="1832"/>
                <a:ext cx="134" cy="17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24" name="Line 126">
                <a:extLst>
                  <a:ext uri="{FF2B5EF4-FFF2-40B4-BE49-F238E27FC236}">
                    <a16:creationId xmlns:a16="http://schemas.microsoft.com/office/drawing/2014/main" id="{18386C9E-6C82-0740-ABAD-B90346A3A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7" y="1832"/>
                <a:ext cx="214" cy="287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sp>
          <p:nvSpPr>
            <p:cNvPr id="8" name="Oval 116">
              <a:extLst>
                <a:ext uri="{FF2B5EF4-FFF2-40B4-BE49-F238E27FC236}">
                  <a16:creationId xmlns:a16="http://schemas.microsoft.com/office/drawing/2014/main" id="{3A97202A-B07A-DC40-877F-66061112E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423" y="2946341"/>
              <a:ext cx="313953" cy="34188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9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3082" y="2692350"/>
              <a:ext cx="297568" cy="282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357851" y="1241395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851" y="1241395"/>
                  <a:ext cx="9860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1446163" y="1272596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:3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163" y="1272596"/>
                  <a:ext cx="98604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028423" y="2015866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423" y="2015866"/>
                  <a:ext cx="9860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1918655" y="2047067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655" y="2047067"/>
                  <a:ext cx="98604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 Box 117">
              <a:extLst>
                <a:ext uri="{FF2B5EF4-FFF2-40B4-BE49-F238E27FC236}">
                  <a16:creationId xmlns:a16="http://schemas.microsoft.com/office/drawing/2014/main" id="{275155DD-092B-2D49-AE77-B20BD98AF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106" y="2936230"/>
              <a:ext cx="341544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+mn-lt"/>
                </a:rPr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720269" y="2462205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269" y="2462205"/>
                  <a:ext cx="98604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组合 66"/>
          <p:cNvGrpSpPr/>
          <p:nvPr/>
        </p:nvGrpSpPr>
        <p:grpSpPr>
          <a:xfrm>
            <a:off x="2635392" y="1066924"/>
            <a:ext cx="3356768" cy="1623813"/>
            <a:chOff x="2635392" y="1066924"/>
            <a:chExt cx="3356768" cy="1623813"/>
          </a:xfrm>
        </p:grpSpPr>
        <p:sp>
          <p:nvSpPr>
            <p:cNvPr id="35" name="右箭头 34"/>
            <p:cNvSpPr/>
            <p:nvPr/>
          </p:nvSpPr>
          <p:spPr>
            <a:xfrm>
              <a:off x="2800101" y="2370261"/>
              <a:ext cx="1109016" cy="3204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35392" y="1066924"/>
              <a:ext cx="335676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Node 3: Update subtree height, Imbalanced, </a:t>
              </a:r>
            </a:p>
            <a:p>
              <a:r>
                <a:rPr lang="en-US" sz="2000" dirty="0">
                  <a:latin typeface="+mn-lt"/>
                </a:rPr>
                <a:t>Case 2.2 Right-Left,</a:t>
              </a:r>
            </a:p>
            <a:p>
              <a:r>
                <a:rPr lang="en-US" sz="2000" dirty="0">
                  <a:latin typeface="+mn-lt"/>
                </a:rPr>
                <a:t>Double rotation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112057" y="1358871"/>
            <a:ext cx="3319743" cy="1627188"/>
            <a:chOff x="5112057" y="1358871"/>
            <a:chExt cx="3319743" cy="1627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5112057" y="2049111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057" y="2049111"/>
                  <a:ext cx="98604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组合 37"/>
            <p:cNvGrpSpPr/>
            <p:nvPr/>
          </p:nvGrpSpPr>
          <p:grpSpPr>
            <a:xfrm>
              <a:off x="5490980" y="1358871"/>
              <a:ext cx="2940820" cy="1627188"/>
              <a:chOff x="5490980" y="1358871"/>
              <a:chExt cx="2940820" cy="1627188"/>
            </a:xfrm>
          </p:grpSpPr>
          <p:grpSp>
            <p:nvGrpSpPr>
              <p:cNvPr id="39" name="Group 148">
                <a:extLst>
                  <a:ext uri="{FF2B5EF4-FFF2-40B4-BE49-F238E27FC236}">
                    <a16:creationId xmlns:a16="http://schemas.microsoft.com/office/drawing/2014/main" id="{2A9854EF-7187-5E47-A6D4-BA7FD25F0B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90980" y="1358871"/>
                <a:ext cx="2059525" cy="1627188"/>
                <a:chOff x="3635" y="1225"/>
                <a:chExt cx="1405" cy="1025"/>
              </a:xfrm>
            </p:grpSpPr>
            <p:grpSp>
              <p:nvGrpSpPr>
                <p:cNvPr id="48" name="Group 94">
                  <a:extLst>
                    <a:ext uri="{FF2B5EF4-FFF2-40B4-BE49-F238E27FC236}">
                      <a16:creationId xmlns:a16="http://schemas.microsoft.com/office/drawing/2014/main" id="{23C55A35-728F-8F48-AD60-138F46A846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91" y="1528"/>
                  <a:ext cx="233" cy="252"/>
                  <a:chOff x="1581" y="2813"/>
                  <a:chExt cx="313" cy="339"/>
                </a:xfrm>
              </p:grpSpPr>
              <p:sp>
                <p:nvSpPr>
                  <p:cNvPr id="64" name="Oval 95">
                    <a:extLst>
                      <a:ext uri="{FF2B5EF4-FFF2-40B4-BE49-F238E27FC236}">
                        <a16:creationId xmlns:a16="http://schemas.microsoft.com/office/drawing/2014/main" id="{BFED03F7-8EFC-1143-AF09-4704FF3001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3" y="2828"/>
                    <a:ext cx="288" cy="288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65" name="Text Box 96">
                    <a:extLst>
                      <a:ext uri="{FF2B5EF4-FFF2-40B4-BE49-F238E27FC236}">
                        <a16:creationId xmlns:a16="http://schemas.microsoft.com/office/drawing/2014/main" id="{79D61CA6-B27F-324E-A5A2-6A4DE6B43D5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81" y="2813"/>
                    <a:ext cx="313" cy="33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3</a:t>
                    </a:r>
                  </a:p>
                </p:txBody>
              </p:sp>
            </p:grpSp>
            <p:grpSp>
              <p:nvGrpSpPr>
                <p:cNvPr id="49" name="Group 97">
                  <a:extLst>
                    <a:ext uri="{FF2B5EF4-FFF2-40B4-BE49-F238E27FC236}">
                      <a16:creationId xmlns:a16="http://schemas.microsoft.com/office/drawing/2014/main" id="{8106AE45-A007-FC44-8F71-31FEF5F7B7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35" y="1973"/>
                  <a:ext cx="233" cy="252"/>
                  <a:chOff x="1626" y="2775"/>
                  <a:chExt cx="312" cy="336"/>
                </a:xfrm>
              </p:grpSpPr>
              <p:sp>
                <p:nvSpPr>
                  <p:cNvPr id="62" name="Oval 98">
                    <a:extLst>
                      <a:ext uri="{FF2B5EF4-FFF2-40B4-BE49-F238E27FC236}">
                        <a16:creationId xmlns:a16="http://schemas.microsoft.com/office/drawing/2014/main" id="{12D3B8C5-01E6-3347-8FD0-0789B6F87B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41" y="2781"/>
                    <a:ext cx="288" cy="286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63" name="Text Box 99">
                    <a:extLst>
                      <a:ext uri="{FF2B5EF4-FFF2-40B4-BE49-F238E27FC236}">
                        <a16:creationId xmlns:a16="http://schemas.microsoft.com/office/drawing/2014/main" id="{31E159A3-EEAD-1646-9276-C6024B8419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26" y="2775"/>
                    <a:ext cx="312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2</a:t>
                    </a:r>
                  </a:p>
                </p:txBody>
              </p:sp>
            </p:grpSp>
            <p:grpSp>
              <p:nvGrpSpPr>
                <p:cNvPr id="50" name="Group 100">
                  <a:extLst>
                    <a:ext uri="{FF2B5EF4-FFF2-40B4-BE49-F238E27FC236}">
                      <a16:creationId xmlns:a16="http://schemas.microsoft.com/office/drawing/2014/main" id="{1EDA855D-4DF1-E54D-B450-E6E308A493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07" y="1225"/>
                  <a:ext cx="431" cy="252"/>
                  <a:chOff x="1612" y="1777"/>
                  <a:chExt cx="577" cy="336"/>
                </a:xfrm>
              </p:grpSpPr>
              <p:sp>
                <p:nvSpPr>
                  <p:cNvPr id="60" name="Oval 101">
                    <a:extLst>
                      <a:ext uri="{FF2B5EF4-FFF2-40B4-BE49-F238E27FC236}">
                        <a16:creationId xmlns:a16="http://schemas.microsoft.com/office/drawing/2014/main" id="{77E4065A-620F-A34D-8AD0-9AF5F3C6D4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6" y="1807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61" name="Text Box 102">
                    <a:extLst>
                      <a:ext uri="{FF2B5EF4-FFF2-40B4-BE49-F238E27FC236}">
                        <a16:creationId xmlns:a16="http://schemas.microsoft.com/office/drawing/2014/main" id="{E5959873-B227-E145-A520-504279A6181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12" y="1777"/>
                    <a:ext cx="577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5</a:t>
                    </a:r>
                  </a:p>
                </p:txBody>
              </p:sp>
            </p:grpSp>
            <p:grpSp>
              <p:nvGrpSpPr>
                <p:cNvPr id="51" name="Group 115">
                  <a:extLst>
                    <a:ext uri="{FF2B5EF4-FFF2-40B4-BE49-F238E27FC236}">
                      <a16:creationId xmlns:a16="http://schemas.microsoft.com/office/drawing/2014/main" id="{1E7BA5D4-9EEC-104A-A870-4A2DA2CCBC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44" y="1998"/>
                  <a:ext cx="247" cy="252"/>
                  <a:chOff x="1401" y="2230"/>
                  <a:chExt cx="332" cy="337"/>
                </a:xfrm>
              </p:grpSpPr>
              <p:sp>
                <p:nvSpPr>
                  <p:cNvPr id="58" name="Oval 116">
                    <a:extLst>
                      <a:ext uri="{FF2B5EF4-FFF2-40B4-BE49-F238E27FC236}">
                        <a16:creationId xmlns:a16="http://schemas.microsoft.com/office/drawing/2014/main" id="{3A97202A-B07A-DC40-877F-66061112EA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01" y="2247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59" name="Text Box 117">
                    <a:extLst>
                      <a:ext uri="{FF2B5EF4-FFF2-40B4-BE49-F238E27FC236}">
                        <a16:creationId xmlns:a16="http://schemas.microsoft.com/office/drawing/2014/main" id="{275155DD-092B-2D49-AE77-B20BD98AF58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0" y="2230"/>
                    <a:ext cx="313" cy="3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4</a:t>
                    </a:r>
                  </a:p>
                </p:txBody>
              </p:sp>
            </p:grpSp>
            <p:grpSp>
              <p:nvGrpSpPr>
                <p:cNvPr id="52" name="Group 118">
                  <a:extLst>
                    <a:ext uri="{FF2B5EF4-FFF2-40B4-BE49-F238E27FC236}">
                      <a16:creationId xmlns:a16="http://schemas.microsoft.com/office/drawing/2014/main" id="{BB0D9B58-BD6D-2B43-B506-2E496A9F44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96" y="1620"/>
                  <a:ext cx="244" cy="271"/>
                  <a:chOff x="1660" y="1722"/>
                  <a:chExt cx="329" cy="362"/>
                </a:xfrm>
              </p:grpSpPr>
              <p:sp>
                <p:nvSpPr>
                  <p:cNvPr id="56" name="Oval 119">
                    <a:extLst>
                      <a:ext uri="{FF2B5EF4-FFF2-40B4-BE49-F238E27FC236}">
                        <a16:creationId xmlns:a16="http://schemas.microsoft.com/office/drawing/2014/main" id="{6DE4CD63-3775-9747-BB95-DA11D9A64C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0" y="1722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57" name="Text Box 120">
                    <a:extLst>
                      <a:ext uri="{FF2B5EF4-FFF2-40B4-BE49-F238E27FC236}">
                        <a16:creationId xmlns:a16="http://schemas.microsoft.com/office/drawing/2014/main" id="{9A863A2B-1ECF-1446-B60D-8DBAA0C084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76" y="1747"/>
                    <a:ext cx="313" cy="3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7</a:t>
                    </a:r>
                  </a:p>
                </p:txBody>
              </p:sp>
            </p:grpSp>
            <p:sp>
              <p:nvSpPr>
                <p:cNvPr id="53" name="Line 121">
                  <a:extLst>
                    <a:ext uri="{FF2B5EF4-FFF2-40B4-BE49-F238E27FC236}">
                      <a16:creationId xmlns:a16="http://schemas.microsoft.com/office/drawing/2014/main" id="{FDA6CD37-40C9-4C43-BAEC-4AEFB181D1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06" y="1718"/>
                  <a:ext cx="239" cy="264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54" name="Line 122">
                  <a:extLst>
                    <a:ext uri="{FF2B5EF4-FFF2-40B4-BE49-F238E27FC236}">
                      <a16:creationId xmlns:a16="http://schemas.microsoft.com/office/drawing/2014/main" id="{71CE3D80-18FC-5444-BF83-8D55FA0F15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33" y="1748"/>
                  <a:ext cx="189" cy="25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55" name="Line 126">
                  <a:extLst>
                    <a:ext uri="{FF2B5EF4-FFF2-40B4-BE49-F238E27FC236}">
                      <a16:creationId xmlns:a16="http://schemas.microsoft.com/office/drawing/2014/main" id="{18386C9E-6C82-0740-ABAD-B90346A3AC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2" y="1439"/>
                  <a:ext cx="246" cy="200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6883401" y="1494410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:2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文本框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3401" y="1494410"/>
                    <a:ext cx="98604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Line 125">
                <a:extLst>
                  <a:ext uri="{FF2B5EF4-FFF2-40B4-BE49-F238E27FC236}">
                    <a16:creationId xmlns:a16="http://schemas.microsoft.com/office/drawing/2014/main" id="{8B5729A6-EA71-8146-8499-DF7D664791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09294" y="1679076"/>
                <a:ext cx="316258" cy="24542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2" name="Text Box 120">
                <a:extLst>
                  <a:ext uri="{FF2B5EF4-FFF2-40B4-BE49-F238E27FC236}">
                    <a16:creationId xmlns:a16="http://schemas.microsoft.com/office/drawing/2014/main" id="{9A863A2B-1ECF-1446-B60D-8DBAA0C084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2850" y="2553465"/>
                <a:ext cx="341544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9</a:t>
                </a:r>
              </a:p>
            </p:txBody>
          </p:sp>
          <p:sp>
            <p:nvSpPr>
              <p:cNvPr id="43" name="Line 126">
                <a:extLst>
                  <a:ext uri="{FF2B5EF4-FFF2-40B4-BE49-F238E27FC236}">
                    <a16:creationId xmlns:a16="http://schemas.microsoft.com/office/drawing/2014/main" id="{18386C9E-6C82-0740-ABAD-B90346A3A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4766" y="2234398"/>
                <a:ext cx="215202" cy="351611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4" name="Oval 119">
                <a:extLst>
                  <a:ext uri="{FF2B5EF4-FFF2-40B4-BE49-F238E27FC236}">
                    <a16:creationId xmlns:a16="http://schemas.microsoft.com/office/drawing/2014/main" id="{6DE4CD63-3775-9747-BB95-DA11D9A64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6152" y="2560609"/>
                <a:ext cx="313572" cy="341882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6142446" y="2096866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:1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文本框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2446" y="2096866"/>
                    <a:ext cx="98604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5749585" y="1383640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:2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文本框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9585" y="1383640"/>
                    <a:ext cx="98604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7445753" y="2167161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文本框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5753" y="2167161"/>
                    <a:ext cx="986047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8" name="组合 67"/>
          <p:cNvGrpSpPr/>
          <p:nvPr/>
        </p:nvGrpSpPr>
        <p:grpSpPr>
          <a:xfrm>
            <a:off x="321501" y="3273381"/>
            <a:ext cx="3262723" cy="3166908"/>
            <a:chOff x="3530098" y="929863"/>
            <a:chExt cx="3262723" cy="3166908"/>
          </a:xfrm>
        </p:grpSpPr>
        <p:grpSp>
          <p:nvGrpSpPr>
            <p:cNvPr id="69" name="组合 68"/>
            <p:cNvGrpSpPr/>
            <p:nvPr/>
          </p:nvGrpSpPr>
          <p:grpSpPr>
            <a:xfrm>
              <a:off x="3530098" y="929863"/>
              <a:ext cx="3262723" cy="3166908"/>
              <a:chOff x="4251543" y="980728"/>
              <a:chExt cx="3262723" cy="3166908"/>
            </a:xfrm>
          </p:grpSpPr>
          <p:grpSp>
            <p:nvGrpSpPr>
              <p:cNvPr id="71" name="组合 70"/>
              <p:cNvGrpSpPr/>
              <p:nvPr/>
            </p:nvGrpSpPr>
            <p:grpSpPr>
              <a:xfrm>
                <a:off x="4251543" y="980728"/>
                <a:ext cx="3262723" cy="3166908"/>
                <a:chOff x="417058" y="2348880"/>
                <a:chExt cx="3262723" cy="3166908"/>
              </a:xfrm>
            </p:grpSpPr>
            <p:grpSp>
              <p:nvGrpSpPr>
                <p:cNvPr id="81" name="组合 80"/>
                <p:cNvGrpSpPr/>
                <p:nvPr/>
              </p:nvGrpSpPr>
              <p:grpSpPr>
                <a:xfrm>
                  <a:off x="417058" y="2636912"/>
                  <a:ext cx="3262723" cy="2878876"/>
                  <a:chOff x="283910" y="3645024"/>
                  <a:chExt cx="3262723" cy="2878876"/>
                </a:xfrm>
              </p:grpSpPr>
              <p:sp>
                <p:nvSpPr>
                  <p:cNvPr id="83" name="椭圆 82"/>
                  <p:cNvSpPr/>
                  <p:nvPr/>
                </p:nvSpPr>
                <p:spPr>
                  <a:xfrm>
                    <a:off x="1835696" y="3645024"/>
                    <a:ext cx="432000" cy="432048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84" name="椭圆 83"/>
                  <p:cNvSpPr/>
                  <p:nvPr/>
                </p:nvSpPr>
                <p:spPr>
                  <a:xfrm>
                    <a:off x="2398900" y="4388053"/>
                    <a:ext cx="432000" cy="432048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B</a:t>
                    </a:r>
                  </a:p>
                </p:txBody>
              </p:sp>
              <p:cxnSp>
                <p:nvCxnSpPr>
                  <p:cNvPr id="85" name="直接连接符 84"/>
                  <p:cNvCxnSpPr>
                    <a:stCxn id="83" idx="3"/>
                    <a:endCxn id="87" idx="0"/>
                  </p:cNvCxnSpPr>
                  <p:nvPr/>
                </p:nvCxnSpPr>
                <p:spPr>
                  <a:xfrm flipH="1">
                    <a:off x="641777" y="4013800"/>
                    <a:ext cx="1257184" cy="69610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/>
                  <p:cNvCxnSpPr>
                    <a:stCxn id="84" idx="5"/>
                    <a:endCxn id="90" idx="0"/>
                  </p:cNvCxnSpPr>
                  <p:nvPr/>
                </p:nvCxnSpPr>
                <p:spPr>
                  <a:xfrm>
                    <a:off x="2767635" y="4756829"/>
                    <a:ext cx="421132" cy="25869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等腰三角形 86"/>
                  <p:cNvSpPr/>
                  <p:nvPr/>
                </p:nvSpPr>
                <p:spPr>
                  <a:xfrm>
                    <a:off x="283910" y="4709903"/>
                    <a:ext cx="715733" cy="1263170"/>
                  </a:xfrm>
                  <a:prstGeom prst="triangl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ysClr val="windowText" lastClr="000000"/>
                        </a:solidFill>
                      </a:rPr>
                      <a:t>T</a:t>
                    </a:r>
                  </a:p>
                </p:txBody>
              </p:sp>
              <p:cxnSp>
                <p:nvCxnSpPr>
                  <p:cNvPr id="88" name="直接连接符 87"/>
                  <p:cNvCxnSpPr>
                    <a:stCxn id="84" idx="3"/>
                    <a:endCxn id="75" idx="7"/>
                  </p:cNvCxnSpPr>
                  <p:nvPr/>
                </p:nvCxnSpPr>
                <p:spPr>
                  <a:xfrm flipH="1">
                    <a:off x="1983733" y="4756829"/>
                    <a:ext cx="478432" cy="17091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等腰三角形 88"/>
                  <p:cNvSpPr/>
                  <p:nvPr/>
                </p:nvSpPr>
                <p:spPr>
                  <a:xfrm>
                    <a:off x="1114806" y="5508317"/>
                    <a:ext cx="694291" cy="1015583"/>
                  </a:xfrm>
                  <a:prstGeom prst="triangl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ysClr val="windowText" lastClr="000000"/>
                        </a:solidFill>
                      </a:rPr>
                      <a:t>U</a:t>
                    </a:r>
                  </a:p>
                </p:txBody>
              </p:sp>
              <p:sp>
                <p:nvSpPr>
                  <p:cNvPr id="90" name="等腰三角形 89"/>
                  <p:cNvSpPr/>
                  <p:nvPr/>
                </p:nvSpPr>
                <p:spPr>
                  <a:xfrm>
                    <a:off x="2830900" y="5015527"/>
                    <a:ext cx="715733" cy="1246489"/>
                  </a:xfrm>
                  <a:prstGeom prst="triangl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ysClr val="windowText" lastClr="000000"/>
                        </a:solidFill>
                      </a:rPr>
                      <a:t>W</a:t>
                    </a:r>
                  </a:p>
                </p:txBody>
              </p:sp>
              <p:cxnSp>
                <p:nvCxnSpPr>
                  <p:cNvPr id="91" name="直接连接符 90"/>
                  <p:cNvCxnSpPr>
                    <a:stCxn id="83" idx="5"/>
                    <a:endCxn id="84" idx="0"/>
                  </p:cNvCxnSpPr>
                  <p:nvPr/>
                </p:nvCxnSpPr>
                <p:spPr>
                  <a:xfrm>
                    <a:off x="2204431" y="4013800"/>
                    <a:ext cx="410469" cy="37425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" name="直接连接符 81"/>
                <p:cNvCxnSpPr>
                  <a:endCxn id="83" idx="0"/>
                </p:cNvCxnSpPr>
                <p:nvPr/>
              </p:nvCxnSpPr>
              <p:spPr>
                <a:xfrm flipH="1">
                  <a:off x="2184844" y="2348880"/>
                  <a:ext cx="0" cy="2880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文本框 71"/>
                  <p:cNvSpPr txBox="1"/>
                  <p:nvPr/>
                </p:nvSpPr>
                <p:spPr>
                  <a:xfrm>
                    <a:off x="5313496" y="2111509"/>
                    <a:ext cx="83648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36" name="文本框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3496" y="2111509"/>
                    <a:ext cx="836484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4962147" y="1413354"/>
                    <a:ext cx="83648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2147" y="1413354"/>
                    <a:ext cx="836484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420328" y="1473910"/>
                    <a:ext cx="83955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0328" y="1473910"/>
                    <a:ext cx="839553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椭圆 74"/>
              <p:cNvSpPr/>
              <p:nvPr/>
            </p:nvSpPr>
            <p:spPr>
              <a:xfrm>
                <a:off x="5582631" y="2488205"/>
                <a:ext cx="432000" cy="43204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76" name="直接连接符 75"/>
              <p:cNvCxnSpPr>
                <a:stCxn id="75" idx="3"/>
                <a:endCxn id="89" idx="0"/>
              </p:cNvCxnSpPr>
              <p:nvPr/>
            </p:nvCxnSpPr>
            <p:spPr>
              <a:xfrm flipH="1">
                <a:off x="5429585" y="2856981"/>
                <a:ext cx="216311" cy="2750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等腰三角形 76"/>
              <p:cNvSpPr/>
              <p:nvPr/>
            </p:nvSpPr>
            <p:spPr>
              <a:xfrm>
                <a:off x="5842386" y="3122926"/>
                <a:ext cx="694291" cy="1015583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</a:rPr>
                  <a:t>V</a:t>
                </a:r>
              </a:p>
            </p:txBody>
          </p:sp>
          <p:cxnSp>
            <p:nvCxnSpPr>
              <p:cNvPr id="78" name="直接连接符 77"/>
              <p:cNvCxnSpPr>
                <a:stCxn id="75" idx="5"/>
                <a:endCxn id="77" idx="0"/>
              </p:cNvCxnSpPr>
              <p:nvPr/>
            </p:nvCxnSpPr>
            <p:spPr>
              <a:xfrm>
                <a:off x="5951366" y="2856981"/>
                <a:ext cx="238166" cy="26594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文本框 78"/>
                  <p:cNvSpPr txBox="1"/>
                  <p:nvPr/>
                </p:nvSpPr>
                <p:spPr>
                  <a:xfrm>
                    <a:off x="5265505" y="2723010"/>
                    <a:ext cx="33871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3" name="文本框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5505" y="2723010"/>
                    <a:ext cx="338716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文本框 79"/>
                  <p:cNvSpPr txBox="1"/>
                  <p:nvPr/>
                </p:nvSpPr>
                <p:spPr>
                  <a:xfrm>
                    <a:off x="6062851" y="2671453"/>
                    <a:ext cx="33871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4" name="文本框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62851" y="2671453"/>
                    <a:ext cx="338716" cy="400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/>
                <p:cNvSpPr txBox="1"/>
                <p:nvPr/>
              </p:nvSpPr>
              <p:spPr>
                <a:xfrm>
                  <a:off x="6143007" y="2100502"/>
                  <a:ext cx="35428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3007" y="2100502"/>
                  <a:ext cx="354282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组合 91"/>
          <p:cNvGrpSpPr/>
          <p:nvPr/>
        </p:nvGrpSpPr>
        <p:grpSpPr>
          <a:xfrm>
            <a:off x="4824600" y="3470889"/>
            <a:ext cx="3527247" cy="2701976"/>
            <a:chOff x="2530596" y="3833151"/>
            <a:chExt cx="3527247" cy="2701976"/>
          </a:xfrm>
        </p:grpSpPr>
        <p:grpSp>
          <p:nvGrpSpPr>
            <p:cNvPr id="93" name="组合 92"/>
            <p:cNvGrpSpPr/>
            <p:nvPr/>
          </p:nvGrpSpPr>
          <p:grpSpPr>
            <a:xfrm>
              <a:off x="2530596" y="4215975"/>
              <a:ext cx="3527247" cy="2319152"/>
              <a:chOff x="2530596" y="4215975"/>
              <a:chExt cx="3527247" cy="2319152"/>
            </a:xfrm>
          </p:grpSpPr>
          <p:sp>
            <p:nvSpPr>
              <p:cNvPr id="95" name="椭圆 94"/>
              <p:cNvSpPr/>
              <p:nvPr/>
            </p:nvSpPr>
            <p:spPr>
              <a:xfrm>
                <a:off x="4047916" y="4215975"/>
                <a:ext cx="432000" cy="43204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169541" y="4794296"/>
                <a:ext cx="432000" cy="4320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259794" y="4782275"/>
                <a:ext cx="432000" cy="432048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8" name="等腰三角形 97"/>
              <p:cNvSpPr/>
              <p:nvPr/>
            </p:nvSpPr>
            <p:spPr>
              <a:xfrm>
                <a:off x="2530596" y="5430348"/>
                <a:ext cx="715733" cy="1057479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</a:rPr>
                  <a:t>T</a:t>
                </a:r>
              </a:p>
            </p:txBody>
          </p:sp>
          <p:sp>
            <p:nvSpPr>
              <p:cNvPr id="99" name="等腰三角形 98"/>
              <p:cNvSpPr/>
              <p:nvPr/>
            </p:nvSpPr>
            <p:spPr>
              <a:xfrm>
                <a:off x="3448594" y="5500518"/>
                <a:ext cx="694291" cy="1015583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</a:rPr>
                  <a:t>U</a:t>
                </a:r>
              </a:p>
            </p:txBody>
          </p:sp>
          <p:sp>
            <p:nvSpPr>
              <p:cNvPr id="100" name="等腰三角形 99"/>
              <p:cNvSpPr/>
              <p:nvPr/>
            </p:nvSpPr>
            <p:spPr>
              <a:xfrm>
                <a:off x="4401773" y="5519544"/>
                <a:ext cx="694291" cy="1015583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</a:rPr>
                  <a:t>V</a:t>
                </a:r>
              </a:p>
            </p:txBody>
          </p:sp>
          <p:sp>
            <p:nvSpPr>
              <p:cNvPr id="101" name="等腰三角形 100"/>
              <p:cNvSpPr/>
              <p:nvPr/>
            </p:nvSpPr>
            <p:spPr>
              <a:xfrm>
                <a:off x="5342110" y="5540527"/>
                <a:ext cx="715733" cy="992871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</a:rPr>
                  <a:t>W</a:t>
                </a:r>
              </a:p>
            </p:txBody>
          </p:sp>
          <p:cxnSp>
            <p:nvCxnSpPr>
              <p:cNvPr id="102" name="直接连接符 101"/>
              <p:cNvCxnSpPr>
                <a:stCxn id="96" idx="3"/>
                <a:endCxn id="100" idx="0"/>
              </p:cNvCxnSpPr>
              <p:nvPr/>
            </p:nvCxnSpPr>
            <p:spPr>
              <a:xfrm flipH="1">
                <a:off x="4748919" y="5163072"/>
                <a:ext cx="483887" cy="3564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>
                <a:stCxn id="96" idx="5"/>
                <a:endCxn id="101" idx="0"/>
              </p:cNvCxnSpPr>
              <p:nvPr/>
            </p:nvCxnSpPr>
            <p:spPr>
              <a:xfrm>
                <a:off x="5538276" y="5163072"/>
                <a:ext cx="161701" cy="3774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97" idx="3"/>
                <a:endCxn id="98" idx="0"/>
              </p:cNvCxnSpPr>
              <p:nvPr/>
            </p:nvCxnSpPr>
            <p:spPr>
              <a:xfrm flipH="1">
                <a:off x="2888463" y="5151051"/>
                <a:ext cx="434596" cy="2792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>
                <a:stCxn id="99" idx="0"/>
                <a:endCxn id="97" idx="5"/>
              </p:cNvCxnSpPr>
              <p:nvPr/>
            </p:nvCxnSpPr>
            <p:spPr>
              <a:xfrm flipH="1" flipV="1">
                <a:off x="3628529" y="5151051"/>
                <a:ext cx="167211" cy="3494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>
                <a:stCxn id="95" idx="5"/>
                <a:endCxn id="96" idx="1"/>
              </p:cNvCxnSpPr>
              <p:nvPr/>
            </p:nvCxnSpPr>
            <p:spPr>
              <a:xfrm>
                <a:off x="4416651" y="4584751"/>
                <a:ext cx="816155" cy="2728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95" idx="3"/>
                <a:endCxn id="97" idx="7"/>
              </p:cNvCxnSpPr>
              <p:nvPr/>
            </p:nvCxnSpPr>
            <p:spPr>
              <a:xfrm flipH="1">
                <a:off x="3628529" y="4584751"/>
                <a:ext cx="482652" cy="2607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文本框 107"/>
                  <p:cNvSpPr txBox="1"/>
                  <p:nvPr/>
                </p:nvSpPr>
                <p:spPr>
                  <a:xfrm>
                    <a:off x="2741827" y="4916453"/>
                    <a:ext cx="44405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3" name="文本框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1827" y="4916453"/>
                    <a:ext cx="444053" cy="4001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3716247" y="5015933"/>
                    <a:ext cx="44405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4" name="文本框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6247" y="5015933"/>
                    <a:ext cx="444053" cy="4001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3137629" y="4319640"/>
                    <a:ext cx="86805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5" name="文本框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7629" y="4319640"/>
                    <a:ext cx="868057" cy="40011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文本框 110"/>
                  <p:cNvSpPr txBox="1"/>
                  <p:nvPr/>
                </p:nvSpPr>
                <p:spPr>
                  <a:xfrm>
                    <a:off x="5589656" y="5019516"/>
                    <a:ext cx="44405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6" name="文本框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9656" y="5019516"/>
                    <a:ext cx="444053" cy="40011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文本框 111"/>
                  <p:cNvSpPr txBox="1"/>
                  <p:nvPr/>
                </p:nvSpPr>
                <p:spPr>
                  <a:xfrm>
                    <a:off x="4641207" y="5019516"/>
                    <a:ext cx="44405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7" name="文本框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1207" y="5019516"/>
                    <a:ext cx="444053" cy="4001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文本框 112"/>
                  <p:cNvSpPr txBox="1"/>
                  <p:nvPr/>
                </p:nvSpPr>
                <p:spPr>
                  <a:xfrm>
                    <a:off x="4684284" y="4382165"/>
                    <a:ext cx="86805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8" name="文本框 1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4284" y="4382165"/>
                    <a:ext cx="868057" cy="4001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4" name="直接连接符 93"/>
            <p:cNvCxnSpPr>
              <a:endCxn id="95" idx="0"/>
            </p:cNvCxnSpPr>
            <p:nvPr/>
          </p:nvCxnSpPr>
          <p:spPr>
            <a:xfrm>
              <a:off x="4240702" y="3833151"/>
              <a:ext cx="0" cy="3828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右箭头 113"/>
          <p:cNvSpPr/>
          <p:nvPr/>
        </p:nvSpPr>
        <p:spPr>
          <a:xfrm>
            <a:off x="3727160" y="4152746"/>
            <a:ext cx="1109016" cy="320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36725" y="3363891"/>
            <a:ext cx="2750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Case 2.2 Right-Left: double rotation</a:t>
            </a:r>
          </a:p>
        </p:txBody>
      </p:sp>
    </p:spTree>
    <p:extLst>
      <p:ext uri="{BB962C8B-B14F-4D97-AF65-F5344CB8AC3E}">
        <p14:creationId xmlns:p14="http://schemas.microsoft.com/office/powerpoint/2010/main" val="92130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AVL-Tree: Cost of Insertion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AVL-Tree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196752"/>
                <a:ext cx="8382000" cy="4929411"/>
              </a:xfrm>
            </p:spPr>
            <p:txBody>
              <a:bodyPr/>
              <a:lstStyle/>
              <a:p>
                <a:r>
                  <a:rPr lang="en-US" sz="2800" dirty="0"/>
                  <a:t>Step 1: Do normal binary search tree insertion</a:t>
                </a:r>
              </a:p>
              <a:p>
                <a:pPr lvl="1"/>
                <a:r>
                  <a:rPr lang="en-US" sz="2400" dirty="0"/>
                  <a:t>Cost: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800" dirty="0"/>
                  <a:t>Step 2: Rebalancing the AVL-Tree: bottom-up</a:t>
                </a:r>
              </a:p>
              <a:p>
                <a:pPr lvl="1"/>
                <a:r>
                  <a:rPr lang="en-US" sz="2400" dirty="0"/>
                  <a:t>Cost: rebalance the binary search tree by rotation. </a:t>
                </a:r>
              </a:p>
              <a:p>
                <a:pPr lvl="1"/>
                <a:r>
                  <a:rPr lang="en-US" sz="2400" dirty="0"/>
                  <a:t>Only the nodes along the search path may become imbalanced. </a:t>
                </a:r>
              </a:p>
              <a:p>
                <a:pPr lvl="2"/>
                <a:r>
                  <a:rPr lang="en-US" sz="2000" dirty="0"/>
                  <a:t>Rotation and double rotation only takes constant time. </a:t>
                </a:r>
              </a:p>
              <a:p>
                <a:pPr lvl="2"/>
                <a:r>
                  <a:rPr lang="en-US" sz="200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/>
                  <a:t> of each node only takes constant time.</a:t>
                </a:r>
              </a:p>
              <a:p>
                <a:pPr lvl="2"/>
                <a:r>
                  <a:rPr lang="en-US" sz="2000" b="0" dirty="0"/>
                  <a:t>Cost: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196752"/>
                <a:ext cx="8382000" cy="4929411"/>
              </a:xfrm>
              <a:blipFill>
                <a:blip r:embed="rId2"/>
                <a:stretch>
                  <a:fillRect t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42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AVL-Tree: Deletion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AVL-Tree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304800" y="1196752"/>
            <a:ext cx="8382000" cy="4929411"/>
          </a:xfrm>
        </p:spPr>
        <p:txBody>
          <a:bodyPr/>
          <a:lstStyle/>
          <a:p>
            <a:r>
              <a:rPr lang="en-US" sz="2400" dirty="0"/>
              <a:t>Step 1: Do normal binary search tree deletion</a:t>
            </a:r>
          </a:p>
          <a:p>
            <a:r>
              <a:rPr lang="en-US" sz="2400" dirty="0"/>
              <a:t>Step 2: Rebalancing the AVL-Tree: bottom-up</a:t>
            </a:r>
          </a:p>
          <a:p>
            <a:endParaRPr 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94148" y="2106305"/>
            <a:ext cx="3100100" cy="2273444"/>
            <a:chOff x="202327" y="2276872"/>
            <a:chExt cx="3100100" cy="2273444"/>
          </a:xfrm>
        </p:grpSpPr>
        <p:grpSp>
          <p:nvGrpSpPr>
            <p:cNvPr id="8" name="组合 7"/>
            <p:cNvGrpSpPr/>
            <p:nvPr/>
          </p:nvGrpSpPr>
          <p:grpSpPr>
            <a:xfrm>
              <a:off x="755576" y="2276872"/>
              <a:ext cx="2546851" cy="1825625"/>
              <a:chOff x="250491" y="2075634"/>
              <a:chExt cx="2546851" cy="1825625"/>
            </a:xfrm>
          </p:grpSpPr>
          <p:grpSp>
            <p:nvGrpSpPr>
              <p:cNvPr id="17" name="Group 148">
                <a:extLst>
                  <a:ext uri="{FF2B5EF4-FFF2-40B4-BE49-F238E27FC236}">
                    <a16:creationId xmlns:a16="http://schemas.microsoft.com/office/drawing/2014/main" id="{2A9854EF-7187-5E47-A6D4-BA7FD25F0B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2062" y="2075634"/>
                <a:ext cx="2018482" cy="1825625"/>
                <a:chOff x="3528" y="1151"/>
                <a:chExt cx="1377" cy="1150"/>
              </a:xfrm>
            </p:grpSpPr>
            <p:grpSp>
              <p:nvGrpSpPr>
                <p:cNvPr id="22" name="Group 94">
                  <a:extLst>
                    <a:ext uri="{FF2B5EF4-FFF2-40B4-BE49-F238E27FC236}">
                      <a16:creationId xmlns:a16="http://schemas.microsoft.com/office/drawing/2014/main" id="{23C55A35-728F-8F48-AD60-138F46A846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21" y="1151"/>
                  <a:ext cx="233" cy="276"/>
                  <a:chOff x="1487" y="2304"/>
                  <a:chExt cx="313" cy="371"/>
                </a:xfrm>
              </p:grpSpPr>
              <p:sp>
                <p:nvSpPr>
                  <p:cNvPr id="39" name="Oval 95">
                    <a:extLst>
                      <a:ext uri="{FF2B5EF4-FFF2-40B4-BE49-F238E27FC236}">
                        <a16:creationId xmlns:a16="http://schemas.microsoft.com/office/drawing/2014/main" id="{BFED03F7-8EFC-1143-AF09-4704FF3001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304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40" name="Text Box 96">
                    <a:extLst>
                      <a:ext uri="{FF2B5EF4-FFF2-40B4-BE49-F238E27FC236}">
                        <a16:creationId xmlns:a16="http://schemas.microsoft.com/office/drawing/2014/main" id="{79D61CA6-B27F-324E-A5A2-6A4DE6B43D5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7" y="2336"/>
                    <a:ext cx="313" cy="33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3</a:t>
                    </a:r>
                  </a:p>
                </p:txBody>
              </p:sp>
            </p:grpSp>
            <p:grpSp>
              <p:nvGrpSpPr>
                <p:cNvPr id="23" name="Group 97">
                  <a:extLst>
                    <a:ext uri="{FF2B5EF4-FFF2-40B4-BE49-F238E27FC236}">
                      <a16:creationId xmlns:a16="http://schemas.microsoft.com/office/drawing/2014/main" id="{8106AE45-A007-FC44-8F71-31FEF5F7B7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28" y="1595"/>
                  <a:ext cx="233" cy="252"/>
                  <a:chOff x="1488" y="2271"/>
                  <a:chExt cx="313" cy="336"/>
                </a:xfrm>
              </p:grpSpPr>
              <p:sp>
                <p:nvSpPr>
                  <p:cNvPr id="37" name="Oval 98">
                    <a:extLst>
                      <a:ext uri="{FF2B5EF4-FFF2-40B4-BE49-F238E27FC236}">
                        <a16:creationId xmlns:a16="http://schemas.microsoft.com/office/drawing/2014/main" id="{12D3B8C5-01E6-3347-8FD0-0789B6F87B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289"/>
                    <a:ext cx="288" cy="286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38" name="Text Box 99">
                    <a:extLst>
                      <a:ext uri="{FF2B5EF4-FFF2-40B4-BE49-F238E27FC236}">
                        <a16:creationId xmlns:a16="http://schemas.microsoft.com/office/drawing/2014/main" id="{31E159A3-EEAD-1646-9276-C6024B8419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9" y="2271"/>
                    <a:ext cx="312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2</a:t>
                    </a:r>
                  </a:p>
                </p:txBody>
              </p:sp>
            </p:grpSp>
            <p:grpSp>
              <p:nvGrpSpPr>
                <p:cNvPr id="24" name="Group 100">
                  <a:extLst>
                    <a:ext uri="{FF2B5EF4-FFF2-40B4-BE49-F238E27FC236}">
                      <a16:creationId xmlns:a16="http://schemas.microsoft.com/office/drawing/2014/main" id="{1EDA855D-4DF1-E54D-B450-E6E308A493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14" y="1613"/>
                  <a:ext cx="431" cy="252"/>
                  <a:chOff x="1488" y="2296"/>
                  <a:chExt cx="577" cy="336"/>
                </a:xfrm>
              </p:grpSpPr>
              <p:sp>
                <p:nvSpPr>
                  <p:cNvPr id="35" name="Oval 101">
                    <a:extLst>
                      <a:ext uri="{FF2B5EF4-FFF2-40B4-BE49-F238E27FC236}">
                        <a16:creationId xmlns:a16="http://schemas.microsoft.com/office/drawing/2014/main" id="{77E4065A-620F-A34D-8AD0-9AF5F3C6D4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304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36" name="Text Box 102">
                    <a:extLst>
                      <a:ext uri="{FF2B5EF4-FFF2-40B4-BE49-F238E27FC236}">
                        <a16:creationId xmlns:a16="http://schemas.microsoft.com/office/drawing/2014/main" id="{E5959873-B227-E145-A520-504279A6181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296"/>
                    <a:ext cx="577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7</a:t>
                    </a:r>
                  </a:p>
                </p:txBody>
              </p:sp>
            </p:grpSp>
            <p:grpSp>
              <p:nvGrpSpPr>
                <p:cNvPr id="25" name="Group 115">
                  <a:extLst>
                    <a:ext uri="{FF2B5EF4-FFF2-40B4-BE49-F238E27FC236}">
                      <a16:creationId xmlns:a16="http://schemas.microsoft.com/office/drawing/2014/main" id="{1E7BA5D4-9EEC-104A-A870-4A2DA2CCBC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29" y="2010"/>
                  <a:ext cx="233" cy="252"/>
                  <a:chOff x="1244" y="2245"/>
                  <a:chExt cx="313" cy="337"/>
                </a:xfrm>
              </p:grpSpPr>
              <p:sp>
                <p:nvSpPr>
                  <p:cNvPr id="33" name="Oval 116">
                    <a:extLst>
                      <a:ext uri="{FF2B5EF4-FFF2-40B4-BE49-F238E27FC236}">
                        <a16:creationId xmlns:a16="http://schemas.microsoft.com/office/drawing/2014/main" id="{3A97202A-B07A-DC40-877F-66061112EA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63" y="2248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34" name="Text Box 117">
                    <a:extLst>
                      <a:ext uri="{FF2B5EF4-FFF2-40B4-BE49-F238E27FC236}">
                        <a16:creationId xmlns:a16="http://schemas.microsoft.com/office/drawing/2014/main" id="{275155DD-092B-2D49-AE77-B20BD98AF58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4" y="2245"/>
                    <a:ext cx="313" cy="3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5</a:t>
                    </a:r>
                  </a:p>
                </p:txBody>
              </p:sp>
            </p:grpSp>
            <p:grpSp>
              <p:nvGrpSpPr>
                <p:cNvPr id="26" name="Group 118">
                  <a:extLst>
                    <a:ext uri="{FF2B5EF4-FFF2-40B4-BE49-F238E27FC236}">
                      <a16:creationId xmlns:a16="http://schemas.microsoft.com/office/drawing/2014/main" id="{BB0D9B58-BD6D-2B43-B506-2E496A9F44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72" y="2049"/>
                  <a:ext cx="233" cy="252"/>
                  <a:chOff x="1487" y="2297"/>
                  <a:chExt cx="313" cy="337"/>
                </a:xfrm>
              </p:grpSpPr>
              <p:sp>
                <p:nvSpPr>
                  <p:cNvPr id="31" name="Oval 119">
                    <a:extLst>
                      <a:ext uri="{FF2B5EF4-FFF2-40B4-BE49-F238E27FC236}">
                        <a16:creationId xmlns:a16="http://schemas.microsoft.com/office/drawing/2014/main" id="{6DE4CD63-3775-9747-BB95-DA11D9A64C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304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32" name="Text Box 120">
                    <a:extLst>
                      <a:ext uri="{FF2B5EF4-FFF2-40B4-BE49-F238E27FC236}">
                        <a16:creationId xmlns:a16="http://schemas.microsoft.com/office/drawing/2014/main" id="{9A863A2B-1ECF-1446-B60D-8DBAA0C084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7" y="2297"/>
                    <a:ext cx="313" cy="3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9</a:t>
                    </a:r>
                  </a:p>
                </p:txBody>
              </p:sp>
            </p:grpSp>
            <p:sp>
              <p:nvSpPr>
                <p:cNvPr id="27" name="Line 121">
                  <a:extLst>
                    <a:ext uri="{FF2B5EF4-FFF2-40B4-BE49-F238E27FC236}">
                      <a16:creationId xmlns:a16="http://schemas.microsoft.com/office/drawing/2014/main" id="{FDA6CD37-40C9-4C43-BAEC-4AEFB181D1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68" y="1331"/>
                  <a:ext cx="287" cy="322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28" name="Line 122">
                  <a:extLst>
                    <a:ext uri="{FF2B5EF4-FFF2-40B4-BE49-F238E27FC236}">
                      <a16:creationId xmlns:a16="http://schemas.microsoft.com/office/drawing/2014/main" id="{71CE3D80-18FC-5444-BF83-8D55FA0F15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9" y="1331"/>
                  <a:ext cx="250" cy="322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29" name="Line 125">
                  <a:extLst>
                    <a:ext uri="{FF2B5EF4-FFF2-40B4-BE49-F238E27FC236}">
                      <a16:creationId xmlns:a16="http://schemas.microsoft.com/office/drawing/2014/main" id="{8B5729A6-EA71-8146-8499-DF7D664791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86" y="1832"/>
                  <a:ext cx="134" cy="178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0" name="Line 126">
                  <a:extLst>
                    <a:ext uri="{FF2B5EF4-FFF2-40B4-BE49-F238E27FC236}">
                      <a16:creationId xmlns:a16="http://schemas.microsoft.com/office/drawing/2014/main" id="{18386C9E-6C82-0740-ABAD-B90346A3AC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57" y="1832"/>
                  <a:ext cx="214" cy="287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250491" y="2178567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文本框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491" y="2178567"/>
                    <a:ext cx="986047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1338803" y="2209768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803" y="2209768"/>
                    <a:ext cx="98604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891255" y="2987197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255" y="2987197"/>
                    <a:ext cx="986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1811295" y="2984239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1295" y="2984239"/>
                    <a:ext cx="98604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Text Box 99">
              <a:extLst>
                <a:ext uri="{FF2B5EF4-FFF2-40B4-BE49-F238E27FC236}">
                  <a16:creationId xmlns:a16="http://schemas.microsoft.com/office/drawing/2014/main" id="{31E159A3-EEAD-1646-9276-C6024B841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574" y="3585766"/>
              <a:ext cx="341544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+mn-lt"/>
                </a:rPr>
                <a:t>1</a:t>
              </a:r>
            </a:p>
          </p:txBody>
        </p:sp>
        <p:sp>
          <p:nvSpPr>
            <p:cNvPr id="10" name="Line 121">
              <a:extLst>
                <a:ext uri="{FF2B5EF4-FFF2-40B4-BE49-F238E27FC236}">
                  <a16:creationId xmlns:a16="http://schemas.microsoft.com/office/drawing/2014/main" id="{FDA6CD37-40C9-4C43-BAEC-4AEFB181D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5003" y="3303842"/>
              <a:ext cx="184897" cy="32175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1" name="Oval 98">
              <a:extLst>
                <a:ext uri="{FF2B5EF4-FFF2-40B4-BE49-F238E27FC236}">
                  <a16:creationId xmlns:a16="http://schemas.microsoft.com/office/drawing/2014/main" id="{12D3B8C5-01E6-3347-8FD0-0789B6F87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907" y="3607198"/>
              <a:ext cx="314936" cy="34051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2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1150" y="3947717"/>
              <a:ext cx="196425" cy="28257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3" name="Text Box 99">
              <a:extLst>
                <a:ext uri="{FF2B5EF4-FFF2-40B4-BE49-F238E27FC236}">
                  <a16:creationId xmlns:a16="http://schemas.microsoft.com/office/drawing/2014/main" id="{31E159A3-EEAD-1646-9276-C6024B841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269" y="4150266"/>
              <a:ext cx="341544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+mn-lt"/>
                </a:rPr>
                <a:t>4</a:t>
              </a:r>
            </a:p>
          </p:txBody>
        </p:sp>
        <p:sp>
          <p:nvSpPr>
            <p:cNvPr id="14" name="Oval 98">
              <a:extLst>
                <a:ext uri="{FF2B5EF4-FFF2-40B4-BE49-F238E27FC236}">
                  <a16:creationId xmlns:a16="http://schemas.microsoft.com/office/drawing/2014/main" id="{12D3B8C5-01E6-3347-8FD0-0789B6F87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602" y="4171698"/>
              <a:ext cx="314936" cy="34051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202327" y="3116989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27" y="3116989"/>
                  <a:ext cx="98604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1207503" y="3798753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503" y="3798753"/>
                  <a:ext cx="98604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右箭头 40"/>
          <p:cNvSpPr/>
          <p:nvPr/>
        </p:nvSpPr>
        <p:spPr>
          <a:xfrm>
            <a:off x="3203848" y="3173412"/>
            <a:ext cx="1008112" cy="381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文本框 41"/>
          <p:cNvSpPr txBox="1"/>
          <p:nvPr/>
        </p:nvSpPr>
        <p:spPr>
          <a:xfrm>
            <a:off x="3114312" y="2411006"/>
            <a:ext cx="1097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Delete node 1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4041373" y="2106305"/>
            <a:ext cx="2546851" cy="2273444"/>
            <a:chOff x="4590632" y="2314664"/>
            <a:chExt cx="2546851" cy="2273444"/>
          </a:xfrm>
        </p:grpSpPr>
        <p:grpSp>
          <p:nvGrpSpPr>
            <p:cNvPr id="44" name="组合 43"/>
            <p:cNvGrpSpPr/>
            <p:nvPr/>
          </p:nvGrpSpPr>
          <p:grpSpPr>
            <a:xfrm>
              <a:off x="4590632" y="2314664"/>
              <a:ext cx="2546851" cy="1825625"/>
              <a:chOff x="250491" y="2075634"/>
              <a:chExt cx="2546851" cy="1825625"/>
            </a:xfrm>
          </p:grpSpPr>
          <p:grpSp>
            <p:nvGrpSpPr>
              <p:cNvPr id="49" name="Group 148">
                <a:extLst>
                  <a:ext uri="{FF2B5EF4-FFF2-40B4-BE49-F238E27FC236}">
                    <a16:creationId xmlns:a16="http://schemas.microsoft.com/office/drawing/2014/main" id="{2A9854EF-7187-5E47-A6D4-BA7FD25F0B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5939" y="2075634"/>
                <a:ext cx="2034607" cy="1825625"/>
                <a:chOff x="3517" y="1151"/>
                <a:chExt cx="1388" cy="1150"/>
              </a:xfrm>
            </p:grpSpPr>
            <p:grpSp>
              <p:nvGrpSpPr>
                <p:cNvPr id="54" name="Group 94">
                  <a:extLst>
                    <a:ext uri="{FF2B5EF4-FFF2-40B4-BE49-F238E27FC236}">
                      <a16:creationId xmlns:a16="http://schemas.microsoft.com/office/drawing/2014/main" id="{23C55A35-728F-8F48-AD60-138F46A846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21" y="1151"/>
                  <a:ext cx="233" cy="276"/>
                  <a:chOff x="1487" y="2304"/>
                  <a:chExt cx="313" cy="371"/>
                </a:xfrm>
              </p:grpSpPr>
              <p:sp>
                <p:nvSpPr>
                  <p:cNvPr id="71" name="Oval 95">
                    <a:extLst>
                      <a:ext uri="{FF2B5EF4-FFF2-40B4-BE49-F238E27FC236}">
                        <a16:creationId xmlns:a16="http://schemas.microsoft.com/office/drawing/2014/main" id="{BFED03F7-8EFC-1143-AF09-4704FF3001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304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72" name="Text Box 96">
                    <a:extLst>
                      <a:ext uri="{FF2B5EF4-FFF2-40B4-BE49-F238E27FC236}">
                        <a16:creationId xmlns:a16="http://schemas.microsoft.com/office/drawing/2014/main" id="{79D61CA6-B27F-324E-A5A2-6A4DE6B43D5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7" y="2336"/>
                    <a:ext cx="313" cy="33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3</a:t>
                    </a:r>
                  </a:p>
                </p:txBody>
              </p:sp>
            </p:grpSp>
            <p:grpSp>
              <p:nvGrpSpPr>
                <p:cNvPr id="55" name="Group 97">
                  <a:extLst>
                    <a:ext uri="{FF2B5EF4-FFF2-40B4-BE49-F238E27FC236}">
                      <a16:creationId xmlns:a16="http://schemas.microsoft.com/office/drawing/2014/main" id="{8106AE45-A007-FC44-8F71-31FEF5F7B7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17" y="1633"/>
                  <a:ext cx="232" cy="252"/>
                  <a:chOff x="1475" y="2322"/>
                  <a:chExt cx="312" cy="336"/>
                </a:xfrm>
              </p:grpSpPr>
              <p:sp>
                <p:nvSpPr>
                  <p:cNvPr id="69" name="Oval 98">
                    <a:extLst>
                      <a:ext uri="{FF2B5EF4-FFF2-40B4-BE49-F238E27FC236}">
                        <a16:creationId xmlns:a16="http://schemas.microsoft.com/office/drawing/2014/main" id="{12D3B8C5-01E6-3347-8FD0-0789B6F87B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79" y="2336"/>
                    <a:ext cx="288" cy="28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70" name="Text Box 99">
                    <a:extLst>
                      <a:ext uri="{FF2B5EF4-FFF2-40B4-BE49-F238E27FC236}">
                        <a16:creationId xmlns:a16="http://schemas.microsoft.com/office/drawing/2014/main" id="{31E159A3-EEAD-1646-9276-C6024B8419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5" y="2322"/>
                    <a:ext cx="312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2</a:t>
                    </a:r>
                  </a:p>
                </p:txBody>
              </p:sp>
            </p:grpSp>
            <p:grpSp>
              <p:nvGrpSpPr>
                <p:cNvPr id="56" name="Group 100">
                  <a:extLst>
                    <a:ext uri="{FF2B5EF4-FFF2-40B4-BE49-F238E27FC236}">
                      <a16:creationId xmlns:a16="http://schemas.microsoft.com/office/drawing/2014/main" id="{1EDA855D-4DF1-E54D-B450-E6E308A493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14" y="1613"/>
                  <a:ext cx="431" cy="252"/>
                  <a:chOff x="1488" y="2296"/>
                  <a:chExt cx="577" cy="336"/>
                </a:xfrm>
              </p:grpSpPr>
              <p:sp>
                <p:nvSpPr>
                  <p:cNvPr id="67" name="Oval 101">
                    <a:extLst>
                      <a:ext uri="{FF2B5EF4-FFF2-40B4-BE49-F238E27FC236}">
                        <a16:creationId xmlns:a16="http://schemas.microsoft.com/office/drawing/2014/main" id="{77E4065A-620F-A34D-8AD0-9AF5F3C6D4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304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68" name="Text Box 102">
                    <a:extLst>
                      <a:ext uri="{FF2B5EF4-FFF2-40B4-BE49-F238E27FC236}">
                        <a16:creationId xmlns:a16="http://schemas.microsoft.com/office/drawing/2014/main" id="{E5959873-B227-E145-A520-504279A6181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296"/>
                    <a:ext cx="577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7</a:t>
                    </a:r>
                  </a:p>
                </p:txBody>
              </p:sp>
            </p:grpSp>
            <p:grpSp>
              <p:nvGrpSpPr>
                <p:cNvPr id="57" name="Group 115">
                  <a:extLst>
                    <a:ext uri="{FF2B5EF4-FFF2-40B4-BE49-F238E27FC236}">
                      <a16:creationId xmlns:a16="http://schemas.microsoft.com/office/drawing/2014/main" id="{1E7BA5D4-9EEC-104A-A870-4A2DA2CCBC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29" y="2010"/>
                  <a:ext cx="233" cy="252"/>
                  <a:chOff x="1244" y="2245"/>
                  <a:chExt cx="313" cy="337"/>
                </a:xfrm>
              </p:grpSpPr>
              <p:sp>
                <p:nvSpPr>
                  <p:cNvPr id="65" name="Oval 116">
                    <a:extLst>
                      <a:ext uri="{FF2B5EF4-FFF2-40B4-BE49-F238E27FC236}">
                        <a16:creationId xmlns:a16="http://schemas.microsoft.com/office/drawing/2014/main" id="{3A97202A-B07A-DC40-877F-66061112EA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63" y="2248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66" name="Text Box 117">
                    <a:extLst>
                      <a:ext uri="{FF2B5EF4-FFF2-40B4-BE49-F238E27FC236}">
                        <a16:creationId xmlns:a16="http://schemas.microsoft.com/office/drawing/2014/main" id="{275155DD-092B-2D49-AE77-B20BD98AF58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4" y="2245"/>
                    <a:ext cx="313" cy="3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5</a:t>
                    </a:r>
                  </a:p>
                </p:txBody>
              </p:sp>
            </p:grpSp>
            <p:grpSp>
              <p:nvGrpSpPr>
                <p:cNvPr id="58" name="Group 118">
                  <a:extLst>
                    <a:ext uri="{FF2B5EF4-FFF2-40B4-BE49-F238E27FC236}">
                      <a16:creationId xmlns:a16="http://schemas.microsoft.com/office/drawing/2014/main" id="{BB0D9B58-BD6D-2B43-B506-2E496A9F44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72" y="2049"/>
                  <a:ext cx="233" cy="252"/>
                  <a:chOff x="1487" y="2297"/>
                  <a:chExt cx="313" cy="337"/>
                </a:xfrm>
              </p:grpSpPr>
              <p:sp>
                <p:nvSpPr>
                  <p:cNvPr id="63" name="Oval 119">
                    <a:extLst>
                      <a:ext uri="{FF2B5EF4-FFF2-40B4-BE49-F238E27FC236}">
                        <a16:creationId xmlns:a16="http://schemas.microsoft.com/office/drawing/2014/main" id="{6DE4CD63-3775-9747-BB95-DA11D9A64C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304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64" name="Text Box 120">
                    <a:extLst>
                      <a:ext uri="{FF2B5EF4-FFF2-40B4-BE49-F238E27FC236}">
                        <a16:creationId xmlns:a16="http://schemas.microsoft.com/office/drawing/2014/main" id="{9A863A2B-1ECF-1446-B60D-8DBAA0C084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7" y="2297"/>
                    <a:ext cx="313" cy="3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9</a:t>
                    </a:r>
                  </a:p>
                </p:txBody>
              </p:sp>
            </p:grpSp>
            <p:sp>
              <p:nvSpPr>
                <p:cNvPr id="59" name="Line 121">
                  <a:extLst>
                    <a:ext uri="{FF2B5EF4-FFF2-40B4-BE49-F238E27FC236}">
                      <a16:creationId xmlns:a16="http://schemas.microsoft.com/office/drawing/2014/main" id="{FDA6CD37-40C9-4C43-BAEC-4AEFB181D1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68" y="1331"/>
                  <a:ext cx="287" cy="322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60" name="Line 122">
                  <a:extLst>
                    <a:ext uri="{FF2B5EF4-FFF2-40B4-BE49-F238E27FC236}">
                      <a16:creationId xmlns:a16="http://schemas.microsoft.com/office/drawing/2014/main" id="{71CE3D80-18FC-5444-BF83-8D55FA0F15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9" y="1331"/>
                  <a:ext cx="250" cy="322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61" name="Line 125">
                  <a:extLst>
                    <a:ext uri="{FF2B5EF4-FFF2-40B4-BE49-F238E27FC236}">
                      <a16:creationId xmlns:a16="http://schemas.microsoft.com/office/drawing/2014/main" id="{8B5729A6-EA71-8146-8499-DF7D664791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86" y="1832"/>
                  <a:ext cx="134" cy="178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62" name="Line 126">
                  <a:extLst>
                    <a:ext uri="{FF2B5EF4-FFF2-40B4-BE49-F238E27FC236}">
                      <a16:creationId xmlns:a16="http://schemas.microsoft.com/office/drawing/2014/main" id="{18386C9E-6C82-0740-ABAD-B90346A3AC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57" y="1832"/>
                  <a:ext cx="214" cy="287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250491" y="2178567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文本框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491" y="2178567"/>
                    <a:ext cx="98604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1338803" y="2209768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文本框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803" y="2209768"/>
                    <a:ext cx="98604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/>
                  <p:cNvSpPr txBox="1"/>
                  <p:nvPr/>
                </p:nvSpPr>
                <p:spPr>
                  <a:xfrm>
                    <a:off x="891255" y="2987197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文本框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255" y="2987197"/>
                    <a:ext cx="98604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文本框 52"/>
                  <p:cNvSpPr txBox="1"/>
                  <p:nvPr/>
                </p:nvSpPr>
                <p:spPr>
                  <a:xfrm>
                    <a:off x="1811295" y="2984239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1295" y="2984239"/>
                    <a:ext cx="98604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26206" y="3985509"/>
              <a:ext cx="196425" cy="28257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6" name="Text Box 99">
              <a:extLst>
                <a:ext uri="{FF2B5EF4-FFF2-40B4-BE49-F238E27FC236}">
                  <a16:creationId xmlns:a16="http://schemas.microsoft.com/office/drawing/2014/main" id="{31E159A3-EEAD-1646-9276-C6024B841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1325" y="4188058"/>
              <a:ext cx="341544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+mn-lt"/>
                </a:rPr>
                <a:t>4</a:t>
              </a:r>
            </a:p>
          </p:txBody>
        </p:sp>
        <p:sp>
          <p:nvSpPr>
            <p:cNvPr id="47" name="Oval 98">
              <a:extLst>
                <a:ext uri="{FF2B5EF4-FFF2-40B4-BE49-F238E27FC236}">
                  <a16:creationId xmlns:a16="http://schemas.microsoft.com/office/drawing/2014/main" id="{12D3B8C5-01E6-3347-8FD0-0789B6F87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0658" y="4209490"/>
              <a:ext cx="314936" cy="34051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5042559" y="3836545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文本框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559" y="3836545"/>
                  <a:ext cx="98604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右箭头 72"/>
          <p:cNvSpPr/>
          <p:nvPr/>
        </p:nvSpPr>
        <p:spPr>
          <a:xfrm>
            <a:off x="6588240" y="3367121"/>
            <a:ext cx="1109016" cy="320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文本框 73"/>
          <p:cNvSpPr txBox="1"/>
          <p:nvPr/>
        </p:nvSpPr>
        <p:spPr>
          <a:xfrm>
            <a:off x="6351985" y="2049835"/>
            <a:ext cx="2571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Node 2: Update height, balanced</a:t>
            </a:r>
          </a:p>
          <a:p>
            <a:r>
              <a:rPr lang="en-US" sz="2000" dirty="0">
                <a:latin typeface="+mn-lt"/>
              </a:rPr>
              <a:t>check if its parent is balanced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2332175" y="4331569"/>
            <a:ext cx="2546851" cy="2290906"/>
            <a:chOff x="4590632" y="2297202"/>
            <a:chExt cx="2546851" cy="2290906"/>
          </a:xfrm>
        </p:grpSpPr>
        <p:grpSp>
          <p:nvGrpSpPr>
            <p:cNvPr id="76" name="组合 75"/>
            <p:cNvGrpSpPr/>
            <p:nvPr/>
          </p:nvGrpSpPr>
          <p:grpSpPr>
            <a:xfrm>
              <a:off x="4590632" y="2297202"/>
              <a:ext cx="2546851" cy="1843088"/>
              <a:chOff x="250491" y="2058172"/>
              <a:chExt cx="2546851" cy="1843088"/>
            </a:xfrm>
          </p:grpSpPr>
          <p:grpSp>
            <p:nvGrpSpPr>
              <p:cNvPr id="81" name="Group 148">
                <a:extLst>
                  <a:ext uri="{FF2B5EF4-FFF2-40B4-BE49-F238E27FC236}">
                    <a16:creationId xmlns:a16="http://schemas.microsoft.com/office/drawing/2014/main" id="{2A9854EF-7187-5E47-A6D4-BA7FD25F0B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3269" y="2058172"/>
                <a:ext cx="2027278" cy="1843088"/>
                <a:chOff x="3522" y="1140"/>
                <a:chExt cx="1383" cy="1161"/>
              </a:xfrm>
            </p:grpSpPr>
            <p:grpSp>
              <p:nvGrpSpPr>
                <p:cNvPr id="86" name="Group 94">
                  <a:extLst>
                    <a:ext uri="{FF2B5EF4-FFF2-40B4-BE49-F238E27FC236}">
                      <a16:creationId xmlns:a16="http://schemas.microsoft.com/office/drawing/2014/main" id="{23C55A35-728F-8F48-AD60-138F46A846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24" y="1140"/>
                  <a:ext cx="241" cy="252"/>
                  <a:chOff x="1488" y="2291"/>
                  <a:chExt cx="323" cy="339"/>
                </a:xfrm>
              </p:grpSpPr>
              <p:sp>
                <p:nvSpPr>
                  <p:cNvPr id="103" name="Oval 95">
                    <a:extLst>
                      <a:ext uri="{FF2B5EF4-FFF2-40B4-BE49-F238E27FC236}">
                        <a16:creationId xmlns:a16="http://schemas.microsoft.com/office/drawing/2014/main" id="{BFED03F7-8EFC-1143-AF09-4704FF3001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304"/>
                    <a:ext cx="288" cy="288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104" name="Text Box 96">
                    <a:extLst>
                      <a:ext uri="{FF2B5EF4-FFF2-40B4-BE49-F238E27FC236}">
                        <a16:creationId xmlns:a16="http://schemas.microsoft.com/office/drawing/2014/main" id="{79D61CA6-B27F-324E-A5A2-6A4DE6B43D5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98" y="2291"/>
                    <a:ext cx="313" cy="33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3</a:t>
                    </a:r>
                  </a:p>
                </p:txBody>
              </p:sp>
            </p:grpSp>
            <p:grpSp>
              <p:nvGrpSpPr>
                <p:cNvPr id="87" name="Group 97">
                  <a:extLst>
                    <a:ext uri="{FF2B5EF4-FFF2-40B4-BE49-F238E27FC236}">
                      <a16:creationId xmlns:a16="http://schemas.microsoft.com/office/drawing/2014/main" id="{8106AE45-A007-FC44-8F71-31FEF5F7B7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22" y="1643"/>
                  <a:ext cx="222" cy="252"/>
                  <a:chOff x="1479" y="2335"/>
                  <a:chExt cx="298" cy="336"/>
                </a:xfrm>
              </p:grpSpPr>
              <p:sp>
                <p:nvSpPr>
                  <p:cNvPr id="101" name="Oval 98">
                    <a:extLst>
                      <a:ext uri="{FF2B5EF4-FFF2-40B4-BE49-F238E27FC236}">
                        <a16:creationId xmlns:a16="http://schemas.microsoft.com/office/drawing/2014/main" id="{12D3B8C5-01E6-3347-8FD0-0789B6F87B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79" y="2336"/>
                    <a:ext cx="288" cy="2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102" name="Text Box 99">
                    <a:extLst>
                      <a:ext uri="{FF2B5EF4-FFF2-40B4-BE49-F238E27FC236}">
                        <a16:creationId xmlns:a16="http://schemas.microsoft.com/office/drawing/2014/main" id="{31E159A3-EEAD-1646-9276-C6024B8419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2" y="2335"/>
                    <a:ext cx="295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2</a:t>
                    </a:r>
                  </a:p>
                </p:txBody>
              </p:sp>
            </p:grpSp>
            <p:grpSp>
              <p:nvGrpSpPr>
                <p:cNvPr id="88" name="Group 100">
                  <a:extLst>
                    <a:ext uri="{FF2B5EF4-FFF2-40B4-BE49-F238E27FC236}">
                      <a16:creationId xmlns:a16="http://schemas.microsoft.com/office/drawing/2014/main" id="{1EDA855D-4DF1-E54D-B450-E6E308A493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14" y="1613"/>
                  <a:ext cx="431" cy="252"/>
                  <a:chOff x="1488" y="2296"/>
                  <a:chExt cx="577" cy="336"/>
                </a:xfrm>
              </p:grpSpPr>
              <p:sp>
                <p:nvSpPr>
                  <p:cNvPr id="99" name="Oval 101">
                    <a:extLst>
                      <a:ext uri="{FF2B5EF4-FFF2-40B4-BE49-F238E27FC236}">
                        <a16:creationId xmlns:a16="http://schemas.microsoft.com/office/drawing/2014/main" id="{77E4065A-620F-A34D-8AD0-9AF5F3C6D4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304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100" name="Text Box 102">
                    <a:extLst>
                      <a:ext uri="{FF2B5EF4-FFF2-40B4-BE49-F238E27FC236}">
                        <a16:creationId xmlns:a16="http://schemas.microsoft.com/office/drawing/2014/main" id="{E5959873-B227-E145-A520-504279A6181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296"/>
                    <a:ext cx="577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7</a:t>
                    </a:r>
                  </a:p>
                </p:txBody>
              </p:sp>
            </p:grpSp>
            <p:grpSp>
              <p:nvGrpSpPr>
                <p:cNvPr id="89" name="Group 115">
                  <a:extLst>
                    <a:ext uri="{FF2B5EF4-FFF2-40B4-BE49-F238E27FC236}">
                      <a16:creationId xmlns:a16="http://schemas.microsoft.com/office/drawing/2014/main" id="{1E7BA5D4-9EEC-104A-A870-4A2DA2CCBC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29" y="2010"/>
                  <a:ext cx="233" cy="252"/>
                  <a:chOff x="1244" y="2245"/>
                  <a:chExt cx="313" cy="337"/>
                </a:xfrm>
              </p:grpSpPr>
              <p:sp>
                <p:nvSpPr>
                  <p:cNvPr id="97" name="Oval 116">
                    <a:extLst>
                      <a:ext uri="{FF2B5EF4-FFF2-40B4-BE49-F238E27FC236}">
                        <a16:creationId xmlns:a16="http://schemas.microsoft.com/office/drawing/2014/main" id="{3A97202A-B07A-DC40-877F-66061112EA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63" y="2248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98" name="Text Box 117">
                    <a:extLst>
                      <a:ext uri="{FF2B5EF4-FFF2-40B4-BE49-F238E27FC236}">
                        <a16:creationId xmlns:a16="http://schemas.microsoft.com/office/drawing/2014/main" id="{275155DD-092B-2D49-AE77-B20BD98AF58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4" y="2245"/>
                    <a:ext cx="313" cy="3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5</a:t>
                    </a:r>
                  </a:p>
                </p:txBody>
              </p:sp>
            </p:grpSp>
            <p:grpSp>
              <p:nvGrpSpPr>
                <p:cNvPr id="90" name="Group 118">
                  <a:extLst>
                    <a:ext uri="{FF2B5EF4-FFF2-40B4-BE49-F238E27FC236}">
                      <a16:creationId xmlns:a16="http://schemas.microsoft.com/office/drawing/2014/main" id="{BB0D9B58-BD6D-2B43-B506-2E496A9F44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72" y="2049"/>
                  <a:ext cx="233" cy="252"/>
                  <a:chOff x="1487" y="2297"/>
                  <a:chExt cx="313" cy="337"/>
                </a:xfrm>
              </p:grpSpPr>
              <p:sp>
                <p:nvSpPr>
                  <p:cNvPr id="95" name="Oval 119">
                    <a:extLst>
                      <a:ext uri="{FF2B5EF4-FFF2-40B4-BE49-F238E27FC236}">
                        <a16:creationId xmlns:a16="http://schemas.microsoft.com/office/drawing/2014/main" id="{6DE4CD63-3775-9747-BB95-DA11D9A64C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304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96" name="Text Box 120">
                    <a:extLst>
                      <a:ext uri="{FF2B5EF4-FFF2-40B4-BE49-F238E27FC236}">
                        <a16:creationId xmlns:a16="http://schemas.microsoft.com/office/drawing/2014/main" id="{9A863A2B-1ECF-1446-B60D-8DBAA0C084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7" y="2297"/>
                    <a:ext cx="313" cy="3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9</a:t>
                    </a:r>
                  </a:p>
                </p:txBody>
              </p:sp>
            </p:grpSp>
            <p:sp>
              <p:nvSpPr>
                <p:cNvPr id="91" name="Line 121">
                  <a:extLst>
                    <a:ext uri="{FF2B5EF4-FFF2-40B4-BE49-F238E27FC236}">
                      <a16:creationId xmlns:a16="http://schemas.microsoft.com/office/drawing/2014/main" id="{FDA6CD37-40C9-4C43-BAEC-4AEFB181D1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68" y="1331"/>
                  <a:ext cx="287" cy="322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92" name="Line 122">
                  <a:extLst>
                    <a:ext uri="{FF2B5EF4-FFF2-40B4-BE49-F238E27FC236}">
                      <a16:creationId xmlns:a16="http://schemas.microsoft.com/office/drawing/2014/main" id="{71CE3D80-18FC-5444-BF83-8D55FA0F15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9" y="1331"/>
                  <a:ext cx="250" cy="322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93" name="Line 125">
                  <a:extLst>
                    <a:ext uri="{FF2B5EF4-FFF2-40B4-BE49-F238E27FC236}">
                      <a16:creationId xmlns:a16="http://schemas.microsoft.com/office/drawing/2014/main" id="{8B5729A6-EA71-8146-8499-DF7D664791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86" y="1832"/>
                  <a:ext cx="134" cy="178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94" name="Line 126">
                  <a:extLst>
                    <a:ext uri="{FF2B5EF4-FFF2-40B4-BE49-F238E27FC236}">
                      <a16:creationId xmlns:a16="http://schemas.microsoft.com/office/drawing/2014/main" id="{18386C9E-6C82-0740-ABAD-B90346A3AC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57" y="1832"/>
                  <a:ext cx="214" cy="287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文本框 81"/>
                  <p:cNvSpPr txBox="1"/>
                  <p:nvPr/>
                </p:nvSpPr>
                <p:spPr>
                  <a:xfrm>
                    <a:off x="250491" y="2178567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:1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文本框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491" y="2178567"/>
                    <a:ext cx="986047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1338803" y="2209768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6" name="文本框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803" y="2209768"/>
                    <a:ext cx="986047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891255" y="2987197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7" name="文本框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255" y="2987197"/>
                    <a:ext cx="986047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1811295" y="2984239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1295" y="2984239"/>
                    <a:ext cx="98604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7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26206" y="3985509"/>
              <a:ext cx="196425" cy="28257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78" name="Text Box 99">
              <a:extLst>
                <a:ext uri="{FF2B5EF4-FFF2-40B4-BE49-F238E27FC236}">
                  <a16:creationId xmlns:a16="http://schemas.microsoft.com/office/drawing/2014/main" id="{31E159A3-EEAD-1646-9276-C6024B841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1325" y="4188058"/>
              <a:ext cx="341544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+mn-lt"/>
                </a:rPr>
                <a:t>4</a:t>
              </a:r>
            </a:p>
          </p:txBody>
        </p:sp>
        <p:sp>
          <p:nvSpPr>
            <p:cNvPr id="79" name="Oval 98">
              <a:extLst>
                <a:ext uri="{FF2B5EF4-FFF2-40B4-BE49-F238E27FC236}">
                  <a16:creationId xmlns:a16="http://schemas.microsoft.com/office/drawing/2014/main" id="{12D3B8C5-01E6-3347-8FD0-0789B6F87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0658" y="4209490"/>
              <a:ext cx="314936" cy="34051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5042559" y="3836545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文本框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559" y="3836545"/>
                  <a:ext cx="986047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5" name="右箭头 104"/>
          <p:cNvSpPr/>
          <p:nvPr/>
        </p:nvSpPr>
        <p:spPr>
          <a:xfrm>
            <a:off x="4879042" y="5609847"/>
            <a:ext cx="1109016" cy="320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4642786" y="4292561"/>
            <a:ext cx="2809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Node 3: Update height, imbalanced, </a:t>
            </a:r>
          </a:p>
          <a:p>
            <a:r>
              <a:rPr lang="en-US" sz="2000" dirty="0">
                <a:latin typeface="+mn-lt"/>
              </a:rPr>
              <a:t>Case 2.2: Right-Left</a:t>
            </a:r>
          </a:p>
          <a:p>
            <a:r>
              <a:rPr lang="en-US" sz="2000" dirty="0">
                <a:latin typeface="+mn-lt"/>
              </a:rPr>
              <a:t>Double rotation</a:t>
            </a:r>
          </a:p>
        </p:txBody>
      </p:sp>
    </p:spTree>
    <p:extLst>
      <p:ext uri="{BB962C8B-B14F-4D97-AF65-F5344CB8AC3E}">
        <p14:creationId xmlns:p14="http://schemas.microsoft.com/office/powerpoint/2010/main" val="2028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P spid="105" grpId="0" animBg="1"/>
      <p:bldP spid="10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AVL-Tree: Deletion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AVL-Tree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95536" y="1268760"/>
            <a:ext cx="2546851" cy="2290906"/>
            <a:chOff x="4590632" y="2297202"/>
            <a:chExt cx="2546851" cy="2290906"/>
          </a:xfrm>
        </p:grpSpPr>
        <p:grpSp>
          <p:nvGrpSpPr>
            <p:cNvPr id="7" name="组合 6"/>
            <p:cNvGrpSpPr/>
            <p:nvPr/>
          </p:nvGrpSpPr>
          <p:grpSpPr>
            <a:xfrm>
              <a:off x="4590632" y="2297202"/>
              <a:ext cx="2546851" cy="1843088"/>
              <a:chOff x="250491" y="2058172"/>
              <a:chExt cx="2546851" cy="1843088"/>
            </a:xfrm>
          </p:grpSpPr>
          <p:grpSp>
            <p:nvGrpSpPr>
              <p:cNvPr id="12" name="Group 148">
                <a:extLst>
                  <a:ext uri="{FF2B5EF4-FFF2-40B4-BE49-F238E27FC236}">
                    <a16:creationId xmlns:a16="http://schemas.microsoft.com/office/drawing/2014/main" id="{2A9854EF-7187-5E47-A6D4-BA7FD25F0B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3269" y="2058172"/>
                <a:ext cx="2027278" cy="1843088"/>
                <a:chOff x="3522" y="1140"/>
                <a:chExt cx="1383" cy="1161"/>
              </a:xfrm>
            </p:grpSpPr>
            <p:grpSp>
              <p:nvGrpSpPr>
                <p:cNvPr id="17" name="Group 94">
                  <a:extLst>
                    <a:ext uri="{FF2B5EF4-FFF2-40B4-BE49-F238E27FC236}">
                      <a16:creationId xmlns:a16="http://schemas.microsoft.com/office/drawing/2014/main" id="{23C55A35-728F-8F48-AD60-138F46A846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24" y="1140"/>
                  <a:ext cx="241" cy="252"/>
                  <a:chOff x="1488" y="2291"/>
                  <a:chExt cx="323" cy="339"/>
                </a:xfrm>
              </p:grpSpPr>
              <p:sp>
                <p:nvSpPr>
                  <p:cNvPr id="34" name="Oval 95">
                    <a:extLst>
                      <a:ext uri="{FF2B5EF4-FFF2-40B4-BE49-F238E27FC236}">
                        <a16:creationId xmlns:a16="http://schemas.microsoft.com/office/drawing/2014/main" id="{BFED03F7-8EFC-1143-AF09-4704FF3001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304"/>
                    <a:ext cx="288" cy="288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35" name="Text Box 96">
                    <a:extLst>
                      <a:ext uri="{FF2B5EF4-FFF2-40B4-BE49-F238E27FC236}">
                        <a16:creationId xmlns:a16="http://schemas.microsoft.com/office/drawing/2014/main" id="{79D61CA6-B27F-324E-A5A2-6A4DE6B43D5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98" y="2291"/>
                    <a:ext cx="313" cy="33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3</a:t>
                    </a:r>
                  </a:p>
                </p:txBody>
              </p:sp>
            </p:grpSp>
            <p:grpSp>
              <p:nvGrpSpPr>
                <p:cNvPr id="18" name="Group 97">
                  <a:extLst>
                    <a:ext uri="{FF2B5EF4-FFF2-40B4-BE49-F238E27FC236}">
                      <a16:creationId xmlns:a16="http://schemas.microsoft.com/office/drawing/2014/main" id="{8106AE45-A007-FC44-8F71-31FEF5F7B7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22" y="1643"/>
                  <a:ext cx="222" cy="252"/>
                  <a:chOff x="1479" y="2335"/>
                  <a:chExt cx="298" cy="336"/>
                </a:xfrm>
              </p:grpSpPr>
              <p:sp>
                <p:nvSpPr>
                  <p:cNvPr id="32" name="Oval 98">
                    <a:extLst>
                      <a:ext uri="{FF2B5EF4-FFF2-40B4-BE49-F238E27FC236}">
                        <a16:creationId xmlns:a16="http://schemas.microsoft.com/office/drawing/2014/main" id="{12D3B8C5-01E6-3347-8FD0-0789B6F87B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79" y="2336"/>
                    <a:ext cx="288" cy="2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33" name="Text Box 99">
                    <a:extLst>
                      <a:ext uri="{FF2B5EF4-FFF2-40B4-BE49-F238E27FC236}">
                        <a16:creationId xmlns:a16="http://schemas.microsoft.com/office/drawing/2014/main" id="{31E159A3-EEAD-1646-9276-C6024B8419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2" y="2335"/>
                    <a:ext cx="295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2</a:t>
                    </a:r>
                  </a:p>
                </p:txBody>
              </p:sp>
            </p:grpSp>
            <p:grpSp>
              <p:nvGrpSpPr>
                <p:cNvPr id="19" name="Group 100">
                  <a:extLst>
                    <a:ext uri="{FF2B5EF4-FFF2-40B4-BE49-F238E27FC236}">
                      <a16:creationId xmlns:a16="http://schemas.microsoft.com/office/drawing/2014/main" id="{1EDA855D-4DF1-E54D-B450-E6E308A493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14" y="1613"/>
                  <a:ext cx="431" cy="252"/>
                  <a:chOff x="1488" y="2296"/>
                  <a:chExt cx="577" cy="336"/>
                </a:xfrm>
              </p:grpSpPr>
              <p:sp>
                <p:nvSpPr>
                  <p:cNvPr id="30" name="Oval 101">
                    <a:extLst>
                      <a:ext uri="{FF2B5EF4-FFF2-40B4-BE49-F238E27FC236}">
                        <a16:creationId xmlns:a16="http://schemas.microsoft.com/office/drawing/2014/main" id="{77E4065A-620F-A34D-8AD0-9AF5F3C6D4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304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31" name="Text Box 102">
                    <a:extLst>
                      <a:ext uri="{FF2B5EF4-FFF2-40B4-BE49-F238E27FC236}">
                        <a16:creationId xmlns:a16="http://schemas.microsoft.com/office/drawing/2014/main" id="{E5959873-B227-E145-A520-504279A6181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296"/>
                    <a:ext cx="577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7</a:t>
                    </a:r>
                  </a:p>
                </p:txBody>
              </p:sp>
            </p:grpSp>
            <p:grpSp>
              <p:nvGrpSpPr>
                <p:cNvPr id="20" name="Group 115">
                  <a:extLst>
                    <a:ext uri="{FF2B5EF4-FFF2-40B4-BE49-F238E27FC236}">
                      <a16:creationId xmlns:a16="http://schemas.microsoft.com/office/drawing/2014/main" id="{1E7BA5D4-9EEC-104A-A870-4A2DA2CCBC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29" y="2010"/>
                  <a:ext cx="233" cy="252"/>
                  <a:chOff x="1244" y="2245"/>
                  <a:chExt cx="313" cy="337"/>
                </a:xfrm>
              </p:grpSpPr>
              <p:sp>
                <p:nvSpPr>
                  <p:cNvPr id="28" name="Oval 116">
                    <a:extLst>
                      <a:ext uri="{FF2B5EF4-FFF2-40B4-BE49-F238E27FC236}">
                        <a16:creationId xmlns:a16="http://schemas.microsoft.com/office/drawing/2014/main" id="{3A97202A-B07A-DC40-877F-66061112EA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63" y="2248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29" name="Text Box 117">
                    <a:extLst>
                      <a:ext uri="{FF2B5EF4-FFF2-40B4-BE49-F238E27FC236}">
                        <a16:creationId xmlns:a16="http://schemas.microsoft.com/office/drawing/2014/main" id="{275155DD-092B-2D49-AE77-B20BD98AF58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4" y="2245"/>
                    <a:ext cx="313" cy="3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5</a:t>
                    </a:r>
                  </a:p>
                </p:txBody>
              </p:sp>
            </p:grpSp>
            <p:grpSp>
              <p:nvGrpSpPr>
                <p:cNvPr id="21" name="Group 118">
                  <a:extLst>
                    <a:ext uri="{FF2B5EF4-FFF2-40B4-BE49-F238E27FC236}">
                      <a16:creationId xmlns:a16="http://schemas.microsoft.com/office/drawing/2014/main" id="{BB0D9B58-BD6D-2B43-B506-2E496A9F44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72" y="2049"/>
                  <a:ext cx="233" cy="252"/>
                  <a:chOff x="1487" y="2297"/>
                  <a:chExt cx="313" cy="337"/>
                </a:xfrm>
              </p:grpSpPr>
              <p:sp>
                <p:nvSpPr>
                  <p:cNvPr id="26" name="Oval 119">
                    <a:extLst>
                      <a:ext uri="{FF2B5EF4-FFF2-40B4-BE49-F238E27FC236}">
                        <a16:creationId xmlns:a16="http://schemas.microsoft.com/office/drawing/2014/main" id="{6DE4CD63-3775-9747-BB95-DA11D9A64C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304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>
                      <a:latin typeface="+mn-lt"/>
                    </a:endParaRPr>
                  </a:p>
                </p:txBody>
              </p:sp>
              <p:sp>
                <p:nvSpPr>
                  <p:cNvPr id="27" name="Text Box 120">
                    <a:extLst>
                      <a:ext uri="{FF2B5EF4-FFF2-40B4-BE49-F238E27FC236}">
                        <a16:creationId xmlns:a16="http://schemas.microsoft.com/office/drawing/2014/main" id="{9A863A2B-1ECF-1446-B60D-8DBAA0C084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7" y="2297"/>
                    <a:ext cx="313" cy="33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000" b="1" dirty="0">
                        <a:latin typeface="+mn-lt"/>
                      </a:rPr>
                      <a:t>9</a:t>
                    </a:r>
                  </a:p>
                </p:txBody>
              </p:sp>
            </p:grpSp>
            <p:sp>
              <p:nvSpPr>
                <p:cNvPr id="22" name="Line 121">
                  <a:extLst>
                    <a:ext uri="{FF2B5EF4-FFF2-40B4-BE49-F238E27FC236}">
                      <a16:creationId xmlns:a16="http://schemas.microsoft.com/office/drawing/2014/main" id="{FDA6CD37-40C9-4C43-BAEC-4AEFB181D1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68" y="1331"/>
                  <a:ext cx="287" cy="322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23" name="Line 122">
                  <a:extLst>
                    <a:ext uri="{FF2B5EF4-FFF2-40B4-BE49-F238E27FC236}">
                      <a16:creationId xmlns:a16="http://schemas.microsoft.com/office/drawing/2014/main" id="{71CE3D80-18FC-5444-BF83-8D55FA0F15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9" y="1331"/>
                  <a:ext cx="250" cy="322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24" name="Line 125">
                  <a:extLst>
                    <a:ext uri="{FF2B5EF4-FFF2-40B4-BE49-F238E27FC236}">
                      <a16:creationId xmlns:a16="http://schemas.microsoft.com/office/drawing/2014/main" id="{8B5729A6-EA71-8146-8499-DF7D664791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86" y="1832"/>
                  <a:ext cx="134" cy="178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25" name="Line 126">
                  <a:extLst>
                    <a:ext uri="{FF2B5EF4-FFF2-40B4-BE49-F238E27FC236}">
                      <a16:creationId xmlns:a16="http://schemas.microsoft.com/office/drawing/2014/main" id="{18386C9E-6C82-0740-ABAD-B90346A3AC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57" y="1832"/>
                  <a:ext cx="214" cy="287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>
                    <a:latin typeface="+mn-lt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250491" y="2178567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:1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文本框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491" y="2178567"/>
                    <a:ext cx="986047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1338803" y="2209768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文本框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803" y="2209768"/>
                    <a:ext cx="98604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891255" y="2987197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文本框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255" y="2987197"/>
                    <a:ext cx="986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1811295" y="2984239"/>
                    <a:ext cx="9860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1295" y="2984239"/>
                    <a:ext cx="98604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26206" y="3985509"/>
              <a:ext cx="196425" cy="28257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9" name="Text Box 99">
              <a:extLst>
                <a:ext uri="{FF2B5EF4-FFF2-40B4-BE49-F238E27FC236}">
                  <a16:creationId xmlns:a16="http://schemas.microsoft.com/office/drawing/2014/main" id="{31E159A3-EEAD-1646-9276-C6024B841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1325" y="4188058"/>
              <a:ext cx="341544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+mn-lt"/>
                </a:rPr>
                <a:t>4</a:t>
              </a:r>
            </a:p>
          </p:txBody>
        </p:sp>
        <p:sp>
          <p:nvSpPr>
            <p:cNvPr id="10" name="Oval 98">
              <a:extLst>
                <a:ext uri="{FF2B5EF4-FFF2-40B4-BE49-F238E27FC236}">
                  <a16:creationId xmlns:a16="http://schemas.microsoft.com/office/drawing/2014/main" id="{12D3B8C5-01E6-3347-8FD0-0789B6F87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0658" y="4209490"/>
              <a:ext cx="314936" cy="34051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5042559" y="3836545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559" y="3836545"/>
                  <a:ext cx="98604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/>
          <p:cNvGrpSpPr/>
          <p:nvPr/>
        </p:nvGrpSpPr>
        <p:grpSpPr>
          <a:xfrm>
            <a:off x="746417" y="3371575"/>
            <a:ext cx="3262723" cy="3166908"/>
            <a:chOff x="3530098" y="929863"/>
            <a:chExt cx="3262723" cy="3166908"/>
          </a:xfrm>
        </p:grpSpPr>
        <p:grpSp>
          <p:nvGrpSpPr>
            <p:cNvPr id="37" name="组合 36"/>
            <p:cNvGrpSpPr/>
            <p:nvPr/>
          </p:nvGrpSpPr>
          <p:grpSpPr>
            <a:xfrm>
              <a:off x="3530098" y="929863"/>
              <a:ext cx="3262723" cy="3166908"/>
              <a:chOff x="4251543" y="980728"/>
              <a:chExt cx="3262723" cy="3166908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4251543" y="980728"/>
                <a:ext cx="3262723" cy="3166908"/>
                <a:chOff x="417058" y="2348880"/>
                <a:chExt cx="3262723" cy="3166908"/>
              </a:xfrm>
            </p:grpSpPr>
            <p:grpSp>
              <p:nvGrpSpPr>
                <p:cNvPr id="49" name="组合 48"/>
                <p:cNvGrpSpPr/>
                <p:nvPr/>
              </p:nvGrpSpPr>
              <p:grpSpPr>
                <a:xfrm>
                  <a:off x="417058" y="2636912"/>
                  <a:ext cx="3262723" cy="2878876"/>
                  <a:chOff x="283910" y="3645024"/>
                  <a:chExt cx="3262723" cy="2878876"/>
                </a:xfrm>
              </p:grpSpPr>
              <p:sp>
                <p:nvSpPr>
                  <p:cNvPr id="51" name="椭圆 50"/>
                  <p:cNvSpPr/>
                  <p:nvPr/>
                </p:nvSpPr>
                <p:spPr>
                  <a:xfrm>
                    <a:off x="1835696" y="3645024"/>
                    <a:ext cx="432000" cy="432048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52" name="椭圆 51"/>
                  <p:cNvSpPr/>
                  <p:nvPr/>
                </p:nvSpPr>
                <p:spPr>
                  <a:xfrm>
                    <a:off x="2398900" y="4388053"/>
                    <a:ext cx="432000" cy="432048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B</a:t>
                    </a:r>
                  </a:p>
                </p:txBody>
              </p:sp>
              <p:cxnSp>
                <p:nvCxnSpPr>
                  <p:cNvPr id="53" name="直接连接符 52"/>
                  <p:cNvCxnSpPr>
                    <a:stCxn id="51" idx="3"/>
                    <a:endCxn id="55" idx="0"/>
                  </p:cNvCxnSpPr>
                  <p:nvPr/>
                </p:nvCxnSpPr>
                <p:spPr>
                  <a:xfrm flipH="1">
                    <a:off x="641777" y="4013800"/>
                    <a:ext cx="1257184" cy="69610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>
                    <a:stCxn id="52" idx="5"/>
                    <a:endCxn id="58" idx="0"/>
                  </p:cNvCxnSpPr>
                  <p:nvPr/>
                </p:nvCxnSpPr>
                <p:spPr>
                  <a:xfrm>
                    <a:off x="2767635" y="4756829"/>
                    <a:ext cx="421132" cy="25869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等腰三角形 54"/>
                  <p:cNvSpPr/>
                  <p:nvPr/>
                </p:nvSpPr>
                <p:spPr>
                  <a:xfrm>
                    <a:off x="283910" y="4709903"/>
                    <a:ext cx="715733" cy="1263170"/>
                  </a:xfrm>
                  <a:prstGeom prst="triangl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ysClr val="windowText" lastClr="000000"/>
                        </a:solidFill>
                      </a:rPr>
                      <a:t>T</a:t>
                    </a:r>
                  </a:p>
                </p:txBody>
              </p:sp>
              <p:cxnSp>
                <p:nvCxnSpPr>
                  <p:cNvPr id="56" name="直接连接符 55"/>
                  <p:cNvCxnSpPr>
                    <a:stCxn id="52" idx="3"/>
                    <a:endCxn id="43" idx="7"/>
                  </p:cNvCxnSpPr>
                  <p:nvPr/>
                </p:nvCxnSpPr>
                <p:spPr>
                  <a:xfrm flipH="1">
                    <a:off x="1983733" y="4756829"/>
                    <a:ext cx="478432" cy="17091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等腰三角形 56"/>
                  <p:cNvSpPr/>
                  <p:nvPr/>
                </p:nvSpPr>
                <p:spPr>
                  <a:xfrm>
                    <a:off x="1114806" y="5508317"/>
                    <a:ext cx="694291" cy="1015583"/>
                  </a:xfrm>
                  <a:prstGeom prst="triangl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ysClr val="windowText" lastClr="000000"/>
                        </a:solidFill>
                      </a:rPr>
                      <a:t>U</a:t>
                    </a:r>
                  </a:p>
                </p:txBody>
              </p:sp>
              <p:sp>
                <p:nvSpPr>
                  <p:cNvPr id="58" name="等腰三角形 57"/>
                  <p:cNvSpPr/>
                  <p:nvPr/>
                </p:nvSpPr>
                <p:spPr>
                  <a:xfrm>
                    <a:off x="2830900" y="5015527"/>
                    <a:ext cx="715733" cy="1246489"/>
                  </a:xfrm>
                  <a:prstGeom prst="triangl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ysClr val="windowText" lastClr="000000"/>
                        </a:solidFill>
                      </a:rPr>
                      <a:t>W</a:t>
                    </a:r>
                  </a:p>
                </p:txBody>
              </p:sp>
              <p:cxnSp>
                <p:nvCxnSpPr>
                  <p:cNvPr id="59" name="直接连接符 58"/>
                  <p:cNvCxnSpPr>
                    <a:stCxn id="51" idx="5"/>
                    <a:endCxn id="52" idx="0"/>
                  </p:cNvCxnSpPr>
                  <p:nvPr/>
                </p:nvCxnSpPr>
                <p:spPr>
                  <a:xfrm>
                    <a:off x="2204431" y="4013800"/>
                    <a:ext cx="410469" cy="37425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0" name="直接连接符 49"/>
                <p:cNvCxnSpPr>
                  <a:endCxn id="51" idx="0"/>
                </p:cNvCxnSpPr>
                <p:nvPr/>
              </p:nvCxnSpPr>
              <p:spPr>
                <a:xfrm flipH="1">
                  <a:off x="2184844" y="2348880"/>
                  <a:ext cx="0" cy="2880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5313496" y="2111509"/>
                    <a:ext cx="83648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36" name="文本框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3496" y="2111509"/>
                    <a:ext cx="836484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4962147" y="1413354"/>
                    <a:ext cx="83648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2147" y="1413354"/>
                    <a:ext cx="836484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6420328" y="1473910"/>
                    <a:ext cx="83955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0328" y="1473910"/>
                    <a:ext cx="839553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椭圆 42"/>
              <p:cNvSpPr/>
              <p:nvPr/>
            </p:nvSpPr>
            <p:spPr>
              <a:xfrm>
                <a:off x="5582631" y="2488205"/>
                <a:ext cx="432000" cy="43204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44" name="直接连接符 43"/>
              <p:cNvCxnSpPr>
                <a:stCxn id="43" idx="3"/>
                <a:endCxn id="57" idx="0"/>
              </p:cNvCxnSpPr>
              <p:nvPr/>
            </p:nvCxnSpPr>
            <p:spPr>
              <a:xfrm flipH="1">
                <a:off x="5429585" y="2856981"/>
                <a:ext cx="216311" cy="2750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等腰三角形 44"/>
              <p:cNvSpPr/>
              <p:nvPr/>
            </p:nvSpPr>
            <p:spPr>
              <a:xfrm>
                <a:off x="5842386" y="3122926"/>
                <a:ext cx="694291" cy="1015583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</a:rPr>
                  <a:t>V</a:t>
                </a:r>
              </a:p>
            </p:txBody>
          </p:sp>
          <p:cxnSp>
            <p:nvCxnSpPr>
              <p:cNvPr id="46" name="直接连接符 45"/>
              <p:cNvCxnSpPr>
                <a:stCxn id="43" idx="5"/>
                <a:endCxn id="45" idx="0"/>
              </p:cNvCxnSpPr>
              <p:nvPr/>
            </p:nvCxnSpPr>
            <p:spPr>
              <a:xfrm>
                <a:off x="5951366" y="2856981"/>
                <a:ext cx="238166" cy="26594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5265505" y="2723010"/>
                    <a:ext cx="33871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3" name="文本框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5505" y="2723010"/>
                    <a:ext cx="338716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6062851" y="2671453"/>
                    <a:ext cx="33871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4" name="文本框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62851" y="2671453"/>
                    <a:ext cx="338716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6143007" y="2100502"/>
                  <a:ext cx="35428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3007" y="2100502"/>
                  <a:ext cx="354282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组合 59"/>
          <p:cNvGrpSpPr/>
          <p:nvPr/>
        </p:nvGrpSpPr>
        <p:grpSpPr>
          <a:xfrm>
            <a:off x="5148064" y="3744088"/>
            <a:ext cx="3527247" cy="2701976"/>
            <a:chOff x="2530596" y="3833151"/>
            <a:chExt cx="3527247" cy="2701976"/>
          </a:xfrm>
        </p:grpSpPr>
        <p:grpSp>
          <p:nvGrpSpPr>
            <p:cNvPr id="61" name="组合 60"/>
            <p:cNvGrpSpPr/>
            <p:nvPr/>
          </p:nvGrpSpPr>
          <p:grpSpPr>
            <a:xfrm>
              <a:off x="2530596" y="4215975"/>
              <a:ext cx="3527247" cy="2319152"/>
              <a:chOff x="2530596" y="4215975"/>
              <a:chExt cx="3527247" cy="2319152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4047916" y="4215975"/>
                <a:ext cx="432000" cy="43204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5169541" y="4794296"/>
                <a:ext cx="432000" cy="4320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3259794" y="4782275"/>
                <a:ext cx="432000" cy="432048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6" name="等腰三角形 65"/>
              <p:cNvSpPr/>
              <p:nvPr/>
            </p:nvSpPr>
            <p:spPr>
              <a:xfrm>
                <a:off x="2530596" y="5430348"/>
                <a:ext cx="715733" cy="1057479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</a:rPr>
                  <a:t>T</a:t>
                </a:r>
              </a:p>
            </p:txBody>
          </p:sp>
          <p:sp>
            <p:nvSpPr>
              <p:cNvPr id="67" name="等腰三角形 66"/>
              <p:cNvSpPr/>
              <p:nvPr/>
            </p:nvSpPr>
            <p:spPr>
              <a:xfrm>
                <a:off x="3448594" y="5500518"/>
                <a:ext cx="694291" cy="1015583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</a:rPr>
                  <a:t>U</a:t>
                </a:r>
              </a:p>
            </p:txBody>
          </p:sp>
          <p:sp>
            <p:nvSpPr>
              <p:cNvPr id="68" name="等腰三角形 67"/>
              <p:cNvSpPr/>
              <p:nvPr/>
            </p:nvSpPr>
            <p:spPr>
              <a:xfrm>
                <a:off x="4401773" y="5519544"/>
                <a:ext cx="694291" cy="1015583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</a:rPr>
                  <a:t>V</a:t>
                </a:r>
              </a:p>
            </p:txBody>
          </p:sp>
          <p:sp>
            <p:nvSpPr>
              <p:cNvPr id="69" name="等腰三角形 68"/>
              <p:cNvSpPr/>
              <p:nvPr/>
            </p:nvSpPr>
            <p:spPr>
              <a:xfrm>
                <a:off x="5342110" y="5540527"/>
                <a:ext cx="715733" cy="992871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</a:rPr>
                  <a:t>W</a:t>
                </a:r>
              </a:p>
            </p:txBody>
          </p:sp>
          <p:cxnSp>
            <p:nvCxnSpPr>
              <p:cNvPr id="70" name="直接连接符 69"/>
              <p:cNvCxnSpPr>
                <a:stCxn id="64" idx="3"/>
                <a:endCxn id="68" idx="0"/>
              </p:cNvCxnSpPr>
              <p:nvPr/>
            </p:nvCxnSpPr>
            <p:spPr>
              <a:xfrm flipH="1">
                <a:off x="4748919" y="5163072"/>
                <a:ext cx="483887" cy="3564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>
                <a:stCxn id="64" idx="5"/>
                <a:endCxn id="69" idx="0"/>
              </p:cNvCxnSpPr>
              <p:nvPr/>
            </p:nvCxnSpPr>
            <p:spPr>
              <a:xfrm>
                <a:off x="5538276" y="5163072"/>
                <a:ext cx="161701" cy="3774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>
                <a:stCxn id="65" idx="3"/>
                <a:endCxn id="66" idx="0"/>
              </p:cNvCxnSpPr>
              <p:nvPr/>
            </p:nvCxnSpPr>
            <p:spPr>
              <a:xfrm flipH="1">
                <a:off x="2888463" y="5151051"/>
                <a:ext cx="434596" cy="2792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stCxn id="67" idx="0"/>
                <a:endCxn id="65" idx="5"/>
              </p:cNvCxnSpPr>
              <p:nvPr/>
            </p:nvCxnSpPr>
            <p:spPr>
              <a:xfrm flipH="1" flipV="1">
                <a:off x="3628529" y="5151051"/>
                <a:ext cx="167211" cy="3494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>
                <a:stCxn id="63" idx="5"/>
                <a:endCxn id="64" idx="1"/>
              </p:cNvCxnSpPr>
              <p:nvPr/>
            </p:nvCxnSpPr>
            <p:spPr>
              <a:xfrm>
                <a:off x="4416651" y="4584751"/>
                <a:ext cx="816155" cy="2728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>
                <a:stCxn id="63" idx="3"/>
                <a:endCxn id="65" idx="7"/>
              </p:cNvCxnSpPr>
              <p:nvPr/>
            </p:nvCxnSpPr>
            <p:spPr>
              <a:xfrm flipH="1">
                <a:off x="3628529" y="4584751"/>
                <a:ext cx="482652" cy="2607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75"/>
                  <p:cNvSpPr txBox="1"/>
                  <p:nvPr/>
                </p:nvSpPr>
                <p:spPr>
                  <a:xfrm>
                    <a:off x="2741827" y="4916453"/>
                    <a:ext cx="44405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3" name="文本框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1827" y="4916453"/>
                    <a:ext cx="444053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文本框 76"/>
                  <p:cNvSpPr txBox="1"/>
                  <p:nvPr/>
                </p:nvSpPr>
                <p:spPr>
                  <a:xfrm>
                    <a:off x="3716247" y="5015933"/>
                    <a:ext cx="44405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4" name="文本框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6247" y="5015933"/>
                    <a:ext cx="444053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文本框 77"/>
                  <p:cNvSpPr txBox="1"/>
                  <p:nvPr/>
                </p:nvSpPr>
                <p:spPr>
                  <a:xfrm>
                    <a:off x="3137629" y="4319640"/>
                    <a:ext cx="86805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5" name="文本框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7629" y="4319640"/>
                    <a:ext cx="868057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文本框 78"/>
                  <p:cNvSpPr txBox="1"/>
                  <p:nvPr/>
                </p:nvSpPr>
                <p:spPr>
                  <a:xfrm>
                    <a:off x="5589656" y="5019516"/>
                    <a:ext cx="44405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6" name="文本框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9656" y="5019516"/>
                    <a:ext cx="444053" cy="400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文本框 79"/>
                  <p:cNvSpPr txBox="1"/>
                  <p:nvPr/>
                </p:nvSpPr>
                <p:spPr>
                  <a:xfrm>
                    <a:off x="4641207" y="5019516"/>
                    <a:ext cx="44405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7" name="文本框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1207" y="5019516"/>
                    <a:ext cx="444053" cy="4001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文本框 80"/>
                  <p:cNvSpPr txBox="1"/>
                  <p:nvPr/>
                </p:nvSpPr>
                <p:spPr>
                  <a:xfrm>
                    <a:off x="4684284" y="4382165"/>
                    <a:ext cx="86805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a14:m>
                    <a:r>
                      <a:rPr lang="en-US" sz="20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8" name="文本框 1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4284" y="4382165"/>
                    <a:ext cx="868057" cy="4001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2" name="直接连接符 61"/>
            <p:cNvCxnSpPr>
              <a:endCxn id="63" idx="0"/>
            </p:cNvCxnSpPr>
            <p:nvPr/>
          </p:nvCxnSpPr>
          <p:spPr>
            <a:xfrm>
              <a:off x="4240702" y="3833151"/>
              <a:ext cx="0" cy="3828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右箭头 81"/>
          <p:cNvSpPr/>
          <p:nvPr/>
        </p:nvSpPr>
        <p:spPr>
          <a:xfrm>
            <a:off x="4077853" y="4558576"/>
            <a:ext cx="1109016" cy="320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文本框 82"/>
          <p:cNvSpPr txBox="1"/>
          <p:nvPr/>
        </p:nvSpPr>
        <p:spPr>
          <a:xfrm>
            <a:off x="3923014" y="3705217"/>
            <a:ext cx="1954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2.2</a:t>
            </a:r>
          </a:p>
          <a:p>
            <a:r>
              <a:rPr lang="en-US" dirty="0"/>
              <a:t>Double rotation</a:t>
            </a:r>
          </a:p>
        </p:txBody>
      </p:sp>
      <p:sp>
        <p:nvSpPr>
          <p:cNvPr id="84" name="右箭头 83"/>
          <p:cNvSpPr/>
          <p:nvPr/>
        </p:nvSpPr>
        <p:spPr>
          <a:xfrm>
            <a:off x="2981959" y="1810504"/>
            <a:ext cx="1109016" cy="320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/>
              <p:cNvSpPr txBox="1"/>
              <p:nvPr/>
            </p:nvSpPr>
            <p:spPr>
              <a:xfrm>
                <a:off x="3907336" y="2136471"/>
                <a:ext cx="986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36" y="2136471"/>
                <a:ext cx="986047" cy="369332"/>
              </a:xfrm>
              <a:prstGeom prst="rect">
                <a:avLst/>
              </a:prstGeom>
              <a:blipFill>
                <a:blip r:embed="rId1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组合 85"/>
          <p:cNvGrpSpPr/>
          <p:nvPr/>
        </p:nvGrpSpPr>
        <p:grpSpPr>
          <a:xfrm>
            <a:off x="4386096" y="1101446"/>
            <a:ext cx="2872579" cy="1869177"/>
            <a:chOff x="4386096" y="1101446"/>
            <a:chExt cx="2872579" cy="1869177"/>
          </a:xfrm>
        </p:grpSpPr>
        <p:grpSp>
          <p:nvGrpSpPr>
            <p:cNvPr id="87" name="Group 94">
              <a:extLst>
                <a:ext uri="{FF2B5EF4-FFF2-40B4-BE49-F238E27FC236}">
                  <a16:creationId xmlns:a16="http://schemas.microsoft.com/office/drawing/2014/main" id="{23C55A35-728F-8F48-AD60-138F46A846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612" y="1953106"/>
              <a:ext cx="353271" cy="400050"/>
              <a:chOff x="1488" y="2291"/>
              <a:chExt cx="323" cy="339"/>
            </a:xfrm>
          </p:grpSpPr>
          <p:sp>
            <p:nvSpPr>
              <p:cNvPr id="112" name="Oval 95">
                <a:extLst>
                  <a:ext uri="{FF2B5EF4-FFF2-40B4-BE49-F238E27FC236}">
                    <a16:creationId xmlns:a16="http://schemas.microsoft.com/office/drawing/2014/main" id="{BFED03F7-8EFC-1143-AF09-4704FF300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13" name="Text Box 96">
                <a:extLst>
                  <a:ext uri="{FF2B5EF4-FFF2-40B4-BE49-F238E27FC236}">
                    <a16:creationId xmlns:a16="http://schemas.microsoft.com/office/drawing/2014/main" id="{79D61CA6-B27F-324E-A5A2-6A4DE6B43D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8" y="2291"/>
                <a:ext cx="313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3</a:t>
                </a:r>
              </a:p>
            </p:txBody>
          </p:sp>
        </p:grpSp>
        <p:grpSp>
          <p:nvGrpSpPr>
            <p:cNvPr id="88" name="Group 97">
              <a:extLst>
                <a:ext uri="{FF2B5EF4-FFF2-40B4-BE49-F238E27FC236}">
                  <a16:creationId xmlns:a16="http://schemas.microsoft.com/office/drawing/2014/main" id="{8106AE45-A007-FC44-8F71-31FEF5F7B7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6096" y="2520715"/>
              <a:ext cx="325420" cy="400050"/>
              <a:chOff x="1479" y="2335"/>
              <a:chExt cx="298" cy="336"/>
            </a:xfrm>
          </p:grpSpPr>
          <p:sp>
            <p:nvSpPr>
              <p:cNvPr id="110" name="Oval 98">
                <a:extLst>
                  <a:ext uri="{FF2B5EF4-FFF2-40B4-BE49-F238E27FC236}">
                    <a16:creationId xmlns:a16="http://schemas.microsoft.com/office/drawing/2014/main" id="{12D3B8C5-01E6-3347-8FD0-0789B6F8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9" y="2336"/>
                <a:ext cx="288" cy="28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11" name="Text Box 99">
                <a:extLst>
                  <a:ext uri="{FF2B5EF4-FFF2-40B4-BE49-F238E27FC236}">
                    <a16:creationId xmlns:a16="http://schemas.microsoft.com/office/drawing/2014/main" id="{31E159A3-EEAD-1646-9276-C6024B841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2" y="2335"/>
                <a:ext cx="295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2</a:t>
                </a:r>
              </a:p>
            </p:txBody>
          </p:sp>
        </p:grpSp>
        <p:grpSp>
          <p:nvGrpSpPr>
            <p:cNvPr id="89" name="Group 100">
              <a:extLst>
                <a:ext uri="{FF2B5EF4-FFF2-40B4-BE49-F238E27FC236}">
                  <a16:creationId xmlns:a16="http://schemas.microsoft.com/office/drawing/2014/main" id="{1EDA855D-4DF1-E54D-B450-E6E308A493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5559" y="1878423"/>
              <a:ext cx="631784" cy="400050"/>
              <a:chOff x="1488" y="2296"/>
              <a:chExt cx="577" cy="336"/>
            </a:xfrm>
          </p:grpSpPr>
          <p:sp>
            <p:nvSpPr>
              <p:cNvPr id="108" name="Oval 101">
                <a:extLst>
                  <a:ext uri="{FF2B5EF4-FFF2-40B4-BE49-F238E27FC236}">
                    <a16:creationId xmlns:a16="http://schemas.microsoft.com/office/drawing/2014/main" id="{77E4065A-620F-A34D-8AD0-9AF5F3C6D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09" name="Text Box 102">
                <a:extLst>
                  <a:ext uri="{FF2B5EF4-FFF2-40B4-BE49-F238E27FC236}">
                    <a16:creationId xmlns:a16="http://schemas.microsoft.com/office/drawing/2014/main" id="{E5959873-B227-E145-A520-504279A618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296"/>
                <a:ext cx="577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7</a:t>
                </a:r>
              </a:p>
            </p:txBody>
          </p:sp>
        </p:grpSp>
        <p:grpSp>
          <p:nvGrpSpPr>
            <p:cNvPr id="90" name="Group 115">
              <a:extLst>
                <a:ext uri="{FF2B5EF4-FFF2-40B4-BE49-F238E27FC236}">
                  <a16:creationId xmlns:a16="http://schemas.microsoft.com/office/drawing/2014/main" id="{1E7BA5D4-9EEC-104A-A870-4A2DA2CCB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81685" y="1101446"/>
              <a:ext cx="341544" cy="400050"/>
              <a:chOff x="1244" y="2245"/>
              <a:chExt cx="313" cy="337"/>
            </a:xfrm>
          </p:grpSpPr>
          <p:sp>
            <p:nvSpPr>
              <p:cNvPr id="106" name="Oval 116">
                <a:extLst>
                  <a:ext uri="{FF2B5EF4-FFF2-40B4-BE49-F238E27FC236}">
                    <a16:creationId xmlns:a16="http://schemas.microsoft.com/office/drawing/2014/main" id="{3A97202A-B07A-DC40-877F-66061112E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248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07" name="Text Box 117">
                <a:extLst>
                  <a:ext uri="{FF2B5EF4-FFF2-40B4-BE49-F238E27FC236}">
                    <a16:creationId xmlns:a16="http://schemas.microsoft.com/office/drawing/2014/main" id="{275155DD-092B-2D49-AE77-B20BD98AF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4" y="2245"/>
                <a:ext cx="313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5</a:t>
                </a:r>
              </a:p>
            </p:txBody>
          </p:sp>
        </p:grpSp>
        <p:grpSp>
          <p:nvGrpSpPr>
            <p:cNvPr id="91" name="Group 118">
              <a:extLst>
                <a:ext uri="{FF2B5EF4-FFF2-40B4-BE49-F238E27FC236}">
                  <a16:creationId xmlns:a16="http://schemas.microsoft.com/office/drawing/2014/main" id="{BB0D9B58-BD6D-2B43-B506-2E496A9F44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336" y="2570573"/>
              <a:ext cx="341544" cy="400050"/>
              <a:chOff x="1487" y="2297"/>
              <a:chExt cx="313" cy="337"/>
            </a:xfrm>
          </p:grpSpPr>
          <p:sp>
            <p:nvSpPr>
              <p:cNvPr id="104" name="Oval 119">
                <a:extLst>
                  <a:ext uri="{FF2B5EF4-FFF2-40B4-BE49-F238E27FC236}">
                    <a16:creationId xmlns:a16="http://schemas.microsoft.com/office/drawing/2014/main" id="{6DE4CD63-3775-9747-BB95-DA11D9A64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05" name="Text Box 120">
                <a:extLst>
                  <a:ext uri="{FF2B5EF4-FFF2-40B4-BE49-F238E27FC236}">
                    <a16:creationId xmlns:a16="http://schemas.microsoft.com/office/drawing/2014/main" id="{9A863A2B-1ECF-1446-B60D-8DBAA0C084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7" y="2297"/>
                <a:ext cx="313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9</a:t>
                </a:r>
              </a:p>
            </p:txBody>
          </p:sp>
        </p:grpSp>
        <p:sp>
          <p:nvSpPr>
            <p:cNvPr id="92" name="Line 121">
              <a:extLst>
                <a:ext uri="{FF2B5EF4-FFF2-40B4-BE49-F238E27FC236}">
                  <a16:creationId xmlns:a16="http://schemas.microsoft.com/office/drawing/2014/main" id="{FDA6CD37-40C9-4C43-BAEC-4AEFB181D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1585" y="2256320"/>
              <a:ext cx="220467" cy="29003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93" name="Line 122">
              <a:extLst>
                <a:ext uri="{FF2B5EF4-FFF2-40B4-BE49-F238E27FC236}">
                  <a16:creationId xmlns:a16="http://schemas.microsoft.com/office/drawing/2014/main" id="{71CE3D80-18FC-5444-BF83-8D55FA0F1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3223" y="1440187"/>
              <a:ext cx="493642" cy="50173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94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6204" y="1420357"/>
              <a:ext cx="418836" cy="56172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95" name="Line 126">
              <a:extLst>
                <a:ext uri="{FF2B5EF4-FFF2-40B4-BE49-F238E27FC236}">
                  <a16:creationId xmlns:a16="http://schemas.microsoft.com/office/drawing/2014/main" id="{18386C9E-6C82-0740-ABAD-B90346A3A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5177" y="2226085"/>
              <a:ext cx="313693" cy="45561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/>
                <p:cNvSpPr txBox="1"/>
                <p:nvPr/>
              </p:nvSpPr>
              <p:spPr>
                <a:xfrm>
                  <a:off x="4537011" y="1273572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:2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文本框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7011" y="1273572"/>
                  <a:ext cx="986047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/>
                <p:cNvSpPr txBox="1"/>
                <p:nvPr/>
              </p:nvSpPr>
              <p:spPr>
                <a:xfrm>
                  <a:off x="5800136" y="1279131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:2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文本框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0136" y="1279131"/>
                  <a:ext cx="986047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/>
                <p:cNvSpPr txBox="1"/>
                <p:nvPr/>
              </p:nvSpPr>
              <p:spPr>
                <a:xfrm>
                  <a:off x="6272628" y="2053602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1" name="文本框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628" y="2053602"/>
                  <a:ext cx="986047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0165" y="2308312"/>
              <a:ext cx="228507" cy="32414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5149278" y="2561517"/>
              <a:ext cx="341544" cy="400050"/>
              <a:chOff x="5166553" y="2588177"/>
              <a:chExt cx="341544" cy="400050"/>
            </a:xfrm>
          </p:grpSpPr>
          <p:sp>
            <p:nvSpPr>
              <p:cNvPr id="102" name="Text Box 99">
                <a:extLst>
                  <a:ext uri="{FF2B5EF4-FFF2-40B4-BE49-F238E27FC236}">
                    <a16:creationId xmlns:a16="http://schemas.microsoft.com/office/drawing/2014/main" id="{31E159A3-EEAD-1646-9276-C6024B841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66553" y="2588177"/>
                <a:ext cx="341544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4</a:t>
                </a:r>
              </a:p>
            </p:txBody>
          </p:sp>
          <p:sp>
            <p:nvSpPr>
              <p:cNvPr id="103" name="Oval 98">
                <a:extLst>
                  <a:ext uri="{FF2B5EF4-FFF2-40B4-BE49-F238E27FC236}">
                    <a16:creationId xmlns:a16="http://schemas.microsoft.com/office/drawing/2014/main" id="{12D3B8C5-01E6-3347-8FD0-0789B6F8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5886" y="2609609"/>
                <a:ext cx="314936" cy="340519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/>
                <p:cNvSpPr txBox="1"/>
                <p:nvPr/>
              </p:nvSpPr>
              <p:spPr>
                <a:xfrm>
                  <a:off x="4979347" y="2200913"/>
                  <a:ext cx="986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:1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6" name="文本框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347" y="2200913"/>
                  <a:ext cx="986047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5082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/>
      <p:bldP spid="84" grpId="0" animBg="1"/>
      <p:bldP spid="8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AVL-Tree Deletion (Delete 11)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AVL-Tree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185" name="组合 184"/>
          <p:cNvGrpSpPr/>
          <p:nvPr/>
        </p:nvGrpSpPr>
        <p:grpSpPr>
          <a:xfrm>
            <a:off x="301065" y="929483"/>
            <a:ext cx="2802799" cy="2789755"/>
            <a:chOff x="301065" y="929483"/>
            <a:chExt cx="2802799" cy="2789755"/>
          </a:xfrm>
        </p:grpSpPr>
        <p:grpSp>
          <p:nvGrpSpPr>
            <p:cNvPr id="6" name="Group 94">
              <a:extLst>
                <a:ext uri="{FF2B5EF4-FFF2-40B4-BE49-F238E27FC236}">
                  <a16:creationId xmlns:a16="http://schemas.microsoft.com/office/drawing/2014/main" id="{23C55A35-728F-8F48-AD60-138F46A846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4169" y="929483"/>
              <a:ext cx="341544" cy="405082"/>
              <a:chOff x="1471" y="2304"/>
              <a:chExt cx="313" cy="343"/>
            </a:xfrm>
          </p:grpSpPr>
          <p:sp>
            <p:nvSpPr>
              <p:cNvPr id="7" name="Oval 95">
                <a:extLst>
                  <a:ext uri="{FF2B5EF4-FFF2-40B4-BE49-F238E27FC236}">
                    <a16:creationId xmlns:a16="http://schemas.microsoft.com/office/drawing/2014/main" id="{BFED03F7-8EFC-1143-AF09-4704FF300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8" name="Text Box 96">
                <a:extLst>
                  <a:ext uri="{FF2B5EF4-FFF2-40B4-BE49-F238E27FC236}">
                    <a16:creationId xmlns:a16="http://schemas.microsoft.com/office/drawing/2014/main" id="{79D61CA6-B27F-324E-A5A2-6A4DE6B43D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1" y="2308"/>
                <a:ext cx="313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8</a:t>
                </a:r>
              </a:p>
            </p:txBody>
          </p:sp>
        </p:grpSp>
        <p:grpSp>
          <p:nvGrpSpPr>
            <p:cNvPr id="9" name="Group 97">
              <a:extLst>
                <a:ext uri="{FF2B5EF4-FFF2-40B4-BE49-F238E27FC236}">
                  <a16:creationId xmlns:a16="http://schemas.microsoft.com/office/drawing/2014/main" id="{8106AE45-A007-FC44-8F71-31FEF5F7B7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5547" y="1634334"/>
              <a:ext cx="341544" cy="400050"/>
              <a:chOff x="1488" y="2271"/>
              <a:chExt cx="313" cy="336"/>
            </a:xfrm>
          </p:grpSpPr>
          <p:sp>
            <p:nvSpPr>
              <p:cNvPr id="10" name="Oval 98">
                <a:extLst>
                  <a:ext uri="{FF2B5EF4-FFF2-40B4-BE49-F238E27FC236}">
                    <a16:creationId xmlns:a16="http://schemas.microsoft.com/office/drawing/2014/main" id="{12D3B8C5-01E6-3347-8FD0-0789B6F8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89"/>
                <a:ext cx="288" cy="286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1" name="Text Box 99">
                <a:extLst>
                  <a:ext uri="{FF2B5EF4-FFF2-40B4-BE49-F238E27FC236}">
                    <a16:creationId xmlns:a16="http://schemas.microsoft.com/office/drawing/2014/main" id="{31E159A3-EEAD-1646-9276-C6024B841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9" y="2271"/>
                <a:ext cx="312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3</a:t>
                </a:r>
              </a:p>
            </p:txBody>
          </p:sp>
        </p:grpSp>
        <p:grpSp>
          <p:nvGrpSpPr>
            <p:cNvPr id="12" name="Group 100">
              <a:extLst>
                <a:ext uri="{FF2B5EF4-FFF2-40B4-BE49-F238E27FC236}">
                  <a16:creationId xmlns:a16="http://schemas.microsoft.com/office/drawing/2014/main" id="{1EDA855D-4DF1-E54D-B450-E6E308A493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7487" y="1670055"/>
              <a:ext cx="631783" cy="369094"/>
              <a:chOff x="1433" y="2302"/>
              <a:chExt cx="577" cy="310"/>
            </a:xfrm>
          </p:grpSpPr>
          <p:sp>
            <p:nvSpPr>
              <p:cNvPr id="13" name="Oval 101">
                <a:extLst>
                  <a:ext uri="{FF2B5EF4-FFF2-40B4-BE49-F238E27FC236}">
                    <a16:creationId xmlns:a16="http://schemas.microsoft.com/office/drawing/2014/main" id="{77E4065A-620F-A34D-8AD0-9AF5F3C6D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4" name="Text Box 102">
                <a:extLst>
                  <a:ext uri="{FF2B5EF4-FFF2-40B4-BE49-F238E27FC236}">
                    <a16:creationId xmlns:a16="http://schemas.microsoft.com/office/drawing/2014/main" id="{E5959873-B227-E145-A520-504279A618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3" y="2302"/>
                <a:ext cx="57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>
                    <a:latin typeface="+mn-lt"/>
                  </a:rPr>
                  <a:t>11</a:t>
                </a:r>
              </a:p>
            </p:txBody>
          </p:sp>
        </p:grpSp>
        <p:grpSp>
          <p:nvGrpSpPr>
            <p:cNvPr id="15" name="Group 115">
              <a:extLst>
                <a:ext uri="{FF2B5EF4-FFF2-40B4-BE49-F238E27FC236}">
                  <a16:creationId xmlns:a16="http://schemas.microsoft.com/office/drawing/2014/main" id="{1E7BA5D4-9EEC-104A-A870-4A2DA2CCB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4220" y="2224884"/>
              <a:ext cx="364998" cy="400050"/>
              <a:chOff x="646" y="2188"/>
              <a:chExt cx="334" cy="337"/>
            </a:xfrm>
          </p:grpSpPr>
          <p:sp>
            <p:nvSpPr>
              <p:cNvPr id="16" name="Oval 116">
                <a:extLst>
                  <a:ext uri="{FF2B5EF4-FFF2-40B4-BE49-F238E27FC236}">
                    <a16:creationId xmlns:a16="http://schemas.microsoft.com/office/drawing/2014/main" id="{3A97202A-B07A-DC40-877F-66061112E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" y="2191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7" name="Text Box 117">
                <a:extLst>
                  <a:ext uri="{FF2B5EF4-FFF2-40B4-BE49-F238E27FC236}">
                    <a16:creationId xmlns:a16="http://schemas.microsoft.com/office/drawing/2014/main" id="{275155DD-092B-2D49-AE77-B20BD98AF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" y="2188"/>
                <a:ext cx="313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6</a:t>
                </a:r>
              </a:p>
            </p:txBody>
          </p:sp>
        </p:grpSp>
        <p:grpSp>
          <p:nvGrpSpPr>
            <p:cNvPr id="18" name="Group 118">
              <a:extLst>
                <a:ext uri="{FF2B5EF4-FFF2-40B4-BE49-F238E27FC236}">
                  <a16:creationId xmlns:a16="http://schemas.microsoft.com/office/drawing/2014/main" id="{BB0D9B58-BD6D-2B43-B506-2E496A9F44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6833" y="2363372"/>
              <a:ext cx="467031" cy="369186"/>
              <a:chOff x="1436" y="2304"/>
              <a:chExt cx="428" cy="311"/>
            </a:xfrm>
          </p:grpSpPr>
          <p:sp>
            <p:nvSpPr>
              <p:cNvPr id="19" name="Oval 119">
                <a:extLst>
                  <a:ext uri="{FF2B5EF4-FFF2-40B4-BE49-F238E27FC236}">
                    <a16:creationId xmlns:a16="http://schemas.microsoft.com/office/drawing/2014/main" id="{6DE4CD63-3775-9747-BB95-DA11D9A64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20" name="Text Box 120">
                <a:extLst>
                  <a:ext uri="{FF2B5EF4-FFF2-40B4-BE49-F238E27FC236}">
                    <a16:creationId xmlns:a16="http://schemas.microsoft.com/office/drawing/2014/main" id="{9A863A2B-1ECF-1446-B60D-8DBAA0C084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6" y="2304"/>
                <a:ext cx="428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b="1" dirty="0">
                    <a:latin typeface="+mn-lt"/>
                  </a:rPr>
                  <a:t>12</a:t>
                </a:r>
              </a:p>
            </p:txBody>
          </p:sp>
        </p:grpSp>
        <p:sp>
          <p:nvSpPr>
            <p:cNvPr id="21" name="Line 121">
              <a:extLst>
                <a:ext uri="{FF2B5EF4-FFF2-40B4-BE49-F238E27FC236}">
                  <a16:creationId xmlns:a16="http://schemas.microsoft.com/office/drawing/2014/main" id="{FDA6CD37-40C9-4C43-BAEC-4AEFB181D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7169" y="1215235"/>
              <a:ext cx="374298" cy="49093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2" name="Line 122">
              <a:extLst>
                <a:ext uri="{FF2B5EF4-FFF2-40B4-BE49-F238E27FC236}">
                  <a16:creationId xmlns:a16="http://schemas.microsoft.com/office/drawing/2014/main" id="{71CE3D80-18FC-5444-BF83-8D55FA0F1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2550" y="1215234"/>
              <a:ext cx="366464" cy="51117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3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2754" y="1978822"/>
              <a:ext cx="63032" cy="25876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4" name="Line 126">
              <a:extLst>
                <a:ext uri="{FF2B5EF4-FFF2-40B4-BE49-F238E27FC236}">
                  <a16:creationId xmlns:a16="http://schemas.microsoft.com/office/drawing/2014/main" id="{18386C9E-6C82-0740-ABAD-B90346A3A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7326" y="2010572"/>
              <a:ext cx="313693" cy="45561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5" name="Text Box 99">
              <a:extLst>
                <a:ext uri="{FF2B5EF4-FFF2-40B4-BE49-F238E27FC236}">
                  <a16:creationId xmlns:a16="http://schemas.microsoft.com/office/drawing/2014/main" id="{31E159A3-EEAD-1646-9276-C6024B841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974" y="2238378"/>
              <a:ext cx="341544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+mn-lt"/>
                </a:rPr>
                <a:t>2</a:t>
              </a:r>
            </a:p>
          </p:txBody>
        </p:sp>
        <p:sp>
          <p:nvSpPr>
            <p:cNvPr id="26" name="Line 121">
              <a:extLst>
                <a:ext uri="{FF2B5EF4-FFF2-40B4-BE49-F238E27FC236}">
                  <a16:creationId xmlns:a16="http://schemas.microsoft.com/office/drawing/2014/main" id="{FDA6CD37-40C9-4C43-BAEC-4AEFB181D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3403" y="1956454"/>
              <a:ext cx="184897" cy="32175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7" name="Oval 98">
              <a:extLst>
                <a:ext uri="{FF2B5EF4-FFF2-40B4-BE49-F238E27FC236}">
                  <a16:creationId xmlns:a16="http://schemas.microsoft.com/office/drawing/2014/main" id="{12D3B8C5-01E6-3347-8FD0-0789B6F87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307" y="2259810"/>
              <a:ext cx="314936" cy="34051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8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4438" y="2532860"/>
              <a:ext cx="184770" cy="26180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931893" y="2750823"/>
              <a:ext cx="341544" cy="400050"/>
              <a:chOff x="1176767" y="3269767"/>
              <a:chExt cx="341544" cy="400050"/>
            </a:xfrm>
          </p:grpSpPr>
          <p:sp>
            <p:nvSpPr>
              <p:cNvPr id="30" name="Text Box 99">
                <a:extLst>
                  <a:ext uri="{FF2B5EF4-FFF2-40B4-BE49-F238E27FC236}">
                    <a16:creationId xmlns:a16="http://schemas.microsoft.com/office/drawing/2014/main" id="{31E159A3-EEAD-1646-9276-C6024B841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6767" y="3269767"/>
                <a:ext cx="341544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5</a:t>
                </a:r>
              </a:p>
            </p:txBody>
          </p:sp>
          <p:sp>
            <p:nvSpPr>
              <p:cNvPr id="31" name="Oval 98">
                <a:extLst>
                  <a:ext uri="{FF2B5EF4-FFF2-40B4-BE49-F238E27FC236}">
                    <a16:creationId xmlns:a16="http://schemas.microsoft.com/office/drawing/2014/main" id="{12D3B8C5-01E6-3347-8FD0-0789B6F8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6100" y="3291199"/>
                <a:ext cx="314936" cy="340519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grpSp>
          <p:nvGrpSpPr>
            <p:cNvPr id="32" name="Group 115">
              <a:extLst>
                <a:ext uri="{FF2B5EF4-FFF2-40B4-BE49-F238E27FC236}">
                  <a16:creationId xmlns:a16="http://schemas.microsoft.com/office/drawing/2014/main" id="{1E7BA5D4-9EEC-104A-A870-4A2DA2CCB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1020" y="2801661"/>
              <a:ext cx="364998" cy="400050"/>
              <a:chOff x="646" y="2188"/>
              <a:chExt cx="334" cy="337"/>
            </a:xfrm>
          </p:grpSpPr>
          <p:sp>
            <p:nvSpPr>
              <p:cNvPr id="33" name="Oval 116">
                <a:extLst>
                  <a:ext uri="{FF2B5EF4-FFF2-40B4-BE49-F238E27FC236}">
                    <a16:creationId xmlns:a16="http://schemas.microsoft.com/office/drawing/2014/main" id="{3A97202A-B07A-DC40-877F-66061112E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" y="2191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34" name="Text Box 117">
                <a:extLst>
                  <a:ext uri="{FF2B5EF4-FFF2-40B4-BE49-F238E27FC236}">
                    <a16:creationId xmlns:a16="http://schemas.microsoft.com/office/drawing/2014/main" id="{275155DD-092B-2D49-AE77-B20BD98AF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" y="2188"/>
                <a:ext cx="313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7</a:t>
                </a:r>
              </a:p>
            </p:txBody>
          </p:sp>
        </p:grpSp>
        <p:sp>
          <p:nvSpPr>
            <p:cNvPr id="35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707" y="2532860"/>
              <a:ext cx="140039" cy="297989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6" name="Text Box 99">
              <a:extLst>
                <a:ext uri="{FF2B5EF4-FFF2-40B4-BE49-F238E27FC236}">
                  <a16:creationId xmlns:a16="http://schemas.microsoft.com/office/drawing/2014/main" id="{31E159A3-EEAD-1646-9276-C6024B841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065" y="2738642"/>
              <a:ext cx="341544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+mn-lt"/>
                </a:rPr>
                <a:t>1</a:t>
              </a:r>
            </a:p>
          </p:txBody>
        </p:sp>
        <p:sp>
          <p:nvSpPr>
            <p:cNvPr id="37" name="Line 121">
              <a:extLst>
                <a:ext uri="{FF2B5EF4-FFF2-40B4-BE49-F238E27FC236}">
                  <a16:creationId xmlns:a16="http://schemas.microsoft.com/office/drawing/2014/main" id="{FDA6CD37-40C9-4C43-BAEC-4AEFB181D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2306" y="2548274"/>
              <a:ext cx="160698" cy="246389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8" name="Oval 98">
              <a:extLst>
                <a:ext uri="{FF2B5EF4-FFF2-40B4-BE49-F238E27FC236}">
                  <a16:creationId xmlns:a16="http://schemas.microsoft.com/office/drawing/2014/main" id="{12D3B8C5-01E6-3347-8FD0-0789B6F87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98" y="2760074"/>
              <a:ext cx="314936" cy="34051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39" name="Group 115">
              <a:extLst>
                <a:ext uri="{FF2B5EF4-FFF2-40B4-BE49-F238E27FC236}">
                  <a16:creationId xmlns:a16="http://schemas.microsoft.com/office/drawing/2014/main" id="{1E7BA5D4-9EEC-104A-A870-4A2DA2CCB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7314" y="2207704"/>
              <a:ext cx="349699" cy="400050"/>
              <a:chOff x="614" y="2176"/>
              <a:chExt cx="320" cy="337"/>
            </a:xfrm>
          </p:grpSpPr>
          <p:sp>
            <p:nvSpPr>
              <p:cNvPr id="40" name="Oval 116">
                <a:extLst>
                  <a:ext uri="{FF2B5EF4-FFF2-40B4-BE49-F238E27FC236}">
                    <a16:creationId xmlns:a16="http://schemas.microsoft.com/office/drawing/2014/main" id="{3A97202A-B07A-DC40-877F-66061112E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" y="2191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1" name="Text Box 117">
                <a:extLst>
                  <a:ext uri="{FF2B5EF4-FFF2-40B4-BE49-F238E27FC236}">
                    <a16:creationId xmlns:a16="http://schemas.microsoft.com/office/drawing/2014/main" id="{275155DD-092B-2D49-AE77-B20BD98AF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" y="2176"/>
                <a:ext cx="313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9</a:t>
                </a:r>
              </a:p>
            </p:txBody>
          </p:sp>
        </p:grpSp>
        <p:grpSp>
          <p:nvGrpSpPr>
            <p:cNvPr id="42" name="Group 115">
              <a:extLst>
                <a:ext uri="{FF2B5EF4-FFF2-40B4-BE49-F238E27FC236}">
                  <a16:creationId xmlns:a16="http://schemas.microsoft.com/office/drawing/2014/main" id="{1E7BA5D4-9EEC-104A-A870-4A2DA2CCB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5867" y="2802289"/>
              <a:ext cx="466630" cy="383431"/>
              <a:chOff x="579" y="2191"/>
              <a:chExt cx="427" cy="323"/>
            </a:xfrm>
          </p:grpSpPr>
          <p:sp>
            <p:nvSpPr>
              <p:cNvPr id="43" name="Oval 116">
                <a:extLst>
                  <a:ext uri="{FF2B5EF4-FFF2-40B4-BE49-F238E27FC236}">
                    <a16:creationId xmlns:a16="http://schemas.microsoft.com/office/drawing/2014/main" id="{3A97202A-B07A-DC40-877F-66061112E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" y="2191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4" name="Text Box 117">
                <a:extLst>
                  <a:ext uri="{FF2B5EF4-FFF2-40B4-BE49-F238E27FC236}">
                    <a16:creationId xmlns:a16="http://schemas.microsoft.com/office/drawing/2014/main" id="{275155DD-092B-2D49-AE77-B20BD98AF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" y="2203"/>
                <a:ext cx="427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b="1" dirty="0">
                    <a:latin typeface="+mn-lt"/>
                  </a:rPr>
                  <a:t>10</a:t>
                </a:r>
              </a:p>
            </p:txBody>
          </p:sp>
        </p:grpSp>
        <p:sp>
          <p:nvSpPr>
            <p:cNvPr id="45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5842" y="2567392"/>
              <a:ext cx="130967" cy="2605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6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81578" y="1991240"/>
              <a:ext cx="176735" cy="23945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7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6051" y="3101225"/>
              <a:ext cx="184770" cy="26180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643506" y="3319188"/>
              <a:ext cx="341544" cy="400050"/>
              <a:chOff x="1176767" y="3269767"/>
              <a:chExt cx="341544" cy="400050"/>
            </a:xfrm>
          </p:grpSpPr>
          <p:sp>
            <p:nvSpPr>
              <p:cNvPr id="49" name="Text Box 99">
                <a:extLst>
                  <a:ext uri="{FF2B5EF4-FFF2-40B4-BE49-F238E27FC236}">
                    <a16:creationId xmlns:a16="http://schemas.microsoft.com/office/drawing/2014/main" id="{31E159A3-EEAD-1646-9276-C6024B841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6767" y="3269767"/>
                <a:ext cx="341544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4</a:t>
                </a:r>
              </a:p>
            </p:txBody>
          </p:sp>
          <p:sp>
            <p:nvSpPr>
              <p:cNvPr id="50" name="Oval 98">
                <a:extLst>
                  <a:ext uri="{FF2B5EF4-FFF2-40B4-BE49-F238E27FC236}">
                    <a16:creationId xmlns:a16="http://schemas.microsoft.com/office/drawing/2014/main" id="{12D3B8C5-01E6-3347-8FD0-0789B6F8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6100" y="3291199"/>
                <a:ext cx="314936" cy="340519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</p:grpSp>
      </p:grpSp>
      <p:sp>
        <p:nvSpPr>
          <p:cNvPr id="51" name="右箭头 50"/>
          <p:cNvSpPr/>
          <p:nvPr/>
        </p:nvSpPr>
        <p:spPr>
          <a:xfrm>
            <a:off x="2907039" y="1801082"/>
            <a:ext cx="962343" cy="381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" name="组合 185"/>
          <p:cNvGrpSpPr/>
          <p:nvPr/>
        </p:nvGrpSpPr>
        <p:grpSpPr>
          <a:xfrm>
            <a:off x="3397062" y="955108"/>
            <a:ext cx="2421781" cy="2789755"/>
            <a:chOff x="3397062" y="955108"/>
            <a:chExt cx="2421781" cy="2789755"/>
          </a:xfrm>
        </p:grpSpPr>
        <p:grpSp>
          <p:nvGrpSpPr>
            <p:cNvPr id="52" name="Group 94">
              <a:extLst>
                <a:ext uri="{FF2B5EF4-FFF2-40B4-BE49-F238E27FC236}">
                  <a16:creationId xmlns:a16="http://schemas.microsoft.com/office/drawing/2014/main" id="{23C55A35-728F-8F48-AD60-138F46A846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0166" y="955108"/>
              <a:ext cx="341544" cy="405082"/>
              <a:chOff x="1471" y="2304"/>
              <a:chExt cx="313" cy="343"/>
            </a:xfrm>
          </p:grpSpPr>
          <p:sp>
            <p:nvSpPr>
              <p:cNvPr id="53" name="Oval 95">
                <a:extLst>
                  <a:ext uri="{FF2B5EF4-FFF2-40B4-BE49-F238E27FC236}">
                    <a16:creationId xmlns:a16="http://schemas.microsoft.com/office/drawing/2014/main" id="{BFED03F7-8EFC-1143-AF09-4704FF300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54" name="Text Box 96">
                <a:extLst>
                  <a:ext uri="{FF2B5EF4-FFF2-40B4-BE49-F238E27FC236}">
                    <a16:creationId xmlns:a16="http://schemas.microsoft.com/office/drawing/2014/main" id="{79D61CA6-B27F-324E-A5A2-6A4DE6B43D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1" y="2308"/>
                <a:ext cx="313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8</a:t>
                </a:r>
              </a:p>
            </p:txBody>
          </p:sp>
        </p:grpSp>
        <p:grpSp>
          <p:nvGrpSpPr>
            <p:cNvPr id="55" name="Group 97">
              <a:extLst>
                <a:ext uri="{FF2B5EF4-FFF2-40B4-BE49-F238E27FC236}">
                  <a16:creationId xmlns:a16="http://schemas.microsoft.com/office/drawing/2014/main" id="{8106AE45-A007-FC44-8F71-31FEF5F7B7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1544" y="1659959"/>
              <a:ext cx="341544" cy="400050"/>
              <a:chOff x="1488" y="2271"/>
              <a:chExt cx="313" cy="336"/>
            </a:xfrm>
          </p:grpSpPr>
          <p:sp>
            <p:nvSpPr>
              <p:cNvPr id="56" name="Oval 98">
                <a:extLst>
                  <a:ext uri="{FF2B5EF4-FFF2-40B4-BE49-F238E27FC236}">
                    <a16:creationId xmlns:a16="http://schemas.microsoft.com/office/drawing/2014/main" id="{12D3B8C5-01E6-3347-8FD0-0789B6F8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89"/>
                <a:ext cx="288" cy="286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57" name="Text Box 99">
                <a:extLst>
                  <a:ext uri="{FF2B5EF4-FFF2-40B4-BE49-F238E27FC236}">
                    <a16:creationId xmlns:a16="http://schemas.microsoft.com/office/drawing/2014/main" id="{31E159A3-EEAD-1646-9276-C6024B841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9" y="2271"/>
                <a:ext cx="312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3</a:t>
                </a:r>
              </a:p>
            </p:txBody>
          </p:sp>
        </p:grpSp>
        <p:grpSp>
          <p:nvGrpSpPr>
            <p:cNvPr id="58" name="Group 100">
              <a:extLst>
                <a:ext uri="{FF2B5EF4-FFF2-40B4-BE49-F238E27FC236}">
                  <a16:creationId xmlns:a16="http://schemas.microsoft.com/office/drawing/2014/main" id="{1EDA855D-4DF1-E54D-B450-E6E308A493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7060" y="1698063"/>
              <a:ext cx="631783" cy="372666"/>
              <a:chOff x="1418" y="2304"/>
              <a:chExt cx="577" cy="313"/>
            </a:xfrm>
          </p:grpSpPr>
          <p:sp>
            <p:nvSpPr>
              <p:cNvPr id="59" name="Oval 101">
                <a:extLst>
                  <a:ext uri="{FF2B5EF4-FFF2-40B4-BE49-F238E27FC236}">
                    <a16:creationId xmlns:a16="http://schemas.microsoft.com/office/drawing/2014/main" id="{77E4065A-620F-A34D-8AD0-9AF5F3C6D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60" name="Text Box 102">
                <a:extLst>
                  <a:ext uri="{FF2B5EF4-FFF2-40B4-BE49-F238E27FC236}">
                    <a16:creationId xmlns:a16="http://schemas.microsoft.com/office/drawing/2014/main" id="{E5959873-B227-E145-A520-504279A618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8" y="2307"/>
                <a:ext cx="57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>
                    <a:latin typeface="+mn-lt"/>
                  </a:rPr>
                  <a:t>12</a:t>
                </a:r>
              </a:p>
            </p:txBody>
          </p:sp>
        </p:grpSp>
        <p:grpSp>
          <p:nvGrpSpPr>
            <p:cNvPr id="61" name="Group 115">
              <a:extLst>
                <a:ext uri="{FF2B5EF4-FFF2-40B4-BE49-F238E27FC236}">
                  <a16:creationId xmlns:a16="http://schemas.microsoft.com/office/drawing/2014/main" id="{1E7BA5D4-9EEC-104A-A870-4A2DA2CCB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0217" y="2250509"/>
              <a:ext cx="364998" cy="400050"/>
              <a:chOff x="646" y="2188"/>
              <a:chExt cx="334" cy="337"/>
            </a:xfrm>
          </p:grpSpPr>
          <p:sp>
            <p:nvSpPr>
              <p:cNvPr id="62" name="Oval 116">
                <a:extLst>
                  <a:ext uri="{FF2B5EF4-FFF2-40B4-BE49-F238E27FC236}">
                    <a16:creationId xmlns:a16="http://schemas.microsoft.com/office/drawing/2014/main" id="{3A97202A-B07A-DC40-877F-66061112E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" y="2191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63" name="Text Box 117">
                <a:extLst>
                  <a:ext uri="{FF2B5EF4-FFF2-40B4-BE49-F238E27FC236}">
                    <a16:creationId xmlns:a16="http://schemas.microsoft.com/office/drawing/2014/main" id="{275155DD-092B-2D49-AE77-B20BD98AF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" y="2188"/>
                <a:ext cx="313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6</a:t>
                </a:r>
              </a:p>
            </p:txBody>
          </p:sp>
        </p:grpSp>
        <p:sp>
          <p:nvSpPr>
            <p:cNvPr id="64" name="Line 121">
              <a:extLst>
                <a:ext uri="{FF2B5EF4-FFF2-40B4-BE49-F238E27FC236}">
                  <a16:creationId xmlns:a16="http://schemas.microsoft.com/office/drawing/2014/main" id="{FDA6CD37-40C9-4C43-BAEC-4AEFB181D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3166" y="1240860"/>
              <a:ext cx="374298" cy="49093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65" name="Line 122">
              <a:extLst>
                <a:ext uri="{FF2B5EF4-FFF2-40B4-BE49-F238E27FC236}">
                  <a16:creationId xmlns:a16="http://schemas.microsoft.com/office/drawing/2014/main" id="{71CE3D80-18FC-5444-BF83-8D55FA0F1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8547" y="1240859"/>
              <a:ext cx="366464" cy="51117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66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8751" y="2004447"/>
              <a:ext cx="63032" cy="25876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67" name="Text Box 99">
              <a:extLst>
                <a:ext uri="{FF2B5EF4-FFF2-40B4-BE49-F238E27FC236}">
                  <a16:creationId xmlns:a16="http://schemas.microsoft.com/office/drawing/2014/main" id="{31E159A3-EEAD-1646-9276-C6024B841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971" y="2264003"/>
              <a:ext cx="341544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+mn-lt"/>
                </a:rPr>
                <a:t>2</a:t>
              </a:r>
            </a:p>
          </p:txBody>
        </p:sp>
        <p:sp>
          <p:nvSpPr>
            <p:cNvPr id="68" name="Line 121">
              <a:extLst>
                <a:ext uri="{FF2B5EF4-FFF2-40B4-BE49-F238E27FC236}">
                  <a16:creationId xmlns:a16="http://schemas.microsoft.com/office/drawing/2014/main" id="{FDA6CD37-40C9-4C43-BAEC-4AEFB181D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9400" y="1982079"/>
              <a:ext cx="184897" cy="32175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69" name="Oval 98">
              <a:extLst>
                <a:ext uri="{FF2B5EF4-FFF2-40B4-BE49-F238E27FC236}">
                  <a16:creationId xmlns:a16="http://schemas.microsoft.com/office/drawing/2014/main" id="{12D3B8C5-01E6-3347-8FD0-0789B6F87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304" y="2285435"/>
              <a:ext cx="314936" cy="34051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70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0435" y="2558485"/>
              <a:ext cx="184770" cy="26180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4027890" y="2776448"/>
              <a:ext cx="341544" cy="400050"/>
              <a:chOff x="1176767" y="3269767"/>
              <a:chExt cx="341544" cy="400050"/>
            </a:xfrm>
          </p:grpSpPr>
          <p:sp>
            <p:nvSpPr>
              <p:cNvPr id="72" name="Text Box 99">
                <a:extLst>
                  <a:ext uri="{FF2B5EF4-FFF2-40B4-BE49-F238E27FC236}">
                    <a16:creationId xmlns:a16="http://schemas.microsoft.com/office/drawing/2014/main" id="{31E159A3-EEAD-1646-9276-C6024B841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6767" y="3269767"/>
                <a:ext cx="341544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5</a:t>
                </a:r>
              </a:p>
            </p:txBody>
          </p:sp>
          <p:sp>
            <p:nvSpPr>
              <p:cNvPr id="73" name="Oval 98">
                <a:extLst>
                  <a:ext uri="{FF2B5EF4-FFF2-40B4-BE49-F238E27FC236}">
                    <a16:creationId xmlns:a16="http://schemas.microsoft.com/office/drawing/2014/main" id="{12D3B8C5-01E6-3347-8FD0-0789B6F8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6100" y="3291199"/>
                <a:ext cx="314936" cy="340519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grpSp>
          <p:nvGrpSpPr>
            <p:cNvPr id="74" name="Group 115">
              <a:extLst>
                <a:ext uri="{FF2B5EF4-FFF2-40B4-BE49-F238E27FC236}">
                  <a16:creationId xmlns:a16="http://schemas.microsoft.com/office/drawing/2014/main" id="{1E7BA5D4-9EEC-104A-A870-4A2DA2CCB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7017" y="2827286"/>
              <a:ext cx="364998" cy="400050"/>
              <a:chOff x="646" y="2188"/>
              <a:chExt cx="334" cy="337"/>
            </a:xfrm>
          </p:grpSpPr>
          <p:sp>
            <p:nvSpPr>
              <p:cNvPr id="75" name="Oval 116">
                <a:extLst>
                  <a:ext uri="{FF2B5EF4-FFF2-40B4-BE49-F238E27FC236}">
                    <a16:creationId xmlns:a16="http://schemas.microsoft.com/office/drawing/2014/main" id="{3A97202A-B07A-DC40-877F-66061112E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" y="2191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76" name="Text Box 117">
                <a:extLst>
                  <a:ext uri="{FF2B5EF4-FFF2-40B4-BE49-F238E27FC236}">
                    <a16:creationId xmlns:a16="http://schemas.microsoft.com/office/drawing/2014/main" id="{275155DD-092B-2D49-AE77-B20BD98AF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" y="2188"/>
                <a:ext cx="313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7</a:t>
                </a:r>
              </a:p>
            </p:txBody>
          </p:sp>
        </p:grpSp>
        <p:sp>
          <p:nvSpPr>
            <p:cNvPr id="77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4704" y="2558485"/>
              <a:ext cx="140039" cy="297989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78" name="Text Box 99">
              <a:extLst>
                <a:ext uri="{FF2B5EF4-FFF2-40B4-BE49-F238E27FC236}">
                  <a16:creationId xmlns:a16="http://schemas.microsoft.com/office/drawing/2014/main" id="{31E159A3-EEAD-1646-9276-C6024B841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7062" y="2764267"/>
              <a:ext cx="341544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+mn-lt"/>
                </a:rPr>
                <a:t>1</a:t>
              </a:r>
            </a:p>
          </p:txBody>
        </p:sp>
        <p:sp>
          <p:nvSpPr>
            <p:cNvPr id="79" name="Line 121">
              <a:extLst>
                <a:ext uri="{FF2B5EF4-FFF2-40B4-BE49-F238E27FC236}">
                  <a16:creationId xmlns:a16="http://schemas.microsoft.com/office/drawing/2014/main" id="{FDA6CD37-40C9-4C43-BAEC-4AEFB181D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8303" y="2573899"/>
              <a:ext cx="160698" cy="246389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12D3B8C5-01E6-3347-8FD0-0789B6F87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395" y="2785699"/>
              <a:ext cx="314936" cy="34051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81" name="Group 115">
              <a:extLst>
                <a:ext uri="{FF2B5EF4-FFF2-40B4-BE49-F238E27FC236}">
                  <a16:creationId xmlns:a16="http://schemas.microsoft.com/office/drawing/2014/main" id="{1E7BA5D4-9EEC-104A-A870-4A2DA2CCB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13311" y="2233329"/>
              <a:ext cx="349699" cy="400050"/>
              <a:chOff x="614" y="2176"/>
              <a:chExt cx="320" cy="337"/>
            </a:xfrm>
          </p:grpSpPr>
          <p:sp>
            <p:nvSpPr>
              <p:cNvPr id="82" name="Oval 116">
                <a:extLst>
                  <a:ext uri="{FF2B5EF4-FFF2-40B4-BE49-F238E27FC236}">
                    <a16:creationId xmlns:a16="http://schemas.microsoft.com/office/drawing/2014/main" id="{3A97202A-B07A-DC40-877F-66061112E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" y="2191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83" name="Text Box 117">
                <a:extLst>
                  <a:ext uri="{FF2B5EF4-FFF2-40B4-BE49-F238E27FC236}">
                    <a16:creationId xmlns:a16="http://schemas.microsoft.com/office/drawing/2014/main" id="{275155DD-092B-2D49-AE77-B20BD98AF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" y="2176"/>
                <a:ext cx="313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9</a:t>
                </a:r>
              </a:p>
            </p:txBody>
          </p:sp>
        </p:grpSp>
        <p:grpSp>
          <p:nvGrpSpPr>
            <p:cNvPr id="84" name="Group 115">
              <a:extLst>
                <a:ext uri="{FF2B5EF4-FFF2-40B4-BE49-F238E27FC236}">
                  <a16:creationId xmlns:a16="http://schemas.microsoft.com/office/drawing/2014/main" id="{1E7BA5D4-9EEC-104A-A870-4A2DA2CCB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1864" y="2827914"/>
              <a:ext cx="466630" cy="383431"/>
              <a:chOff x="579" y="2191"/>
              <a:chExt cx="427" cy="323"/>
            </a:xfrm>
          </p:grpSpPr>
          <p:sp>
            <p:nvSpPr>
              <p:cNvPr id="85" name="Oval 116">
                <a:extLst>
                  <a:ext uri="{FF2B5EF4-FFF2-40B4-BE49-F238E27FC236}">
                    <a16:creationId xmlns:a16="http://schemas.microsoft.com/office/drawing/2014/main" id="{3A97202A-B07A-DC40-877F-66061112E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" y="2191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86" name="Text Box 117">
                <a:extLst>
                  <a:ext uri="{FF2B5EF4-FFF2-40B4-BE49-F238E27FC236}">
                    <a16:creationId xmlns:a16="http://schemas.microsoft.com/office/drawing/2014/main" id="{275155DD-092B-2D49-AE77-B20BD98AF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" y="2203"/>
                <a:ext cx="427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b="1" dirty="0">
                    <a:latin typeface="+mn-lt"/>
                  </a:rPr>
                  <a:t>10</a:t>
                </a:r>
              </a:p>
            </p:txBody>
          </p:sp>
        </p:grpSp>
        <p:sp>
          <p:nvSpPr>
            <p:cNvPr id="87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1839" y="2593017"/>
              <a:ext cx="130967" cy="2605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88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77575" y="2016865"/>
              <a:ext cx="176735" cy="23945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89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2048" y="3126850"/>
              <a:ext cx="184770" cy="26180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3739503" y="3344813"/>
              <a:ext cx="341544" cy="400050"/>
              <a:chOff x="1176767" y="3269767"/>
              <a:chExt cx="341544" cy="400050"/>
            </a:xfrm>
          </p:grpSpPr>
          <p:sp>
            <p:nvSpPr>
              <p:cNvPr id="91" name="Text Box 99">
                <a:extLst>
                  <a:ext uri="{FF2B5EF4-FFF2-40B4-BE49-F238E27FC236}">
                    <a16:creationId xmlns:a16="http://schemas.microsoft.com/office/drawing/2014/main" id="{31E159A3-EEAD-1646-9276-C6024B841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6767" y="3269767"/>
                <a:ext cx="341544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4</a:t>
                </a:r>
              </a:p>
            </p:txBody>
          </p:sp>
          <p:sp>
            <p:nvSpPr>
              <p:cNvPr id="92" name="Oval 98">
                <a:extLst>
                  <a:ext uri="{FF2B5EF4-FFF2-40B4-BE49-F238E27FC236}">
                    <a16:creationId xmlns:a16="http://schemas.microsoft.com/office/drawing/2014/main" id="{12D3B8C5-01E6-3347-8FD0-0789B6F8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6100" y="3291199"/>
                <a:ext cx="314936" cy="340519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/>
              <p:cNvSpPr txBox="1"/>
              <p:nvPr/>
            </p:nvSpPr>
            <p:spPr>
              <a:xfrm>
                <a:off x="1095440" y="3161349"/>
                <a:ext cx="21719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Omit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>
                    <a:latin typeface="+mn-lt"/>
                  </a:rPr>
                  <a:t> for simplicity</a:t>
                </a:r>
              </a:p>
            </p:txBody>
          </p:sp>
        </mc:Choice>
        <mc:Fallback xmlns="">
          <p:sp>
            <p:nvSpPr>
              <p:cNvPr id="93" name="文本框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440" y="3161349"/>
                <a:ext cx="2171971" cy="707886"/>
              </a:xfrm>
              <a:prstGeom prst="rect">
                <a:avLst/>
              </a:prstGeom>
              <a:blipFill>
                <a:blip r:embed="rId2"/>
                <a:stretch>
                  <a:fillRect l="-3090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右箭头 93"/>
          <p:cNvSpPr/>
          <p:nvPr/>
        </p:nvSpPr>
        <p:spPr>
          <a:xfrm>
            <a:off x="5706822" y="1952059"/>
            <a:ext cx="962343" cy="381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文本框 94"/>
          <p:cNvSpPr txBox="1"/>
          <p:nvPr/>
        </p:nvSpPr>
        <p:spPr>
          <a:xfrm>
            <a:off x="5308655" y="959111"/>
            <a:ext cx="2540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Node 12 imbalanced</a:t>
            </a:r>
          </a:p>
          <a:p>
            <a:r>
              <a:rPr lang="en-US" sz="2000" dirty="0">
                <a:latin typeface="+mn-lt"/>
              </a:rPr>
              <a:t>Case 1.2 Left-Right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1623327" y="3609320"/>
            <a:ext cx="3174523" cy="2936164"/>
            <a:chOff x="4211960" y="980728"/>
            <a:chExt cx="3174523" cy="2936164"/>
          </a:xfrm>
        </p:grpSpPr>
        <p:grpSp>
          <p:nvGrpSpPr>
            <p:cNvPr id="97" name="组合 96"/>
            <p:cNvGrpSpPr/>
            <p:nvPr/>
          </p:nvGrpSpPr>
          <p:grpSpPr>
            <a:xfrm>
              <a:off x="4211960" y="980728"/>
              <a:ext cx="3174523" cy="2882491"/>
              <a:chOff x="377475" y="2348880"/>
              <a:chExt cx="3174523" cy="2882491"/>
            </a:xfrm>
          </p:grpSpPr>
          <p:grpSp>
            <p:nvGrpSpPr>
              <p:cNvPr id="108" name="组合 107"/>
              <p:cNvGrpSpPr/>
              <p:nvPr/>
            </p:nvGrpSpPr>
            <p:grpSpPr>
              <a:xfrm>
                <a:off x="377475" y="2636912"/>
                <a:ext cx="3174523" cy="2594459"/>
                <a:chOff x="244327" y="3645024"/>
                <a:chExt cx="3174523" cy="2594459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1835696" y="3645024"/>
                  <a:ext cx="432000" cy="43204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901720" y="4337856"/>
                  <a:ext cx="432000" cy="4320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cxnSp>
              <p:nvCxnSpPr>
                <p:cNvPr id="112" name="直接连接符 111"/>
                <p:cNvCxnSpPr>
                  <a:stCxn id="110" idx="3"/>
                  <a:endCxn id="111" idx="7"/>
                </p:cNvCxnSpPr>
                <p:nvPr/>
              </p:nvCxnSpPr>
              <p:spPr>
                <a:xfrm flipH="1">
                  <a:off x="1270455" y="4013800"/>
                  <a:ext cx="628506" cy="3873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/>
                <p:cNvCxnSpPr>
                  <a:stCxn id="111" idx="3"/>
                  <a:endCxn id="114" idx="0"/>
                </p:cNvCxnSpPr>
                <p:nvPr/>
              </p:nvCxnSpPr>
              <p:spPr>
                <a:xfrm flipH="1">
                  <a:off x="602194" y="4706632"/>
                  <a:ext cx="362791" cy="4343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等腰三角形 113"/>
                <p:cNvSpPr/>
                <p:nvPr/>
              </p:nvSpPr>
              <p:spPr>
                <a:xfrm>
                  <a:off x="244327" y="5140935"/>
                  <a:ext cx="715733" cy="88752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01532" y="5628350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T</a:t>
                  </a:r>
                </a:p>
              </p:txBody>
            </p:sp>
            <p:cxnSp>
              <p:nvCxnSpPr>
                <p:cNvPr id="116" name="直接连接符 115"/>
                <p:cNvCxnSpPr>
                  <a:stCxn id="111" idx="5"/>
                  <a:endCxn id="102" idx="1"/>
                </p:cNvCxnSpPr>
                <p:nvPr/>
              </p:nvCxnSpPr>
              <p:spPr>
                <a:xfrm>
                  <a:off x="1270455" y="4706632"/>
                  <a:ext cx="327111" cy="1883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等腰三角形 116"/>
                <p:cNvSpPr/>
                <p:nvPr/>
              </p:nvSpPr>
              <p:spPr>
                <a:xfrm>
                  <a:off x="1077717" y="5388802"/>
                  <a:ext cx="694291" cy="850681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1217040" y="5814142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U</a:t>
                  </a:r>
                </a:p>
              </p:txBody>
            </p:sp>
            <p:sp>
              <p:nvSpPr>
                <p:cNvPr id="119" name="等腰三角形 118"/>
                <p:cNvSpPr/>
                <p:nvPr/>
              </p:nvSpPr>
              <p:spPr>
                <a:xfrm>
                  <a:off x="2703117" y="4486768"/>
                  <a:ext cx="715733" cy="1049430"/>
                </a:xfrm>
                <a:prstGeom prst="triangl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W</a:t>
                  </a:r>
                </a:p>
              </p:txBody>
            </p:sp>
            <p:cxnSp>
              <p:nvCxnSpPr>
                <p:cNvPr id="120" name="直接连接符 119"/>
                <p:cNvCxnSpPr>
                  <a:stCxn id="110" idx="5"/>
                  <a:endCxn id="119" idx="0"/>
                </p:cNvCxnSpPr>
                <p:nvPr/>
              </p:nvCxnSpPr>
              <p:spPr>
                <a:xfrm>
                  <a:off x="2204431" y="4013800"/>
                  <a:ext cx="856553" cy="4729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直接连接符 108"/>
              <p:cNvCxnSpPr>
                <a:endCxn id="110" idx="0"/>
              </p:cNvCxnSpPr>
              <p:nvPr/>
            </p:nvCxnSpPr>
            <p:spPr>
              <a:xfrm flipH="1">
                <a:off x="2184844" y="2348880"/>
                <a:ext cx="0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/>
                <p:cNvSpPr txBox="1"/>
                <p:nvPr/>
              </p:nvSpPr>
              <p:spPr>
                <a:xfrm>
                  <a:off x="4378050" y="2227813"/>
                  <a:ext cx="4440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8050" y="2227813"/>
                  <a:ext cx="444053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/>
                <p:cNvSpPr txBox="1"/>
                <p:nvPr/>
              </p:nvSpPr>
              <p:spPr>
                <a:xfrm>
                  <a:off x="5313496" y="2111509"/>
                  <a:ext cx="83648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496" y="2111509"/>
                  <a:ext cx="836484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本框 99"/>
                <p:cNvSpPr txBox="1"/>
                <p:nvPr/>
              </p:nvSpPr>
              <p:spPr>
                <a:xfrm>
                  <a:off x="4962147" y="1413354"/>
                  <a:ext cx="83648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147" y="1413354"/>
                  <a:ext cx="836484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/>
                <p:cNvSpPr txBox="1"/>
                <p:nvPr/>
              </p:nvSpPr>
              <p:spPr>
                <a:xfrm>
                  <a:off x="6420328" y="1473910"/>
                  <a:ext cx="45865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328" y="1473910"/>
                  <a:ext cx="458655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椭圆 101"/>
            <p:cNvSpPr/>
            <p:nvPr/>
          </p:nvSpPr>
          <p:spPr>
            <a:xfrm>
              <a:off x="5501934" y="2455429"/>
              <a:ext cx="432000" cy="43204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03" name="直接连接符 102"/>
            <p:cNvCxnSpPr>
              <a:stCxn id="102" idx="3"/>
              <a:endCxn id="117" idx="0"/>
            </p:cNvCxnSpPr>
            <p:nvPr/>
          </p:nvCxnSpPr>
          <p:spPr>
            <a:xfrm flipH="1">
              <a:off x="5392496" y="2824205"/>
              <a:ext cx="172703" cy="188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等腰三角形 103"/>
            <p:cNvSpPr/>
            <p:nvPr/>
          </p:nvSpPr>
          <p:spPr>
            <a:xfrm>
              <a:off x="5842949" y="3052124"/>
              <a:ext cx="694291" cy="864768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V</a:t>
              </a:r>
            </a:p>
          </p:txBody>
        </p:sp>
        <p:cxnSp>
          <p:nvCxnSpPr>
            <p:cNvPr id="105" name="直接连接符 104"/>
            <p:cNvCxnSpPr>
              <a:stCxn id="102" idx="5"/>
              <a:endCxn id="104" idx="0"/>
            </p:cNvCxnSpPr>
            <p:nvPr/>
          </p:nvCxnSpPr>
          <p:spPr>
            <a:xfrm>
              <a:off x="5870669" y="2824205"/>
              <a:ext cx="319426" cy="227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/>
                <p:cNvSpPr txBox="1"/>
                <p:nvPr/>
              </p:nvSpPr>
              <p:spPr>
                <a:xfrm>
                  <a:off x="5094815" y="2745221"/>
                  <a:ext cx="33871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4815" y="2745221"/>
                  <a:ext cx="338716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06"/>
                <p:cNvSpPr txBox="1"/>
                <p:nvPr/>
              </p:nvSpPr>
              <p:spPr>
                <a:xfrm>
                  <a:off x="6062851" y="2671453"/>
                  <a:ext cx="33871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2851" y="2671453"/>
                  <a:ext cx="338716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组合 120"/>
          <p:cNvGrpSpPr/>
          <p:nvPr/>
        </p:nvGrpSpPr>
        <p:grpSpPr>
          <a:xfrm>
            <a:off x="5349080" y="4111371"/>
            <a:ext cx="3527247" cy="2319152"/>
            <a:chOff x="2530596" y="4215975"/>
            <a:chExt cx="3527247" cy="2319152"/>
          </a:xfrm>
        </p:grpSpPr>
        <p:sp>
          <p:nvSpPr>
            <p:cNvPr id="122" name="椭圆 121"/>
            <p:cNvSpPr/>
            <p:nvPr/>
          </p:nvSpPr>
          <p:spPr>
            <a:xfrm>
              <a:off x="4047916" y="4215975"/>
              <a:ext cx="432000" cy="43204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3" name="椭圆 122"/>
            <p:cNvSpPr/>
            <p:nvPr/>
          </p:nvSpPr>
          <p:spPr>
            <a:xfrm>
              <a:off x="3200804" y="4763832"/>
              <a:ext cx="432000" cy="4320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4" name="椭圆 123"/>
            <p:cNvSpPr/>
            <p:nvPr/>
          </p:nvSpPr>
          <p:spPr>
            <a:xfrm>
              <a:off x="5022088" y="4842725"/>
              <a:ext cx="432000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25" name="等腰三角形 124"/>
            <p:cNvSpPr/>
            <p:nvPr/>
          </p:nvSpPr>
          <p:spPr>
            <a:xfrm>
              <a:off x="2530596" y="5430348"/>
              <a:ext cx="715733" cy="1057479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T</a:t>
              </a:r>
            </a:p>
          </p:txBody>
        </p:sp>
        <p:sp>
          <p:nvSpPr>
            <p:cNvPr id="126" name="等腰三角形 125"/>
            <p:cNvSpPr/>
            <p:nvPr/>
          </p:nvSpPr>
          <p:spPr>
            <a:xfrm>
              <a:off x="3448594" y="5500518"/>
              <a:ext cx="694291" cy="1015583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U</a:t>
              </a:r>
            </a:p>
          </p:txBody>
        </p:sp>
        <p:sp>
          <p:nvSpPr>
            <p:cNvPr id="127" name="等腰三角形 126"/>
            <p:cNvSpPr/>
            <p:nvPr/>
          </p:nvSpPr>
          <p:spPr>
            <a:xfrm>
              <a:off x="4401773" y="5519544"/>
              <a:ext cx="694291" cy="101558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V</a:t>
              </a:r>
            </a:p>
          </p:txBody>
        </p:sp>
        <p:sp>
          <p:nvSpPr>
            <p:cNvPr id="128" name="等腰三角形 127"/>
            <p:cNvSpPr/>
            <p:nvPr/>
          </p:nvSpPr>
          <p:spPr>
            <a:xfrm>
              <a:off x="5342110" y="5540527"/>
              <a:ext cx="715733" cy="99287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W</a:t>
              </a:r>
            </a:p>
          </p:txBody>
        </p:sp>
        <p:cxnSp>
          <p:nvCxnSpPr>
            <p:cNvPr id="129" name="直接连接符 128"/>
            <p:cNvCxnSpPr>
              <a:stCxn id="123" idx="3"/>
              <a:endCxn id="125" idx="0"/>
            </p:cNvCxnSpPr>
            <p:nvPr/>
          </p:nvCxnSpPr>
          <p:spPr>
            <a:xfrm flipH="1">
              <a:off x="2888463" y="5132608"/>
              <a:ext cx="375606" cy="297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23" idx="5"/>
              <a:endCxn id="126" idx="0"/>
            </p:cNvCxnSpPr>
            <p:nvPr/>
          </p:nvCxnSpPr>
          <p:spPr>
            <a:xfrm>
              <a:off x="3569539" y="5132608"/>
              <a:ext cx="226201" cy="367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24" idx="3"/>
              <a:endCxn id="127" idx="0"/>
            </p:cNvCxnSpPr>
            <p:nvPr/>
          </p:nvCxnSpPr>
          <p:spPr>
            <a:xfrm flipH="1">
              <a:off x="4748919" y="5211501"/>
              <a:ext cx="336434" cy="3080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128" idx="0"/>
              <a:endCxn id="124" idx="5"/>
            </p:cNvCxnSpPr>
            <p:nvPr/>
          </p:nvCxnSpPr>
          <p:spPr>
            <a:xfrm flipH="1" flipV="1">
              <a:off x="5390823" y="5211501"/>
              <a:ext cx="309154" cy="3290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endCxn id="123" idx="7"/>
            </p:cNvCxnSpPr>
            <p:nvPr/>
          </p:nvCxnSpPr>
          <p:spPr>
            <a:xfrm flipH="1">
              <a:off x="3569539" y="4524520"/>
              <a:ext cx="504651" cy="3025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122" idx="5"/>
              <a:endCxn id="124" idx="1"/>
            </p:cNvCxnSpPr>
            <p:nvPr/>
          </p:nvCxnSpPr>
          <p:spPr>
            <a:xfrm>
              <a:off x="4416651" y="4584751"/>
              <a:ext cx="668702" cy="3212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文本框 134"/>
                <p:cNvSpPr txBox="1"/>
                <p:nvPr/>
              </p:nvSpPr>
              <p:spPr>
                <a:xfrm>
                  <a:off x="2741827" y="4916453"/>
                  <a:ext cx="4440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5" name="文本框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1827" y="4916453"/>
                  <a:ext cx="444053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本框 135"/>
                <p:cNvSpPr txBox="1"/>
                <p:nvPr/>
              </p:nvSpPr>
              <p:spPr>
                <a:xfrm>
                  <a:off x="3716247" y="5015933"/>
                  <a:ext cx="4440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6" name="文本框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6247" y="5015933"/>
                  <a:ext cx="444053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文本框 136"/>
                <p:cNvSpPr txBox="1"/>
                <p:nvPr/>
              </p:nvSpPr>
              <p:spPr>
                <a:xfrm>
                  <a:off x="3137629" y="4319640"/>
                  <a:ext cx="8680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7" name="文本框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7629" y="4319640"/>
                  <a:ext cx="868057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/>
                <p:cNvSpPr txBox="1"/>
                <p:nvPr/>
              </p:nvSpPr>
              <p:spPr>
                <a:xfrm>
                  <a:off x="5589656" y="5019516"/>
                  <a:ext cx="4440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8" name="文本框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9656" y="5019516"/>
                  <a:ext cx="444053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/>
                <p:cNvSpPr txBox="1"/>
                <p:nvPr/>
              </p:nvSpPr>
              <p:spPr>
                <a:xfrm>
                  <a:off x="4641207" y="5019516"/>
                  <a:ext cx="4440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9" name="文本框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1207" y="5019516"/>
                  <a:ext cx="444053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/>
                <p:cNvSpPr txBox="1"/>
                <p:nvPr/>
              </p:nvSpPr>
              <p:spPr>
                <a:xfrm>
                  <a:off x="4684284" y="4382165"/>
                  <a:ext cx="8680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4284" y="4382165"/>
                  <a:ext cx="868057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1" name="右箭头 140"/>
          <p:cNvSpPr/>
          <p:nvPr/>
        </p:nvSpPr>
        <p:spPr>
          <a:xfrm>
            <a:off x="4695628" y="4487908"/>
            <a:ext cx="962343" cy="381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6566208" y="1058957"/>
            <a:ext cx="2532569" cy="2803927"/>
            <a:chOff x="6566208" y="1058957"/>
            <a:chExt cx="2532569" cy="2803927"/>
          </a:xfrm>
        </p:grpSpPr>
        <p:grpSp>
          <p:nvGrpSpPr>
            <p:cNvPr id="143" name="Group 94">
              <a:extLst>
                <a:ext uri="{FF2B5EF4-FFF2-40B4-BE49-F238E27FC236}">
                  <a16:creationId xmlns:a16="http://schemas.microsoft.com/office/drawing/2014/main" id="{23C55A35-728F-8F48-AD60-138F46A846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7861" y="1058957"/>
              <a:ext cx="349182" cy="400358"/>
              <a:chOff x="1488" y="2292"/>
              <a:chExt cx="320" cy="339"/>
            </a:xfrm>
          </p:grpSpPr>
          <p:sp>
            <p:nvSpPr>
              <p:cNvPr id="182" name="Oval 95">
                <a:extLst>
                  <a:ext uri="{FF2B5EF4-FFF2-40B4-BE49-F238E27FC236}">
                    <a16:creationId xmlns:a16="http://schemas.microsoft.com/office/drawing/2014/main" id="{BFED03F7-8EFC-1143-AF09-4704FF300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83" name="Text Box 96">
                <a:extLst>
                  <a:ext uri="{FF2B5EF4-FFF2-40B4-BE49-F238E27FC236}">
                    <a16:creationId xmlns:a16="http://schemas.microsoft.com/office/drawing/2014/main" id="{79D61CA6-B27F-324E-A5A2-6A4DE6B43D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5" y="2292"/>
                <a:ext cx="313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8</a:t>
                </a:r>
              </a:p>
            </p:txBody>
          </p:sp>
        </p:grpSp>
        <p:grpSp>
          <p:nvGrpSpPr>
            <p:cNvPr id="144" name="Group 97">
              <a:extLst>
                <a:ext uri="{FF2B5EF4-FFF2-40B4-BE49-F238E27FC236}">
                  <a16:creationId xmlns:a16="http://schemas.microsoft.com/office/drawing/2014/main" id="{8106AE45-A007-FC44-8F71-31FEF5F7B7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80690" y="1777980"/>
              <a:ext cx="341544" cy="400050"/>
              <a:chOff x="1488" y="2271"/>
              <a:chExt cx="313" cy="336"/>
            </a:xfrm>
          </p:grpSpPr>
          <p:sp>
            <p:nvSpPr>
              <p:cNvPr id="180" name="Oval 98">
                <a:extLst>
                  <a:ext uri="{FF2B5EF4-FFF2-40B4-BE49-F238E27FC236}">
                    <a16:creationId xmlns:a16="http://schemas.microsoft.com/office/drawing/2014/main" id="{12D3B8C5-01E6-3347-8FD0-0789B6F8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89"/>
                <a:ext cx="288" cy="286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81" name="Text Box 99">
                <a:extLst>
                  <a:ext uri="{FF2B5EF4-FFF2-40B4-BE49-F238E27FC236}">
                    <a16:creationId xmlns:a16="http://schemas.microsoft.com/office/drawing/2014/main" id="{31E159A3-EEAD-1646-9276-C6024B841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9" y="2271"/>
                <a:ext cx="312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3</a:t>
                </a:r>
              </a:p>
            </p:txBody>
          </p:sp>
        </p:grpSp>
        <p:grpSp>
          <p:nvGrpSpPr>
            <p:cNvPr id="145" name="Group 100">
              <a:extLst>
                <a:ext uri="{FF2B5EF4-FFF2-40B4-BE49-F238E27FC236}">
                  <a16:creationId xmlns:a16="http://schemas.microsoft.com/office/drawing/2014/main" id="{1EDA855D-4DF1-E54D-B450-E6E308A493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81390" y="1816086"/>
              <a:ext cx="631783" cy="389335"/>
              <a:chOff x="1441" y="2304"/>
              <a:chExt cx="577" cy="327"/>
            </a:xfrm>
          </p:grpSpPr>
          <p:sp>
            <p:nvSpPr>
              <p:cNvPr id="178" name="Oval 101">
                <a:extLst>
                  <a:ext uri="{FF2B5EF4-FFF2-40B4-BE49-F238E27FC236}">
                    <a16:creationId xmlns:a16="http://schemas.microsoft.com/office/drawing/2014/main" id="{77E4065A-620F-A34D-8AD0-9AF5F3C6D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79" name="Text Box 102">
                <a:extLst>
                  <a:ext uri="{FF2B5EF4-FFF2-40B4-BE49-F238E27FC236}">
                    <a16:creationId xmlns:a16="http://schemas.microsoft.com/office/drawing/2014/main" id="{E5959873-B227-E145-A520-504279A618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1" y="2321"/>
                <a:ext cx="57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>
                    <a:latin typeface="+mn-lt"/>
                  </a:rPr>
                  <a:t>10</a:t>
                </a:r>
              </a:p>
            </p:txBody>
          </p:sp>
        </p:grpSp>
        <p:grpSp>
          <p:nvGrpSpPr>
            <p:cNvPr id="146" name="Group 115">
              <a:extLst>
                <a:ext uri="{FF2B5EF4-FFF2-40B4-BE49-F238E27FC236}">
                  <a16:creationId xmlns:a16="http://schemas.microsoft.com/office/drawing/2014/main" id="{1E7BA5D4-9EEC-104A-A870-4A2DA2CCB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09363" y="2368530"/>
              <a:ext cx="364998" cy="400050"/>
              <a:chOff x="646" y="2188"/>
              <a:chExt cx="334" cy="337"/>
            </a:xfrm>
          </p:grpSpPr>
          <p:sp>
            <p:nvSpPr>
              <p:cNvPr id="176" name="Oval 116">
                <a:extLst>
                  <a:ext uri="{FF2B5EF4-FFF2-40B4-BE49-F238E27FC236}">
                    <a16:creationId xmlns:a16="http://schemas.microsoft.com/office/drawing/2014/main" id="{3A97202A-B07A-DC40-877F-66061112E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" y="2191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77" name="Text Box 117">
                <a:extLst>
                  <a:ext uri="{FF2B5EF4-FFF2-40B4-BE49-F238E27FC236}">
                    <a16:creationId xmlns:a16="http://schemas.microsoft.com/office/drawing/2014/main" id="{275155DD-092B-2D49-AE77-B20BD98AF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" y="2188"/>
                <a:ext cx="313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6</a:t>
                </a:r>
              </a:p>
            </p:txBody>
          </p:sp>
        </p:grpSp>
        <p:sp>
          <p:nvSpPr>
            <p:cNvPr id="147" name="Line 121">
              <a:extLst>
                <a:ext uri="{FF2B5EF4-FFF2-40B4-BE49-F238E27FC236}">
                  <a16:creationId xmlns:a16="http://schemas.microsoft.com/office/drawing/2014/main" id="{FDA6CD37-40C9-4C43-BAEC-4AEFB181D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32312" y="1358881"/>
              <a:ext cx="374298" cy="49093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48" name="Line 122">
              <a:extLst>
                <a:ext uri="{FF2B5EF4-FFF2-40B4-BE49-F238E27FC236}">
                  <a16:creationId xmlns:a16="http://schemas.microsoft.com/office/drawing/2014/main" id="{71CE3D80-18FC-5444-BF83-8D55FA0F1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7693" y="1358880"/>
              <a:ext cx="366464" cy="51117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49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7897" y="2122468"/>
              <a:ext cx="63032" cy="25876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50" name="Text Box 99">
              <a:extLst>
                <a:ext uri="{FF2B5EF4-FFF2-40B4-BE49-F238E27FC236}">
                  <a16:creationId xmlns:a16="http://schemas.microsoft.com/office/drawing/2014/main" id="{31E159A3-EEAD-1646-9276-C6024B841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2117" y="2382024"/>
              <a:ext cx="341544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+mn-lt"/>
                </a:rPr>
                <a:t>2</a:t>
              </a:r>
            </a:p>
          </p:txBody>
        </p:sp>
        <p:sp>
          <p:nvSpPr>
            <p:cNvPr id="151" name="Line 121">
              <a:extLst>
                <a:ext uri="{FF2B5EF4-FFF2-40B4-BE49-F238E27FC236}">
                  <a16:creationId xmlns:a16="http://schemas.microsoft.com/office/drawing/2014/main" id="{FDA6CD37-40C9-4C43-BAEC-4AEFB181D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58546" y="2100100"/>
              <a:ext cx="184897" cy="32175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52" name="Oval 98">
              <a:extLst>
                <a:ext uri="{FF2B5EF4-FFF2-40B4-BE49-F238E27FC236}">
                  <a16:creationId xmlns:a16="http://schemas.microsoft.com/office/drawing/2014/main" id="{12D3B8C5-01E6-3347-8FD0-0789B6F87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1450" y="2403456"/>
              <a:ext cx="314936" cy="34051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53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29581" y="2676506"/>
              <a:ext cx="184770" cy="26180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154" name="组合 153"/>
            <p:cNvGrpSpPr/>
            <p:nvPr/>
          </p:nvGrpSpPr>
          <p:grpSpPr>
            <a:xfrm>
              <a:off x="7197036" y="2894469"/>
              <a:ext cx="341544" cy="400050"/>
              <a:chOff x="1176767" y="3269767"/>
              <a:chExt cx="341544" cy="400050"/>
            </a:xfrm>
          </p:grpSpPr>
          <p:sp>
            <p:nvSpPr>
              <p:cNvPr id="174" name="Text Box 99">
                <a:extLst>
                  <a:ext uri="{FF2B5EF4-FFF2-40B4-BE49-F238E27FC236}">
                    <a16:creationId xmlns:a16="http://schemas.microsoft.com/office/drawing/2014/main" id="{31E159A3-EEAD-1646-9276-C6024B841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6767" y="3269767"/>
                <a:ext cx="341544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5</a:t>
                </a:r>
              </a:p>
            </p:txBody>
          </p:sp>
          <p:sp>
            <p:nvSpPr>
              <p:cNvPr id="175" name="Oval 98">
                <a:extLst>
                  <a:ext uri="{FF2B5EF4-FFF2-40B4-BE49-F238E27FC236}">
                    <a16:creationId xmlns:a16="http://schemas.microsoft.com/office/drawing/2014/main" id="{12D3B8C5-01E6-3347-8FD0-0789B6F8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6100" y="3291199"/>
                <a:ext cx="314936" cy="340519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grpSp>
          <p:nvGrpSpPr>
            <p:cNvPr id="155" name="Group 115">
              <a:extLst>
                <a:ext uri="{FF2B5EF4-FFF2-40B4-BE49-F238E27FC236}">
                  <a16:creationId xmlns:a16="http://schemas.microsoft.com/office/drawing/2014/main" id="{1E7BA5D4-9EEC-104A-A870-4A2DA2CCB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6163" y="2945307"/>
              <a:ext cx="364998" cy="400050"/>
              <a:chOff x="646" y="2188"/>
              <a:chExt cx="334" cy="337"/>
            </a:xfrm>
          </p:grpSpPr>
          <p:sp>
            <p:nvSpPr>
              <p:cNvPr id="172" name="Oval 116">
                <a:extLst>
                  <a:ext uri="{FF2B5EF4-FFF2-40B4-BE49-F238E27FC236}">
                    <a16:creationId xmlns:a16="http://schemas.microsoft.com/office/drawing/2014/main" id="{3A97202A-B07A-DC40-877F-66061112E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" y="2191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73" name="Text Box 117">
                <a:extLst>
                  <a:ext uri="{FF2B5EF4-FFF2-40B4-BE49-F238E27FC236}">
                    <a16:creationId xmlns:a16="http://schemas.microsoft.com/office/drawing/2014/main" id="{275155DD-092B-2D49-AE77-B20BD98AF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" y="2188"/>
                <a:ext cx="313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7</a:t>
                </a:r>
              </a:p>
            </p:txBody>
          </p:sp>
        </p:grpSp>
        <p:sp>
          <p:nvSpPr>
            <p:cNvPr id="156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3850" y="2676506"/>
              <a:ext cx="140039" cy="297989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57" name="Text Box 99">
              <a:extLst>
                <a:ext uri="{FF2B5EF4-FFF2-40B4-BE49-F238E27FC236}">
                  <a16:creationId xmlns:a16="http://schemas.microsoft.com/office/drawing/2014/main" id="{31E159A3-EEAD-1646-9276-C6024B841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6208" y="2882288"/>
              <a:ext cx="341544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+mn-lt"/>
                </a:rPr>
                <a:t>1</a:t>
              </a:r>
            </a:p>
          </p:txBody>
        </p:sp>
        <p:sp>
          <p:nvSpPr>
            <p:cNvPr id="158" name="Line 121">
              <a:extLst>
                <a:ext uri="{FF2B5EF4-FFF2-40B4-BE49-F238E27FC236}">
                  <a16:creationId xmlns:a16="http://schemas.microsoft.com/office/drawing/2014/main" id="{FDA6CD37-40C9-4C43-BAEC-4AEFB181D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27449" y="2691920"/>
              <a:ext cx="160698" cy="246389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59" name="Oval 98">
              <a:extLst>
                <a:ext uri="{FF2B5EF4-FFF2-40B4-BE49-F238E27FC236}">
                  <a16:creationId xmlns:a16="http://schemas.microsoft.com/office/drawing/2014/main" id="{12D3B8C5-01E6-3347-8FD0-0789B6F87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541" y="2903720"/>
              <a:ext cx="314936" cy="34051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160" name="Group 115">
              <a:extLst>
                <a:ext uri="{FF2B5EF4-FFF2-40B4-BE49-F238E27FC236}">
                  <a16:creationId xmlns:a16="http://schemas.microsoft.com/office/drawing/2014/main" id="{1E7BA5D4-9EEC-104A-A870-4A2DA2CCB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2457" y="2351350"/>
              <a:ext cx="349699" cy="400050"/>
              <a:chOff x="614" y="2176"/>
              <a:chExt cx="320" cy="337"/>
            </a:xfrm>
          </p:grpSpPr>
          <p:sp>
            <p:nvSpPr>
              <p:cNvPr id="170" name="Oval 116">
                <a:extLst>
                  <a:ext uri="{FF2B5EF4-FFF2-40B4-BE49-F238E27FC236}">
                    <a16:creationId xmlns:a16="http://schemas.microsoft.com/office/drawing/2014/main" id="{3A97202A-B07A-DC40-877F-66061112E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" y="2191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71" name="Text Box 117">
                <a:extLst>
                  <a:ext uri="{FF2B5EF4-FFF2-40B4-BE49-F238E27FC236}">
                    <a16:creationId xmlns:a16="http://schemas.microsoft.com/office/drawing/2014/main" id="{275155DD-092B-2D49-AE77-B20BD98AF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" y="2176"/>
                <a:ext cx="313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9</a:t>
                </a:r>
              </a:p>
            </p:txBody>
          </p:sp>
        </p:grpSp>
        <p:grpSp>
          <p:nvGrpSpPr>
            <p:cNvPr id="161" name="Group 115">
              <a:extLst>
                <a:ext uri="{FF2B5EF4-FFF2-40B4-BE49-F238E27FC236}">
                  <a16:creationId xmlns:a16="http://schemas.microsoft.com/office/drawing/2014/main" id="{1E7BA5D4-9EEC-104A-A870-4A2DA2CCB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32147" y="2428615"/>
              <a:ext cx="466630" cy="383431"/>
              <a:chOff x="579" y="2191"/>
              <a:chExt cx="427" cy="323"/>
            </a:xfrm>
          </p:grpSpPr>
          <p:sp>
            <p:nvSpPr>
              <p:cNvPr id="168" name="Oval 116">
                <a:extLst>
                  <a:ext uri="{FF2B5EF4-FFF2-40B4-BE49-F238E27FC236}">
                    <a16:creationId xmlns:a16="http://schemas.microsoft.com/office/drawing/2014/main" id="{3A97202A-B07A-DC40-877F-66061112E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" y="2191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69" name="Text Box 117">
                <a:extLst>
                  <a:ext uri="{FF2B5EF4-FFF2-40B4-BE49-F238E27FC236}">
                    <a16:creationId xmlns:a16="http://schemas.microsoft.com/office/drawing/2014/main" id="{275155DD-092B-2D49-AE77-B20BD98AF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" y="2203"/>
                <a:ext cx="427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b="1" dirty="0">
                    <a:latin typeface="+mn-lt"/>
                  </a:rPr>
                  <a:t>12</a:t>
                </a:r>
              </a:p>
            </p:txBody>
          </p:sp>
        </p:grpSp>
        <p:sp>
          <p:nvSpPr>
            <p:cNvPr id="162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71642" y="2150738"/>
              <a:ext cx="166973" cy="300619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63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46721" y="2134886"/>
              <a:ext cx="176735" cy="23945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64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41194" y="3244871"/>
              <a:ext cx="184770" cy="26180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165" name="组合 164"/>
            <p:cNvGrpSpPr/>
            <p:nvPr/>
          </p:nvGrpSpPr>
          <p:grpSpPr>
            <a:xfrm>
              <a:off x="6908649" y="3462834"/>
              <a:ext cx="341544" cy="400050"/>
              <a:chOff x="1176767" y="3269767"/>
              <a:chExt cx="341544" cy="400050"/>
            </a:xfrm>
          </p:grpSpPr>
          <p:sp>
            <p:nvSpPr>
              <p:cNvPr id="166" name="Text Box 99">
                <a:extLst>
                  <a:ext uri="{FF2B5EF4-FFF2-40B4-BE49-F238E27FC236}">
                    <a16:creationId xmlns:a16="http://schemas.microsoft.com/office/drawing/2014/main" id="{31E159A3-EEAD-1646-9276-C6024B841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6767" y="3269767"/>
                <a:ext cx="341544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4</a:t>
                </a:r>
              </a:p>
            </p:txBody>
          </p:sp>
          <p:sp>
            <p:nvSpPr>
              <p:cNvPr id="167" name="Oval 98">
                <a:extLst>
                  <a:ext uri="{FF2B5EF4-FFF2-40B4-BE49-F238E27FC236}">
                    <a16:creationId xmlns:a16="http://schemas.microsoft.com/office/drawing/2014/main" id="{12D3B8C5-01E6-3347-8FD0-0789B6F8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6100" y="3291199"/>
                <a:ext cx="314936" cy="340519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</p:grpSp>
      </p:grpSp>
      <p:sp>
        <p:nvSpPr>
          <p:cNvPr id="184" name="文本框 183"/>
          <p:cNvSpPr txBox="1"/>
          <p:nvPr/>
        </p:nvSpPr>
        <p:spPr>
          <a:xfrm>
            <a:off x="2599578" y="1318072"/>
            <a:ext cx="195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11</a:t>
            </a:r>
          </a:p>
        </p:txBody>
      </p:sp>
    </p:spTree>
    <p:extLst>
      <p:ext uri="{BB962C8B-B14F-4D97-AF65-F5344CB8AC3E}">
        <p14:creationId xmlns:p14="http://schemas.microsoft.com/office/powerpoint/2010/main" val="82795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/>
      <p:bldP spid="1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AVL-Tree Deletion (Delete 11)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AVL-Tree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11560" y="1124744"/>
            <a:ext cx="2532569" cy="2803927"/>
            <a:chOff x="6566208" y="1058957"/>
            <a:chExt cx="2532569" cy="2803927"/>
          </a:xfrm>
        </p:grpSpPr>
        <p:grpSp>
          <p:nvGrpSpPr>
            <p:cNvPr id="7" name="Group 94">
              <a:extLst>
                <a:ext uri="{FF2B5EF4-FFF2-40B4-BE49-F238E27FC236}">
                  <a16:creationId xmlns:a16="http://schemas.microsoft.com/office/drawing/2014/main" id="{23C55A35-728F-8F48-AD60-138F46A846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7861" y="1058957"/>
              <a:ext cx="349182" cy="400358"/>
              <a:chOff x="1488" y="2292"/>
              <a:chExt cx="320" cy="339"/>
            </a:xfrm>
          </p:grpSpPr>
          <p:sp>
            <p:nvSpPr>
              <p:cNvPr id="46" name="Oval 95">
                <a:extLst>
                  <a:ext uri="{FF2B5EF4-FFF2-40B4-BE49-F238E27FC236}">
                    <a16:creationId xmlns:a16="http://schemas.microsoft.com/office/drawing/2014/main" id="{BFED03F7-8EFC-1143-AF09-4704FF300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7" name="Text Box 96">
                <a:extLst>
                  <a:ext uri="{FF2B5EF4-FFF2-40B4-BE49-F238E27FC236}">
                    <a16:creationId xmlns:a16="http://schemas.microsoft.com/office/drawing/2014/main" id="{79D61CA6-B27F-324E-A5A2-6A4DE6B43D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5" y="2292"/>
                <a:ext cx="313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8</a:t>
                </a:r>
              </a:p>
            </p:txBody>
          </p:sp>
        </p:grpSp>
        <p:grpSp>
          <p:nvGrpSpPr>
            <p:cNvPr id="8" name="Group 97">
              <a:extLst>
                <a:ext uri="{FF2B5EF4-FFF2-40B4-BE49-F238E27FC236}">
                  <a16:creationId xmlns:a16="http://schemas.microsoft.com/office/drawing/2014/main" id="{8106AE45-A007-FC44-8F71-31FEF5F7B7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80690" y="1777980"/>
              <a:ext cx="341544" cy="400050"/>
              <a:chOff x="1488" y="2271"/>
              <a:chExt cx="313" cy="336"/>
            </a:xfrm>
          </p:grpSpPr>
          <p:sp>
            <p:nvSpPr>
              <p:cNvPr id="44" name="Oval 98">
                <a:extLst>
                  <a:ext uri="{FF2B5EF4-FFF2-40B4-BE49-F238E27FC236}">
                    <a16:creationId xmlns:a16="http://schemas.microsoft.com/office/drawing/2014/main" id="{12D3B8C5-01E6-3347-8FD0-0789B6F8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89"/>
                <a:ext cx="288" cy="286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5" name="Text Box 99">
                <a:extLst>
                  <a:ext uri="{FF2B5EF4-FFF2-40B4-BE49-F238E27FC236}">
                    <a16:creationId xmlns:a16="http://schemas.microsoft.com/office/drawing/2014/main" id="{31E159A3-EEAD-1646-9276-C6024B841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9" y="2271"/>
                <a:ext cx="312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3</a:t>
                </a:r>
              </a:p>
            </p:txBody>
          </p:sp>
        </p:grpSp>
        <p:grpSp>
          <p:nvGrpSpPr>
            <p:cNvPr id="9" name="Group 100">
              <a:extLst>
                <a:ext uri="{FF2B5EF4-FFF2-40B4-BE49-F238E27FC236}">
                  <a16:creationId xmlns:a16="http://schemas.microsoft.com/office/drawing/2014/main" id="{1EDA855D-4DF1-E54D-B450-E6E308A493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81390" y="1816086"/>
              <a:ext cx="631783" cy="389335"/>
              <a:chOff x="1441" y="2304"/>
              <a:chExt cx="577" cy="327"/>
            </a:xfrm>
          </p:grpSpPr>
          <p:sp>
            <p:nvSpPr>
              <p:cNvPr id="42" name="Oval 101">
                <a:extLst>
                  <a:ext uri="{FF2B5EF4-FFF2-40B4-BE49-F238E27FC236}">
                    <a16:creationId xmlns:a16="http://schemas.microsoft.com/office/drawing/2014/main" id="{77E4065A-620F-A34D-8AD0-9AF5F3C6D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" name="Text Box 102">
                <a:extLst>
                  <a:ext uri="{FF2B5EF4-FFF2-40B4-BE49-F238E27FC236}">
                    <a16:creationId xmlns:a16="http://schemas.microsoft.com/office/drawing/2014/main" id="{E5959873-B227-E145-A520-504279A618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1" y="2321"/>
                <a:ext cx="57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>
                    <a:latin typeface="+mn-lt"/>
                  </a:rPr>
                  <a:t>10</a:t>
                </a:r>
              </a:p>
            </p:txBody>
          </p:sp>
        </p:grpSp>
        <p:grpSp>
          <p:nvGrpSpPr>
            <p:cNvPr id="10" name="Group 115">
              <a:extLst>
                <a:ext uri="{FF2B5EF4-FFF2-40B4-BE49-F238E27FC236}">
                  <a16:creationId xmlns:a16="http://schemas.microsoft.com/office/drawing/2014/main" id="{1E7BA5D4-9EEC-104A-A870-4A2DA2CCB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09363" y="2368530"/>
              <a:ext cx="364998" cy="400050"/>
              <a:chOff x="646" y="2188"/>
              <a:chExt cx="334" cy="337"/>
            </a:xfrm>
          </p:grpSpPr>
          <p:sp>
            <p:nvSpPr>
              <p:cNvPr id="40" name="Oval 116">
                <a:extLst>
                  <a:ext uri="{FF2B5EF4-FFF2-40B4-BE49-F238E27FC236}">
                    <a16:creationId xmlns:a16="http://schemas.microsoft.com/office/drawing/2014/main" id="{3A97202A-B07A-DC40-877F-66061112E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" y="2191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1" name="Text Box 117">
                <a:extLst>
                  <a:ext uri="{FF2B5EF4-FFF2-40B4-BE49-F238E27FC236}">
                    <a16:creationId xmlns:a16="http://schemas.microsoft.com/office/drawing/2014/main" id="{275155DD-092B-2D49-AE77-B20BD98AF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" y="2188"/>
                <a:ext cx="313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6</a:t>
                </a:r>
              </a:p>
            </p:txBody>
          </p:sp>
        </p:grpSp>
        <p:sp>
          <p:nvSpPr>
            <p:cNvPr id="11" name="Line 121">
              <a:extLst>
                <a:ext uri="{FF2B5EF4-FFF2-40B4-BE49-F238E27FC236}">
                  <a16:creationId xmlns:a16="http://schemas.microsoft.com/office/drawing/2014/main" id="{FDA6CD37-40C9-4C43-BAEC-4AEFB181D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32312" y="1358881"/>
              <a:ext cx="374298" cy="49093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2" name="Line 122">
              <a:extLst>
                <a:ext uri="{FF2B5EF4-FFF2-40B4-BE49-F238E27FC236}">
                  <a16:creationId xmlns:a16="http://schemas.microsoft.com/office/drawing/2014/main" id="{71CE3D80-18FC-5444-BF83-8D55FA0F1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7693" y="1358880"/>
              <a:ext cx="366464" cy="51117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3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7897" y="2122468"/>
              <a:ext cx="63032" cy="25876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4" name="Text Box 99">
              <a:extLst>
                <a:ext uri="{FF2B5EF4-FFF2-40B4-BE49-F238E27FC236}">
                  <a16:creationId xmlns:a16="http://schemas.microsoft.com/office/drawing/2014/main" id="{31E159A3-EEAD-1646-9276-C6024B841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2117" y="2382024"/>
              <a:ext cx="341544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+mn-lt"/>
                </a:rPr>
                <a:t>2</a:t>
              </a:r>
            </a:p>
          </p:txBody>
        </p:sp>
        <p:sp>
          <p:nvSpPr>
            <p:cNvPr id="15" name="Line 121">
              <a:extLst>
                <a:ext uri="{FF2B5EF4-FFF2-40B4-BE49-F238E27FC236}">
                  <a16:creationId xmlns:a16="http://schemas.microsoft.com/office/drawing/2014/main" id="{FDA6CD37-40C9-4C43-BAEC-4AEFB181D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58546" y="2100100"/>
              <a:ext cx="184897" cy="32175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6" name="Oval 98">
              <a:extLst>
                <a:ext uri="{FF2B5EF4-FFF2-40B4-BE49-F238E27FC236}">
                  <a16:creationId xmlns:a16="http://schemas.microsoft.com/office/drawing/2014/main" id="{12D3B8C5-01E6-3347-8FD0-0789B6F87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1450" y="2403456"/>
              <a:ext cx="314936" cy="34051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7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29581" y="2676506"/>
              <a:ext cx="184770" cy="26180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7197036" y="2894469"/>
              <a:ext cx="341544" cy="400050"/>
              <a:chOff x="1176767" y="3269767"/>
              <a:chExt cx="341544" cy="400050"/>
            </a:xfrm>
          </p:grpSpPr>
          <p:sp>
            <p:nvSpPr>
              <p:cNvPr id="38" name="Text Box 99">
                <a:extLst>
                  <a:ext uri="{FF2B5EF4-FFF2-40B4-BE49-F238E27FC236}">
                    <a16:creationId xmlns:a16="http://schemas.microsoft.com/office/drawing/2014/main" id="{31E159A3-EEAD-1646-9276-C6024B841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6767" y="3269767"/>
                <a:ext cx="341544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5</a:t>
                </a:r>
              </a:p>
            </p:txBody>
          </p:sp>
          <p:sp>
            <p:nvSpPr>
              <p:cNvPr id="39" name="Oval 98">
                <a:extLst>
                  <a:ext uri="{FF2B5EF4-FFF2-40B4-BE49-F238E27FC236}">
                    <a16:creationId xmlns:a16="http://schemas.microsoft.com/office/drawing/2014/main" id="{12D3B8C5-01E6-3347-8FD0-0789B6F8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6100" y="3291199"/>
                <a:ext cx="314936" cy="340519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grpSp>
          <p:nvGrpSpPr>
            <p:cNvPr id="19" name="Group 115">
              <a:extLst>
                <a:ext uri="{FF2B5EF4-FFF2-40B4-BE49-F238E27FC236}">
                  <a16:creationId xmlns:a16="http://schemas.microsoft.com/office/drawing/2014/main" id="{1E7BA5D4-9EEC-104A-A870-4A2DA2CCB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6163" y="2945307"/>
              <a:ext cx="364998" cy="400050"/>
              <a:chOff x="646" y="2188"/>
              <a:chExt cx="334" cy="337"/>
            </a:xfrm>
          </p:grpSpPr>
          <p:sp>
            <p:nvSpPr>
              <p:cNvPr id="36" name="Oval 116">
                <a:extLst>
                  <a:ext uri="{FF2B5EF4-FFF2-40B4-BE49-F238E27FC236}">
                    <a16:creationId xmlns:a16="http://schemas.microsoft.com/office/drawing/2014/main" id="{3A97202A-B07A-DC40-877F-66061112E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" y="2191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37" name="Text Box 117">
                <a:extLst>
                  <a:ext uri="{FF2B5EF4-FFF2-40B4-BE49-F238E27FC236}">
                    <a16:creationId xmlns:a16="http://schemas.microsoft.com/office/drawing/2014/main" id="{275155DD-092B-2D49-AE77-B20BD98AF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" y="2188"/>
                <a:ext cx="313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7</a:t>
                </a:r>
              </a:p>
            </p:txBody>
          </p:sp>
        </p:grpSp>
        <p:sp>
          <p:nvSpPr>
            <p:cNvPr id="20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3850" y="2676506"/>
              <a:ext cx="140039" cy="297989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1" name="Text Box 99">
              <a:extLst>
                <a:ext uri="{FF2B5EF4-FFF2-40B4-BE49-F238E27FC236}">
                  <a16:creationId xmlns:a16="http://schemas.microsoft.com/office/drawing/2014/main" id="{31E159A3-EEAD-1646-9276-C6024B841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6208" y="2882288"/>
              <a:ext cx="341544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+mn-lt"/>
                </a:rPr>
                <a:t>1</a:t>
              </a:r>
            </a:p>
          </p:txBody>
        </p:sp>
        <p:sp>
          <p:nvSpPr>
            <p:cNvPr id="22" name="Line 121">
              <a:extLst>
                <a:ext uri="{FF2B5EF4-FFF2-40B4-BE49-F238E27FC236}">
                  <a16:creationId xmlns:a16="http://schemas.microsoft.com/office/drawing/2014/main" id="{FDA6CD37-40C9-4C43-BAEC-4AEFB181D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27449" y="2691920"/>
              <a:ext cx="160698" cy="246389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3" name="Oval 98">
              <a:extLst>
                <a:ext uri="{FF2B5EF4-FFF2-40B4-BE49-F238E27FC236}">
                  <a16:creationId xmlns:a16="http://schemas.microsoft.com/office/drawing/2014/main" id="{12D3B8C5-01E6-3347-8FD0-0789B6F87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541" y="2903720"/>
              <a:ext cx="314936" cy="34051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24" name="Group 115">
              <a:extLst>
                <a:ext uri="{FF2B5EF4-FFF2-40B4-BE49-F238E27FC236}">
                  <a16:creationId xmlns:a16="http://schemas.microsoft.com/office/drawing/2014/main" id="{1E7BA5D4-9EEC-104A-A870-4A2DA2CCB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2457" y="2351350"/>
              <a:ext cx="349699" cy="400050"/>
              <a:chOff x="614" y="2176"/>
              <a:chExt cx="320" cy="337"/>
            </a:xfrm>
          </p:grpSpPr>
          <p:sp>
            <p:nvSpPr>
              <p:cNvPr id="34" name="Oval 116">
                <a:extLst>
                  <a:ext uri="{FF2B5EF4-FFF2-40B4-BE49-F238E27FC236}">
                    <a16:creationId xmlns:a16="http://schemas.microsoft.com/office/drawing/2014/main" id="{3A97202A-B07A-DC40-877F-66061112E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" y="2191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35" name="Text Box 117">
                <a:extLst>
                  <a:ext uri="{FF2B5EF4-FFF2-40B4-BE49-F238E27FC236}">
                    <a16:creationId xmlns:a16="http://schemas.microsoft.com/office/drawing/2014/main" id="{275155DD-092B-2D49-AE77-B20BD98AF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" y="2176"/>
                <a:ext cx="313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9</a:t>
                </a:r>
              </a:p>
            </p:txBody>
          </p:sp>
        </p:grpSp>
        <p:grpSp>
          <p:nvGrpSpPr>
            <p:cNvPr id="25" name="Group 115">
              <a:extLst>
                <a:ext uri="{FF2B5EF4-FFF2-40B4-BE49-F238E27FC236}">
                  <a16:creationId xmlns:a16="http://schemas.microsoft.com/office/drawing/2014/main" id="{1E7BA5D4-9EEC-104A-A870-4A2DA2CCB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32147" y="2428615"/>
              <a:ext cx="466630" cy="383431"/>
              <a:chOff x="579" y="2191"/>
              <a:chExt cx="427" cy="323"/>
            </a:xfrm>
          </p:grpSpPr>
          <p:sp>
            <p:nvSpPr>
              <p:cNvPr id="32" name="Oval 116">
                <a:extLst>
                  <a:ext uri="{FF2B5EF4-FFF2-40B4-BE49-F238E27FC236}">
                    <a16:creationId xmlns:a16="http://schemas.microsoft.com/office/drawing/2014/main" id="{3A97202A-B07A-DC40-877F-66061112E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" y="2191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33" name="Text Box 117">
                <a:extLst>
                  <a:ext uri="{FF2B5EF4-FFF2-40B4-BE49-F238E27FC236}">
                    <a16:creationId xmlns:a16="http://schemas.microsoft.com/office/drawing/2014/main" id="{275155DD-092B-2D49-AE77-B20BD98AF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" y="2203"/>
                <a:ext cx="427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b="1" dirty="0">
                    <a:latin typeface="+mn-lt"/>
                  </a:rPr>
                  <a:t>12</a:t>
                </a:r>
              </a:p>
            </p:txBody>
          </p:sp>
        </p:grpSp>
        <p:sp>
          <p:nvSpPr>
            <p:cNvPr id="26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71642" y="2150738"/>
              <a:ext cx="166973" cy="300619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7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46721" y="2134886"/>
              <a:ext cx="176735" cy="23945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8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41194" y="3244871"/>
              <a:ext cx="184770" cy="26180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6908649" y="3462834"/>
              <a:ext cx="341544" cy="400050"/>
              <a:chOff x="1176767" y="3269767"/>
              <a:chExt cx="341544" cy="400050"/>
            </a:xfrm>
          </p:grpSpPr>
          <p:sp>
            <p:nvSpPr>
              <p:cNvPr id="30" name="Text Box 99">
                <a:extLst>
                  <a:ext uri="{FF2B5EF4-FFF2-40B4-BE49-F238E27FC236}">
                    <a16:creationId xmlns:a16="http://schemas.microsoft.com/office/drawing/2014/main" id="{31E159A3-EEAD-1646-9276-C6024B841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6767" y="3269767"/>
                <a:ext cx="341544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4</a:t>
                </a:r>
              </a:p>
            </p:txBody>
          </p:sp>
          <p:sp>
            <p:nvSpPr>
              <p:cNvPr id="31" name="Oval 98">
                <a:extLst>
                  <a:ext uri="{FF2B5EF4-FFF2-40B4-BE49-F238E27FC236}">
                    <a16:creationId xmlns:a16="http://schemas.microsoft.com/office/drawing/2014/main" id="{12D3B8C5-01E6-3347-8FD0-0789B6F8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6100" y="3291199"/>
                <a:ext cx="314936" cy="340519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</p:grpSp>
      </p:grpSp>
      <p:sp>
        <p:nvSpPr>
          <p:cNvPr id="48" name="右箭头 47"/>
          <p:cNvSpPr/>
          <p:nvPr/>
        </p:nvSpPr>
        <p:spPr>
          <a:xfrm>
            <a:off x="3277253" y="2303505"/>
            <a:ext cx="962343" cy="381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文本框 48"/>
          <p:cNvSpPr txBox="1"/>
          <p:nvPr/>
        </p:nvSpPr>
        <p:spPr>
          <a:xfrm>
            <a:off x="2879087" y="1310557"/>
            <a:ext cx="2485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Node 8 still imbalanced</a:t>
            </a:r>
          </a:p>
          <a:p>
            <a:r>
              <a:rPr lang="en-US" sz="2000" dirty="0">
                <a:latin typeface="+mn-lt"/>
              </a:rPr>
              <a:t>Case 1.2 Left-Right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1623327" y="3609320"/>
            <a:ext cx="3174523" cy="2936164"/>
            <a:chOff x="4211960" y="980728"/>
            <a:chExt cx="3174523" cy="2936164"/>
          </a:xfrm>
        </p:grpSpPr>
        <p:grpSp>
          <p:nvGrpSpPr>
            <p:cNvPr id="51" name="组合 50"/>
            <p:cNvGrpSpPr/>
            <p:nvPr/>
          </p:nvGrpSpPr>
          <p:grpSpPr>
            <a:xfrm>
              <a:off x="4211960" y="980728"/>
              <a:ext cx="3174523" cy="2882491"/>
              <a:chOff x="377475" y="2348880"/>
              <a:chExt cx="3174523" cy="2882491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377475" y="2636912"/>
                <a:ext cx="3174523" cy="2594459"/>
                <a:chOff x="244327" y="3645024"/>
                <a:chExt cx="3174523" cy="2594459"/>
              </a:xfrm>
            </p:grpSpPr>
            <p:sp>
              <p:nvSpPr>
                <p:cNvPr id="64" name="椭圆 63"/>
                <p:cNvSpPr/>
                <p:nvPr/>
              </p:nvSpPr>
              <p:spPr>
                <a:xfrm>
                  <a:off x="1835696" y="3645024"/>
                  <a:ext cx="432000" cy="43204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901720" y="4337856"/>
                  <a:ext cx="432000" cy="43204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cxnSp>
              <p:nvCxnSpPr>
                <p:cNvPr id="66" name="直接连接符 65"/>
                <p:cNvCxnSpPr>
                  <a:stCxn id="64" idx="3"/>
                  <a:endCxn id="65" idx="7"/>
                </p:cNvCxnSpPr>
                <p:nvPr/>
              </p:nvCxnSpPr>
              <p:spPr>
                <a:xfrm flipH="1">
                  <a:off x="1270455" y="4013800"/>
                  <a:ext cx="628506" cy="3873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5" idx="3"/>
                  <a:endCxn id="68" idx="0"/>
                </p:cNvCxnSpPr>
                <p:nvPr/>
              </p:nvCxnSpPr>
              <p:spPr>
                <a:xfrm flipH="1">
                  <a:off x="602194" y="4706632"/>
                  <a:ext cx="362791" cy="4343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等腰三角形 67"/>
                <p:cNvSpPr/>
                <p:nvPr/>
              </p:nvSpPr>
              <p:spPr>
                <a:xfrm>
                  <a:off x="244327" y="5140935"/>
                  <a:ext cx="715733" cy="88752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401532" y="5628350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T</a:t>
                  </a:r>
                </a:p>
              </p:txBody>
            </p:sp>
            <p:cxnSp>
              <p:nvCxnSpPr>
                <p:cNvPr id="70" name="直接连接符 69"/>
                <p:cNvCxnSpPr>
                  <a:stCxn id="65" idx="5"/>
                  <a:endCxn id="56" idx="1"/>
                </p:cNvCxnSpPr>
                <p:nvPr/>
              </p:nvCxnSpPr>
              <p:spPr>
                <a:xfrm>
                  <a:off x="1270455" y="4706632"/>
                  <a:ext cx="327111" cy="1883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等腰三角形 70"/>
                <p:cNvSpPr/>
                <p:nvPr/>
              </p:nvSpPr>
              <p:spPr>
                <a:xfrm>
                  <a:off x="1077717" y="5388802"/>
                  <a:ext cx="694291" cy="850681"/>
                </a:xfrm>
                <a:prstGeom prst="triangl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1217040" y="5814142"/>
                  <a:ext cx="5040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+mn-lt"/>
                    </a:rPr>
                    <a:t>U</a:t>
                  </a:r>
                </a:p>
              </p:txBody>
            </p:sp>
            <p:sp>
              <p:nvSpPr>
                <p:cNvPr id="73" name="等腰三角形 72"/>
                <p:cNvSpPr/>
                <p:nvPr/>
              </p:nvSpPr>
              <p:spPr>
                <a:xfrm>
                  <a:off x="2703117" y="4486768"/>
                  <a:ext cx="715733" cy="1049430"/>
                </a:xfrm>
                <a:prstGeom prst="triangl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W</a:t>
                  </a:r>
                </a:p>
              </p:txBody>
            </p:sp>
            <p:cxnSp>
              <p:nvCxnSpPr>
                <p:cNvPr id="74" name="直接连接符 73"/>
                <p:cNvCxnSpPr>
                  <a:stCxn id="64" idx="5"/>
                  <a:endCxn id="73" idx="0"/>
                </p:cNvCxnSpPr>
                <p:nvPr/>
              </p:nvCxnSpPr>
              <p:spPr>
                <a:xfrm>
                  <a:off x="2204431" y="4013800"/>
                  <a:ext cx="856553" cy="4729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直接连接符 62"/>
              <p:cNvCxnSpPr>
                <a:endCxn id="64" idx="0"/>
              </p:cNvCxnSpPr>
              <p:nvPr/>
            </p:nvCxnSpPr>
            <p:spPr>
              <a:xfrm flipH="1">
                <a:off x="2184844" y="2348880"/>
                <a:ext cx="0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4378050" y="2227813"/>
                  <a:ext cx="4440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8050" y="2227813"/>
                  <a:ext cx="444053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5313496" y="2111509"/>
                  <a:ext cx="83648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496" y="2111509"/>
                  <a:ext cx="836484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4962147" y="1413354"/>
                  <a:ext cx="83648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147" y="1413354"/>
                  <a:ext cx="836484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6420328" y="1473910"/>
                  <a:ext cx="45865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328" y="1473910"/>
                  <a:ext cx="458655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椭圆 55"/>
            <p:cNvSpPr/>
            <p:nvPr/>
          </p:nvSpPr>
          <p:spPr>
            <a:xfrm>
              <a:off x="5501934" y="2455429"/>
              <a:ext cx="432000" cy="43204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57" name="直接连接符 56"/>
            <p:cNvCxnSpPr>
              <a:stCxn id="56" idx="3"/>
              <a:endCxn id="71" idx="0"/>
            </p:cNvCxnSpPr>
            <p:nvPr/>
          </p:nvCxnSpPr>
          <p:spPr>
            <a:xfrm flipH="1">
              <a:off x="5392496" y="2824205"/>
              <a:ext cx="172703" cy="188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等腰三角形 57"/>
            <p:cNvSpPr/>
            <p:nvPr/>
          </p:nvSpPr>
          <p:spPr>
            <a:xfrm>
              <a:off x="5842949" y="3052124"/>
              <a:ext cx="694291" cy="864768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V</a:t>
              </a:r>
            </a:p>
          </p:txBody>
        </p:sp>
        <p:cxnSp>
          <p:nvCxnSpPr>
            <p:cNvPr id="59" name="直接连接符 58"/>
            <p:cNvCxnSpPr>
              <a:stCxn id="56" idx="5"/>
              <a:endCxn id="58" idx="0"/>
            </p:cNvCxnSpPr>
            <p:nvPr/>
          </p:nvCxnSpPr>
          <p:spPr>
            <a:xfrm>
              <a:off x="5870669" y="2824205"/>
              <a:ext cx="319426" cy="227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5094815" y="2745221"/>
                  <a:ext cx="33871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4815" y="2745221"/>
                  <a:ext cx="338716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6062851" y="2671453"/>
                  <a:ext cx="33871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2851" y="2671453"/>
                  <a:ext cx="338716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/>
          <p:cNvGrpSpPr/>
          <p:nvPr/>
        </p:nvGrpSpPr>
        <p:grpSpPr>
          <a:xfrm>
            <a:off x="5349080" y="4111371"/>
            <a:ext cx="3527247" cy="2319152"/>
            <a:chOff x="2530596" y="4215975"/>
            <a:chExt cx="3527247" cy="2319152"/>
          </a:xfrm>
        </p:grpSpPr>
        <p:sp>
          <p:nvSpPr>
            <p:cNvPr id="76" name="椭圆 75"/>
            <p:cNvSpPr/>
            <p:nvPr/>
          </p:nvSpPr>
          <p:spPr>
            <a:xfrm>
              <a:off x="4047916" y="4215975"/>
              <a:ext cx="432000" cy="43204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7" name="椭圆 76"/>
            <p:cNvSpPr/>
            <p:nvPr/>
          </p:nvSpPr>
          <p:spPr>
            <a:xfrm>
              <a:off x="3200804" y="4763832"/>
              <a:ext cx="432000" cy="4320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8" name="椭圆 77"/>
            <p:cNvSpPr/>
            <p:nvPr/>
          </p:nvSpPr>
          <p:spPr>
            <a:xfrm>
              <a:off x="5022088" y="4842725"/>
              <a:ext cx="432000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9" name="等腰三角形 78"/>
            <p:cNvSpPr/>
            <p:nvPr/>
          </p:nvSpPr>
          <p:spPr>
            <a:xfrm>
              <a:off x="2530596" y="5430348"/>
              <a:ext cx="715733" cy="1057479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T</a:t>
              </a:r>
            </a:p>
          </p:txBody>
        </p:sp>
        <p:sp>
          <p:nvSpPr>
            <p:cNvPr id="80" name="等腰三角形 79"/>
            <p:cNvSpPr/>
            <p:nvPr/>
          </p:nvSpPr>
          <p:spPr>
            <a:xfrm>
              <a:off x="3448594" y="5500518"/>
              <a:ext cx="694291" cy="1015583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U</a:t>
              </a:r>
            </a:p>
          </p:txBody>
        </p:sp>
        <p:sp>
          <p:nvSpPr>
            <p:cNvPr id="81" name="等腰三角形 80"/>
            <p:cNvSpPr/>
            <p:nvPr/>
          </p:nvSpPr>
          <p:spPr>
            <a:xfrm>
              <a:off x="4401773" y="5519544"/>
              <a:ext cx="694291" cy="101558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V</a:t>
              </a:r>
            </a:p>
          </p:txBody>
        </p:sp>
        <p:sp>
          <p:nvSpPr>
            <p:cNvPr id="82" name="等腰三角形 81"/>
            <p:cNvSpPr/>
            <p:nvPr/>
          </p:nvSpPr>
          <p:spPr>
            <a:xfrm>
              <a:off x="5342110" y="5540527"/>
              <a:ext cx="715733" cy="99287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W</a:t>
              </a:r>
            </a:p>
          </p:txBody>
        </p:sp>
        <p:cxnSp>
          <p:nvCxnSpPr>
            <p:cNvPr id="83" name="直接连接符 82"/>
            <p:cNvCxnSpPr>
              <a:stCxn id="77" idx="3"/>
              <a:endCxn id="79" idx="0"/>
            </p:cNvCxnSpPr>
            <p:nvPr/>
          </p:nvCxnSpPr>
          <p:spPr>
            <a:xfrm flipH="1">
              <a:off x="2888463" y="5132608"/>
              <a:ext cx="375606" cy="297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77" idx="5"/>
              <a:endCxn id="80" idx="0"/>
            </p:cNvCxnSpPr>
            <p:nvPr/>
          </p:nvCxnSpPr>
          <p:spPr>
            <a:xfrm>
              <a:off x="3569539" y="5132608"/>
              <a:ext cx="226201" cy="367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78" idx="3"/>
              <a:endCxn id="81" idx="0"/>
            </p:cNvCxnSpPr>
            <p:nvPr/>
          </p:nvCxnSpPr>
          <p:spPr>
            <a:xfrm flipH="1">
              <a:off x="4748919" y="5211501"/>
              <a:ext cx="336434" cy="3080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82" idx="0"/>
              <a:endCxn id="78" idx="5"/>
            </p:cNvCxnSpPr>
            <p:nvPr/>
          </p:nvCxnSpPr>
          <p:spPr>
            <a:xfrm flipH="1" flipV="1">
              <a:off x="5390823" y="5211501"/>
              <a:ext cx="309154" cy="3290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endCxn id="77" idx="7"/>
            </p:cNvCxnSpPr>
            <p:nvPr/>
          </p:nvCxnSpPr>
          <p:spPr>
            <a:xfrm flipH="1">
              <a:off x="3569539" y="4524520"/>
              <a:ext cx="504651" cy="3025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76" idx="5"/>
              <a:endCxn id="78" idx="1"/>
            </p:cNvCxnSpPr>
            <p:nvPr/>
          </p:nvCxnSpPr>
          <p:spPr>
            <a:xfrm>
              <a:off x="4416651" y="4584751"/>
              <a:ext cx="668702" cy="3212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/>
                <p:cNvSpPr txBox="1"/>
                <p:nvPr/>
              </p:nvSpPr>
              <p:spPr>
                <a:xfrm>
                  <a:off x="2741827" y="4916453"/>
                  <a:ext cx="4440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5" name="文本框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1827" y="4916453"/>
                  <a:ext cx="444053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/>
                <p:cNvSpPr txBox="1"/>
                <p:nvPr/>
              </p:nvSpPr>
              <p:spPr>
                <a:xfrm>
                  <a:off x="3716247" y="5015933"/>
                  <a:ext cx="4440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6" name="文本框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6247" y="5015933"/>
                  <a:ext cx="444053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/>
                <p:cNvSpPr txBox="1"/>
                <p:nvPr/>
              </p:nvSpPr>
              <p:spPr>
                <a:xfrm>
                  <a:off x="3137629" y="4319640"/>
                  <a:ext cx="8680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7" name="文本框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7629" y="4319640"/>
                  <a:ext cx="868057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/>
                <p:cNvSpPr txBox="1"/>
                <p:nvPr/>
              </p:nvSpPr>
              <p:spPr>
                <a:xfrm>
                  <a:off x="5589656" y="5019516"/>
                  <a:ext cx="4440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8" name="文本框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9656" y="5019516"/>
                  <a:ext cx="444053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/>
                <p:cNvSpPr txBox="1"/>
                <p:nvPr/>
              </p:nvSpPr>
              <p:spPr>
                <a:xfrm>
                  <a:off x="4641207" y="5019516"/>
                  <a:ext cx="4440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9" name="文本框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1207" y="5019516"/>
                  <a:ext cx="444053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/>
                <p:cNvSpPr txBox="1"/>
                <p:nvPr/>
              </p:nvSpPr>
              <p:spPr>
                <a:xfrm>
                  <a:off x="4684284" y="4382165"/>
                  <a:ext cx="8680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sz="2000" dirty="0">
                      <a:latin typeface="+mn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60" name="文本框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4284" y="4382165"/>
                  <a:ext cx="868057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5" name="右箭头 94"/>
          <p:cNvSpPr/>
          <p:nvPr/>
        </p:nvSpPr>
        <p:spPr>
          <a:xfrm>
            <a:off x="4695628" y="4487908"/>
            <a:ext cx="962343" cy="381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5268446" y="1119707"/>
            <a:ext cx="3097961" cy="2491303"/>
            <a:chOff x="5268446" y="1119707"/>
            <a:chExt cx="3097961" cy="2491303"/>
          </a:xfrm>
        </p:grpSpPr>
        <p:grpSp>
          <p:nvGrpSpPr>
            <p:cNvPr id="97" name="Group 94">
              <a:extLst>
                <a:ext uri="{FF2B5EF4-FFF2-40B4-BE49-F238E27FC236}">
                  <a16:creationId xmlns:a16="http://schemas.microsoft.com/office/drawing/2014/main" id="{23C55A35-728F-8F48-AD60-138F46A846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5114" y="1795277"/>
              <a:ext cx="341544" cy="400358"/>
              <a:chOff x="1479" y="2284"/>
              <a:chExt cx="313" cy="339"/>
            </a:xfrm>
          </p:grpSpPr>
          <p:sp>
            <p:nvSpPr>
              <p:cNvPr id="136" name="Oval 95">
                <a:extLst>
                  <a:ext uri="{FF2B5EF4-FFF2-40B4-BE49-F238E27FC236}">
                    <a16:creationId xmlns:a16="http://schemas.microsoft.com/office/drawing/2014/main" id="{BFED03F7-8EFC-1143-AF09-4704FF300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37" name="Text Box 96">
                <a:extLst>
                  <a:ext uri="{FF2B5EF4-FFF2-40B4-BE49-F238E27FC236}">
                    <a16:creationId xmlns:a16="http://schemas.microsoft.com/office/drawing/2014/main" id="{79D61CA6-B27F-324E-A5A2-6A4DE6B43D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9" y="2284"/>
                <a:ext cx="313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8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106AE45-A007-FC44-8F71-31FEF5F7B7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2928" y="1771235"/>
              <a:ext cx="341544" cy="400050"/>
              <a:chOff x="1488" y="2271"/>
              <a:chExt cx="313" cy="336"/>
            </a:xfrm>
          </p:grpSpPr>
          <p:sp>
            <p:nvSpPr>
              <p:cNvPr id="134" name="Oval 98">
                <a:extLst>
                  <a:ext uri="{FF2B5EF4-FFF2-40B4-BE49-F238E27FC236}">
                    <a16:creationId xmlns:a16="http://schemas.microsoft.com/office/drawing/2014/main" id="{12D3B8C5-01E6-3347-8FD0-0789B6F8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89"/>
                <a:ext cx="288" cy="286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35" name="Text Box 99">
                <a:extLst>
                  <a:ext uri="{FF2B5EF4-FFF2-40B4-BE49-F238E27FC236}">
                    <a16:creationId xmlns:a16="http://schemas.microsoft.com/office/drawing/2014/main" id="{31E159A3-EEAD-1646-9276-C6024B841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9" y="2271"/>
                <a:ext cx="312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3</a:t>
                </a:r>
              </a:p>
            </p:txBody>
          </p:sp>
        </p:grpSp>
        <p:grpSp>
          <p:nvGrpSpPr>
            <p:cNvPr id="99" name="Group 100">
              <a:extLst>
                <a:ext uri="{FF2B5EF4-FFF2-40B4-BE49-F238E27FC236}">
                  <a16:creationId xmlns:a16="http://schemas.microsoft.com/office/drawing/2014/main" id="{1EDA855D-4DF1-E54D-B450-E6E308A493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49020" y="2615050"/>
              <a:ext cx="631783" cy="389335"/>
              <a:chOff x="1441" y="2304"/>
              <a:chExt cx="577" cy="327"/>
            </a:xfrm>
          </p:grpSpPr>
          <p:sp>
            <p:nvSpPr>
              <p:cNvPr id="132" name="Oval 101">
                <a:extLst>
                  <a:ext uri="{FF2B5EF4-FFF2-40B4-BE49-F238E27FC236}">
                    <a16:creationId xmlns:a16="http://schemas.microsoft.com/office/drawing/2014/main" id="{77E4065A-620F-A34D-8AD0-9AF5F3C6D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33" name="Text Box 102">
                <a:extLst>
                  <a:ext uri="{FF2B5EF4-FFF2-40B4-BE49-F238E27FC236}">
                    <a16:creationId xmlns:a16="http://schemas.microsoft.com/office/drawing/2014/main" id="{E5959873-B227-E145-A520-504279A618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1" y="2321"/>
                <a:ext cx="577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>
                    <a:latin typeface="+mn-lt"/>
                  </a:rPr>
                  <a:t>10</a:t>
                </a:r>
              </a:p>
            </p:txBody>
          </p:sp>
        </p:grpSp>
        <p:grpSp>
          <p:nvGrpSpPr>
            <p:cNvPr id="100" name="Group 115">
              <a:extLst>
                <a:ext uri="{FF2B5EF4-FFF2-40B4-BE49-F238E27FC236}">
                  <a16:creationId xmlns:a16="http://schemas.microsoft.com/office/drawing/2014/main" id="{1E7BA5D4-9EEC-104A-A870-4A2DA2CCB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97201" y="1119707"/>
              <a:ext cx="364998" cy="400050"/>
              <a:chOff x="646" y="2188"/>
              <a:chExt cx="334" cy="337"/>
            </a:xfrm>
          </p:grpSpPr>
          <p:sp>
            <p:nvSpPr>
              <p:cNvPr id="130" name="Oval 116">
                <a:extLst>
                  <a:ext uri="{FF2B5EF4-FFF2-40B4-BE49-F238E27FC236}">
                    <a16:creationId xmlns:a16="http://schemas.microsoft.com/office/drawing/2014/main" id="{3A97202A-B07A-DC40-877F-66061112E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" y="2191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31" name="Text Box 117">
                <a:extLst>
                  <a:ext uri="{FF2B5EF4-FFF2-40B4-BE49-F238E27FC236}">
                    <a16:creationId xmlns:a16="http://schemas.microsoft.com/office/drawing/2014/main" id="{275155DD-092B-2D49-AE77-B20BD98AF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" y="2188"/>
                <a:ext cx="313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6</a:t>
                </a:r>
              </a:p>
            </p:txBody>
          </p:sp>
        </p:grpSp>
        <p:sp>
          <p:nvSpPr>
            <p:cNvPr id="101" name="Line 121">
              <a:extLst>
                <a:ext uri="{FF2B5EF4-FFF2-40B4-BE49-F238E27FC236}">
                  <a16:creationId xmlns:a16="http://schemas.microsoft.com/office/drawing/2014/main" id="{FDA6CD37-40C9-4C43-BAEC-4AEFB181D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34550" y="1352136"/>
              <a:ext cx="374298" cy="49093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02" name="Line 122">
              <a:extLst>
                <a:ext uri="{FF2B5EF4-FFF2-40B4-BE49-F238E27FC236}">
                  <a16:creationId xmlns:a16="http://schemas.microsoft.com/office/drawing/2014/main" id="{71CE3D80-18FC-5444-BF83-8D55FA0F1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2857" y="2113811"/>
              <a:ext cx="366464" cy="51117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03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10134" y="2115723"/>
              <a:ext cx="170179" cy="29938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04" name="Text Box 99">
              <a:extLst>
                <a:ext uri="{FF2B5EF4-FFF2-40B4-BE49-F238E27FC236}">
                  <a16:creationId xmlns:a16="http://schemas.microsoft.com/office/drawing/2014/main" id="{31E159A3-EEAD-1646-9276-C6024B841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4355" y="2375279"/>
              <a:ext cx="341544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+mn-lt"/>
                </a:rPr>
                <a:t>2</a:t>
              </a:r>
            </a:p>
          </p:txBody>
        </p:sp>
        <p:sp>
          <p:nvSpPr>
            <p:cNvPr id="105" name="Line 121">
              <a:extLst>
                <a:ext uri="{FF2B5EF4-FFF2-40B4-BE49-F238E27FC236}">
                  <a16:creationId xmlns:a16="http://schemas.microsoft.com/office/drawing/2014/main" id="{FDA6CD37-40C9-4C43-BAEC-4AEFB181D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60784" y="2093355"/>
              <a:ext cx="184897" cy="32175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06" name="Oval 98">
              <a:extLst>
                <a:ext uri="{FF2B5EF4-FFF2-40B4-BE49-F238E27FC236}">
                  <a16:creationId xmlns:a16="http://schemas.microsoft.com/office/drawing/2014/main" id="{12D3B8C5-01E6-3347-8FD0-0789B6F87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3688" y="2396711"/>
              <a:ext cx="314936" cy="34051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6252875" y="2371721"/>
              <a:ext cx="341544" cy="400050"/>
              <a:chOff x="1176767" y="3269767"/>
              <a:chExt cx="341544" cy="400050"/>
            </a:xfrm>
          </p:grpSpPr>
          <p:sp>
            <p:nvSpPr>
              <p:cNvPr id="128" name="Text Box 99">
                <a:extLst>
                  <a:ext uri="{FF2B5EF4-FFF2-40B4-BE49-F238E27FC236}">
                    <a16:creationId xmlns:a16="http://schemas.microsoft.com/office/drawing/2014/main" id="{31E159A3-EEAD-1646-9276-C6024B841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6767" y="3269767"/>
                <a:ext cx="341544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5</a:t>
                </a:r>
              </a:p>
            </p:txBody>
          </p:sp>
          <p:sp>
            <p:nvSpPr>
              <p:cNvPr id="129" name="Oval 98">
                <a:extLst>
                  <a:ext uri="{FF2B5EF4-FFF2-40B4-BE49-F238E27FC236}">
                    <a16:creationId xmlns:a16="http://schemas.microsoft.com/office/drawing/2014/main" id="{12D3B8C5-01E6-3347-8FD0-0789B6F8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6100" y="3291199"/>
                <a:ext cx="314936" cy="340519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grpSp>
          <p:nvGrpSpPr>
            <p:cNvPr id="108" name="Group 115">
              <a:extLst>
                <a:ext uri="{FF2B5EF4-FFF2-40B4-BE49-F238E27FC236}">
                  <a16:creationId xmlns:a16="http://schemas.microsoft.com/office/drawing/2014/main" id="{1E7BA5D4-9EEC-104A-A870-4A2DA2CCB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9756" y="2430010"/>
              <a:ext cx="364998" cy="400050"/>
              <a:chOff x="646" y="2188"/>
              <a:chExt cx="334" cy="337"/>
            </a:xfrm>
          </p:grpSpPr>
          <p:sp>
            <p:nvSpPr>
              <p:cNvPr id="126" name="Oval 116">
                <a:extLst>
                  <a:ext uri="{FF2B5EF4-FFF2-40B4-BE49-F238E27FC236}">
                    <a16:creationId xmlns:a16="http://schemas.microsoft.com/office/drawing/2014/main" id="{3A97202A-B07A-DC40-877F-66061112E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" y="2191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27" name="Text Box 117">
                <a:extLst>
                  <a:ext uri="{FF2B5EF4-FFF2-40B4-BE49-F238E27FC236}">
                    <a16:creationId xmlns:a16="http://schemas.microsoft.com/office/drawing/2014/main" id="{275155DD-092B-2D49-AE77-B20BD98AF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" y="2188"/>
                <a:ext cx="313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7</a:t>
                </a:r>
              </a:p>
            </p:txBody>
          </p:sp>
        </p:grpSp>
        <p:sp>
          <p:nvSpPr>
            <p:cNvPr id="109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1719" y="2113812"/>
              <a:ext cx="258727" cy="39677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10" name="Text Box 99">
              <a:extLst>
                <a:ext uri="{FF2B5EF4-FFF2-40B4-BE49-F238E27FC236}">
                  <a16:creationId xmlns:a16="http://schemas.microsoft.com/office/drawing/2014/main" id="{31E159A3-EEAD-1646-9276-C6024B841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8446" y="2875543"/>
              <a:ext cx="341544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+mn-lt"/>
                </a:rPr>
                <a:t>1</a:t>
              </a:r>
            </a:p>
          </p:txBody>
        </p:sp>
        <p:sp>
          <p:nvSpPr>
            <p:cNvPr id="111" name="Line 121">
              <a:extLst>
                <a:ext uri="{FF2B5EF4-FFF2-40B4-BE49-F238E27FC236}">
                  <a16:creationId xmlns:a16="http://schemas.microsoft.com/office/drawing/2014/main" id="{FDA6CD37-40C9-4C43-BAEC-4AEFB181D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29687" y="2685175"/>
              <a:ext cx="160698" cy="246389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12" name="Oval 98">
              <a:extLst>
                <a:ext uri="{FF2B5EF4-FFF2-40B4-BE49-F238E27FC236}">
                  <a16:creationId xmlns:a16="http://schemas.microsoft.com/office/drawing/2014/main" id="{12D3B8C5-01E6-3347-8FD0-0789B6F87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7779" y="2896975"/>
              <a:ext cx="314936" cy="34051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113" name="Group 115">
              <a:extLst>
                <a:ext uri="{FF2B5EF4-FFF2-40B4-BE49-F238E27FC236}">
                  <a16:creationId xmlns:a16="http://schemas.microsoft.com/office/drawing/2014/main" id="{1E7BA5D4-9EEC-104A-A870-4A2DA2CCB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50087" y="3150314"/>
              <a:ext cx="349699" cy="400050"/>
              <a:chOff x="614" y="2176"/>
              <a:chExt cx="320" cy="337"/>
            </a:xfrm>
          </p:grpSpPr>
          <p:sp>
            <p:nvSpPr>
              <p:cNvPr id="124" name="Oval 116">
                <a:extLst>
                  <a:ext uri="{FF2B5EF4-FFF2-40B4-BE49-F238E27FC236}">
                    <a16:creationId xmlns:a16="http://schemas.microsoft.com/office/drawing/2014/main" id="{3A97202A-B07A-DC40-877F-66061112E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" y="2191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25" name="Text Box 117">
                <a:extLst>
                  <a:ext uri="{FF2B5EF4-FFF2-40B4-BE49-F238E27FC236}">
                    <a16:creationId xmlns:a16="http://schemas.microsoft.com/office/drawing/2014/main" id="{275155DD-092B-2D49-AE77-B20BD98AF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" y="2176"/>
                <a:ext cx="313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9</a:t>
                </a:r>
              </a:p>
            </p:txBody>
          </p:sp>
        </p:grpSp>
        <p:grpSp>
          <p:nvGrpSpPr>
            <p:cNvPr id="114" name="Group 115">
              <a:extLst>
                <a:ext uri="{FF2B5EF4-FFF2-40B4-BE49-F238E27FC236}">
                  <a16:creationId xmlns:a16="http://schemas.microsoft.com/office/drawing/2014/main" id="{1E7BA5D4-9EEC-104A-A870-4A2DA2CCB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9777" y="3227579"/>
              <a:ext cx="466630" cy="383431"/>
              <a:chOff x="579" y="2191"/>
              <a:chExt cx="427" cy="323"/>
            </a:xfrm>
          </p:grpSpPr>
          <p:sp>
            <p:nvSpPr>
              <p:cNvPr id="122" name="Oval 116">
                <a:extLst>
                  <a:ext uri="{FF2B5EF4-FFF2-40B4-BE49-F238E27FC236}">
                    <a16:creationId xmlns:a16="http://schemas.microsoft.com/office/drawing/2014/main" id="{3A97202A-B07A-DC40-877F-66061112E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" y="2191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23" name="Text Box 117">
                <a:extLst>
                  <a:ext uri="{FF2B5EF4-FFF2-40B4-BE49-F238E27FC236}">
                    <a16:creationId xmlns:a16="http://schemas.microsoft.com/office/drawing/2014/main" id="{275155DD-092B-2D49-AE77-B20BD98AF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" y="2203"/>
                <a:ext cx="427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b="1" dirty="0">
                    <a:latin typeface="+mn-lt"/>
                  </a:rPr>
                  <a:t>12</a:t>
                </a:r>
              </a:p>
            </p:txBody>
          </p:sp>
        </p:grpSp>
        <p:sp>
          <p:nvSpPr>
            <p:cNvPr id="115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9272" y="2949702"/>
              <a:ext cx="166973" cy="300619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16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14351" y="2933850"/>
              <a:ext cx="176735" cy="23945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17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7033" y="2722123"/>
              <a:ext cx="184770" cy="26180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5964488" y="2940086"/>
              <a:ext cx="341544" cy="400050"/>
              <a:chOff x="1176767" y="3269767"/>
              <a:chExt cx="341544" cy="400050"/>
            </a:xfrm>
          </p:grpSpPr>
          <p:sp>
            <p:nvSpPr>
              <p:cNvPr id="120" name="Text Box 99">
                <a:extLst>
                  <a:ext uri="{FF2B5EF4-FFF2-40B4-BE49-F238E27FC236}">
                    <a16:creationId xmlns:a16="http://schemas.microsoft.com/office/drawing/2014/main" id="{31E159A3-EEAD-1646-9276-C6024B841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6767" y="3269767"/>
                <a:ext cx="341544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4</a:t>
                </a:r>
              </a:p>
            </p:txBody>
          </p:sp>
          <p:sp>
            <p:nvSpPr>
              <p:cNvPr id="121" name="Oval 98">
                <a:extLst>
                  <a:ext uri="{FF2B5EF4-FFF2-40B4-BE49-F238E27FC236}">
                    <a16:creationId xmlns:a16="http://schemas.microsoft.com/office/drawing/2014/main" id="{12D3B8C5-01E6-3347-8FD0-0789B6F8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6100" y="3291199"/>
                <a:ext cx="314936" cy="340519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sp>
          <p:nvSpPr>
            <p:cNvPr id="119" name="Line 122">
              <a:extLst>
                <a:ext uri="{FF2B5EF4-FFF2-40B4-BE49-F238E27FC236}">
                  <a16:creationId xmlns:a16="http://schemas.microsoft.com/office/drawing/2014/main" id="{71CE3D80-18FC-5444-BF83-8D55FA0F1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9378" y="1424666"/>
              <a:ext cx="415203" cy="45720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90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9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AVL-Tree: Cost of Deletion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AVL-Tree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196752"/>
                <a:ext cx="8382000" cy="4929411"/>
              </a:xfrm>
            </p:spPr>
            <p:txBody>
              <a:bodyPr/>
              <a:lstStyle/>
              <a:p>
                <a:r>
                  <a:rPr lang="en-US" sz="2800" dirty="0"/>
                  <a:t>Step 1: Do normal binary search tree deletion</a:t>
                </a:r>
              </a:p>
              <a:p>
                <a:pPr lvl="1"/>
                <a:r>
                  <a:rPr lang="en-US" sz="2400" dirty="0"/>
                  <a:t>Cost: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800" dirty="0"/>
                  <a:t>Step 2: Rebalancing the AVL-Tree: bottom-up</a:t>
                </a:r>
              </a:p>
              <a:p>
                <a:pPr lvl="1"/>
                <a:r>
                  <a:rPr lang="en-US" sz="2400" dirty="0"/>
                  <a:t>Cost: rebalance the binary search tree by rotation. </a:t>
                </a:r>
              </a:p>
              <a:p>
                <a:pPr lvl="1"/>
                <a:r>
                  <a:rPr lang="en-US" sz="2400" dirty="0"/>
                  <a:t>Only the nodes along the search path down to the successor may become imbalanced. </a:t>
                </a:r>
              </a:p>
              <a:p>
                <a:pPr lvl="2"/>
                <a:r>
                  <a:rPr lang="en-US" sz="2000" dirty="0"/>
                  <a:t>Rotation and double rotation only takes constant time. </a:t>
                </a:r>
              </a:p>
              <a:p>
                <a:pPr lvl="2"/>
                <a:r>
                  <a:rPr lang="en-US" sz="200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/>
                  <a:t> of each node only takes constant time.</a:t>
                </a:r>
              </a:p>
              <a:p>
                <a:pPr lvl="2"/>
                <a:r>
                  <a:rPr lang="en-US" sz="2000" b="0" dirty="0"/>
                  <a:t>Cost: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196752"/>
                <a:ext cx="8382000" cy="4929411"/>
              </a:xfrm>
              <a:blipFill>
                <a:blip r:embed="rId2"/>
                <a:stretch>
                  <a:fillRect t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68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AVL-Tree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B14B-C98E-4C14-96E7-18DD3A29C17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Rebalancing: AVL-Tree</a:t>
            </a:r>
          </a:p>
        </p:txBody>
      </p:sp>
    </p:spTree>
    <p:extLst>
      <p:ext uri="{BB962C8B-B14F-4D97-AF65-F5344CB8AC3E}">
        <p14:creationId xmlns:p14="http://schemas.microsoft.com/office/powerpoint/2010/main" val="167449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to Keep a BST Balanced?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AVL-Tree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196752"/>
                <a:ext cx="8382000" cy="4929411"/>
              </a:xfrm>
            </p:spPr>
            <p:txBody>
              <a:bodyPr/>
              <a:lstStyle/>
              <a:p>
                <a:r>
                  <a:rPr lang="en-US" sz="2800" dirty="0"/>
                  <a:t>Dynamic Rebalancing</a:t>
                </a:r>
              </a:p>
              <a:p>
                <a:pPr lvl="1"/>
                <a:r>
                  <a:rPr lang="en-US" sz="2400" dirty="0"/>
                  <a:t>After updating the BST, we rebalance the BST using </a:t>
                </a:r>
                <a:r>
                  <a:rPr lang="en-US" sz="2400" dirty="0">
                    <a:solidFill>
                      <a:srgbClr val="0D14FF"/>
                    </a:solidFill>
                  </a:rPr>
                  <a:t>rotation</a:t>
                </a:r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Red-black tree/AVL-tree: height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2"/>
                <a:r>
                  <a:rPr lang="en-US" sz="2000" b="0" dirty="0"/>
                  <a:t>Red-black tree is rather complicated for the updates. You may refer Chapter 13 of the textbook for the details</a:t>
                </a:r>
              </a:p>
              <a:p>
                <a:pPr lvl="2"/>
                <a:r>
                  <a:rPr lang="en-US" sz="2000" dirty="0"/>
                  <a:t>We will learn the simpler AVL-Tree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6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196752"/>
                <a:ext cx="8382000" cy="4929411"/>
              </a:xfrm>
              <a:blipFill>
                <a:blip r:embed="rId2"/>
                <a:stretch>
                  <a:fillRect t="-1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2411760" y="2733301"/>
            <a:ext cx="3661780" cy="1022788"/>
            <a:chOff x="3838397" y="2881877"/>
            <a:chExt cx="3661780" cy="1022788"/>
          </a:xfrm>
        </p:grpSpPr>
        <p:sp>
          <p:nvSpPr>
            <p:cNvPr id="8" name="Oval 95"/>
            <p:cNvSpPr>
              <a:spLocks noChangeArrowheads="1"/>
            </p:cNvSpPr>
            <p:nvPr/>
          </p:nvSpPr>
          <p:spPr bwMode="auto">
            <a:xfrm>
              <a:off x="4860032" y="2911869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9" name="Text Box 96"/>
            <p:cNvSpPr txBox="1">
              <a:spLocks noChangeArrowheads="1"/>
            </p:cNvSpPr>
            <p:nvPr/>
          </p:nvSpPr>
          <p:spPr bwMode="auto">
            <a:xfrm>
              <a:off x="4780467" y="2881877"/>
              <a:ext cx="4251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+mn-lt"/>
                </a:rPr>
                <a:t> 7</a:t>
              </a:r>
            </a:p>
          </p:txBody>
        </p:sp>
        <p:sp>
          <p:nvSpPr>
            <p:cNvPr id="10" name="Text Box 99"/>
            <p:cNvSpPr txBox="1">
              <a:spLocks noChangeArrowheads="1"/>
            </p:cNvSpPr>
            <p:nvPr/>
          </p:nvSpPr>
          <p:spPr bwMode="auto">
            <a:xfrm>
              <a:off x="4320822" y="3257492"/>
              <a:ext cx="46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TW" b="1" dirty="0">
                  <a:latin typeface="+mn-lt"/>
                </a:rPr>
                <a:t> 6</a:t>
              </a:r>
            </a:p>
          </p:txBody>
        </p:sp>
        <p:sp>
          <p:nvSpPr>
            <p:cNvPr id="11" name="Oval 95"/>
            <p:cNvSpPr>
              <a:spLocks noChangeArrowheads="1"/>
            </p:cNvSpPr>
            <p:nvPr/>
          </p:nvSpPr>
          <p:spPr bwMode="auto">
            <a:xfrm>
              <a:off x="4389355" y="3251209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2" name="Line 123"/>
            <p:cNvSpPr>
              <a:spLocks noChangeShapeType="1"/>
            </p:cNvSpPr>
            <p:nvPr/>
          </p:nvSpPr>
          <p:spPr bwMode="auto">
            <a:xfrm flipH="1">
              <a:off x="4665001" y="3162084"/>
              <a:ext cx="216000" cy="129649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3" name="Line 123"/>
            <p:cNvSpPr>
              <a:spLocks noChangeShapeType="1"/>
            </p:cNvSpPr>
            <p:nvPr/>
          </p:nvSpPr>
          <p:spPr bwMode="auto">
            <a:xfrm flipH="1">
              <a:off x="4211849" y="3478320"/>
              <a:ext cx="188166" cy="14850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4" name="Oval 95"/>
            <p:cNvSpPr>
              <a:spLocks noChangeArrowheads="1"/>
            </p:cNvSpPr>
            <p:nvPr/>
          </p:nvSpPr>
          <p:spPr bwMode="auto">
            <a:xfrm>
              <a:off x="3933221" y="3549936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dirty="0">
                <a:latin typeface="+mn-lt"/>
              </a:endParaRPr>
            </a:p>
          </p:txBody>
        </p:sp>
        <p:sp>
          <p:nvSpPr>
            <p:cNvPr id="15" name="Text Box 99"/>
            <p:cNvSpPr txBox="1">
              <a:spLocks noChangeArrowheads="1"/>
            </p:cNvSpPr>
            <p:nvPr/>
          </p:nvSpPr>
          <p:spPr bwMode="auto">
            <a:xfrm>
              <a:off x="3838397" y="3535333"/>
              <a:ext cx="46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TW" b="1" dirty="0">
                  <a:latin typeface="+mn-lt"/>
                </a:rPr>
                <a:t> 5</a:t>
              </a: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5332858" y="3326366"/>
              <a:ext cx="576064" cy="3350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95"/>
            <p:cNvSpPr>
              <a:spLocks noChangeArrowheads="1"/>
            </p:cNvSpPr>
            <p:nvPr/>
          </p:nvSpPr>
          <p:spPr bwMode="auto">
            <a:xfrm>
              <a:off x="7154626" y="3379872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8" name="Text Box 96"/>
            <p:cNvSpPr txBox="1">
              <a:spLocks noChangeArrowheads="1"/>
            </p:cNvSpPr>
            <p:nvPr/>
          </p:nvSpPr>
          <p:spPr bwMode="auto">
            <a:xfrm>
              <a:off x="7075061" y="3349880"/>
              <a:ext cx="4251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+mn-lt"/>
                </a:rPr>
                <a:t> 7</a:t>
              </a:r>
            </a:p>
          </p:txBody>
        </p:sp>
        <p:sp>
          <p:nvSpPr>
            <p:cNvPr id="19" name="Text Box 99"/>
            <p:cNvSpPr txBox="1">
              <a:spLocks noChangeArrowheads="1"/>
            </p:cNvSpPr>
            <p:nvPr/>
          </p:nvSpPr>
          <p:spPr bwMode="auto">
            <a:xfrm>
              <a:off x="6521017" y="3026973"/>
              <a:ext cx="46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TW" b="1" dirty="0">
                  <a:latin typeface="+mn-lt"/>
                </a:rPr>
                <a:t> 6</a:t>
              </a:r>
            </a:p>
          </p:txBody>
        </p:sp>
        <p:sp>
          <p:nvSpPr>
            <p:cNvPr id="20" name="Oval 95"/>
            <p:cNvSpPr>
              <a:spLocks noChangeArrowheads="1"/>
            </p:cNvSpPr>
            <p:nvPr/>
          </p:nvSpPr>
          <p:spPr bwMode="auto">
            <a:xfrm>
              <a:off x="6589550" y="3020690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1" name="Line 123"/>
            <p:cNvSpPr>
              <a:spLocks noChangeShapeType="1"/>
            </p:cNvSpPr>
            <p:nvPr/>
          </p:nvSpPr>
          <p:spPr bwMode="auto">
            <a:xfrm flipH="1" flipV="1">
              <a:off x="6891012" y="3275603"/>
              <a:ext cx="263614" cy="150693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2" name="Line 123"/>
            <p:cNvSpPr>
              <a:spLocks noChangeShapeType="1"/>
            </p:cNvSpPr>
            <p:nvPr/>
          </p:nvSpPr>
          <p:spPr bwMode="auto">
            <a:xfrm flipH="1">
              <a:off x="6412044" y="3247801"/>
              <a:ext cx="188166" cy="148504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3" name="Oval 95"/>
            <p:cNvSpPr>
              <a:spLocks noChangeArrowheads="1"/>
            </p:cNvSpPr>
            <p:nvPr/>
          </p:nvSpPr>
          <p:spPr bwMode="auto">
            <a:xfrm>
              <a:off x="6133416" y="3319417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 dirty="0">
                <a:latin typeface="+mn-lt"/>
              </a:endParaRPr>
            </a:p>
          </p:txBody>
        </p:sp>
        <p:sp>
          <p:nvSpPr>
            <p:cNvPr id="24" name="Text Box 99"/>
            <p:cNvSpPr txBox="1">
              <a:spLocks noChangeArrowheads="1"/>
            </p:cNvSpPr>
            <p:nvPr/>
          </p:nvSpPr>
          <p:spPr bwMode="auto">
            <a:xfrm>
              <a:off x="6038592" y="3304814"/>
              <a:ext cx="46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TW" b="1" dirty="0">
                  <a:latin typeface="+mn-lt"/>
                </a:rPr>
                <a:t>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119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Rotation allows us to change the structure without violating the binary search tree property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Rotations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AVL-Tree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05193" y="2808077"/>
            <a:ext cx="3174523" cy="3085137"/>
            <a:chOff x="377475" y="2348880"/>
            <a:chExt cx="3174523" cy="3085137"/>
          </a:xfrm>
        </p:grpSpPr>
        <p:grpSp>
          <p:nvGrpSpPr>
            <p:cNvPr id="7" name="组合 6"/>
            <p:cNvGrpSpPr/>
            <p:nvPr/>
          </p:nvGrpSpPr>
          <p:grpSpPr>
            <a:xfrm>
              <a:off x="377475" y="2636912"/>
              <a:ext cx="3174523" cy="2797105"/>
              <a:chOff x="244327" y="3645024"/>
              <a:chExt cx="3174523" cy="279710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835696" y="3645024"/>
                <a:ext cx="432000" cy="432048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01720" y="4337856"/>
                <a:ext cx="432000" cy="4320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11" name="直接连接符 10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1270455" y="4013800"/>
                <a:ext cx="628506" cy="3873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602194" y="4706632"/>
                <a:ext cx="362791" cy="4343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等腰三角形 12"/>
              <p:cNvSpPr/>
              <p:nvPr/>
            </p:nvSpPr>
            <p:spPr>
              <a:xfrm>
                <a:off x="244327" y="5140935"/>
                <a:ext cx="715733" cy="1301194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26281" y="5877272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&lt;B</a:t>
                </a:r>
              </a:p>
            </p:txBody>
          </p:sp>
          <p:cxnSp>
            <p:nvCxnSpPr>
              <p:cNvPr id="15" name="直接连接符 14"/>
              <p:cNvCxnSpPr>
                <a:stCxn id="10" idx="5"/>
                <a:endCxn id="16" idx="0"/>
              </p:cNvCxnSpPr>
              <p:nvPr/>
            </p:nvCxnSpPr>
            <p:spPr>
              <a:xfrm>
                <a:off x="1270455" y="4706632"/>
                <a:ext cx="292082" cy="4488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等腰三角形 15"/>
              <p:cNvSpPr/>
              <p:nvPr/>
            </p:nvSpPr>
            <p:spPr>
              <a:xfrm>
                <a:off x="1204670" y="5155492"/>
                <a:ext cx="715733" cy="1114150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302316" y="5910065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&gt;B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332680" y="5598249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&lt;A</a:t>
                </a:r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>
                <a:off x="2703117" y="4486767"/>
                <a:ext cx="715733" cy="1246489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0" name="直接连接符 19"/>
              <p:cNvCxnSpPr>
                <a:stCxn id="9" idx="5"/>
                <a:endCxn id="19" idx="0"/>
              </p:cNvCxnSpPr>
              <p:nvPr/>
            </p:nvCxnSpPr>
            <p:spPr>
              <a:xfrm>
                <a:off x="2204431" y="4013800"/>
                <a:ext cx="856553" cy="4729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808955" y="5204242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&gt;A</a:t>
                </a:r>
              </a:p>
            </p:txBody>
          </p:sp>
        </p:grpSp>
        <p:cxnSp>
          <p:nvCxnSpPr>
            <p:cNvPr id="8" name="直接连接符 7"/>
            <p:cNvCxnSpPr>
              <a:endCxn id="9" idx="0"/>
            </p:cNvCxnSpPr>
            <p:nvPr/>
          </p:nvCxnSpPr>
          <p:spPr>
            <a:xfrm flipH="1">
              <a:off x="2184844" y="2348880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右箭头 22"/>
          <p:cNvSpPr/>
          <p:nvPr/>
        </p:nvSpPr>
        <p:spPr>
          <a:xfrm>
            <a:off x="4225682" y="4021413"/>
            <a:ext cx="1575918" cy="368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3854655" y="4428132"/>
            <a:ext cx="223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Right-Rotation on A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6066868" y="2868196"/>
            <a:ext cx="2595714" cy="2934898"/>
            <a:chOff x="427190" y="2235537"/>
            <a:chExt cx="2595714" cy="2934898"/>
          </a:xfrm>
        </p:grpSpPr>
        <p:grpSp>
          <p:nvGrpSpPr>
            <p:cNvPr id="26" name="组合 25"/>
            <p:cNvGrpSpPr/>
            <p:nvPr/>
          </p:nvGrpSpPr>
          <p:grpSpPr>
            <a:xfrm>
              <a:off x="427190" y="2559829"/>
              <a:ext cx="2595714" cy="2610606"/>
              <a:chOff x="294042" y="3567941"/>
              <a:chExt cx="2595714" cy="2610606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1820282" y="4357323"/>
                <a:ext cx="432000" cy="432048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46344" y="3567941"/>
                <a:ext cx="432000" cy="4320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30" name="直接连接符 29"/>
              <p:cNvCxnSpPr>
                <a:stCxn id="28" idx="1"/>
                <a:endCxn id="29" idx="5"/>
              </p:cNvCxnSpPr>
              <p:nvPr/>
            </p:nvCxnSpPr>
            <p:spPr>
              <a:xfrm flipH="1" flipV="1">
                <a:off x="1315079" y="3936717"/>
                <a:ext cx="568468" cy="48387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29" idx="3"/>
                <a:endCxn id="32" idx="0"/>
              </p:cNvCxnSpPr>
              <p:nvPr/>
            </p:nvCxnSpPr>
            <p:spPr>
              <a:xfrm flipH="1">
                <a:off x="651909" y="3936717"/>
                <a:ext cx="357700" cy="6951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等腰三角形 31"/>
              <p:cNvSpPr/>
              <p:nvPr/>
            </p:nvSpPr>
            <p:spPr>
              <a:xfrm>
                <a:off x="294042" y="4631841"/>
                <a:ext cx="715733" cy="1453229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424263" y="5456157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&lt;B</a:t>
                </a:r>
              </a:p>
            </p:txBody>
          </p:sp>
          <p:cxnSp>
            <p:nvCxnSpPr>
              <p:cNvPr id="34" name="直接连接符 33"/>
              <p:cNvCxnSpPr>
                <a:stCxn id="28" idx="3"/>
                <a:endCxn id="35" idx="0"/>
              </p:cNvCxnSpPr>
              <p:nvPr/>
            </p:nvCxnSpPr>
            <p:spPr>
              <a:xfrm flipH="1">
                <a:off x="1715326" y="4726099"/>
                <a:ext cx="168221" cy="3134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等腰三角形 34"/>
              <p:cNvSpPr/>
              <p:nvPr/>
            </p:nvSpPr>
            <p:spPr>
              <a:xfrm>
                <a:off x="1357459" y="5039592"/>
                <a:ext cx="715733" cy="1114150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463297" y="5778437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&gt;B</a:t>
                </a: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494313" y="5506429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&lt;A</a:t>
                </a:r>
              </a:p>
            </p:txBody>
          </p:sp>
          <p:sp>
            <p:nvSpPr>
              <p:cNvPr id="38" name="等腰三角形 37"/>
              <p:cNvSpPr/>
              <p:nvPr/>
            </p:nvSpPr>
            <p:spPr>
              <a:xfrm>
                <a:off x="2174023" y="5000227"/>
                <a:ext cx="715733" cy="1103897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9" name="直接连接符 38"/>
              <p:cNvCxnSpPr>
                <a:stCxn id="28" idx="5"/>
                <a:endCxn id="38" idx="0"/>
              </p:cNvCxnSpPr>
              <p:nvPr/>
            </p:nvCxnSpPr>
            <p:spPr>
              <a:xfrm>
                <a:off x="2189017" y="4726099"/>
                <a:ext cx="342873" cy="2741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/>
              <p:cNvSpPr txBox="1"/>
              <p:nvPr/>
            </p:nvSpPr>
            <p:spPr>
              <a:xfrm>
                <a:off x="2321561" y="5489647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&gt;A</a:t>
                </a:r>
              </a:p>
            </p:txBody>
          </p:sp>
        </p:grpSp>
        <p:cxnSp>
          <p:nvCxnSpPr>
            <p:cNvPr id="27" name="直接连接符 26"/>
            <p:cNvCxnSpPr>
              <a:endCxn id="29" idx="0"/>
            </p:cNvCxnSpPr>
            <p:nvPr/>
          </p:nvCxnSpPr>
          <p:spPr>
            <a:xfrm>
              <a:off x="1295492" y="2235537"/>
              <a:ext cx="0" cy="3242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左箭头 50"/>
          <p:cNvSpPr/>
          <p:nvPr/>
        </p:nvSpPr>
        <p:spPr>
          <a:xfrm>
            <a:off x="4168326" y="3297501"/>
            <a:ext cx="1544934" cy="430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文本框 51"/>
          <p:cNvSpPr txBox="1"/>
          <p:nvPr/>
        </p:nvSpPr>
        <p:spPr>
          <a:xfrm>
            <a:off x="3899681" y="2940802"/>
            <a:ext cx="221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Left-Rotation on B</a:t>
            </a:r>
          </a:p>
        </p:txBody>
      </p:sp>
    </p:spTree>
    <p:extLst>
      <p:ext uri="{BB962C8B-B14F-4D97-AF65-F5344CB8AC3E}">
        <p14:creationId xmlns:p14="http://schemas.microsoft.com/office/powerpoint/2010/main" val="400944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51" grpId="0" animBg="1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Rotation Examples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AVL-Tree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055442" y="1106376"/>
            <a:ext cx="2020314" cy="2201839"/>
            <a:chOff x="111269" y="3788051"/>
            <a:chExt cx="2020314" cy="2201839"/>
          </a:xfrm>
        </p:grpSpPr>
        <p:sp>
          <p:nvSpPr>
            <p:cNvPr id="37" name="Oval 95"/>
            <p:cNvSpPr>
              <a:spLocks noChangeArrowheads="1"/>
            </p:cNvSpPr>
            <p:nvPr/>
          </p:nvSpPr>
          <p:spPr bwMode="auto">
            <a:xfrm>
              <a:off x="1273418" y="3802419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8" name="Text Box 96"/>
            <p:cNvSpPr txBox="1">
              <a:spLocks noChangeArrowheads="1"/>
            </p:cNvSpPr>
            <p:nvPr/>
          </p:nvSpPr>
          <p:spPr bwMode="auto">
            <a:xfrm>
              <a:off x="1185606" y="3788051"/>
              <a:ext cx="46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+mn-lt"/>
                </a:rPr>
                <a:t>30</a:t>
              </a:r>
            </a:p>
          </p:txBody>
        </p:sp>
        <p:sp>
          <p:nvSpPr>
            <p:cNvPr id="39" name="Text Box 99"/>
            <p:cNvSpPr txBox="1">
              <a:spLocks noChangeArrowheads="1"/>
            </p:cNvSpPr>
            <p:nvPr/>
          </p:nvSpPr>
          <p:spPr bwMode="auto">
            <a:xfrm>
              <a:off x="661994" y="4277560"/>
              <a:ext cx="46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+mn-lt"/>
                </a:rPr>
                <a:t>15</a:t>
              </a:r>
            </a:p>
          </p:txBody>
        </p:sp>
        <p:sp>
          <p:nvSpPr>
            <p:cNvPr id="40" name="Text Box 108"/>
            <p:cNvSpPr txBox="1">
              <a:spLocks noChangeArrowheads="1"/>
            </p:cNvSpPr>
            <p:nvPr/>
          </p:nvSpPr>
          <p:spPr bwMode="auto">
            <a:xfrm>
              <a:off x="349010" y="4963534"/>
              <a:ext cx="46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+mn-lt"/>
                </a:rPr>
                <a:t>13</a:t>
              </a:r>
            </a:p>
          </p:txBody>
        </p:sp>
        <p:sp>
          <p:nvSpPr>
            <p:cNvPr id="41" name="Line 123"/>
            <p:cNvSpPr>
              <a:spLocks noChangeShapeType="1"/>
            </p:cNvSpPr>
            <p:nvPr/>
          </p:nvSpPr>
          <p:spPr bwMode="auto">
            <a:xfrm flipH="1">
              <a:off x="655554" y="4571313"/>
              <a:ext cx="144125" cy="39222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2" name="Oval 95"/>
            <p:cNvSpPr>
              <a:spLocks noChangeArrowheads="1"/>
            </p:cNvSpPr>
            <p:nvPr/>
          </p:nvSpPr>
          <p:spPr bwMode="auto">
            <a:xfrm>
              <a:off x="769405" y="4284568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" name="Oval 95"/>
            <p:cNvSpPr>
              <a:spLocks noChangeArrowheads="1"/>
            </p:cNvSpPr>
            <p:nvPr/>
          </p:nvSpPr>
          <p:spPr bwMode="auto">
            <a:xfrm>
              <a:off x="405573" y="4967961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4" name="Line 123"/>
            <p:cNvSpPr>
              <a:spLocks noChangeShapeType="1"/>
            </p:cNvSpPr>
            <p:nvPr/>
          </p:nvSpPr>
          <p:spPr bwMode="auto">
            <a:xfrm flipH="1">
              <a:off x="1050449" y="4042102"/>
              <a:ext cx="221681" cy="30626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>
              <a:off x="1030681" y="4561715"/>
              <a:ext cx="188892" cy="45177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6" name="Text Box 108"/>
            <p:cNvSpPr txBox="1">
              <a:spLocks noChangeArrowheads="1"/>
            </p:cNvSpPr>
            <p:nvPr/>
          </p:nvSpPr>
          <p:spPr bwMode="auto">
            <a:xfrm>
              <a:off x="111269" y="5620558"/>
              <a:ext cx="325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+mn-lt"/>
                </a:rPr>
                <a:t>5</a:t>
              </a:r>
            </a:p>
          </p:txBody>
        </p:sp>
        <p:sp>
          <p:nvSpPr>
            <p:cNvPr id="47" name="Oval 95"/>
            <p:cNvSpPr>
              <a:spLocks noChangeArrowheads="1"/>
            </p:cNvSpPr>
            <p:nvPr/>
          </p:nvSpPr>
          <p:spPr bwMode="auto">
            <a:xfrm>
              <a:off x="1087814" y="5023517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8" name="Line 123"/>
            <p:cNvSpPr>
              <a:spLocks noChangeShapeType="1"/>
            </p:cNvSpPr>
            <p:nvPr/>
          </p:nvSpPr>
          <p:spPr bwMode="auto">
            <a:xfrm>
              <a:off x="1530846" y="4087751"/>
              <a:ext cx="286680" cy="26061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9" name="Oval 95"/>
            <p:cNvSpPr>
              <a:spLocks noChangeArrowheads="1"/>
            </p:cNvSpPr>
            <p:nvPr/>
          </p:nvSpPr>
          <p:spPr bwMode="auto">
            <a:xfrm>
              <a:off x="1739709" y="4283105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50" name="Text Box 99"/>
            <p:cNvSpPr txBox="1">
              <a:spLocks noChangeArrowheads="1"/>
            </p:cNvSpPr>
            <p:nvPr/>
          </p:nvSpPr>
          <p:spPr bwMode="auto">
            <a:xfrm>
              <a:off x="1664789" y="4272789"/>
              <a:ext cx="46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+mn-lt"/>
                </a:rPr>
                <a:t>40</a:t>
              </a:r>
            </a:p>
          </p:txBody>
        </p:sp>
        <p:sp>
          <p:nvSpPr>
            <p:cNvPr id="54" name="Line 123"/>
            <p:cNvSpPr>
              <a:spLocks noChangeShapeType="1"/>
            </p:cNvSpPr>
            <p:nvPr/>
          </p:nvSpPr>
          <p:spPr bwMode="auto">
            <a:xfrm flipH="1">
              <a:off x="335276" y="5280431"/>
              <a:ext cx="162176" cy="33436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55" name="Oval 95"/>
            <p:cNvSpPr>
              <a:spLocks noChangeArrowheads="1"/>
            </p:cNvSpPr>
            <p:nvPr/>
          </p:nvSpPr>
          <p:spPr bwMode="auto">
            <a:xfrm>
              <a:off x="145978" y="5614791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59" name="Text Box 108"/>
            <p:cNvSpPr txBox="1">
              <a:spLocks noChangeArrowheads="1"/>
            </p:cNvSpPr>
            <p:nvPr/>
          </p:nvSpPr>
          <p:spPr bwMode="auto">
            <a:xfrm>
              <a:off x="1012066" y="5013983"/>
              <a:ext cx="46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+mn-lt"/>
                </a:rPr>
                <a:t>16</a:t>
              </a:r>
            </a:p>
          </p:txBody>
        </p:sp>
      </p:grpSp>
      <p:sp>
        <p:nvSpPr>
          <p:cNvPr id="60" name="矩形 59"/>
          <p:cNvSpPr/>
          <p:nvPr/>
        </p:nvSpPr>
        <p:spPr>
          <a:xfrm rot="3634907" flipH="1" flipV="1">
            <a:off x="2948540" y="3599396"/>
            <a:ext cx="1586194" cy="364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1151906" y="3469326"/>
            <a:ext cx="3174523" cy="3085137"/>
            <a:chOff x="377475" y="2348880"/>
            <a:chExt cx="3174523" cy="3085137"/>
          </a:xfrm>
        </p:grpSpPr>
        <p:grpSp>
          <p:nvGrpSpPr>
            <p:cNvPr id="68" name="组合 67"/>
            <p:cNvGrpSpPr/>
            <p:nvPr/>
          </p:nvGrpSpPr>
          <p:grpSpPr>
            <a:xfrm>
              <a:off x="377475" y="2636912"/>
              <a:ext cx="3174523" cy="2797105"/>
              <a:chOff x="244327" y="3645024"/>
              <a:chExt cx="3174523" cy="2797105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1835696" y="3645024"/>
                <a:ext cx="432000" cy="432048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901720" y="4337856"/>
                <a:ext cx="432000" cy="4320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72" name="直接连接符 71"/>
              <p:cNvCxnSpPr>
                <a:stCxn id="70" idx="3"/>
                <a:endCxn id="71" idx="7"/>
              </p:cNvCxnSpPr>
              <p:nvPr/>
            </p:nvCxnSpPr>
            <p:spPr>
              <a:xfrm flipH="1">
                <a:off x="1270455" y="4013800"/>
                <a:ext cx="628506" cy="3873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stCxn id="71" idx="3"/>
                <a:endCxn id="74" idx="0"/>
              </p:cNvCxnSpPr>
              <p:nvPr/>
            </p:nvCxnSpPr>
            <p:spPr>
              <a:xfrm flipH="1">
                <a:off x="602194" y="4706632"/>
                <a:ext cx="362791" cy="4343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等腰三角形 73"/>
              <p:cNvSpPr/>
              <p:nvPr/>
            </p:nvSpPr>
            <p:spPr>
              <a:xfrm>
                <a:off x="244327" y="5140935"/>
                <a:ext cx="715733" cy="1301194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26281" y="5877272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&lt;B</a:t>
                </a:r>
              </a:p>
            </p:txBody>
          </p:sp>
          <p:cxnSp>
            <p:nvCxnSpPr>
              <p:cNvPr id="76" name="直接连接符 75"/>
              <p:cNvCxnSpPr>
                <a:stCxn id="71" idx="5"/>
                <a:endCxn id="77" idx="0"/>
              </p:cNvCxnSpPr>
              <p:nvPr/>
            </p:nvCxnSpPr>
            <p:spPr>
              <a:xfrm>
                <a:off x="1270455" y="4706632"/>
                <a:ext cx="292082" cy="4488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等腰三角形 76"/>
              <p:cNvSpPr/>
              <p:nvPr/>
            </p:nvSpPr>
            <p:spPr>
              <a:xfrm>
                <a:off x="1204670" y="5155492"/>
                <a:ext cx="715733" cy="1114150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1302316" y="5910065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&gt;B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1332680" y="5598249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&lt;A</a:t>
                </a:r>
              </a:p>
            </p:txBody>
          </p:sp>
          <p:sp>
            <p:nvSpPr>
              <p:cNvPr id="80" name="等腰三角形 79"/>
              <p:cNvSpPr/>
              <p:nvPr/>
            </p:nvSpPr>
            <p:spPr>
              <a:xfrm>
                <a:off x="2703117" y="4486767"/>
                <a:ext cx="715733" cy="1246489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1" name="直接连接符 80"/>
              <p:cNvCxnSpPr>
                <a:stCxn id="70" idx="5"/>
                <a:endCxn id="80" idx="0"/>
              </p:cNvCxnSpPr>
              <p:nvPr/>
            </p:nvCxnSpPr>
            <p:spPr>
              <a:xfrm>
                <a:off x="2204431" y="4013800"/>
                <a:ext cx="856553" cy="4729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文本框 81"/>
              <p:cNvSpPr txBox="1"/>
              <p:nvPr/>
            </p:nvSpPr>
            <p:spPr>
              <a:xfrm>
                <a:off x="2808955" y="5204242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&gt;A</a:t>
                </a:r>
              </a:p>
            </p:txBody>
          </p:sp>
        </p:grpSp>
        <p:cxnSp>
          <p:nvCxnSpPr>
            <p:cNvPr id="69" name="直接连接符 68"/>
            <p:cNvCxnSpPr>
              <a:endCxn id="70" idx="0"/>
            </p:cNvCxnSpPr>
            <p:nvPr/>
          </p:nvCxnSpPr>
          <p:spPr>
            <a:xfrm flipH="1">
              <a:off x="2184844" y="2348880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右箭头 82"/>
          <p:cNvSpPr/>
          <p:nvPr/>
        </p:nvSpPr>
        <p:spPr>
          <a:xfrm>
            <a:off x="4291187" y="4637803"/>
            <a:ext cx="1575918" cy="368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文本框 83"/>
          <p:cNvSpPr txBox="1"/>
          <p:nvPr/>
        </p:nvSpPr>
        <p:spPr>
          <a:xfrm>
            <a:off x="4205480" y="5054259"/>
            <a:ext cx="166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Right-Rotation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5789633" y="3469326"/>
            <a:ext cx="2595714" cy="2934898"/>
            <a:chOff x="427190" y="2235537"/>
            <a:chExt cx="2595714" cy="2934898"/>
          </a:xfrm>
        </p:grpSpPr>
        <p:grpSp>
          <p:nvGrpSpPr>
            <p:cNvPr id="86" name="组合 85"/>
            <p:cNvGrpSpPr/>
            <p:nvPr/>
          </p:nvGrpSpPr>
          <p:grpSpPr>
            <a:xfrm>
              <a:off x="427190" y="2559829"/>
              <a:ext cx="2595714" cy="2610606"/>
              <a:chOff x="294042" y="3567941"/>
              <a:chExt cx="2595714" cy="2610606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1820282" y="4357323"/>
                <a:ext cx="432000" cy="432048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946344" y="3567941"/>
                <a:ext cx="432000" cy="4320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90" name="直接连接符 89"/>
              <p:cNvCxnSpPr>
                <a:stCxn id="88" idx="1"/>
                <a:endCxn id="89" idx="5"/>
              </p:cNvCxnSpPr>
              <p:nvPr/>
            </p:nvCxnSpPr>
            <p:spPr>
              <a:xfrm flipH="1" flipV="1">
                <a:off x="1315079" y="3936717"/>
                <a:ext cx="568468" cy="48387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>
                <a:stCxn id="89" idx="3"/>
                <a:endCxn id="92" idx="0"/>
              </p:cNvCxnSpPr>
              <p:nvPr/>
            </p:nvCxnSpPr>
            <p:spPr>
              <a:xfrm flipH="1">
                <a:off x="651909" y="3936717"/>
                <a:ext cx="357700" cy="6951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等腰三角形 91"/>
              <p:cNvSpPr/>
              <p:nvPr/>
            </p:nvSpPr>
            <p:spPr>
              <a:xfrm>
                <a:off x="294042" y="4631841"/>
                <a:ext cx="715733" cy="1453229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424263" y="5456157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&lt;B</a:t>
                </a:r>
              </a:p>
            </p:txBody>
          </p:sp>
          <p:cxnSp>
            <p:nvCxnSpPr>
              <p:cNvPr id="94" name="直接连接符 93"/>
              <p:cNvCxnSpPr>
                <a:stCxn id="88" idx="3"/>
                <a:endCxn id="95" idx="0"/>
              </p:cNvCxnSpPr>
              <p:nvPr/>
            </p:nvCxnSpPr>
            <p:spPr>
              <a:xfrm flipH="1">
                <a:off x="1715326" y="4726099"/>
                <a:ext cx="168221" cy="3134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等腰三角形 94"/>
              <p:cNvSpPr/>
              <p:nvPr/>
            </p:nvSpPr>
            <p:spPr>
              <a:xfrm>
                <a:off x="1357459" y="5039592"/>
                <a:ext cx="715733" cy="1114150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463297" y="5778437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&gt;B</a:t>
                </a:r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1494313" y="5506429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&lt;A</a:t>
                </a:r>
              </a:p>
            </p:txBody>
          </p:sp>
          <p:sp>
            <p:nvSpPr>
              <p:cNvPr id="98" name="等腰三角形 97"/>
              <p:cNvSpPr/>
              <p:nvPr/>
            </p:nvSpPr>
            <p:spPr>
              <a:xfrm>
                <a:off x="2174023" y="5000227"/>
                <a:ext cx="715733" cy="1103897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99" name="直接连接符 98"/>
              <p:cNvCxnSpPr>
                <a:stCxn id="88" idx="5"/>
                <a:endCxn id="98" idx="0"/>
              </p:cNvCxnSpPr>
              <p:nvPr/>
            </p:nvCxnSpPr>
            <p:spPr>
              <a:xfrm>
                <a:off x="2189017" y="4726099"/>
                <a:ext cx="342873" cy="2741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文本框 99"/>
              <p:cNvSpPr txBox="1"/>
              <p:nvPr/>
            </p:nvSpPr>
            <p:spPr>
              <a:xfrm>
                <a:off x="2321561" y="5489647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&gt;A</a:t>
                </a:r>
              </a:p>
            </p:txBody>
          </p:sp>
        </p:grpSp>
        <p:cxnSp>
          <p:nvCxnSpPr>
            <p:cNvPr id="87" name="直接连接符 86"/>
            <p:cNvCxnSpPr>
              <a:endCxn id="89" idx="0"/>
            </p:cNvCxnSpPr>
            <p:nvPr/>
          </p:nvCxnSpPr>
          <p:spPr>
            <a:xfrm>
              <a:off x="1295492" y="2235537"/>
              <a:ext cx="0" cy="3242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左箭头 100"/>
          <p:cNvSpPr/>
          <p:nvPr/>
        </p:nvSpPr>
        <p:spPr>
          <a:xfrm>
            <a:off x="4233831" y="3913891"/>
            <a:ext cx="1544934" cy="430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4301507" y="3557192"/>
            <a:ext cx="166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Left-Rotation</a:t>
            </a:r>
          </a:p>
        </p:txBody>
      </p:sp>
      <p:sp>
        <p:nvSpPr>
          <p:cNvPr id="104" name="右箭头 103"/>
          <p:cNvSpPr/>
          <p:nvPr/>
        </p:nvSpPr>
        <p:spPr>
          <a:xfrm>
            <a:off x="3425366" y="2128355"/>
            <a:ext cx="1575918" cy="368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组合 104"/>
          <p:cNvGrpSpPr/>
          <p:nvPr/>
        </p:nvGrpSpPr>
        <p:grpSpPr>
          <a:xfrm>
            <a:off x="5566767" y="1261703"/>
            <a:ext cx="1974336" cy="1733304"/>
            <a:chOff x="111269" y="4277560"/>
            <a:chExt cx="1974336" cy="1733304"/>
          </a:xfrm>
        </p:grpSpPr>
        <p:sp>
          <p:nvSpPr>
            <p:cNvPr id="106" name="Oval 95"/>
            <p:cNvSpPr>
              <a:spLocks noChangeArrowheads="1"/>
            </p:cNvSpPr>
            <p:nvPr/>
          </p:nvSpPr>
          <p:spPr bwMode="auto">
            <a:xfrm>
              <a:off x="1130331" y="4992327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07" name="Text Box 96"/>
            <p:cNvSpPr txBox="1">
              <a:spLocks noChangeArrowheads="1"/>
            </p:cNvSpPr>
            <p:nvPr/>
          </p:nvSpPr>
          <p:spPr bwMode="auto">
            <a:xfrm>
              <a:off x="1064052" y="4977929"/>
              <a:ext cx="46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+mn-lt"/>
                </a:rPr>
                <a:t>30</a:t>
              </a:r>
            </a:p>
          </p:txBody>
        </p:sp>
        <p:sp>
          <p:nvSpPr>
            <p:cNvPr id="108" name="Text Box 99"/>
            <p:cNvSpPr txBox="1">
              <a:spLocks noChangeArrowheads="1"/>
            </p:cNvSpPr>
            <p:nvPr/>
          </p:nvSpPr>
          <p:spPr bwMode="auto">
            <a:xfrm>
              <a:off x="661994" y="4277560"/>
              <a:ext cx="46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+mn-lt"/>
                </a:rPr>
                <a:t>15</a:t>
              </a:r>
            </a:p>
          </p:txBody>
        </p:sp>
        <p:sp>
          <p:nvSpPr>
            <p:cNvPr id="109" name="Text Box 108"/>
            <p:cNvSpPr txBox="1">
              <a:spLocks noChangeArrowheads="1"/>
            </p:cNvSpPr>
            <p:nvPr/>
          </p:nvSpPr>
          <p:spPr bwMode="auto">
            <a:xfrm>
              <a:off x="349010" y="4963534"/>
              <a:ext cx="46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+mn-lt"/>
                </a:rPr>
                <a:t>13</a:t>
              </a:r>
            </a:p>
          </p:txBody>
        </p:sp>
        <p:sp>
          <p:nvSpPr>
            <p:cNvPr id="110" name="Line 123"/>
            <p:cNvSpPr>
              <a:spLocks noChangeShapeType="1"/>
            </p:cNvSpPr>
            <p:nvPr/>
          </p:nvSpPr>
          <p:spPr bwMode="auto">
            <a:xfrm flipH="1">
              <a:off x="655554" y="4571313"/>
              <a:ext cx="144125" cy="39222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11" name="Oval 95"/>
            <p:cNvSpPr>
              <a:spLocks noChangeArrowheads="1"/>
            </p:cNvSpPr>
            <p:nvPr/>
          </p:nvSpPr>
          <p:spPr bwMode="auto">
            <a:xfrm>
              <a:off x="769405" y="4284568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12" name="Oval 95"/>
            <p:cNvSpPr>
              <a:spLocks noChangeArrowheads="1"/>
            </p:cNvSpPr>
            <p:nvPr/>
          </p:nvSpPr>
          <p:spPr bwMode="auto">
            <a:xfrm>
              <a:off x="405573" y="4967961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13" name="Line 123"/>
            <p:cNvSpPr>
              <a:spLocks noChangeShapeType="1"/>
            </p:cNvSpPr>
            <p:nvPr/>
          </p:nvSpPr>
          <p:spPr bwMode="auto">
            <a:xfrm flipH="1">
              <a:off x="1051106" y="5290638"/>
              <a:ext cx="167880" cy="37728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14" name="Line 123"/>
            <p:cNvSpPr>
              <a:spLocks noChangeShapeType="1"/>
            </p:cNvSpPr>
            <p:nvPr/>
          </p:nvSpPr>
          <p:spPr bwMode="auto">
            <a:xfrm>
              <a:off x="1030681" y="4561715"/>
              <a:ext cx="188892" cy="45177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15" name="Text Box 108"/>
            <p:cNvSpPr txBox="1">
              <a:spLocks noChangeArrowheads="1"/>
            </p:cNvSpPr>
            <p:nvPr/>
          </p:nvSpPr>
          <p:spPr bwMode="auto">
            <a:xfrm>
              <a:off x="111269" y="5620558"/>
              <a:ext cx="325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+mn-lt"/>
                </a:rPr>
                <a:t>5</a:t>
              </a:r>
            </a:p>
          </p:txBody>
        </p:sp>
        <p:sp>
          <p:nvSpPr>
            <p:cNvPr id="116" name="Oval 95"/>
            <p:cNvSpPr>
              <a:spLocks noChangeArrowheads="1"/>
            </p:cNvSpPr>
            <p:nvPr/>
          </p:nvSpPr>
          <p:spPr bwMode="auto">
            <a:xfrm>
              <a:off x="875194" y="5653492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17" name="Line 123"/>
            <p:cNvSpPr>
              <a:spLocks noChangeShapeType="1"/>
            </p:cNvSpPr>
            <p:nvPr/>
          </p:nvSpPr>
          <p:spPr bwMode="auto">
            <a:xfrm>
              <a:off x="1367410" y="5299655"/>
              <a:ext cx="343041" cy="398715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18" name="Oval 95"/>
            <p:cNvSpPr>
              <a:spLocks noChangeArrowheads="1"/>
            </p:cNvSpPr>
            <p:nvPr/>
          </p:nvSpPr>
          <p:spPr bwMode="auto">
            <a:xfrm>
              <a:off x="1689544" y="5667657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19" name="Text Box 99"/>
            <p:cNvSpPr txBox="1">
              <a:spLocks noChangeArrowheads="1"/>
            </p:cNvSpPr>
            <p:nvPr/>
          </p:nvSpPr>
          <p:spPr bwMode="auto">
            <a:xfrm>
              <a:off x="1618811" y="5641532"/>
              <a:ext cx="46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+mn-lt"/>
                </a:rPr>
                <a:t>40</a:t>
              </a:r>
            </a:p>
          </p:txBody>
        </p:sp>
        <p:sp>
          <p:nvSpPr>
            <p:cNvPr id="120" name="Line 123"/>
            <p:cNvSpPr>
              <a:spLocks noChangeShapeType="1"/>
            </p:cNvSpPr>
            <p:nvPr/>
          </p:nvSpPr>
          <p:spPr bwMode="auto">
            <a:xfrm flipH="1">
              <a:off x="335276" y="5280431"/>
              <a:ext cx="162176" cy="33436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21" name="Oval 95"/>
            <p:cNvSpPr>
              <a:spLocks noChangeArrowheads="1"/>
            </p:cNvSpPr>
            <p:nvPr/>
          </p:nvSpPr>
          <p:spPr bwMode="auto">
            <a:xfrm>
              <a:off x="145978" y="5614791"/>
              <a:ext cx="314141" cy="34012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22" name="Text Box 108"/>
            <p:cNvSpPr txBox="1">
              <a:spLocks noChangeArrowheads="1"/>
            </p:cNvSpPr>
            <p:nvPr/>
          </p:nvSpPr>
          <p:spPr bwMode="auto">
            <a:xfrm>
              <a:off x="770217" y="5637735"/>
              <a:ext cx="46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+mn-lt"/>
                </a:rPr>
                <a:t>16</a:t>
              </a:r>
            </a:p>
          </p:txBody>
        </p:sp>
      </p:grpSp>
      <p:sp>
        <p:nvSpPr>
          <p:cNvPr id="123" name="文本框 122"/>
          <p:cNvSpPr txBox="1"/>
          <p:nvPr/>
        </p:nvSpPr>
        <p:spPr>
          <a:xfrm>
            <a:off x="3267512" y="1436308"/>
            <a:ext cx="22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Right-Rotation on 30</a:t>
            </a:r>
          </a:p>
        </p:txBody>
      </p:sp>
    </p:spTree>
    <p:extLst>
      <p:ext uri="{BB962C8B-B14F-4D97-AF65-F5344CB8AC3E}">
        <p14:creationId xmlns:p14="http://schemas.microsoft.com/office/powerpoint/2010/main" val="29835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AVL-Tree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AVL-Tree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196752"/>
                <a:ext cx="8382000" cy="4929411"/>
              </a:xfrm>
            </p:spPr>
            <p:txBody>
              <a:bodyPr/>
              <a:lstStyle/>
              <a:p>
                <a:r>
                  <a:rPr lang="en-US" sz="2400" dirty="0"/>
                  <a:t>An </a:t>
                </a:r>
                <a:r>
                  <a:rPr lang="en-US" sz="2400" dirty="0">
                    <a:solidFill>
                      <a:srgbClr val="0D14FF"/>
                    </a:solidFill>
                  </a:rPr>
                  <a:t>AVL-Tree</a:t>
                </a:r>
                <a:r>
                  <a:rPr lang="en-US" sz="2400" dirty="0"/>
                  <a:t> is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balanced</a:t>
                </a:r>
                <a:r>
                  <a:rPr lang="en-US" sz="2400" dirty="0"/>
                  <a:t> binary search tree where each node maintains additional information about: </a:t>
                </a:r>
              </a:p>
              <a:p>
                <a:pPr lvl="1"/>
                <a:r>
                  <a:rPr lang="en-US" sz="2000" dirty="0"/>
                  <a:t>the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height</a:t>
                </a:r>
                <a:r>
                  <a:rPr lang="en-US" sz="2000" dirty="0"/>
                  <a:t> of its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left</a:t>
                </a:r>
                <a:r>
                  <a:rPr lang="en-US" sz="2000" dirty="0"/>
                  <a:t> and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right</a:t>
                </a:r>
                <a:r>
                  <a:rPr lang="en-US" sz="2000" dirty="0"/>
                  <a:t> subtrees,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/>
                  <a:t>, respectively. </a:t>
                </a:r>
              </a:p>
              <a:p>
                <a:r>
                  <a:rPr lang="en-US" sz="2400" dirty="0"/>
                  <a:t>By storing the subtree heights, a non-leaf node knows whether it has become imbalanced.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196752"/>
                <a:ext cx="8382000" cy="4929411"/>
              </a:xfrm>
              <a:blipFill>
                <a:blip r:embed="rId2"/>
                <a:stretch>
                  <a:fillRect t="-989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148">
            <a:extLst>
              <a:ext uri="{FF2B5EF4-FFF2-40B4-BE49-F238E27FC236}">
                <a16:creationId xmlns:a16="http://schemas.microsoft.com/office/drawing/2014/main" id="{2A9854EF-7187-5E47-A6D4-BA7FD25F0B25}"/>
              </a:ext>
            </a:extLst>
          </p:cNvPr>
          <p:cNvGrpSpPr>
            <a:grpSpLocks/>
          </p:cNvGrpSpPr>
          <p:nvPr/>
        </p:nvGrpSpPr>
        <p:grpSpPr bwMode="auto">
          <a:xfrm>
            <a:off x="4211960" y="3933056"/>
            <a:ext cx="2014084" cy="1825625"/>
            <a:chOff x="3531" y="1151"/>
            <a:chExt cx="1374" cy="1150"/>
          </a:xfrm>
        </p:grpSpPr>
        <p:grpSp>
          <p:nvGrpSpPr>
            <p:cNvPr id="8" name="Group 94">
              <a:extLst>
                <a:ext uri="{FF2B5EF4-FFF2-40B4-BE49-F238E27FC236}">
                  <a16:creationId xmlns:a16="http://schemas.microsoft.com/office/drawing/2014/main" id="{23C55A35-728F-8F48-AD60-138F46A846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1" y="1151"/>
              <a:ext cx="233" cy="276"/>
              <a:chOff x="1487" y="2304"/>
              <a:chExt cx="313" cy="371"/>
            </a:xfrm>
          </p:grpSpPr>
          <p:sp>
            <p:nvSpPr>
              <p:cNvPr id="25" name="Oval 95">
                <a:extLst>
                  <a:ext uri="{FF2B5EF4-FFF2-40B4-BE49-F238E27FC236}">
                    <a16:creationId xmlns:a16="http://schemas.microsoft.com/office/drawing/2014/main" id="{BFED03F7-8EFC-1143-AF09-4704FF300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26" name="Text Box 96">
                <a:extLst>
                  <a:ext uri="{FF2B5EF4-FFF2-40B4-BE49-F238E27FC236}">
                    <a16:creationId xmlns:a16="http://schemas.microsoft.com/office/drawing/2014/main" id="{79D61CA6-B27F-324E-A5A2-6A4DE6B43D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7" y="2336"/>
                <a:ext cx="313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3</a:t>
                </a:r>
              </a:p>
            </p:txBody>
          </p:sp>
        </p:grpSp>
        <p:grpSp>
          <p:nvGrpSpPr>
            <p:cNvPr id="9" name="Group 97">
              <a:extLst>
                <a:ext uri="{FF2B5EF4-FFF2-40B4-BE49-F238E27FC236}">
                  <a16:creationId xmlns:a16="http://schemas.microsoft.com/office/drawing/2014/main" id="{8106AE45-A007-FC44-8F71-31FEF5F7B7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1" y="1595"/>
              <a:ext cx="233" cy="252"/>
              <a:chOff x="1488" y="2271"/>
              <a:chExt cx="312" cy="336"/>
            </a:xfrm>
          </p:grpSpPr>
          <p:sp>
            <p:nvSpPr>
              <p:cNvPr id="23" name="Oval 98">
                <a:extLst>
                  <a:ext uri="{FF2B5EF4-FFF2-40B4-BE49-F238E27FC236}">
                    <a16:creationId xmlns:a16="http://schemas.microsoft.com/office/drawing/2014/main" id="{12D3B8C5-01E6-3347-8FD0-0789B6F8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89"/>
                <a:ext cx="288" cy="286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24" name="Text Box 99">
                <a:extLst>
                  <a:ext uri="{FF2B5EF4-FFF2-40B4-BE49-F238E27FC236}">
                    <a16:creationId xmlns:a16="http://schemas.microsoft.com/office/drawing/2014/main" id="{31E159A3-EEAD-1646-9276-C6024B841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271"/>
                <a:ext cx="312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2</a:t>
                </a:r>
              </a:p>
            </p:txBody>
          </p:sp>
        </p:grpSp>
        <p:grpSp>
          <p:nvGrpSpPr>
            <p:cNvPr id="10" name="Group 100">
              <a:extLst>
                <a:ext uri="{FF2B5EF4-FFF2-40B4-BE49-F238E27FC236}">
                  <a16:creationId xmlns:a16="http://schemas.microsoft.com/office/drawing/2014/main" id="{1EDA855D-4DF1-E54D-B450-E6E308A493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4" y="1613"/>
              <a:ext cx="431" cy="252"/>
              <a:chOff x="1488" y="2296"/>
              <a:chExt cx="577" cy="336"/>
            </a:xfrm>
          </p:grpSpPr>
          <p:sp>
            <p:nvSpPr>
              <p:cNvPr id="21" name="Oval 101">
                <a:extLst>
                  <a:ext uri="{FF2B5EF4-FFF2-40B4-BE49-F238E27FC236}">
                    <a16:creationId xmlns:a16="http://schemas.microsoft.com/office/drawing/2014/main" id="{77E4065A-620F-A34D-8AD0-9AF5F3C6D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22" name="Text Box 102">
                <a:extLst>
                  <a:ext uri="{FF2B5EF4-FFF2-40B4-BE49-F238E27FC236}">
                    <a16:creationId xmlns:a16="http://schemas.microsoft.com/office/drawing/2014/main" id="{E5959873-B227-E145-A520-504279A618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296"/>
                <a:ext cx="577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7</a:t>
                </a:r>
              </a:p>
            </p:txBody>
          </p:sp>
        </p:grpSp>
        <p:grpSp>
          <p:nvGrpSpPr>
            <p:cNvPr id="11" name="Group 115">
              <a:extLst>
                <a:ext uri="{FF2B5EF4-FFF2-40B4-BE49-F238E27FC236}">
                  <a16:creationId xmlns:a16="http://schemas.microsoft.com/office/drawing/2014/main" id="{1E7BA5D4-9EEC-104A-A870-4A2DA2CCB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9" y="2010"/>
              <a:ext cx="233" cy="252"/>
              <a:chOff x="1244" y="2245"/>
              <a:chExt cx="313" cy="337"/>
            </a:xfrm>
          </p:grpSpPr>
          <p:sp>
            <p:nvSpPr>
              <p:cNvPr id="19" name="Oval 116">
                <a:extLst>
                  <a:ext uri="{FF2B5EF4-FFF2-40B4-BE49-F238E27FC236}">
                    <a16:creationId xmlns:a16="http://schemas.microsoft.com/office/drawing/2014/main" id="{3A97202A-B07A-DC40-877F-66061112E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248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20" name="Text Box 117">
                <a:extLst>
                  <a:ext uri="{FF2B5EF4-FFF2-40B4-BE49-F238E27FC236}">
                    <a16:creationId xmlns:a16="http://schemas.microsoft.com/office/drawing/2014/main" id="{275155DD-092B-2D49-AE77-B20BD98AF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4" y="2245"/>
                <a:ext cx="313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5</a:t>
                </a:r>
              </a:p>
            </p:txBody>
          </p:sp>
        </p:grpSp>
        <p:grpSp>
          <p:nvGrpSpPr>
            <p:cNvPr id="12" name="Group 118">
              <a:extLst>
                <a:ext uri="{FF2B5EF4-FFF2-40B4-BE49-F238E27FC236}">
                  <a16:creationId xmlns:a16="http://schemas.microsoft.com/office/drawing/2014/main" id="{BB0D9B58-BD6D-2B43-B506-2E496A9F44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2" y="2049"/>
              <a:ext cx="233" cy="252"/>
              <a:chOff x="1487" y="2297"/>
              <a:chExt cx="313" cy="337"/>
            </a:xfrm>
          </p:grpSpPr>
          <p:sp>
            <p:nvSpPr>
              <p:cNvPr id="17" name="Oval 119">
                <a:extLst>
                  <a:ext uri="{FF2B5EF4-FFF2-40B4-BE49-F238E27FC236}">
                    <a16:creationId xmlns:a16="http://schemas.microsoft.com/office/drawing/2014/main" id="{6DE4CD63-3775-9747-BB95-DA11D9A64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8" name="Text Box 120">
                <a:extLst>
                  <a:ext uri="{FF2B5EF4-FFF2-40B4-BE49-F238E27FC236}">
                    <a16:creationId xmlns:a16="http://schemas.microsoft.com/office/drawing/2014/main" id="{9A863A2B-1ECF-1446-B60D-8DBAA0C084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7" y="2297"/>
                <a:ext cx="313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9</a:t>
                </a:r>
              </a:p>
            </p:txBody>
          </p:sp>
        </p:grpSp>
        <p:sp>
          <p:nvSpPr>
            <p:cNvPr id="13" name="Line 121">
              <a:extLst>
                <a:ext uri="{FF2B5EF4-FFF2-40B4-BE49-F238E27FC236}">
                  <a16:creationId xmlns:a16="http://schemas.microsoft.com/office/drawing/2014/main" id="{FDA6CD37-40C9-4C43-BAEC-4AEFB181D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3" y="1331"/>
              <a:ext cx="252" cy="31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4" name="Line 122">
              <a:extLst>
                <a:ext uri="{FF2B5EF4-FFF2-40B4-BE49-F238E27FC236}">
                  <a16:creationId xmlns:a16="http://schemas.microsoft.com/office/drawing/2014/main" id="{71CE3D80-18FC-5444-BF83-8D55FA0F1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9" y="1331"/>
              <a:ext cx="250" cy="3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5" name="Line 125">
              <a:extLst>
                <a:ext uri="{FF2B5EF4-FFF2-40B4-BE49-F238E27FC236}">
                  <a16:creationId xmlns:a16="http://schemas.microsoft.com/office/drawing/2014/main" id="{8B5729A6-EA71-8146-8499-DF7D66479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6" y="1832"/>
              <a:ext cx="134" cy="17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6" name="Line 126">
              <a:extLst>
                <a:ext uri="{FF2B5EF4-FFF2-40B4-BE49-F238E27FC236}">
                  <a16:creationId xmlns:a16="http://schemas.microsoft.com/office/drawing/2014/main" id="{18386C9E-6C82-0740-ABAD-B90346A3A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" y="1832"/>
              <a:ext cx="214" cy="28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3945992" y="4035989"/>
                <a:ext cx="986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992" y="4035989"/>
                <a:ext cx="986047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5034304" y="4067190"/>
                <a:ext cx="986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304" y="4067190"/>
                <a:ext cx="9860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586756" y="4844619"/>
                <a:ext cx="986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756" y="4844619"/>
                <a:ext cx="986047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5506796" y="4841661"/>
                <a:ext cx="986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96" y="4841661"/>
                <a:ext cx="98604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3806512" y="585186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An example of an AVL-Tree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536165" y="4973553"/>
                <a:ext cx="34404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leaf node,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we omit for simplicity</a:t>
                </a: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65" y="4973553"/>
                <a:ext cx="3440417" cy="646331"/>
              </a:xfrm>
              <a:prstGeom prst="rect">
                <a:avLst/>
              </a:prstGeom>
              <a:blipFill>
                <a:blip r:embed="rId7"/>
                <a:stretch>
                  <a:fillRect l="-159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>
            <a:stCxn id="32" idx="0"/>
          </p:cNvCxnSpPr>
          <p:nvPr/>
        </p:nvCxnSpPr>
        <p:spPr>
          <a:xfrm flipV="1">
            <a:off x="2256374" y="4844620"/>
            <a:ext cx="1823077" cy="1289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58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AVL-Tree: Handling Imbalance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AVL-Tree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196752"/>
                <a:ext cx="8382000" cy="4929411"/>
              </a:xfrm>
            </p:spPr>
            <p:txBody>
              <a:bodyPr/>
              <a:lstStyle/>
              <a:p>
                <a:r>
                  <a:rPr lang="en-US" sz="2400" dirty="0"/>
                  <a:t>When we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update</a:t>
                </a:r>
                <a:r>
                  <a:rPr lang="en-US" sz="2400" dirty="0"/>
                  <a:t> the AVL-Tree, we may get nodes imbalanced, thus violating the property of AVL-Trees. </a:t>
                </a:r>
              </a:p>
              <a:p>
                <a:pPr lvl="1"/>
                <a:r>
                  <a:rPr lang="en-US" sz="2000" dirty="0"/>
                  <a:t>We do tree rotations to make it balanced again. </a:t>
                </a:r>
              </a:p>
              <a:p>
                <a:pPr lvl="1"/>
                <a:r>
                  <a:rPr lang="en-US" sz="2000" dirty="0"/>
                  <a:t>We only need to consider </a:t>
                </a:r>
                <a:r>
                  <a:rPr lang="en-US" sz="2000" dirty="0">
                    <a:solidFill>
                      <a:srgbClr val="FF0000"/>
                    </a:solidFill>
                  </a:rPr>
                  <a:t>2-level imbalance </a:t>
                </a:r>
                <a:r>
                  <a:rPr lang="en-US" sz="2000" dirty="0">
                    <a:solidFill>
                      <a:schemeClr val="tx1"/>
                    </a:solidFill>
                  </a:rPr>
                  <a:t>of a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, such that for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|=2</m:t>
                    </m:r>
                  </m:oMath>
                </a14:m>
                <a:r>
                  <a:rPr lang="en-US" sz="2000" dirty="0"/>
                  <a:t> after an update (insertion/deletion), and all its descendants are balanced. </a:t>
                </a:r>
              </a:p>
            </p:txBody>
          </p:sp>
        </mc:Choice>
        <mc:Fallback xmlns="">
          <p:sp>
            <p:nvSpPr>
              <p:cNvPr id="6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196752"/>
                <a:ext cx="8382000" cy="4929411"/>
              </a:xfrm>
              <a:blipFill>
                <a:blip r:embed="rId2"/>
                <a:stretch>
                  <a:fillRect t="-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等腰三角形 6"/>
          <p:cNvSpPr/>
          <p:nvPr/>
        </p:nvSpPr>
        <p:spPr>
          <a:xfrm>
            <a:off x="1475656" y="3696781"/>
            <a:ext cx="2736304" cy="2304256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27808" y="3552765"/>
            <a:ext cx="432000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483768" y="4248190"/>
            <a:ext cx="432000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960113" y="4667408"/>
            <a:ext cx="432000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51768" y="5487721"/>
            <a:ext cx="432000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endCxn id="9" idx="0"/>
          </p:cNvCxnSpPr>
          <p:nvPr/>
        </p:nvCxnSpPr>
        <p:spPr>
          <a:xfrm flipH="1">
            <a:off x="2699768" y="4002856"/>
            <a:ext cx="144040" cy="2453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9" idx="5"/>
            <a:endCxn id="10" idx="1"/>
          </p:cNvCxnSpPr>
          <p:nvPr/>
        </p:nvCxnSpPr>
        <p:spPr>
          <a:xfrm>
            <a:off x="2852503" y="4616966"/>
            <a:ext cx="170875" cy="1137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2771788" y="4947546"/>
            <a:ext cx="188326" cy="2222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460462" y="5000066"/>
            <a:ext cx="64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6" name="直接连接符 15"/>
          <p:cNvCxnSpPr>
            <a:endCxn id="11" idx="7"/>
          </p:cNvCxnSpPr>
          <p:nvPr/>
        </p:nvCxnSpPr>
        <p:spPr>
          <a:xfrm flipH="1">
            <a:off x="2420503" y="5352314"/>
            <a:ext cx="207305" cy="1986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819450" y="4435990"/>
            <a:ext cx="5290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When inserting/deleting, we will only change the height of the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nodes</a:t>
            </a:r>
            <a:r>
              <a:rPr lang="en-US" sz="2000" dirty="0">
                <a:latin typeface="+mn-lt"/>
              </a:rPr>
              <a:t> along the search path by at most 1. </a:t>
            </a:r>
          </a:p>
        </p:txBody>
      </p:sp>
    </p:spTree>
    <p:extLst>
      <p:ext uri="{BB962C8B-B14F-4D97-AF65-F5344CB8AC3E}">
        <p14:creationId xmlns:p14="http://schemas.microsoft.com/office/powerpoint/2010/main" val="163067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Imbalance After Updates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AVL-Tree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6" name="Group 148">
            <a:extLst>
              <a:ext uri="{FF2B5EF4-FFF2-40B4-BE49-F238E27FC236}">
                <a16:creationId xmlns:a16="http://schemas.microsoft.com/office/drawing/2014/main" id="{2A9854EF-7187-5E47-A6D4-BA7FD25F0B25}"/>
              </a:ext>
            </a:extLst>
          </p:cNvPr>
          <p:cNvGrpSpPr>
            <a:grpSpLocks/>
          </p:cNvGrpSpPr>
          <p:nvPr/>
        </p:nvGrpSpPr>
        <p:grpSpPr bwMode="auto">
          <a:xfrm>
            <a:off x="1653691" y="1255327"/>
            <a:ext cx="2012618" cy="1825625"/>
            <a:chOff x="3532" y="1151"/>
            <a:chExt cx="1373" cy="1150"/>
          </a:xfrm>
        </p:grpSpPr>
        <p:grpSp>
          <p:nvGrpSpPr>
            <p:cNvPr id="7" name="Group 94">
              <a:extLst>
                <a:ext uri="{FF2B5EF4-FFF2-40B4-BE49-F238E27FC236}">
                  <a16:creationId xmlns:a16="http://schemas.microsoft.com/office/drawing/2014/main" id="{23C55A35-728F-8F48-AD60-138F46A846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1" y="1151"/>
              <a:ext cx="233" cy="276"/>
              <a:chOff x="1487" y="2304"/>
              <a:chExt cx="313" cy="371"/>
            </a:xfrm>
          </p:grpSpPr>
          <p:sp>
            <p:nvSpPr>
              <p:cNvPr id="20" name="Oval 95">
                <a:extLst>
                  <a:ext uri="{FF2B5EF4-FFF2-40B4-BE49-F238E27FC236}">
                    <a16:creationId xmlns:a16="http://schemas.microsoft.com/office/drawing/2014/main" id="{BFED03F7-8EFC-1143-AF09-4704FF300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21" name="Text Box 96">
                <a:extLst>
                  <a:ext uri="{FF2B5EF4-FFF2-40B4-BE49-F238E27FC236}">
                    <a16:creationId xmlns:a16="http://schemas.microsoft.com/office/drawing/2014/main" id="{79D61CA6-B27F-324E-A5A2-6A4DE6B43D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7" y="2336"/>
                <a:ext cx="313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5</a:t>
                </a:r>
              </a:p>
            </p:txBody>
          </p:sp>
        </p:grpSp>
        <p:grpSp>
          <p:nvGrpSpPr>
            <p:cNvPr id="8" name="Group 97">
              <a:extLst>
                <a:ext uri="{FF2B5EF4-FFF2-40B4-BE49-F238E27FC236}">
                  <a16:creationId xmlns:a16="http://schemas.microsoft.com/office/drawing/2014/main" id="{8106AE45-A007-FC44-8F71-31FEF5F7B7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2" y="1597"/>
              <a:ext cx="234" cy="252"/>
              <a:chOff x="1488" y="2268"/>
              <a:chExt cx="313" cy="335"/>
            </a:xfrm>
          </p:grpSpPr>
          <p:sp>
            <p:nvSpPr>
              <p:cNvPr id="18" name="Oval 98">
                <a:extLst>
                  <a:ext uri="{FF2B5EF4-FFF2-40B4-BE49-F238E27FC236}">
                    <a16:creationId xmlns:a16="http://schemas.microsoft.com/office/drawing/2014/main" id="{12D3B8C5-01E6-3347-8FD0-0789B6F8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89"/>
                <a:ext cx="288" cy="286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9" name="Text Box 99">
                <a:extLst>
                  <a:ext uri="{FF2B5EF4-FFF2-40B4-BE49-F238E27FC236}">
                    <a16:creationId xmlns:a16="http://schemas.microsoft.com/office/drawing/2014/main" id="{31E159A3-EEAD-1646-9276-C6024B841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9" y="2268"/>
                <a:ext cx="312" cy="3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4</a:t>
                </a:r>
              </a:p>
            </p:txBody>
          </p:sp>
        </p:grpSp>
        <p:grpSp>
          <p:nvGrpSpPr>
            <p:cNvPr id="9" name="Group 100">
              <a:extLst>
                <a:ext uri="{FF2B5EF4-FFF2-40B4-BE49-F238E27FC236}">
                  <a16:creationId xmlns:a16="http://schemas.microsoft.com/office/drawing/2014/main" id="{1EDA855D-4DF1-E54D-B450-E6E308A493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4" y="1613"/>
              <a:ext cx="431" cy="252"/>
              <a:chOff x="1488" y="2296"/>
              <a:chExt cx="577" cy="336"/>
            </a:xfrm>
          </p:grpSpPr>
          <p:sp>
            <p:nvSpPr>
              <p:cNvPr id="16" name="Oval 101">
                <a:extLst>
                  <a:ext uri="{FF2B5EF4-FFF2-40B4-BE49-F238E27FC236}">
                    <a16:creationId xmlns:a16="http://schemas.microsoft.com/office/drawing/2014/main" id="{77E4065A-620F-A34D-8AD0-9AF5F3C6D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7" name="Text Box 102">
                <a:extLst>
                  <a:ext uri="{FF2B5EF4-FFF2-40B4-BE49-F238E27FC236}">
                    <a16:creationId xmlns:a16="http://schemas.microsoft.com/office/drawing/2014/main" id="{E5959873-B227-E145-A520-504279A618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296"/>
                <a:ext cx="577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7</a:t>
                </a:r>
              </a:p>
            </p:txBody>
          </p:sp>
        </p:grpSp>
        <p:grpSp>
          <p:nvGrpSpPr>
            <p:cNvPr id="10" name="Group 118">
              <a:extLst>
                <a:ext uri="{FF2B5EF4-FFF2-40B4-BE49-F238E27FC236}">
                  <a16:creationId xmlns:a16="http://schemas.microsoft.com/office/drawing/2014/main" id="{BB0D9B58-BD6D-2B43-B506-2E496A9F44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2" y="2049"/>
              <a:ext cx="233" cy="252"/>
              <a:chOff x="1487" y="2297"/>
              <a:chExt cx="313" cy="337"/>
            </a:xfrm>
          </p:grpSpPr>
          <p:sp>
            <p:nvSpPr>
              <p:cNvPr id="14" name="Oval 119">
                <a:extLst>
                  <a:ext uri="{FF2B5EF4-FFF2-40B4-BE49-F238E27FC236}">
                    <a16:creationId xmlns:a16="http://schemas.microsoft.com/office/drawing/2014/main" id="{6DE4CD63-3775-9747-BB95-DA11D9A64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5" name="Text Box 120">
                <a:extLst>
                  <a:ext uri="{FF2B5EF4-FFF2-40B4-BE49-F238E27FC236}">
                    <a16:creationId xmlns:a16="http://schemas.microsoft.com/office/drawing/2014/main" id="{9A863A2B-1ECF-1446-B60D-8DBAA0C084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7" y="2297"/>
                <a:ext cx="313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9</a:t>
                </a:r>
              </a:p>
            </p:txBody>
          </p:sp>
        </p:grpSp>
        <p:sp>
          <p:nvSpPr>
            <p:cNvPr id="11" name="Line 121">
              <a:extLst>
                <a:ext uri="{FF2B5EF4-FFF2-40B4-BE49-F238E27FC236}">
                  <a16:creationId xmlns:a16="http://schemas.microsoft.com/office/drawing/2014/main" id="{FDA6CD37-40C9-4C43-BAEC-4AEFB181D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3" y="1331"/>
              <a:ext cx="252" cy="3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2" name="Line 122">
              <a:extLst>
                <a:ext uri="{FF2B5EF4-FFF2-40B4-BE49-F238E27FC236}">
                  <a16:creationId xmlns:a16="http://schemas.microsoft.com/office/drawing/2014/main" id="{71CE3D80-18FC-5444-BF83-8D55FA0F1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9" y="1331"/>
              <a:ext cx="250" cy="3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3" name="Line 126">
              <a:extLst>
                <a:ext uri="{FF2B5EF4-FFF2-40B4-BE49-F238E27FC236}">
                  <a16:creationId xmlns:a16="http://schemas.microsoft.com/office/drawing/2014/main" id="{18386C9E-6C82-0740-ABAD-B90346A3A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" y="1832"/>
              <a:ext cx="214" cy="28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p:sp>
        <p:nvSpPr>
          <p:cNvPr id="22" name="Line 121">
            <a:extLst>
              <a:ext uri="{FF2B5EF4-FFF2-40B4-BE49-F238E27FC236}">
                <a16:creationId xmlns:a16="http://schemas.microsoft.com/office/drawing/2014/main" id="{FDA6CD37-40C9-4C43-BAEC-4AEFB181D1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8167" y="2896564"/>
            <a:ext cx="158824" cy="3007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23" name="Text Box 117">
            <a:extLst>
              <a:ext uri="{FF2B5EF4-FFF2-40B4-BE49-F238E27FC236}">
                <a16:creationId xmlns:a16="http://schemas.microsoft.com/office/drawing/2014/main" id="{275155DD-092B-2D49-AE77-B20BD98AF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395" y="3178489"/>
            <a:ext cx="341544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+mn-lt"/>
              </a:rPr>
              <a:t>1</a:t>
            </a:r>
          </a:p>
        </p:txBody>
      </p:sp>
      <p:sp>
        <p:nvSpPr>
          <p:cNvPr id="24" name="Oval 98">
            <a:extLst>
              <a:ext uri="{FF2B5EF4-FFF2-40B4-BE49-F238E27FC236}">
                <a16:creationId xmlns:a16="http://schemas.microsoft.com/office/drawing/2014/main" id="{12D3B8C5-01E6-3347-8FD0-0789B6F87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04" y="3204017"/>
            <a:ext cx="314987" cy="341095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sp>
        <p:nvSpPr>
          <p:cNvPr id="25" name="Text Box 99">
            <a:extLst>
              <a:ext uri="{FF2B5EF4-FFF2-40B4-BE49-F238E27FC236}">
                <a16:creationId xmlns:a16="http://schemas.microsoft.com/office/drawing/2014/main" id="{31E159A3-EEAD-1646-9276-C6024B841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681" y="2551342"/>
            <a:ext cx="341914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+mn-lt"/>
              </a:rPr>
              <a:t>2</a:t>
            </a:r>
          </a:p>
        </p:txBody>
      </p:sp>
      <p:sp>
        <p:nvSpPr>
          <p:cNvPr id="26" name="Line 121">
            <a:extLst>
              <a:ext uri="{FF2B5EF4-FFF2-40B4-BE49-F238E27FC236}">
                <a16:creationId xmlns:a16="http://schemas.microsoft.com/office/drawing/2014/main" id="{FDA6CD37-40C9-4C43-BAEC-4AEFB181D1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9035" y="2288445"/>
            <a:ext cx="277046" cy="323446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27" name="Oval 98">
            <a:extLst>
              <a:ext uri="{FF2B5EF4-FFF2-40B4-BE49-F238E27FC236}">
                <a16:creationId xmlns:a16="http://schemas.microsoft.com/office/drawing/2014/main" id="{12D3B8C5-01E6-3347-8FD0-0789B6F87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33" y="2554953"/>
            <a:ext cx="315573" cy="341611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grpSp>
        <p:nvGrpSpPr>
          <p:cNvPr id="28" name="Group 148">
            <a:extLst>
              <a:ext uri="{FF2B5EF4-FFF2-40B4-BE49-F238E27FC236}">
                <a16:creationId xmlns:a16="http://schemas.microsoft.com/office/drawing/2014/main" id="{2A9854EF-7187-5E47-A6D4-BA7FD25F0B25}"/>
              </a:ext>
            </a:extLst>
          </p:cNvPr>
          <p:cNvGrpSpPr>
            <a:grpSpLocks/>
          </p:cNvGrpSpPr>
          <p:nvPr/>
        </p:nvGrpSpPr>
        <p:grpSpPr bwMode="auto">
          <a:xfrm>
            <a:off x="5138059" y="1205469"/>
            <a:ext cx="2012618" cy="1825625"/>
            <a:chOff x="3532" y="1151"/>
            <a:chExt cx="1373" cy="1150"/>
          </a:xfrm>
        </p:grpSpPr>
        <p:grpSp>
          <p:nvGrpSpPr>
            <p:cNvPr id="29" name="Group 94">
              <a:extLst>
                <a:ext uri="{FF2B5EF4-FFF2-40B4-BE49-F238E27FC236}">
                  <a16:creationId xmlns:a16="http://schemas.microsoft.com/office/drawing/2014/main" id="{23C55A35-728F-8F48-AD60-138F46A846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1" y="1151"/>
              <a:ext cx="233" cy="276"/>
              <a:chOff x="1487" y="2304"/>
              <a:chExt cx="313" cy="371"/>
            </a:xfrm>
          </p:grpSpPr>
          <p:sp>
            <p:nvSpPr>
              <p:cNvPr id="42" name="Oval 95">
                <a:extLst>
                  <a:ext uri="{FF2B5EF4-FFF2-40B4-BE49-F238E27FC236}">
                    <a16:creationId xmlns:a16="http://schemas.microsoft.com/office/drawing/2014/main" id="{BFED03F7-8EFC-1143-AF09-4704FF300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" name="Text Box 96">
                <a:extLst>
                  <a:ext uri="{FF2B5EF4-FFF2-40B4-BE49-F238E27FC236}">
                    <a16:creationId xmlns:a16="http://schemas.microsoft.com/office/drawing/2014/main" id="{79D61CA6-B27F-324E-A5A2-6A4DE6B43D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7" y="2336"/>
                <a:ext cx="313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5</a:t>
                </a:r>
              </a:p>
            </p:txBody>
          </p:sp>
        </p:grpSp>
        <p:grpSp>
          <p:nvGrpSpPr>
            <p:cNvPr id="30" name="Group 97">
              <a:extLst>
                <a:ext uri="{FF2B5EF4-FFF2-40B4-BE49-F238E27FC236}">
                  <a16:creationId xmlns:a16="http://schemas.microsoft.com/office/drawing/2014/main" id="{8106AE45-A007-FC44-8F71-31FEF5F7B7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2" y="1597"/>
              <a:ext cx="234" cy="252"/>
              <a:chOff x="1488" y="2268"/>
              <a:chExt cx="313" cy="335"/>
            </a:xfrm>
          </p:grpSpPr>
          <p:sp>
            <p:nvSpPr>
              <p:cNvPr id="40" name="Oval 98">
                <a:extLst>
                  <a:ext uri="{FF2B5EF4-FFF2-40B4-BE49-F238E27FC236}">
                    <a16:creationId xmlns:a16="http://schemas.microsoft.com/office/drawing/2014/main" id="{12D3B8C5-01E6-3347-8FD0-0789B6F8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89"/>
                <a:ext cx="288" cy="286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1" name="Text Box 99">
                <a:extLst>
                  <a:ext uri="{FF2B5EF4-FFF2-40B4-BE49-F238E27FC236}">
                    <a16:creationId xmlns:a16="http://schemas.microsoft.com/office/drawing/2014/main" id="{31E159A3-EEAD-1646-9276-C6024B841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9" y="2268"/>
                <a:ext cx="312" cy="3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4</a:t>
                </a:r>
              </a:p>
            </p:txBody>
          </p:sp>
        </p:grpSp>
        <p:grpSp>
          <p:nvGrpSpPr>
            <p:cNvPr id="31" name="Group 100">
              <a:extLst>
                <a:ext uri="{FF2B5EF4-FFF2-40B4-BE49-F238E27FC236}">
                  <a16:creationId xmlns:a16="http://schemas.microsoft.com/office/drawing/2014/main" id="{1EDA855D-4DF1-E54D-B450-E6E308A493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4" y="1613"/>
              <a:ext cx="431" cy="252"/>
              <a:chOff x="1488" y="2296"/>
              <a:chExt cx="577" cy="336"/>
            </a:xfrm>
          </p:grpSpPr>
          <p:sp>
            <p:nvSpPr>
              <p:cNvPr id="38" name="Oval 101">
                <a:extLst>
                  <a:ext uri="{FF2B5EF4-FFF2-40B4-BE49-F238E27FC236}">
                    <a16:creationId xmlns:a16="http://schemas.microsoft.com/office/drawing/2014/main" id="{77E4065A-620F-A34D-8AD0-9AF5F3C6D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39" name="Text Box 102">
                <a:extLst>
                  <a:ext uri="{FF2B5EF4-FFF2-40B4-BE49-F238E27FC236}">
                    <a16:creationId xmlns:a16="http://schemas.microsoft.com/office/drawing/2014/main" id="{E5959873-B227-E145-A520-504279A618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296"/>
                <a:ext cx="577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7</a:t>
                </a:r>
              </a:p>
            </p:txBody>
          </p:sp>
        </p:grpSp>
        <p:grpSp>
          <p:nvGrpSpPr>
            <p:cNvPr id="32" name="Group 118">
              <a:extLst>
                <a:ext uri="{FF2B5EF4-FFF2-40B4-BE49-F238E27FC236}">
                  <a16:creationId xmlns:a16="http://schemas.microsoft.com/office/drawing/2014/main" id="{BB0D9B58-BD6D-2B43-B506-2E496A9F44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2" y="2049"/>
              <a:ext cx="233" cy="252"/>
              <a:chOff x="1487" y="2297"/>
              <a:chExt cx="313" cy="337"/>
            </a:xfrm>
          </p:grpSpPr>
          <p:sp>
            <p:nvSpPr>
              <p:cNvPr id="36" name="Oval 119">
                <a:extLst>
                  <a:ext uri="{FF2B5EF4-FFF2-40B4-BE49-F238E27FC236}">
                    <a16:creationId xmlns:a16="http://schemas.microsoft.com/office/drawing/2014/main" id="{6DE4CD63-3775-9747-BB95-DA11D9A64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37" name="Text Box 120">
                <a:extLst>
                  <a:ext uri="{FF2B5EF4-FFF2-40B4-BE49-F238E27FC236}">
                    <a16:creationId xmlns:a16="http://schemas.microsoft.com/office/drawing/2014/main" id="{9A863A2B-1ECF-1446-B60D-8DBAA0C084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7" y="2297"/>
                <a:ext cx="313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b="1" dirty="0">
                    <a:latin typeface="+mn-lt"/>
                  </a:rPr>
                  <a:t>9</a:t>
                </a:r>
              </a:p>
            </p:txBody>
          </p:sp>
        </p:grpSp>
        <p:sp>
          <p:nvSpPr>
            <p:cNvPr id="33" name="Line 121">
              <a:extLst>
                <a:ext uri="{FF2B5EF4-FFF2-40B4-BE49-F238E27FC236}">
                  <a16:creationId xmlns:a16="http://schemas.microsoft.com/office/drawing/2014/main" id="{FDA6CD37-40C9-4C43-BAEC-4AEFB181D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3" y="1331"/>
              <a:ext cx="252" cy="3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4" name="Line 122">
              <a:extLst>
                <a:ext uri="{FF2B5EF4-FFF2-40B4-BE49-F238E27FC236}">
                  <a16:creationId xmlns:a16="http://schemas.microsoft.com/office/drawing/2014/main" id="{71CE3D80-18FC-5444-BF83-8D55FA0F1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9" y="1331"/>
              <a:ext cx="250" cy="32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5" name="Line 126">
              <a:extLst>
                <a:ext uri="{FF2B5EF4-FFF2-40B4-BE49-F238E27FC236}">
                  <a16:creationId xmlns:a16="http://schemas.microsoft.com/office/drawing/2014/main" id="{18386C9E-6C82-0740-ABAD-B90346A3A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" y="1832"/>
              <a:ext cx="214" cy="287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p:sp>
        <p:nvSpPr>
          <p:cNvPr id="44" name="Line 121">
            <a:extLst>
              <a:ext uri="{FF2B5EF4-FFF2-40B4-BE49-F238E27FC236}">
                <a16:creationId xmlns:a16="http://schemas.microsoft.com/office/drawing/2014/main" id="{FDA6CD37-40C9-4C43-BAEC-4AEFB181D1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03" y="2824930"/>
            <a:ext cx="147672" cy="3567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45" name="Text Box 117">
            <a:extLst>
              <a:ext uri="{FF2B5EF4-FFF2-40B4-BE49-F238E27FC236}">
                <a16:creationId xmlns:a16="http://schemas.microsoft.com/office/drawing/2014/main" id="{275155DD-092B-2D49-AE77-B20BD98AF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1133" y="3128631"/>
            <a:ext cx="341544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+mn-lt"/>
              </a:rPr>
              <a:t>3</a:t>
            </a:r>
          </a:p>
        </p:txBody>
      </p:sp>
      <p:sp>
        <p:nvSpPr>
          <p:cNvPr id="46" name="Oval 98">
            <a:extLst>
              <a:ext uri="{FF2B5EF4-FFF2-40B4-BE49-F238E27FC236}">
                <a16:creationId xmlns:a16="http://schemas.microsoft.com/office/drawing/2014/main" id="{12D3B8C5-01E6-3347-8FD0-0789B6F87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5742" y="3154159"/>
            <a:ext cx="314987" cy="341095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sp>
        <p:nvSpPr>
          <p:cNvPr id="47" name="Text Box 99">
            <a:extLst>
              <a:ext uri="{FF2B5EF4-FFF2-40B4-BE49-F238E27FC236}">
                <a16:creationId xmlns:a16="http://schemas.microsoft.com/office/drawing/2014/main" id="{31E159A3-EEAD-1646-9276-C6024B841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7049" y="2501484"/>
            <a:ext cx="341914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+mn-lt"/>
              </a:rPr>
              <a:t>2</a:t>
            </a:r>
          </a:p>
        </p:txBody>
      </p:sp>
      <p:sp>
        <p:nvSpPr>
          <p:cNvPr id="48" name="Line 121">
            <a:extLst>
              <a:ext uri="{FF2B5EF4-FFF2-40B4-BE49-F238E27FC236}">
                <a16:creationId xmlns:a16="http://schemas.microsoft.com/office/drawing/2014/main" id="{FDA6CD37-40C9-4C43-BAEC-4AEFB181D1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03" y="2238587"/>
            <a:ext cx="277046" cy="323446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49" name="Oval 98">
            <a:extLst>
              <a:ext uri="{FF2B5EF4-FFF2-40B4-BE49-F238E27FC236}">
                <a16:creationId xmlns:a16="http://schemas.microsoft.com/office/drawing/2014/main" id="{12D3B8C5-01E6-3347-8FD0-0789B6F87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801" y="2505095"/>
            <a:ext cx="315573" cy="341611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51722" y="4032416"/>
            <a:ext cx="2583971" cy="2283201"/>
            <a:chOff x="176095" y="3880005"/>
            <a:chExt cx="2583971" cy="2283201"/>
          </a:xfrm>
        </p:grpSpPr>
        <p:grpSp>
          <p:nvGrpSpPr>
            <p:cNvPr id="51" name="Group 148">
              <a:extLst>
                <a:ext uri="{FF2B5EF4-FFF2-40B4-BE49-F238E27FC236}">
                  <a16:creationId xmlns:a16="http://schemas.microsoft.com/office/drawing/2014/main" id="{2A9854EF-7187-5E47-A6D4-BA7FD25F0B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984" y="3880005"/>
              <a:ext cx="1778082" cy="1820863"/>
              <a:chOff x="3532" y="1151"/>
              <a:chExt cx="1213" cy="1147"/>
            </a:xfrm>
          </p:grpSpPr>
          <p:grpSp>
            <p:nvGrpSpPr>
              <p:cNvPr id="61" name="Group 94">
                <a:extLst>
                  <a:ext uri="{FF2B5EF4-FFF2-40B4-BE49-F238E27FC236}">
                    <a16:creationId xmlns:a16="http://schemas.microsoft.com/office/drawing/2014/main" id="{23C55A35-728F-8F48-AD60-138F46A846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1" y="1151"/>
                <a:ext cx="233" cy="276"/>
                <a:chOff x="1487" y="2304"/>
                <a:chExt cx="313" cy="371"/>
              </a:xfrm>
            </p:grpSpPr>
            <p:sp>
              <p:nvSpPr>
                <p:cNvPr id="74" name="Oval 95">
                  <a:extLst>
                    <a:ext uri="{FF2B5EF4-FFF2-40B4-BE49-F238E27FC236}">
                      <a16:creationId xmlns:a16="http://schemas.microsoft.com/office/drawing/2014/main" id="{BFED03F7-8EFC-1143-AF09-4704FF300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75" name="Text Box 96">
                  <a:extLst>
                    <a:ext uri="{FF2B5EF4-FFF2-40B4-BE49-F238E27FC236}">
                      <a16:creationId xmlns:a16="http://schemas.microsoft.com/office/drawing/2014/main" id="{79D61CA6-B27F-324E-A5A2-6A4DE6B43D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7" y="2336"/>
                  <a:ext cx="313" cy="3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5</a:t>
                  </a:r>
                </a:p>
              </p:txBody>
            </p:sp>
          </p:grpSp>
          <p:grpSp>
            <p:nvGrpSpPr>
              <p:cNvPr id="62" name="Group 97">
                <a:extLst>
                  <a:ext uri="{FF2B5EF4-FFF2-40B4-BE49-F238E27FC236}">
                    <a16:creationId xmlns:a16="http://schemas.microsoft.com/office/drawing/2014/main" id="{8106AE45-A007-FC44-8F71-31FEF5F7B7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2" y="1597"/>
                <a:ext cx="234" cy="252"/>
                <a:chOff x="1488" y="2268"/>
                <a:chExt cx="313" cy="335"/>
              </a:xfrm>
            </p:grpSpPr>
            <p:sp>
              <p:nvSpPr>
                <p:cNvPr id="72" name="Oval 98">
                  <a:extLst>
                    <a:ext uri="{FF2B5EF4-FFF2-40B4-BE49-F238E27FC236}">
                      <a16:creationId xmlns:a16="http://schemas.microsoft.com/office/drawing/2014/main" id="{12D3B8C5-01E6-3347-8FD0-0789B6F87B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289"/>
                  <a:ext cx="288" cy="286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73" name="Text Box 99">
                  <a:extLst>
                    <a:ext uri="{FF2B5EF4-FFF2-40B4-BE49-F238E27FC236}">
                      <a16:creationId xmlns:a16="http://schemas.microsoft.com/office/drawing/2014/main" id="{31E159A3-EEAD-1646-9276-C6024B8419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9" y="2268"/>
                  <a:ext cx="312" cy="3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3</a:t>
                  </a:r>
                </a:p>
              </p:txBody>
            </p:sp>
          </p:grpSp>
          <p:grpSp>
            <p:nvGrpSpPr>
              <p:cNvPr id="63" name="Group 100">
                <a:extLst>
                  <a:ext uri="{FF2B5EF4-FFF2-40B4-BE49-F238E27FC236}">
                    <a16:creationId xmlns:a16="http://schemas.microsoft.com/office/drawing/2014/main" id="{1EDA855D-4DF1-E54D-B450-E6E308A493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4" y="1613"/>
                <a:ext cx="431" cy="252"/>
                <a:chOff x="1488" y="2296"/>
                <a:chExt cx="577" cy="336"/>
              </a:xfrm>
            </p:grpSpPr>
            <p:sp>
              <p:nvSpPr>
                <p:cNvPr id="70" name="Oval 101">
                  <a:extLst>
                    <a:ext uri="{FF2B5EF4-FFF2-40B4-BE49-F238E27FC236}">
                      <a16:creationId xmlns:a16="http://schemas.microsoft.com/office/drawing/2014/main" id="{77E4065A-620F-A34D-8AD0-9AF5F3C6D4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71" name="Text Box 102">
                  <a:extLst>
                    <a:ext uri="{FF2B5EF4-FFF2-40B4-BE49-F238E27FC236}">
                      <a16:creationId xmlns:a16="http://schemas.microsoft.com/office/drawing/2014/main" id="{E5959873-B227-E145-A520-504279A618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2296"/>
                  <a:ext cx="577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7</a:t>
                  </a:r>
                </a:p>
              </p:txBody>
            </p:sp>
          </p:grpSp>
          <p:grpSp>
            <p:nvGrpSpPr>
              <p:cNvPr id="64" name="Group 118">
                <a:extLst>
                  <a:ext uri="{FF2B5EF4-FFF2-40B4-BE49-F238E27FC236}">
                    <a16:creationId xmlns:a16="http://schemas.microsoft.com/office/drawing/2014/main" id="{BB0D9B58-BD6D-2B43-B506-2E496A9F44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6" y="2046"/>
                <a:ext cx="233" cy="252"/>
                <a:chOff x="767" y="2293"/>
                <a:chExt cx="313" cy="337"/>
              </a:xfrm>
            </p:grpSpPr>
            <p:sp>
              <p:nvSpPr>
                <p:cNvPr id="68" name="Oval 119">
                  <a:extLst>
                    <a:ext uri="{FF2B5EF4-FFF2-40B4-BE49-F238E27FC236}">
                      <a16:creationId xmlns:a16="http://schemas.microsoft.com/office/drawing/2014/main" id="{6DE4CD63-3775-9747-BB95-DA11D9A64C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230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69" name="Text Box 120">
                  <a:extLst>
                    <a:ext uri="{FF2B5EF4-FFF2-40B4-BE49-F238E27FC236}">
                      <a16:creationId xmlns:a16="http://schemas.microsoft.com/office/drawing/2014/main" id="{9A863A2B-1ECF-1446-B60D-8DBAA0C084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7" y="2293"/>
                  <a:ext cx="313" cy="3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6</a:t>
                  </a:r>
                </a:p>
              </p:txBody>
            </p:sp>
          </p:grpSp>
          <p:sp>
            <p:nvSpPr>
              <p:cNvPr id="65" name="Line 121">
                <a:extLst>
                  <a:ext uri="{FF2B5EF4-FFF2-40B4-BE49-F238E27FC236}">
                    <a16:creationId xmlns:a16="http://schemas.microsoft.com/office/drawing/2014/main" id="{FDA6CD37-40C9-4C43-BAEC-4AEFB181D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331"/>
                <a:ext cx="252" cy="32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66" name="Line 122">
                <a:extLst>
                  <a:ext uri="{FF2B5EF4-FFF2-40B4-BE49-F238E27FC236}">
                    <a16:creationId xmlns:a16="http://schemas.microsoft.com/office/drawing/2014/main" id="{71CE3D80-18FC-5444-BF83-8D55FA0F1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9" y="1331"/>
                <a:ext cx="250" cy="32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67" name="Line 126">
                <a:extLst>
                  <a:ext uri="{FF2B5EF4-FFF2-40B4-BE49-F238E27FC236}">
                    <a16:creationId xmlns:a16="http://schemas.microsoft.com/office/drawing/2014/main" id="{18386C9E-6C82-0740-ABAD-B90346A3A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58" y="1828"/>
                <a:ext cx="143" cy="22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sp>
          <p:nvSpPr>
            <p:cNvPr id="52" name="Text Box 99">
              <a:extLst>
                <a:ext uri="{FF2B5EF4-FFF2-40B4-BE49-F238E27FC236}">
                  <a16:creationId xmlns:a16="http://schemas.microsoft.com/office/drawing/2014/main" id="{31E159A3-EEAD-1646-9276-C6024B841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972" y="5176019"/>
              <a:ext cx="341914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+mn-lt"/>
                </a:rPr>
                <a:t>2</a:t>
              </a:r>
            </a:p>
          </p:txBody>
        </p:sp>
        <p:sp>
          <p:nvSpPr>
            <p:cNvPr id="53" name="Line 121">
              <a:extLst>
                <a:ext uri="{FF2B5EF4-FFF2-40B4-BE49-F238E27FC236}">
                  <a16:creationId xmlns:a16="http://schemas.microsoft.com/office/drawing/2014/main" id="{FDA6CD37-40C9-4C43-BAEC-4AEFB181D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7326" y="4913122"/>
              <a:ext cx="277046" cy="32344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54" name="Oval 98">
              <a:extLst>
                <a:ext uri="{FF2B5EF4-FFF2-40B4-BE49-F238E27FC236}">
                  <a16:creationId xmlns:a16="http://schemas.microsoft.com/office/drawing/2014/main" id="{12D3B8C5-01E6-3347-8FD0-0789B6F87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724" y="5179630"/>
              <a:ext cx="315573" cy="341611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55" name="Line 121">
              <a:extLst>
                <a:ext uri="{FF2B5EF4-FFF2-40B4-BE49-F238E27FC236}">
                  <a16:creationId xmlns:a16="http://schemas.microsoft.com/office/drawing/2014/main" id="{FDA6CD37-40C9-4C43-BAEC-4AEFB181D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9174" y="4937925"/>
              <a:ext cx="199037" cy="31536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56" name="Oval 98">
              <a:extLst>
                <a:ext uri="{FF2B5EF4-FFF2-40B4-BE49-F238E27FC236}">
                  <a16:creationId xmlns:a16="http://schemas.microsoft.com/office/drawing/2014/main" id="{12D3B8C5-01E6-3347-8FD0-0789B6F87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602" y="5238175"/>
              <a:ext cx="315573" cy="341611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57" name="Text Box 99">
              <a:extLst>
                <a:ext uri="{FF2B5EF4-FFF2-40B4-BE49-F238E27FC236}">
                  <a16:creationId xmlns:a16="http://schemas.microsoft.com/office/drawing/2014/main" id="{31E159A3-EEAD-1646-9276-C6024B841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7075" y="5224493"/>
              <a:ext cx="341914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+mn-lt"/>
                </a:rPr>
                <a:t>4</a:t>
              </a:r>
            </a:p>
          </p:txBody>
        </p:sp>
        <p:sp>
          <p:nvSpPr>
            <p:cNvPr id="58" name="Line 121">
              <a:extLst>
                <a:ext uri="{FF2B5EF4-FFF2-40B4-BE49-F238E27FC236}">
                  <a16:creationId xmlns:a16="http://schemas.microsoft.com/office/drawing/2014/main" id="{FDA6CD37-40C9-4C43-BAEC-4AEFB181D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486" y="5488217"/>
              <a:ext cx="277046" cy="32344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59" name="Oval 98">
              <a:extLst>
                <a:ext uri="{FF2B5EF4-FFF2-40B4-BE49-F238E27FC236}">
                  <a16:creationId xmlns:a16="http://schemas.microsoft.com/office/drawing/2014/main" id="{12D3B8C5-01E6-3347-8FD0-0789B6F87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357" y="5788163"/>
              <a:ext cx="315573" cy="341611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60" name="Text Box 99">
              <a:extLst>
                <a:ext uri="{FF2B5EF4-FFF2-40B4-BE49-F238E27FC236}">
                  <a16:creationId xmlns:a16="http://schemas.microsoft.com/office/drawing/2014/main" id="{31E159A3-EEAD-1646-9276-C6024B841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95" y="5763156"/>
              <a:ext cx="341914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+mn-lt"/>
                </a:rPr>
                <a:t>1</a:t>
              </a:r>
            </a:p>
          </p:txBody>
        </p:sp>
      </p:grpSp>
      <p:sp>
        <p:nvSpPr>
          <p:cNvPr id="76" name="右箭头 75"/>
          <p:cNvSpPr/>
          <p:nvPr/>
        </p:nvSpPr>
        <p:spPr>
          <a:xfrm>
            <a:off x="3553300" y="5065533"/>
            <a:ext cx="598183" cy="311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本框 76"/>
          <p:cNvSpPr txBox="1"/>
          <p:nvPr/>
        </p:nvSpPr>
        <p:spPr>
          <a:xfrm>
            <a:off x="3137579" y="4300392"/>
            <a:ext cx="173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Delete node 5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4481209" y="4169566"/>
            <a:ext cx="2583971" cy="2283202"/>
            <a:chOff x="176095" y="3880004"/>
            <a:chExt cx="2583971" cy="2283202"/>
          </a:xfrm>
        </p:grpSpPr>
        <p:grpSp>
          <p:nvGrpSpPr>
            <p:cNvPr id="79" name="Group 148">
              <a:extLst>
                <a:ext uri="{FF2B5EF4-FFF2-40B4-BE49-F238E27FC236}">
                  <a16:creationId xmlns:a16="http://schemas.microsoft.com/office/drawing/2014/main" id="{2A9854EF-7187-5E47-A6D4-BA7FD25F0B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984" y="3880004"/>
              <a:ext cx="1778082" cy="1133475"/>
              <a:chOff x="3532" y="1151"/>
              <a:chExt cx="1213" cy="714"/>
            </a:xfrm>
          </p:grpSpPr>
          <p:grpSp>
            <p:nvGrpSpPr>
              <p:cNvPr id="89" name="Group 94">
                <a:extLst>
                  <a:ext uri="{FF2B5EF4-FFF2-40B4-BE49-F238E27FC236}">
                    <a16:creationId xmlns:a16="http://schemas.microsoft.com/office/drawing/2014/main" id="{23C55A35-728F-8F48-AD60-138F46A846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1" y="1151"/>
                <a:ext cx="233" cy="276"/>
                <a:chOff x="1487" y="2304"/>
                <a:chExt cx="313" cy="371"/>
              </a:xfrm>
            </p:grpSpPr>
            <p:sp>
              <p:nvSpPr>
                <p:cNvPr id="98" name="Oval 95">
                  <a:extLst>
                    <a:ext uri="{FF2B5EF4-FFF2-40B4-BE49-F238E27FC236}">
                      <a16:creationId xmlns:a16="http://schemas.microsoft.com/office/drawing/2014/main" id="{BFED03F7-8EFC-1143-AF09-4704FF300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99" name="Text Box 96">
                  <a:extLst>
                    <a:ext uri="{FF2B5EF4-FFF2-40B4-BE49-F238E27FC236}">
                      <a16:creationId xmlns:a16="http://schemas.microsoft.com/office/drawing/2014/main" id="{79D61CA6-B27F-324E-A5A2-6A4DE6B43D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7" y="2336"/>
                  <a:ext cx="313" cy="3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6</a:t>
                  </a:r>
                </a:p>
              </p:txBody>
            </p:sp>
          </p:grpSp>
          <p:grpSp>
            <p:nvGrpSpPr>
              <p:cNvPr id="90" name="Group 97">
                <a:extLst>
                  <a:ext uri="{FF2B5EF4-FFF2-40B4-BE49-F238E27FC236}">
                    <a16:creationId xmlns:a16="http://schemas.microsoft.com/office/drawing/2014/main" id="{8106AE45-A007-FC44-8F71-31FEF5F7B7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2" y="1597"/>
                <a:ext cx="234" cy="252"/>
                <a:chOff x="1488" y="2268"/>
                <a:chExt cx="313" cy="335"/>
              </a:xfrm>
            </p:grpSpPr>
            <p:sp>
              <p:nvSpPr>
                <p:cNvPr id="96" name="Oval 98">
                  <a:extLst>
                    <a:ext uri="{FF2B5EF4-FFF2-40B4-BE49-F238E27FC236}">
                      <a16:creationId xmlns:a16="http://schemas.microsoft.com/office/drawing/2014/main" id="{12D3B8C5-01E6-3347-8FD0-0789B6F87B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289"/>
                  <a:ext cx="288" cy="286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97" name="Text Box 99">
                  <a:extLst>
                    <a:ext uri="{FF2B5EF4-FFF2-40B4-BE49-F238E27FC236}">
                      <a16:creationId xmlns:a16="http://schemas.microsoft.com/office/drawing/2014/main" id="{31E159A3-EEAD-1646-9276-C6024B8419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9" y="2268"/>
                  <a:ext cx="312" cy="3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3</a:t>
                  </a:r>
                </a:p>
              </p:txBody>
            </p:sp>
          </p:grpSp>
          <p:grpSp>
            <p:nvGrpSpPr>
              <p:cNvPr id="91" name="Group 100">
                <a:extLst>
                  <a:ext uri="{FF2B5EF4-FFF2-40B4-BE49-F238E27FC236}">
                    <a16:creationId xmlns:a16="http://schemas.microsoft.com/office/drawing/2014/main" id="{1EDA855D-4DF1-E54D-B450-E6E308A493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4" y="1613"/>
                <a:ext cx="431" cy="252"/>
                <a:chOff x="1488" y="2296"/>
                <a:chExt cx="577" cy="336"/>
              </a:xfrm>
            </p:grpSpPr>
            <p:sp>
              <p:nvSpPr>
                <p:cNvPr id="94" name="Oval 101">
                  <a:extLst>
                    <a:ext uri="{FF2B5EF4-FFF2-40B4-BE49-F238E27FC236}">
                      <a16:creationId xmlns:a16="http://schemas.microsoft.com/office/drawing/2014/main" id="{77E4065A-620F-A34D-8AD0-9AF5F3C6D4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95" name="Text Box 102">
                  <a:extLst>
                    <a:ext uri="{FF2B5EF4-FFF2-40B4-BE49-F238E27FC236}">
                      <a16:creationId xmlns:a16="http://schemas.microsoft.com/office/drawing/2014/main" id="{E5959873-B227-E145-A520-504279A618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2296"/>
                  <a:ext cx="577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sz="2000" b="1" dirty="0">
                      <a:latin typeface="+mn-lt"/>
                    </a:rPr>
                    <a:t>7</a:t>
                  </a:r>
                </a:p>
              </p:txBody>
            </p:sp>
          </p:grpSp>
          <p:sp>
            <p:nvSpPr>
              <p:cNvPr id="92" name="Line 121">
                <a:extLst>
                  <a:ext uri="{FF2B5EF4-FFF2-40B4-BE49-F238E27FC236}">
                    <a16:creationId xmlns:a16="http://schemas.microsoft.com/office/drawing/2014/main" id="{FDA6CD37-40C9-4C43-BAEC-4AEFB181D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331"/>
                <a:ext cx="252" cy="32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93" name="Line 122">
                <a:extLst>
                  <a:ext uri="{FF2B5EF4-FFF2-40B4-BE49-F238E27FC236}">
                    <a16:creationId xmlns:a16="http://schemas.microsoft.com/office/drawing/2014/main" id="{71CE3D80-18FC-5444-BF83-8D55FA0F1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9" y="1331"/>
                <a:ext cx="250" cy="32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sp>
          <p:nvSpPr>
            <p:cNvPr id="80" name="Text Box 99">
              <a:extLst>
                <a:ext uri="{FF2B5EF4-FFF2-40B4-BE49-F238E27FC236}">
                  <a16:creationId xmlns:a16="http://schemas.microsoft.com/office/drawing/2014/main" id="{31E159A3-EEAD-1646-9276-C6024B841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972" y="5176019"/>
              <a:ext cx="341914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+mn-lt"/>
                </a:rPr>
                <a:t>2</a:t>
              </a:r>
            </a:p>
          </p:txBody>
        </p:sp>
        <p:sp>
          <p:nvSpPr>
            <p:cNvPr id="81" name="Line 121">
              <a:extLst>
                <a:ext uri="{FF2B5EF4-FFF2-40B4-BE49-F238E27FC236}">
                  <a16:creationId xmlns:a16="http://schemas.microsoft.com/office/drawing/2014/main" id="{FDA6CD37-40C9-4C43-BAEC-4AEFB181D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7326" y="4913122"/>
              <a:ext cx="277046" cy="32344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82" name="Oval 98">
              <a:extLst>
                <a:ext uri="{FF2B5EF4-FFF2-40B4-BE49-F238E27FC236}">
                  <a16:creationId xmlns:a16="http://schemas.microsoft.com/office/drawing/2014/main" id="{12D3B8C5-01E6-3347-8FD0-0789B6F87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724" y="5179630"/>
              <a:ext cx="315573" cy="341611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83" name="Line 121">
              <a:extLst>
                <a:ext uri="{FF2B5EF4-FFF2-40B4-BE49-F238E27FC236}">
                  <a16:creationId xmlns:a16="http://schemas.microsoft.com/office/drawing/2014/main" id="{FDA6CD37-40C9-4C43-BAEC-4AEFB181D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9174" y="4937925"/>
              <a:ext cx="199037" cy="31536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84" name="Oval 98">
              <a:extLst>
                <a:ext uri="{FF2B5EF4-FFF2-40B4-BE49-F238E27FC236}">
                  <a16:creationId xmlns:a16="http://schemas.microsoft.com/office/drawing/2014/main" id="{12D3B8C5-01E6-3347-8FD0-0789B6F87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602" y="5238175"/>
              <a:ext cx="315573" cy="341611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85" name="Text Box 99">
              <a:extLst>
                <a:ext uri="{FF2B5EF4-FFF2-40B4-BE49-F238E27FC236}">
                  <a16:creationId xmlns:a16="http://schemas.microsoft.com/office/drawing/2014/main" id="{31E159A3-EEAD-1646-9276-C6024B841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7075" y="5224493"/>
              <a:ext cx="341914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+mn-lt"/>
                </a:rPr>
                <a:t>4</a:t>
              </a:r>
            </a:p>
          </p:txBody>
        </p:sp>
        <p:sp>
          <p:nvSpPr>
            <p:cNvPr id="86" name="Line 121">
              <a:extLst>
                <a:ext uri="{FF2B5EF4-FFF2-40B4-BE49-F238E27FC236}">
                  <a16:creationId xmlns:a16="http://schemas.microsoft.com/office/drawing/2014/main" id="{FDA6CD37-40C9-4C43-BAEC-4AEFB181D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486" y="5488217"/>
              <a:ext cx="277046" cy="32344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87" name="Oval 98">
              <a:extLst>
                <a:ext uri="{FF2B5EF4-FFF2-40B4-BE49-F238E27FC236}">
                  <a16:creationId xmlns:a16="http://schemas.microsoft.com/office/drawing/2014/main" id="{12D3B8C5-01E6-3347-8FD0-0789B6F87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357" y="5788163"/>
              <a:ext cx="315573" cy="341611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88" name="Text Box 99">
              <a:extLst>
                <a:ext uri="{FF2B5EF4-FFF2-40B4-BE49-F238E27FC236}">
                  <a16:creationId xmlns:a16="http://schemas.microsoft.com/office/drawing/2014/main" id="{31E159A3-EEAD-1646-9276-C6024B841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95" y="5763156"/>
              <a:ext cx="341914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+mn-lt"/>
                </a:rPr>
                <a:t>1</a:t>
              </a: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1512819" y="2864752"/>
            <a:ext cx="173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Insert node 1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5089833" y="2689212"/>
            <a:ext cx="173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Insert node 3</a:t>
            </a:r>
          </a:p>
        </p:txBody>
      </p:sp>
    </p:spTree>
    <p:extLst>
      <p:ext uri="{BB962C8B-B14F-4D97-AF65-F5344CB8AC3E}">
        <p14:creationId xmlns:p14="http://schemas.microsoft.com/office/powerpoint/2010/main" val="322970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44" grpId="0" animBg="1"/>
      <p:bldP spid="45" grpId="0"/>
      <p:bldP spid="46" grpId="0" animBg="1"/>
      <p:bldP spid="47" grpId="0"/>
      <p:bldP spid="48" grpId="0" animBg="1"/>
      <p:bldP spid="49" grpId="0" animBg="1"/>
      <p:bldP spid="76" grpId="0" animBg="1"/>
      <p:bldP spid="77" grpId="0"/>
      <p:bldP spid="101" grpId="0"/>
    </p:bldLst>
  </p:timing>
</p:sld>
</file>

<file path=ppt/theme/theme1.xml><?xml version="1.0" encoding="utf-8"?>
<a:theme xmlns:a="http://schemas.openxmlformats.org/drawingml/2006/main" name="Beamer_Presentation_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自定义 1">
      <a:majorFont>
        <a:latin typeface="Comic Sans MS"/>
        <a:ea typeface="宋体"/>
        <a:cs typeface=""/>
      </a:majorFont>
      <a:minorFont>
        <a:latin typeface="Comic Sans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amer template for word" id="{A364F6B3-F56E-4B6E-9DB0-D83EC4247E91}" vid="{0F23EA36-EC28-40D6-9B91-DEE419EC13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Beamertemplateforword</Template>
  <TotalTime>0</TotalTime>
  <Words>2002</Words>
  <Application>Microsoft Macintosh PowerPoint</Application>
  <PresentationFormat>全屏显示(4:3)</PresentationFormat>
  <Paragraphs>818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Comic Sans MS</vt:lpstr>
      <vt:lpstr>Beamer_Presentation_template</vt:lpstr>
      <vt:lpstr>Tutorial 6 AVL-Tree</vt:lpstr>
      <vt:lpstr>Recap: Binary Search Tree</vt:lpstr>
      <vt:lpstr>Dynamic Rebalancing: AVL-Tree</vt:lpstr>
      <vt:lpstr>How to Keep a BST Balanced?</vt:lpstr>
      <vt:lpstr>Rotations</vt:lpstr>
      <vt:lpstr>Rotation Examples</vt:lpstr>
      <vt:lpstr>AVL-Tree</vt:lpstr>
      <vt:lpstr>AVL-Tree: Handling Imbalance</vt:lpstr>
      <vt:lpstr>Imbalance After Updates</vt:lpstr>
      <vt:lpstr>2-Level Imbalance</vt:lpstr>
      <vt:lpstr>2-Level Imbalance</vt:lpstr>
      <vt:lpstr>2-Level Imbalance</vt:lpstr>
      <vt:lpstr>Rebalancing Left-Left Imbalance</vt:lpstr>
      <vt:lpstr>A Running Example: Left-Left Case</vt:lpstr>
      <vt:lpstr>Rebalancing Left-Right Imbalance</vt:lpstr>
      <vt:lpstr>A Running Example: Left-Right Case</vt:lpstr>
      <vt:lpstr>Rebalancing Right Imbalance</vt:lpstr>
      <vt:lpstr>Rebalancing Right Imbalance</vt:lpstr>
      <vt:lpstr>Example: AVL-Tree Insertion</vt:lpstr>
      <vt:lpstr>Example: AVL-Tree Insertion</vt:lpstr>
      <vt:lpstr>AVL-Tree: Cost of Insertion</vt:lpstr>
      <vt:lpstr>AVL-Tree: Deletion</vt:lpstr>
      <vt:lpstr>AVL-Tree: Deletion</vt:lpstr>
      <vt:lpstr>AVL-Tree Deletion (Delete 11)</vt:lpstr>
      <vt:lpstr>AVL-Tree Deletion (Delete 11)</vt:lpstr>
      <vt:lpstr>AVL-Tree: Cost of Deletion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CSCI2100C Data Structures: Introduction</dc:title>
  <dc:creator/>
  <cp:lastModifiedBy/>
  <cp:revision>2</cp:revision>
  <dcterms:created xsi:type="dcterms:W3CDTF">2018-05-17T04:42:36Z</dcterms:created>
  <dcterms:modified xsi:type="dcterms:W3CDTF">2024-03-17T05:19:01Z</dcterms:modified>
</cp:coreProperties>
</file>