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55" r:id="rId2"/>
    <p:sldId id="294" r:id="rId3"/>
    <p:sldId id="257" r:id="rId4"/>
    <p:sldId id="480" r:id="rId5"/>
    <p:sldId id="481" r:id="rId6"/>
    <p:sldId id="487" r:id="rId7"/>
    <p:sldId id="482" r:id="rId8"/>
    <p:sldId id="483" r:id="rId9"/>
    <p:sldId id="484" r:id="rId10"/>
    <p:sldId id="485" r:id="rId11"/>
    <p:sldId id="486" r:id="rId12"/>
    <p:sldId id="488" r:id="rId13"/>
    <p:sldId id="489" r:id="rId14"/>
    <p:sldId id="490" r:id="rId15"/>
    <p:sldId id="491" r:id="rId16"/>
    <p:sldId id="492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4FF"/>
    <a:srgbClr val="FF6600"/>
    <a:srgbClr val="4F81BD"/>
    <a:srgbClr val="3333B2"/>
    <a:srgbClr val="4044B9"/>
    <a:srgbClr val="00A249"/>
    <a:srgbClr val="00642D"/>
    <a:srgbClr val="0063AC"/>
    <a:srgbClr val="E7E7E7"/>
    <a:srgbClr val="D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2" autoAdjust="0"/>
    <p:restoredTop sz="82504" autoAdjust="0"/>
  </p:normalViewPr>
  <p:slideViewPr>
    <p:cSldViewPr>
      <p:cViewPr varScale="1">
        <p:scale>
          <a:sx n="80" d="100"/>
          <a:sy n="80" d="100"/>
        </p:scale>
        <p:origin x="1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6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B9AF00C-6D75-48A8-A194-B96D46F0E30B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7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1557536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5068"/>
            <a:ext cx="792284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298"/>
            <a:ext cx="9144000" cy="92202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>
                <a:latin typeface="+mj-lt"/>
                <a:cs typeface="Times New Roman" panose="02020603050405020304" pitchFamily="18" charset="0"/>
              </a:defRPr>
            </a:lvl1pPr>
            <a:lvl2pPr>
              <a:buSzPct val="60000"/>
              <a:buFontTx/>
              <a:buBlip>
                <a:blip r:embed="rId3"/>
              </a:buBlip>
              <a:defRPr>
                <a:latin typeface="+mj-lt"/>
                <a:cs typeface="Times New Roman" panose="02020603050405020304" pitchFamily="18" charset="0"/>
              </a:defRPr>
            </a:lvl2pPr>
            <a:lvl3pPr>
              <a:defRPr>
                <a:latin typeface="+mj-lt"/>
                <a:cs typeface="Times New Roman" panose="02020603050405020304" pitchFamily="18" charset="0"/>
              </a:defRPr>
            </a:lvl3pPr>
            <a:lvl4pPr>
              <a:defRPr>
                <a:latin typeface="+mj-lt"/>
                <a:cs typeface="Times New Roman" panose="02020603050405020304" pitchFamily="18" charset="0"/>
              </a:defRPr>
            </a:lvl4pPr>
            <a:lvl5pPr>
              <a:defRPr>
                <a:latin typeface="+mj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4644"/>
            <a:ext cx="9143999" cy="90018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Tutorial 9</a:t>
            </a:r>
            <a:endParaRPr lang="en-US" altLang="zh-CN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b="0" i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Tutorial 9</a:t>
            </a:r>
            <a:endParaRPr lang="en-US" altLang="zh-CN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ounded Rectangle 5"/>
          <p:cNvSpPr/>
          <p:nvPr userDrawn="1"/>
        </p:nvSpPr>
        <p:spPr>
          <a:xfrm>
            <a:off x="619060" y="2884552"/>
            <a:ext cx="8077200" cy="901432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6240" y="2916168"/>
            <a:ext cx="7922840" cy="8382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99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Tutorial 9</a:t>
            </a:r>
            <a:endParaRPr lang="en-US" altLang="zh-CN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Tutorial 9</a:t>
            </a:r>
            <a:endParaRPr lang="en-US" altLang="zh-CN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Tutorial 9</a:t>
            </a:r>
            <a:endParaRPr lang="en-US" altLang="zh-CN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Tutorial 9</a:t>
            </a:r>
            <a:endParaRPr lang="en-US" altLang="zh-CN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5" Type="http://schemas.openxmlformats.org/officeDocument/2006/relationships/image" Target="../media/image159.png"/><Relationship Id="rId2" Type="http://schemas.openxmlformats.org/officeDocument/2006/relationships/image" Target="../media/image136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23" Type="http://schemas.openxmlformats.org/officeDocument/2006/relationships/image" Target="../media/image157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74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8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3" Type="http://schemas.openxmlformats.org/officeDocument/2006/relationships/image" Target="../media/image124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7.png"/><Relationship Id="rId10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 </a:t>
            </a:r>
            <a:r>
              <a:rPr lang="en-US" altLang="zh-CN" dirty="0"/>
              <a:t>9</a:t>
            </a:r>
            <a:br>
              <a:rPr lang="en-US" altLang="zh-TW" dirty="0"/>
            </a:br>
            <a:r>
              <a:rPr lang="en-US" sz="4000" dirty="0"/>
              <a:t>Minimum Spanning Tree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zh-TW" dirty="0"/>
              <a:t>Tutorial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780" y="3429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altLang="zh-CN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Xinyu</a:t>
            </a:r>
            <a:r>
              <a:rPr lang="en-HK" altLang="zh-C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Du</a:t>
            </a:r>
            <a:endParaRPr 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760" y="3068960"/>
            <a:ext cx="3600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矩形 1"/>
          <p:cNvSpPr/>
          <p:nvPr/>
        </p:nvSpPr>
        <p:spPr>
          <a:xfrm>
            <a:off x="1180220" y="4294836"/>
            <a:ext cx="7208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Department of Systems Engineering and Engineering Management</a:t>
            </a:r>
          </a:p>
          <a:p>
            <a:pPr algn="ctr"/>
            <a:r>
              <a:rPr lang="en-US" dirty="0">
                <a:latin typeface="Comic Sans MS" panose="030F0702030302020204" pitchFamily="66" charset="0"/>
              </a:rPr>
              <a:t>Chinese University of Hong Kong</a:t>
            </a:r>
          </a:p>
        </p:txBody>
      </p:sp>
    </p:spTree>
    <p:extLst>
      <p:ext uri="{BB962C8B-B14F-4D97-AF65-F5344CB8AC3E}">
        <p14:creationId xmlns:p14="http://schemas.microsoft.com/office/powerpoint/2010/main" val="18262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"/>
    </mc:Choice>
    <mc:Fallback xmlns="">
      <p:transition spd="slow" advTm="1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Given 5 records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Show how to apply the </a:t>
                </a:r>
                <a:r>
                  <a:rPr lang="en-US" sz="2000" dirty="0" err="1"/>
                  <a:t>Kruskal’s</a:t>
                </a:r>
                <a:r>
                  <a:rPr lang="en-US" sz="2000" dirty="0"/>
                  <a:t> algorithm to do single-linkage clustering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18" r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Single-Linkage Clustering &amp; MST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878071" y="2636912"/>
            <a:ext cx="2543553" cy="2345665"/>
            <a:chOff x="878071" y="2636912"/>
            <a:chExt cx="2543553" cy="2345665"/>
          </a:xfrm>
        </p:grpSpPr>
        <p:grpSp>
          <p:nvGrpSpPr>
            <p:cNvPr id="6" name="组合 5"/>
            <p:cNvGrpSpPr/>
            <p:nvPr/>
          </p:nvGrpSpPr>
          <p:grpSpPr>
            <a:xfrm>
              <a:off x="899592" y="2636912"/>
              <a:ext cx="2501062" cy="2113883"/>
              <a:chOff x="6461080" y="3298711"/>
              <a:chExt cx="2501062" cy="2113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9836" r="-163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1667" r="-3333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9836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9836" r="-3279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5904" y="3589559"/>
                <a:ext cx="671279" cy="5012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2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0878" y="4413131"/>
                <a:ext cx="197746" cy="6386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dirty="0"/>
              </a:p>
            </p:txBody>
          </p:sp>
          <p:sp>
            <p:nvSpPr>
              <p:cNvPr id="13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9799" y="5261387"/>
                <a:ext cx="813511" cy="99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8988" y="3589559"/>
                <a:ext cx="957466" cy="5012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5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04786" y="4413131"/>
                <a:ext cx="529553" cy="6768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92454" y="275933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75118" y="461324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82626" y="280775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8071" y="404371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17568" y="40130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1824" y="4409335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1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91824" y="4409335"/>
                  <a:ext cx="351805" cy="381000"/>
                </a:xfrm>
                <a:prstGeom prst="ellipse">
                  <a:avLst/>
                </a:prstGeom>
                <a:blipFill>
                  <a:blip r:embed="rId7"/>
                  <a:stretch>
                    <a:fillRect l="-9836" r="-1639" b="-10606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397" y="3629249"/>
              <a:ext cx="1140426" cy="870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2874" y="3673118"/>
              <a:ext cx="1545975" cy="755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9143" y="3017912"/>
              <a:ext cx="537181" cy="13720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5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340" y="3017911"/>
              <a:ext cx="443246" cy="1391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0312" y="3567676"/>
              <a:ext cx="1788537" cy="5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63209" y="311800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23600" y="308667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8763" y="420899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57518" y="381021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581785" y="324543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39552" y="515719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graph where each node corresponds to a record, and each edge is a record pair with weight equal to their distance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4917520" y="2807752"/>
            <a:ext cx="2543553" cy="2345665"/>
            <a:chOff x="4917520" y="2807752"/>
            <a:chExt cx="2543553" cy="2345665"/>
          </a:xfrm>
        </p:grpSpPr>
        <p:grpSp>
          <p:nvGrpSpPr>
            <p:cNvPr id="33" name="组合 32"/>
            <p:cNvGrpSpPr/>
            <p:nvPr/>
          </p:nvGrpSpPr>
          <p:grpSpPr>
            <a:xfrm>
              <a:off x="4939041" y="2807752"/>
              <a:ext cx="2501062" cy="2113883"/>
              <a:chOff x="6461080" y="3298711"/>
              <a:chExt cx="2501062" cy="2113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0000" r="-3333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9836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1475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1667" r="-5000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5904" y="3589559"/>
                <a:ext cx="671279" cy="5012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0878" y="4413131"/>
                <a:ext cx="197746" cy="6386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dirty="0"/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9799" y="5261387"/>
                <a:ext cx="813511" cy="99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8988" y="3589559"/>
                <a:ext cx="957466" cy="5012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04786" y="4413131"/>
                <a:ext cx="529553" cy="6768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5031903" y="293017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814567" y="478408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722075" y="29785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17520" y="421455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957017" y="418384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1273" y="4580175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4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1273" y="4580175"/>
                  <a:ext cx="351805" cy="381000"/>
                </a:xfrm>
                <a:prstGeom prst="ellipse">
                  <a:avLst/>
                </a:prstGeom>
                <a:blipFill>
                  <a:blip r:embed="rId12"/>
                  <a:stretch>
                    <a:fillRect l="-9836" r="-1639" b="-10606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0846" y="3800089"/>
              <a:ext cx="1140426" cy="870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2323" y="3843958"/>
              <a:ext cx="1545975" cy="755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8592" y="3188752"/>
              <a:ext cx="537181" cy="13720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2789" y="3188751"/>
              <a:ext cx="443246" cy="1391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9761" y="3738516"/>
              <a:ext cx="1788537" cy="5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602658" y="32888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163049" y="325751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58212" y="437983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596967" y="398105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621234" y="341627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sp>
        <p:nvSpPr>
          <p:cNvPr id="59" name="右箭头 58"/>
          <p:cNvSpPr/>
          <p:nvPr/>
        </p:nvSpPr>
        <p:spPr>
          <a:xfrm>
            <a:off x="3779912" y="3614767"/>
            <a:ext cx="1008112" cy="33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5048805" y="526755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 new edge with minimum cost but does not cause a cycle</a:t>
            </a:r>
          </a:p>
        </p:txBody>
      </p:sp>
      <p:sp>
        <p:nvSpPr>
          <p:cNvPr id="61" name="右箭头 60"/>
          <p:cNvSpPr/>
          <p:nvPr/>
        </p:nvSpPr>
        <p:spPr>
          <a:xfrm>
            <a:off x="7845654" y="3703930"/>
            <a:ext cx="1008112" cy="332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9" grpId="0" animBg="1"/>
      <p:bldP spid="60" grpId="0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99066" y="1027836"/>
                <a:ext cx="8382000" cy="4929411"/>
              </a:xfrm>
            </p:spPr>
            <p:txBody>
              <a:bodyPr/>
              <a:lstStyle/>
              <a:p>
                <a:r>
                  <a:rPr lang="en-US" sz="2000" dirty="0"/>
                  <a:t>Given 5 records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Apply the </a:t>
                </a:r>
                <a:r>
                  <a:rPr lang="en-US" sz="2000" dirty="0" err="1"/>
                  <a:t>Kruskal’s</a:t>
                </a:r>
                <a:r>
                  <a:rPr lang="en-US" sz="2000" dirty="0"/>
                  <a:t> algorithm to do single-linkage clustering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066" y="1027836"/>
                <a:ext cx="8382000" cy="4929411"/>
              </a:xfrm>
              <a:blipFill>
                <a:blip r:embed="rId2"/>
                <a:stretch>
                  <a:fillRect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Single-Linkage Clustering &amp; MST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28988" y="1796951"/>
            <a:ext cx="2543553" cy="2345665"/>
            <a:chOff x="428988" y="1796951"/>
            <a:chExt cx="2543553" cy="2345665"/>
          </a:xfrm>
        </p:grpSpPr>
        <p:grpSp>
          <p:nvGrpSpPr>
            <p:cNvPr id="33" name="组合 32"/>
            <p:cNvGrpSpPr/>
            <p:nvPr/>
          </p:nvGrpSpPr>
          <p:grpSpPr>
            <a:xfrm>
              <a:off x="450509" y="1796951"/>
              <a:ext cx="2501062" cy="2113883"/>
              <a:chOff x="6461080" y="3298711"/>
              <a:chExt cx="2501062" cy="2113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9836" r="-163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1475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1667" r="-3333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9836" r="-3279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5904" y="3589559"/>
                <a:ext cx="671279" cy="5012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0878" y="4413131"/>
                <a:ext cx="197746" cy="6386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dirty="0"/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9799" y="5261387"/>
                <a:ext cx="813511" cy="99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8988" y="3589559"/>
                <a:ext cx="957466" cy="5012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04786" y="4413131"/>
                <a:ext cx="529553" cy="6768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543371" y="191937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26035" y="377328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233543" y="196779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28988" y="320375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68485" y="317303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741" y="3569374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4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2741" y="3569374"/>
                  <a:ext cx="351805" cy="381000"/>
                </a:xfrm>
                <a:prstGeom prst="ellipse">
                  <a:avLst/>
                </a:prstGeom>
                <a:blipFill>
                  <a:blip r:embed="rId7"/>
                  <a:stretch>
                    <a:fillRect l="-11667" r="-1667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314" y="2789288"/>
              <a:ext cx="1140426" cy="870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3791" y="2833157"/>
              <a:ext cx="1545975" cy="755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060" y="2177951"/>
              <a:ext cx="537181" cy="13720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257" y="2177950"/>
              <a:ext cx="443246" cy="1391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1229" y="2727715"/>
              <a:ext cx="1788537" cy="5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14126" y="227804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674517" y="224670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469680" y="336903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108435" y="297025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132702" y="240547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sp>
        <p:nvSpPr>
          <p:cNvPr id="61" name="右箭头 60"/>
          <p:cNvSpPr/>
          <p:nvPr/>
        </p:nvSpPr>
        <p:spPr>
          <a:xfrm>
            <a:off x="2912447" y="2966658"/>
            <a:ext cx="644797" cy="30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86383" y="1915307"/>
            <a:ext cx="2543553" cy="2345665"/>
            <a:chOff x="3686383" y="1915307"/>
            <a:chExt cx="2543553" cy="234566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07904" y="1915307"/>
              <a:ext cx="2501062" cy="2113883"/>
              <a:chOff x="6461080" y="3298711"/>
              <a:chExt cx="2501062" cy="2113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9836" r="-1639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9836" r="-3279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1475" r="-3279" b="-10606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1475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5904" y="3589559"/>
                <a:ext cx="671279" cy="5012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68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0878" y="4413131"/>
                <a:ext cx="197746" cy="6386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dirty="0"/>
              </a:p>
            </p:txBody>
          </p:sp>
          <p:sp>
            <p:nvSpPr>
              <p:cNvPr id="69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9799" y="5261387"/>
                <a:ext cx="813511" cy="994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70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8988" y="3589559"/>
                <a:ext cx="957466" cy="5012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71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04786" y="4413131"/>
                <a:ext cx="529553" cy="6768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3800766" y="203773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83430" y="389164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490938" y="208614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686383" y="332211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725880" y="329139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0136" y="368773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7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0136" y="3687730"/>
                  <a:ext cx="351805" cy="381000"/>
                </a:xfrm>
                <a:prstGeom prst="ellipse">
                  <a:avLst/>
                </a:prstGeom>
                <a:blipFill>
                  <a:blip r:embed="rId12"/>
                  <a:stretch>
                    <a:fillRect l="-9836" r="-163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709" y="2907644"/>
              <a:ext cx="1140426" cy="870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79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1186" y="2951513"/>
              <a:ext cx="1545975" cy="755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80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455" y="2296307"/>
              <a:ext cx="537181" cy="13720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8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1652" y="2296306"/>
              <a:ext cx="443246" cy="1391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624" y="2846071"/>
              <a:ext cx="1788537" cy="5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371521" y="239639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931912" y="236506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727075" y="348739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365830" y="308861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390097" y="252383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63800" y="4312037"/>
            <a:ext cx="2543553" cy="2345665"/>
            <a:chOff x="1163800" y="4312037"/>
            <a:chExt cx="2543553" cy="2345665"/>
          </a:xfrm>
        </p:grpSpPr>
        <p:grpSp>
          <p:nvGrpSpPr>
            <p:cNvPr id="116" name="组合 115"/>
            <p:cNvGrpSpPr/>
            <p:nvPr/>
          </p:nvGrpSpPr>
          <p:grpSpPr>
            <a:xfrm>
              <a:off x="1185321" y="4312037"/>
              <a:ext cx="2501062" cy="2113883"/>
              <a:chOff x="6461080" y="3298711"/>
              <a:chExt cx="2501062" cy="2113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9836" r="-1639" b="-10606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 l="-9836" r="-3279" b="-10606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9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11475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1475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1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5904" y="3589559"/>
                <a:ext cx="671279" cy="5012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22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0878" y="4413131"/>
                <a:ext cx="197746" cy="6386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dirty="0"/>
              </a:p>
            </p:txBody>
          </p:sp>
          <p:sp>
            <p:nvSpPr>
              <p:cNvPr id="123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9799" y="5261387"/>
                <a:ext cx="813511" cy="994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24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8988" y="3589559"/>
                <a:ext cx="957466" cy="5012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25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04786" y="4413131"/>
                <a:ext cx="529553" cy="6768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126" name="文本框 125"/>
            <p:cNvSpPr txBox="1"/>
            <p:nvPr/>
          </p:nvSpPr>
          <p:spPr>
            <a:xfrm>
              <a:off x="1381203" y="44507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060847" y="628837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968355" y="448287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163800" y="571884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203297" y="568812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553" y="608446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131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7553" y="6084460"/>
                  <a:ext cx="351805" cy="381000"/>
                </a:xfrm>
                <a:prstGeom prst="ellipse">
                  <a:avLst/>
                </a:prstGeom>
                <a:blipFill>
                  <a:blip r:embed="rId22"/>
                  <a:stretch>
                    <a:fillRect l="-9836" r="-1639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126" y="5304374"/>
              <a:ext cx="1140426" cy="870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3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8603" y="5348243"/>
              <a:ext cx="1545975" cy="755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34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4872" y="4693037"/>
              <a:ext cx="537181" cy="13720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35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069" y="4693036"/>
              <a:ext cx="443246" cy="1391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36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6041" y="5242801"/>
              <a:ext cx="1788537" cy="5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848938" y="479312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2409329" y="476179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204492" y="588412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843247" y="548534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867514" y="49205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sp>
        <p:nvSpPr>
          <p:cNvPr id="142" name="右箭头 141"/>
          <p:cNvSpPr/>
          <p:nvPr/>
        </p:nvSpPr>
        <p:spPr>
          <a:xfrm>
            <a:off x="620305" y="5413949"/>
            <a:ext cx="644797" cy="258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右箭头 142"/>
          <p:cNvSpPr/>
          <p:nvPr/>
        </p:nvSpPr>
        <p:spPr>
          <a:xfrm>
            <a:off x="4049122" y="5291869"/>
            <a:ext cx="644797" cy="258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09537" y="4365778"/>
            <a:ext cx="2543553" cy="2300664"/>
            <a:chOff x="5009537" y="4365778"/>
            <a:chExt cx="2543553" cy="2300664"/>
          </a:xfrm>
        </p:grpSpPr>
        <p:grpSp>
          <p:nvGrpSpPr>
            <p:cNvPr id="144" name="组合 143"/>
            <p:cNvGrpSpPr/>
            <p:nvPr/>
          </p:nvGrpSpPr>
          <p:grpSpPr>
            <a:xfrm>
              <a:off x="5031058" y="4365778"/>
              <a:ext cx="2501062" cy="2113883"/>
              <a:chOff x="6461080" y="3298711"/>
              <a:chExt cx="2501062" cy="2113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5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9836" r="-1639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 l="-9836" r="-3279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87994" y="5031594"/>
                    <a:ext cx="351805" cy="381000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 l="-11475" r="-3279" b="-10606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10337" y="4057283"/>
                    <a:ext cx="351805" cy="381000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 l="-11475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9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5904" y="3589559"/>
                <a:ext cx="671279" cy="5012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50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0878" y="4413131"/>
                <a:ext cx="197746" cy="6386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dirty="0"/>
              </a:p>
            </p:txBody>
          </p:sp>
          <p:sp>
            <p:nvSpPr>
              <p:cNvPr id="151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39799" y="5261387"/>
                <a:ext cx="813511" cy="994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52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8988" y="3589559"/>
                <a:ext cx="957466" cy="5012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53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04786" y="4413131"/>
                <a:ext cx="529553" cy="67689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154" name="文本框 153"/>
            <p:cNvSpPr txBox="1"/>
            <p:nvPr/>
          </p:nvSpPr>
          <p:spPr>
            <a:xfrm>
              <a:off x="6814092" y="453661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09537" y="577258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7049034" y="574186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23290" y="6138201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15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23290" y="6138201"/>
                  <a:ext cx="351805" cy="381000"/>
                </a:xfrm>
                <a:prstGeom prst="ellipse">
                  <a:avLst/>
                </a:prstGeom>
                <a:blipFill>
                  <a:blip r:embed="rId27"/>
                  <a:stretch>
                    <a:fillRect l="-9836" r="-163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863" y="5358115"/>
              <a:ext cx="1140426" cy="870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59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4340" y="5401984"/>
              <a:ext cx="1545975" cy="755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0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0609" y="4746778"/>
              <a:ext cx="537181" cy="13720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4806" y="4746777"/>
              <a:ext cx="443246" cy="1391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1778" y="5296542"/>
              <a:ext cx="1788537" cy="5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694675" y="484687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6255066" y="481553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050229" y="593786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688984" y="553908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713251" y="497430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298148" y="456510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927609" y="629711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55392" y="3589414"/>
            <a:ext cx="289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corresponding dendrogram?</a:t>
            </a:r>
          </a:p>
        </p:txBody>
      </p:sp>
    </p:spTree>
    <p:extLst>
      <p:ext uri="{BB962C8B-B14F-4D97-AF65-F5344CB8AC3E}">
        <p14:creationId xmlns:p14="http://schemas.microsoft.com/office/powerpoint/2010/main" val="37553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42" grpId="0" animBg="1"/>
      <p:bldP spid="143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页脚占位符 1"/>
          <p:cNvSpPr txBox="1"/>
          <p:nvPr/>
        </p:nvSpPr>
        <p:spPr>
          <a:xfrm>
            <a:off x="4617720" y="6589178"/>
            <a:ext cx="3941008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HK" dirty="0"/>
              <a:t>Tutorial 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27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946842" y="6580355"/>
            <a:ext cx="197157" cy="2946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28" name="标题 3"/>
          <p:cNvSpPr txBox="1">
            <a:spLocks noGrp="1"/>
          </p:cNvSpPr>
          <p:nvPr>
            <p:ph type="title"/>
          </p:nvPr>
        </p:nvSpPr>
        <p:spPr>
          <a:xfrm>
            <a:off x="696240" y="2916166"/>
            <a:ext cx="7922839" cy="838202"/>
          </a:xfrm>
          <a:prstGeom prst="rect">
            <a:avLst/>
          </a:prstGeom>
        </p:spPr>
        <p:txBody>
          <a:bodyPr/>
          <a:lstStyle/>
          <a:p>
            <a:r>
              <a:rPr lang="en-HK" dirty="0"/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47998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edges.</a:t>
                </a:r>
              </a:p>
              <a:p>
                <a:pPr lvl="1"/>
                <a:r>
                  <a:rPr lang="en-US" sz="2000" dirty="0"/>
                  <a:t>Goal: find the minimum spanning tree</a:t>
                </a:r>
              </a:p>
              <a:p>
                <a:pPr lvl="3"/>
                <a:endParaRPr lang="en-US" sz="1200" dirty="0"/>
              </a:p>
              <a:p>
                <a:r>
                  <a:rPr lang="en-US" sz="2400" dirty="0"/>
                  <a:t>Initially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empty.</a:t>
                </a:r>
              </a:p>
              <a:p>
                <a:r>
                  <a:rPr lang="en-US" sz="2400" dirty="0"/>
                  <a:t>Determine an arbitrary vertex as the starting vertex of the MST.</a:t>
                </a:r>
              </a:p>
              <a:p>
                <a:r>
                  <a:rPr lang="en-US" sz="2400" dirty="0"/>
                  <a:t>Repeat:</a:t>
                </a:r>
              </a:p>
              <a:p>
                <a:pPr lvl="1"/>
                <a:r>
                  <a:rPr lang="en-US" sz="2000" dirty="0"/>
                  <a:t>Find the edge with minimum weight connecting any vertex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with the vertices that are not included in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2"/>
                <a:r>
                  <a:rPr lang="en-US" sz="2000" dirty="0"/>
                  <a:t>Add the edge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if it does not form any cycle. </a:t>
                </a:r>
              </a:p>
              <a:p>
                <a:r>
                  <a:rPr lang="en-US" sz="2400" dirty="0"/>
                  <a:t>Until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includes all nodes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Running Example: Prim’s Algorithm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7" name="右箭头 36"/>
          <p:cNvSpPr/>
          <p:nvPr/>
        </p:nvSpPr>
        <p:spPr>
          <a:xfrm>
            <a:off x="4201824" y="2085478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Example of a graph">
            <a:extLst>
              <a:ext uri="{FF2B5EF4-FFF2-40B4-BE49-F238E27FC236}">
                <a16:creationId xmlns:a16="http://schemas.microsoft.com/office/drawing/2014/main" id="{08D4BDC9-DE60-354E-68E6-A79465AC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1" y="1456156"/>
            <a:ext cx="3639402" cy="21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 is selected as starting vertex">
            <a:extLst>
              <a:ext uri="{FF2B5EF4-FFF2-40B4-BE49-F238E27FC236}">
                <a16:creationId xmlns:a16="http://schemas.microsoft.com/office/drawing/2014/main" id="{3056E767-F9C1-3F22-9100-9CF703384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99" y="1399321"/>
            <a:ext cx="3639401" cy="21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右箭头 36">
            <a:extLst>
              <a:ext uri="{FF2B5EF4-FFF2-40B4-BE49-F238E27FC236}">
                <a16:creationId xmlns:a16="http://schemas.microsoft.com/office/drawing/2014/main" id="{3C9DD087-A97D-F5B8-9090-19DDEB792F7C}"/>
              </a:ext>
            </a:extLst>
          </p:cNvPr>
          <p:cNvSpPr/>
          <p:nvPr/>
        </p:nvSpPr>
        <p:spPr>
          <a:xfrm>
            <a:off x="136628" y="4653135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右箭头 36">
            <a:extLst>
              <a:ext uri="{FF2B5EF4-FFF2-40B4-BE49-F238E27FC236}">
                <a16:creationId xmlns:a16="http://schemas.microsoft.com/office/drawing/2014/main" id="{4C1C88FC-7CAA-EECE-BAB4-8A44D3497773}"/>
              </a:ext>
            </a:extLst>
          </p:cNvPr>
          <p:cNvSpPr/>
          <p:nvPr/>
        </p:nvSpPr>
        <p:spPr>
          <a:xfrm>
            <a:off x="4592720" y="4653134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1 is added to the MST">
            <a:extLst>
              <a:ext uri="{FF2B5EF4-FFF2-40B4-BE49-F238E27FC236}">
                <a16:creationId xmlns:a16="http://schemas.microsoft.com/office/drawing/2014/main" id="{0CCD2545-9C3B-9BD1-9FD1-864D40C93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09" y="4056944"/>
            <a:ext cx="3329189" cy="193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7 is added in the MST">
            <a:extLst>
              <a:ext uri="{FF2B5EF4-FFF2-40B4-BE49-F238E27FC236}">
                <a16:creationId xmlns:a16="http://schemas.microsoft.com/office/drawing/2014/main" id="{CFBCAA14-EA75-7B5D-C98B-1D56A560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12" y="3959659"/>
            <a:ext cx="3512645" cy="20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9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Running Example: Prim’s Algorithm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" name="右箭头 36"/>
          <p:cNvSpPr/>
          <p:nvPr/>
        </p:nvSpPr>
        <p:spPr>
          <a:xfrm>
            <a:off x="4201824" y="2085478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右箭头 36">
            <a:extLst>
              <a:ext uri="{FF2B5EF4-FFF2-40B4-BE49-F238E27FC236}">
                <a16:creationId xmlns:a16="http://schemas.microsoft.com/office/drawing/2014/main" id="{3C9DD087-A97D-F5B8-9090-19DDEB792F7C}"/>
              </a:ext>
            </a:extLst>
          </p:cNvPr>
          <p:cNvSpPr/>
          <p:nvPr/>
        </p:nvSpPr>
        <p:spPr>
          <a:xfrm>
            <a:off x="47194" y="4653134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右箭头 36">
            <a:extLst>
              <a:ext uri="{FF2B5EF4-FFF2-40B4-BE49-F238E27FC236}">
                <a16:creationId xmlns:a16="http://schemas.microsoft.com/office/drawing/2014/main" id="{4C1C88FC-7CAA-EECE-BAB4-8A44D3497773}"/>
              </a:ext>
            </a:extLst>
          </p:cNvPr>
          <p:cNvSpPr/>
          <p:nvPr/>
        </p:nvSpPr>
        <p:spPr>
          <a:xfrm>
            <a:off x="4431536" y="4653134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6 is added in the MST">
            <a:extLst>
              <a:ext uri="{FF2B5EF4-FFF2-40B4-BE49-F238E27FC236}">
                <a16:creationId xmlns:a16="http://schemas.microsoft.com/office/drawing/2014/main" id="{D9340EBE-D9F1-F1BE-6535-6C00685D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7955"/>
            <a:ext cx="3608371" cy="209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clude vertex 5 in the MST">
            <a:extLst>
              <a:ext uri="{FF2B5EF4-FFF2-40B4-BE49-F238E27FC236}">
                <a16:creationId xmlns:a16="http://schemas.microsoft.com/office/drawing/2014/main" id="{3B3C42D9-A355-8263-00D0-D09B5616D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95" y="1430883"/>
            <a:ext cx="3724005" cy="216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clude vertex 2 in the MST">
            <a:extLst>
              <a:ext uri="{FF2B5EF4-FFF2-40B4-BE49-F238E27FC236}">
                <a16:creationId xmlns:a16="http://schemas.microsoft.com/office/drawing/2014/main" id="{75B3A26E-E6FB-86EF-2A1C-A4FFE1DA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87" y="4174063"/>
            <a:ext cx="3151668" cy="182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dd vertex 8 in the MST">
            <a:extLst>
              <a:ext uri="{FF2B5EF4-FFF2-40B4-BE49-F238E27FC236}">
                <a16:creationId xmlns:a16="http://schemas.microsoft.com/office/drawing/2014/main" id="{FCD4EAA9-D72C-15B9-3168-5FBE5780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29" y="4026863"/>
            <a:ext cx="3432907" cy="199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Running Example: Prim’s Algorithm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" name="右箭头 36"/>
          <p:cNvSpPr/>
          <p:nvPr/>
        </p:nvSpPr>
        <p:spPr>
          <a:xfrm>
            <a:off x="4201824" y="2085478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右箭头 36">
            <a:extLst>
              <a:ext uri="{FF2B5EF4-FFF2-40B4-BE49-F238E27FC236}">
                <a16:creationId xmlns:a16="http://schemas.microsoft.com/office/drawing/2014/main" id="{3C9DD087-A97D-F5B8-9090-19DDEB792F7C}"/>
              </a:ext>
            </a:extLst>
          </p:cNvPr>
          <p:cNvSpPr/>
          <p:nvPr/>
        </p:nvSpPr>
        <p:spPr>
          <a:xfrm>
            <a:off x="11469" y="4644946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nclude vertex 3 in MST">
            <a:extLst>
              <a:ext uri="{FF2B5EF4-FFF2-40B4-BE49-F238E27FC236}">
                <a16:creationId xmlns:a16="http://schemas.microsoft.com/office/drawing/2014/main" id="{702B735D-BBA8-09A1-84FB-4E04FA2F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0" y="1628800"/>
            <a:ext cx="3329189" cy="193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clude vertex 4 in the MST">
            <a:extLst>
              <a:ext uri="{FF2B5EF4-FFF2-40B4-BE49-F238E27FC236}">
                <a16:creationId xmlns:a16="http://schemas.microsoft.com/office/drawing/2014/main" id="{DE1092CC-04B2-EF21-B993-2D2E8070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21" y="1628800"/>
            <a:ext cx="3329191" cy="19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structure of the MST formed using the above method">
            <a:extLst>
              <a:ext uri="{FF2B5EF4-FFF2-40B4-BE49-F238E27FC236}">
                <a16:creationId xmlns:a16="http://schemas.microsoft.com/office/drawing/2014/main" id="{43B6B234-58E9-F220-BD98-2F77B98A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72" y="4085106"/>
            <a:ext cx="3203848" cy="185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tructure of the alternate MST if we had selected edge {1, 2} in the MST">
            <a:extLst>
              <a:ext uri="{FF2B5EF4-FFF2-40B4-BE49-F238E27FC236}">
                <a16:creationId xmlns:a16="http://schemas.microsoft.com/office/drawing/2014/main" id="{12BA45D8-3F56-1B16-E0FA-B21E6CB9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01" y="3952333"/>
            <a:ext cx="3661660" cy="212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页脚占位符 3"/>
          <p:cNvSpPr txBox="1"/>
          <p:nvPr/>
        </p:nvSpPr>
        <p:spPr>
          <a:xfrm>
            <a:off x="4617720" y="6589178"/>
            <a:ext cx="3941008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US" altLang="zh-TW" dirty="0"/>
              <a:t>Tutorial 9</a:t>
            </a:r>
            <a:endParaRPr lang="en-US" dirty="0"/>
          </a:p>
        </p:txBody>
      </p:sp>
      <p:sp>
        <p:nvSpPr>
          <p:cNvPr id="131" name="标题 2"/>
          <p:cNvSpPr txBox="1">
            <a:spLocks noGrp="1"/>
          </p:cNvSpPr>
          <p:nvPr>
            <p:ph type="title"/>
          </p:nvPr>
        </p:nvSpPr>
        <p:spPr>
          <a:xfrm>
            <a:off x="-2" y="14643"/>
            <a:ext cx="9144001" cy="900185"/>
          </a:xfrm>
          <a:prstGeom prst="rect">
            <a:avLst/>
          </a:prstGeom>
        </p:spPr>
        <p:txBody>
          <a:bodyPr/>
          <a:lstStyle/>
          <a:p>
            <a:r>
              <a:rPr lang="en-HK" dirty="0"/>
              <a:t>Outline</a:t>
            </a:r>
            <a:endParaRPr dirty="0"/>
          </a:p>
        </p:txBody>
      </p:sp>
      <p:sp>
        <p:nvSpPr>
          <p:cNvPr id="132" name="灯片编号占位符 4"/>
          <p:cNvSpPr txBox="1">
            <a:spLocks noGrp="1"/>
          </p:cNvSpPr>
          <p:nvPr>
            <p:ph type="sldNum" sz="quarter" idx="4294967295"/>
          </p:nvPr>
        </p:nvSpPr>
        <p:spPr>
          <a:xfrm>
            <a:off x="8946842" y="6580355"/>
            <a:ext cx="197157" cy="2946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2DF8F-BA51-6C89-7119-A9FFB4F83E90}"/>
              </a:ext>
            </a:extLst>
          </p:cNvPr>
          <p:cNvSpPr txBox="1"/>
          <p:nvPr/>
        </p:nvSpPr>
        <p:spPr>
          <a:xfrm>
            <a:off x="179294" y="1308847"/>
            <a:ext cx="8767548" cy="3108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HK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Helvetica"/>
              </a:rPr>
              <a:t>Minimum Spanning Tree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HK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HK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Helvetica"/>
              </a:rPr>
              <a:t>Kruskal’s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8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HK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Helvetica"/>
              </a:rPr>
              <a:t>Prim’s Algorithm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HK" sz="2800" dirty="0">
              <a:latin typeface="Comic Sans MS" panose="030F0702030302020204" pitchFamily="66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HK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2157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页脚占位符 1"/>
          <p:cNvSpPr txBox="1"/>
          <p:nvPr/>
        </p:nvSpPr>
        <p:spPr>
          <a:xfrm>
            <a:off x="4617720" y="6589178"/>
            <a:ext cx="3941008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HK" dirty="0"/>
              <a:t>Tutorial 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27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946842" y="6580355"/>
            <a:ext cx="197157" cy="2946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8" name="标题 3"/>
          <p:cNvSpPr txBox="1">
            <a:spLocks noGrp="1"/>
          </p:cNvSpPr>
          <p:nvPr>
            <p:ph type="title"/>
          </p:nvPr>
        </p:nvSpPr>
        <p:spPr>
          <a:xfrm>
            <a:off x="696240" y="2916166"/>
            <a:ext cx="7922839" cy="838202"/>
          </a:xfrm>
          <a:prstGeom prst="rect">
            <a:avLst/>
          </a:prstGeom>
        </p:spPr>
        <p:txBody>
          <a:bodyPr/>
          <a:lstStyle/>
          <a:p>
            <a:r>
              <a:rPr lang="en-HK" dirty="0"/>
              <a:t>Minimum Spanning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be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edges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includes no cycle, it is a spanning tree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The cost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then the sum of the weights of all edges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lvl="2"/>
                <a:endParaRPr lang="en-US" sz="16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9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Minimum Spanning Tree (MST)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707103" y="3227326"/>
            <a:ext cx="2152005" cy="2089621"/>
            <a:chOff x="1199822" y="3262529"/>
            <a:chExt cx="2152005" cy="2089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5926" y="3262529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6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5926" y="3262529"/>
                  <a:ext cx="351805" cy="381000"/>
                </a:xfrm>
                <a:prstGeom prst="ellipse">
                  <a:avLst/>
                </a:prstGeom>
                <a:blipFill>
                  <a:blip r:embed="rId3"/>
                  <a:stretch>
                    <a:fillRect l="-11667" r="-1667" b="-10606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822" y="4024566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9822" y="4024566"/>
                  <a:ext cx="351805" cy="381000"/>
                </a:xfrm>
                <a:prstGeom prst="ellipse">
                  <a:avLst/>
                </a:prstGeom>
                <a:blipFill>
                  <a:blip r:embed="rId4"/>
                  <a:stretch>
                    <a:fillRect l="-11475" r="-3279" b="-10606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934" y="497115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7934" y="4971150"/>
                  <a:ext cx="351805" cy="381000"/>
                </a:xfrm>
                <a:prstGeom prst="ellipse">
                  <a:avLst/>
                </a:prstGeom>
                <a:blipFill>
                  <a:blip r:embed="rId5"/>
                  <a:stretch>
                    <a:fillRect l="-9836" r="-327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022" y="4119198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0022" y="4119198"/>
                  <a:ext cx="351805" cy="381000"/>
                </a:xfrm>
                <a:prstGeom prst="ellipse">
                  <a:avLst/>
                </a:prstGeom>
                <a:blipFill>
                  <a:blip r:embed="rId6"/>
                  <a:stretch>
                    <a:fillRect l="-9836" r="-163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4646" y="3553377"/>
              <a:ext cx="671279" cy="501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9620" y="4376949"/>
              <a:ext cx="743288" cy="717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  <p:sp>
          <p:nvSpPr>
            <p:cNvPr id="1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740" y="3643529"/>
              <a:ext cx="1" cy="13276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730" y="3553377"/>
              <a:ext cx="618124" cy="561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4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776" y="4499962"/>
              <a:ext cx="550078" cy="580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869" y="3560246"/>
              <a:ext cx="671279" cy="501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9620" y="4376948"/>
              <a:ext cx="743288" cy="7172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380602" y="3325552"/>
            <a:ext cx="2152005" cy="2089621"/>
            <a:chOff x="3764299" y="3269398"/>
            <a:chExt cx="2152005" cy="2089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0403" y="3269398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1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00403" y="3269398"/>
                  <a:ext cx="351805" cy="381000"/>
                </a:xfrm>
                <a:prstGeom prst="ellipse">
                  <a:avLst/>
                </a:prstGeom>
                <a:blipFill>
                  <a:blip r:embed="rId7"/>
                  <a:stretch>
                    <a:fillRect l="-9836" r="-163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4299" y="4031435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1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64299" y="4031435"/>
                  <a:ext cx="351805" cy="381000"/>
                </a:xfrm>
                <a:prstGeom prst="ellipse">
                  <a:avLst/>
                </a:prstGeom>
                <a:blipFill>
                  <a:blip r:embed="rId8"/>
                  <a:stretch>
                    <a:fillRect l="-11667" r="-3333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411" y="4978019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1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2411" y="4978019"/>
                  <a:ext cx="351805" cy="381000"/>
                </a:xfrm>
                <a:prstGeom prst="ellipse">
                  <a:avLst/>
                </a:prstGeom>
                <a:blipFill>
                  <a:blip r:embed="rId9"/>
                  <a:stretch>
                    <a:fillRect l="-11475" r="-327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4499" y="4126067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4499" y="4126067"/>
                  <a:ext cx="351805" cy="381000"/>
                </a:xfrm>
                <a:prstGeom prst="ellipse">
                  <a:avLst/>
                </a:prstGeom>
                <a:blipFill>
                  <a:blip r:embed="rId10"/>
                  <a:stretch>
                    <a:fillRect l="-11475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9123" y="3560246"/>
              <a:ext cx="671279" cy="501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4097" y="4383818"/>
              <a:ext cx="743288" cy="717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  <p:sp>
          <p:nvSpPr>
            <p:cNvPr id="2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217" y="3650398"/>
              <a:ext cx="1" cy="13276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4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207" y="3560246"/>
              <a:ext cx="618124" cy="561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5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0253" y="4506831"/>
              <a:ext cx="550078" cy="580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5346" y="3567115"/>
              <a:ext cx="671279" cy="501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064153" y="3325552"/>
            <a:ext cx="2152005" cy="2089621"/>
            <a:chOff x="6461080" y="3298711"/>
            <a:chExt cx="2152005" cy="2089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blipFill>
                  <a:blip r:embed="rId11"/>
                  <a:stretch>
                    <a:fillRect l="-9836" r="-163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blipFill>
                  <a:blip r:embed="rId12"/>
                  <a:stretch>
                    <a:fillRect l="-11667" r="-5000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3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blipFill>
                  <a:blip r:embed="rId13"/>
                  <a:stretch>
                    <a:fillRect l="-9836" r="-327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31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blipFill>
                  <a:blip r:embed="rId14"/>
                  <a:stretch>
                    <a:fillRect l="-9836" r="-1639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904" y="3589559"/>
              <a:ext cx="671279" cy="501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0878" y="4413131"/>
              <a:ext cx="743288" cy="717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  <p:sp>
          <p:nvSpPr>
            <p:cNvPr id="34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998" y="3679711"/>
              <a:ext cx="1" cy="13276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8988" y="3589559"/>
              <a:ext cx="618124" cy="561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7034" y="4536144"/>
              <a:ext cx="550078" cy="5808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2127" y="3596428"/>
              <a:ext cx="671279" cy="501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755576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865165" y="41176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321189" y="34800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13503" y="46762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388877" y="4827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421798" y="34420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531387" y="42027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987411" y="35651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579725" y="47613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055099" y="4913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157015" y="34479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266604" y="42086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722628" y="35710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314942" y="47672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790316" y="49188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95536" y="5517232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spanning tree, including a cycle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611843" y="5628374"/>
            <a:ext cx="22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spanning tree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466866" y="5647819"/>
            <a:ext cx="199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spanning tree with cost 6</a:t>
            </a:r>
          </a:p>
        </p:txBody>
      </p:sp>
    </p:spTree>
    <p:extLst>
      <p:ext uri="{BB962C8B-B14F-4D97-AF65-F5344CB8AC3E}">
        <p14:creationId xmlns:p14="http://schemas.microsoft.com/office/powerpoint/2010/main" val="7379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minimum spanning tree (MST) is a spanning tree such that the cost is minimum.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Minimum Spanning Tree (MST)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54208" y="2870059"/>
            <a:ext cx="2152005" cy="2089621"/>
            <a:chOff x="6461080" y="3298711"/>
            <a:chExt cx="2152005" cy="2089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blipFill>
                  <a:blip r:embed="rId2"/>
                  <a:stretch>
                    <a:fillRect l="-11667" r="-1667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blipFill>
                  <a:blip r:embed="rId3"/>
                  <a:stretch>
                    <a:fillRect l="-11475" r="-327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blipFill>
                  <a:blip r:embed="rId4"/>
                  <a:stretch>
                    <a:fillRect l="-9836" r="-3279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blipFill>
                  <a:blip r:embed="rId5"/>
                  <a:stretch>
                    <a:fillRect l="-9836" r="-1639" b="-10606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904" y="3589559"/>
              <a:ext cx="671279" cy="501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0878" y="4413131"/>
              <a:ext cx="743288" cy="717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  <p:sp>
          <p:nvSpPr>
            <p:cNvPr id="1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998" y="3679711"/>
              <a:ext cx="1" cy="13276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4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8988" y="3589559"/>
              <a:ext cx="618124" cy="561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7034" y="4536144"/>
              <a:ext cx="550078" cy="5808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2127" y="3596428"/>
              <a:ext cx="671279" cy="501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647070" y="29924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756659" y="37531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12683" y="31155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804997" y="43117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80371" y="44634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956921" y="5192326"/>
            <a:ext cx="199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spanning tree with cost 6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177399" y="2546893"/>
            <a:ext cx="2152005" cy="2089621"/>
            <a:chOff x="6461080" y="3298711"/>
            <a:chExt cx="2152005" cy="2089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4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blipFill>
                  <a:blip r:embed="rId6"/>
                  <a:stretch>
                    <a:fillRect l="-9836" r="-163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5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blipFill>
                  <a:blip r:embed="rId7"/>
                  <a:stretch>
                    <a:fillRect l="-9836" r="-327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6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blipFill>
                  <a:blip r:embed="rId8"/>
                  <a:stretch>
                    <a:fillRect l="-11667" r="-5000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blipFill>
                  <a:blip r:embed="rId9"/>
                  <a:stretch>
                    <a:fillRect l="-11667" r="-1667" b="-10606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904" y="3589559"/>
              <a:ext cx="671279" cy="501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0878" y="4413131"/>
              <a:ext cx="743288" cy="7172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  <p:sp>
          <p:nvSpPr>
            <p:cNvPr id="30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998" y="3679711"/>
              <a:ext cx="1" cy="1327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8988" y="3589559"/>
              <a:ext cx="618124" cy="561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7034" y="4536144"/>
              <a:ext cx="550078" cy="5808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2127" y="3596428"/>
              <a:ext cx="671279" cy="501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270261" y="26693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379850" y="34300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835874" y="279241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28188" y="39886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903562" y="414023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71646" y="4869160"/>
            <a:ext cx="240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minimum spanning tree: cost is 5</a:t>
            </a:r>
          </a:p>
        </p:txBody>
      </p:sp>
    </p:spTree>
    <p:extLst>
      <p:ext uri="{BB962C8B-B14F-4D97-AF65-F5344CB8AC3E}">
        <p14:creationId xmlns:p14="http://schemas.microsoft.com/office/powerpoint/2010/main" val="40765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页脚占位符 1"/>
          <p:cNvSpPr txBox="1"/>
          <p:nvPr/>
        </p:nvSpPr>
        <p:spPr>
          <a:xfrm>
            <a:off x="4617720" y="6589178"/>
            <a:ext cx="3941008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en-HK" dirty="0"/>
              <a:t>Tutorial 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27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8946842" y="6580355"/>
            <a:ext cx="197157" cy="2946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28" name="标题 3"/>
          <p:cNvSpPr txBox="1">
            <a:spLocks noGrp="1"/>
          </p:cNvSpPr>
          <p:nvPr>
            <p:ph type="title"/>
          </p:nvPr>
        </p:nvSpPr>
        <p:spPr>
          <a:xfrm>
            <a:off x="696240" y="2916166"/>
            <a:ext cx="7922839" cy="838202"/>
          </a:xfrm>
          <a:prstGeom prst="rect">
            <a:avLst/>
          </a:prstGeom>
        </p:spPr>
        <p:txBody>
          <a:bodyPr/>
          <a:lstStyle/>
          <a:p>
            <a:r>
              <a:rPr lang="en-HK" dirty="0"/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13191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edges.</a:t>
                </a:r>
              </a:p>
              <a:p>
                <a:pPr lvl="1"/>
                <a:r>
                  <a:rPr lang="en-US" sz="2000" dirty="0"/>
                  <a:t>Goal: find the minimum spanning tree</a:t>
                </a:r>
              </a:p>
              <a:p>
                <a:pPr lvl="3"/>
                <a:endParaRPr lang="en-US" sz="1200" dirty="0"/>
              </a:p>
              <a:p>
                <a:r>
                  <a:rPr lang="en-US" sz="2400" dirty="0"/>
                  <a:t>Initially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empty.</a:t>
                </a:r>
              </a:p>
              <a:p>
                <a:r>
                  <a:rPr lang="en-US" sz="2400" dirty="0"/>
                  <a:t>Repeat:</a:t>
                </a:r>
              </a:p>
              <a:p>
                <a:pPr lvl="1"/>
                <a:r>
                  <a:rPr lang="en-US" sz="2000" dirty="0"/>
                  <a:t>For all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/>
                  <a:t> that  not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and the addition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/>
                  <a:t> does not create a cycle</a:t>
                </a:r>
              </a:p>
              <a:p>
                <a:pPr lvl="2"/>
                <a:r>
                  <a:rPr lang="en-US" sz="2000" dirty="0"/>
                  <a:t>Add the edge with the minimum cost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400" dirty="0"/>
                  <a:t>Until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includes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edges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588224" y="4272136"/>
            <a:ext cx="2230219" cy="2089621"/>
            <a:chOff x="6588224" y="4272136"/>
            <a:chExt cx="2230219" cy="2089621"/>
          </a:xfrm>
        </p:grpSpPr>
        <p:grpSp>
          <p:nvGrpSpPr>
            <p:cNvPr id="6" name="组合 5"/>
            <p:cNvGrpSpPr/>
            <p:nvPr/>
          </p:nvGrpSpPr>
          <p:grpSpPr>
            <a:xfrm>
              <a:off x="6588224" y="4272136"/>
              <a:ext cx="2152005" cy="2089621"/>
              <a:chOff x="6461080" y="3298711"/>
              <a:chExt cx="2152005" cy="20896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9836" r="-163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1667" r="-5000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9192" y="5007332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69192" y="5007332"/>
                    <a:ext cx="351805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1475" r="-3279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61280" y="4155380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261280" y="4155380"/>
                    <a:ext cx="351805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9836" r="-1639" b="-10606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5904" y="3589559"/>
                <a:ext cx="671279" cy="5012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2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0878" y="4413131"/>
                <a:ext cx="743288" cy="717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dirty="0"/>
              </a:p>
            </p:txBody>
          </p:sp>
          <p:sp>
            <p:nvSpPr>
              <p:cNvPr id="13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89998" y="3679711"/>
                <a:ext cx="1" cy="132762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8988" y="3589559"/>
                <a:ext cx="618124" cy="5613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5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17034" y="4536144"/>
                <a:ext cx="550078" cy="580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6681086" y="439456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90675" y="51552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46699" y="451765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39013" y="57138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14387" y="586548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41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Running Example: </a:t>
            </a:r>
            <a:r>
              <a:rPr lang="en-US" sz="3600" dirty="0" err="1"/>
              <a:t>Kruskal’s</a:t>
            </a:r>
            <a:r>
              <a:rPr lang="en-US" sz="3600" dirty="0"/>
              <a:t> Algorithm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55576" y="1340768"/>
            <a:ext cx="2152005" cy="2089621"/>
            <a:chOff x="6461080" y="3298711"/>
            <a:chExt cx="2152005" cy="2089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blipFill>
                  <a:blip r:embed="rId2"/>
                  <a:stretch>
                    <a:fillRect l="-11667" r="-1667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8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blipFill>
                  <a:blip r:embed="rId3"/>
                  <a:stretch>
                    <a:fillRect l="-11475" r="-327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blipFill>
                  <a:blip r:embed="rId4"/>
                  <a:stretch>
                    <a:fillRect l="-9836" r="-3279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blipFill>
                  <a:blip r:embed="rId5"/>
                  <a:stretch>
                    <a:fillRect l="-9836" r="-1639" b="-10606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904" y="3589559"/>
              <a:ext cx="671279" cy="501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0878" y="4413131"/>
              <a:ext cx="743288" cy="717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  <p:sp>
          <p:nvSpPr>
            <p:cNvPr id="1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998" y="3679711"/>
              <a:ext cx="1" cy="1327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4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8988" y="3589559"/>
              <a:ext cx="618124" cy="561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7034" y="4536144"/>
              <a:ext cx="550078" cy="580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48438" y="14631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958027" y="22238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14051" y="15862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06365" y="27825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81739" y="29341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419872" y="2223892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004048" y="1463193"/>
            <a:ext cx="2152005" cy="2089621"/>
            <a:chOff x="6461080" y="3298711"/>
            <a:chExt cx="2152005" cy="2089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3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blipFill>
                  <a:blip r:embed="rId6"/>
                  <a:stretch>
                    <a:fillRect l="-9836" r="-1639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4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blipFill>
                  <a:blip r:embed="rId7"/>
                  <a:stretch>
                    <a:fillRect l="-11475" r="-3279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5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blipFill>
                  <a:blip r:embed="rId8"/>
                  <a:stretch>
                    <a:fillRect l="-9836" r="-3279" b="-10606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26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blipFill>
                  <a:blip r:embed="rId9"/>
                  <a:stretch>
                    <a:fillRect l="-9836" r="-163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904" y="3589559"/>
              <a:ext cx="671279" cy="501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8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0878" y="4413131"/>
              <a:ext cx="743288" cy="717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998" y="3679711"/>
              <a:ext cx="1" cy="1327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0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8988" y="3589559"/>
              <a:ext cx="618124" cy="561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7034" y="4536144"/>
              <a:ext cx="550078" cy="580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096910" y="15856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06499" y="23463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62523" y="170871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254837" y="29049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30211" y="305653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右箭头 36"/>
          <p:cNvSpPr/>
          <p:nvPr/>
        </p:nvSpPr>
        <p:spPr>
          <a:xfrm>
            <a:off x="1105310" y="4739691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355830" y="3887502"/>
            <a:ext cx="2152005" cy="2089621"/>
            <a:chOff x="6461080" y="3298711"/>
            <a:chExt cx="2152005" cy="2089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49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blipFill>
                  <a:blip r:embed="rId10"/>
                  <a:stretch>
                    <a:fillRect l="-9836" r="-163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50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blipFill>
                  <a:blip r:embed="rId11"/>
                  <a:stretch>
                    <a:fillRect l="-9836" r="-327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51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blipFill>
                  <a:blip r:embed="rId12"/>
                  <a:stretch>
                    <a:fillRect l="-11475" r="-3279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52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blipFill>
                  <a:blip r:embed="rId13"/>
                  <a:stretch>
                    <a:fillRect l="-11667" r="-1667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904" y="3589559"/>
              <a:ext cx="671279" cy="501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4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0878" y="4413131"/>
              <a:ext cx="743288" cy="717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  <p:sp>
          <p:nvSpPr>
            <p:cNvPr id="55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998" y="3679711"/>
              <a:ext cx="1" cy="13276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8988" y="3589559"/>
              <a:ext cx="618124" cy="561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7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7034" y="4536144"/>
              <a:ext cx="550078" cy="580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448692" y="40099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558281" y="47706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014305" y="4133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06619" y="53292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034716" y="54114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6299613" y="3913767"/>
            <a:ext cx="2152005" cy="2089621"/>
            <a:chOff x="6461080" y="3298711"/>
            <a:chExt cx="2152005" cy="2089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64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7184" y="3298711"/>
                  <a:ext cx="351805" cy="381000"/>
                </a:xfrm>
                <a:prstGeom prst="ellipse">
                  <a:avLst/>
                </a:prstGeom>
                <a:blipFill>
                  <a:blip r:embed="rId14"/>
                  <a:stretch>
                    <a:fillRect l="-9836" r="-1639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65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1080" y="4060748"/>
                  <a:ext cx="351805" cy="381000"/>
                </a:xfrm>
                <a:prstGeom prst="ellipse">
                  <a:avLst/>
                </a:prstGeom>
                <a:blipFill>
                  <a:blip r:embed="rId15"/>
                  <a:stretch>
                    <a:fillRect l="-9836" r="-3279" b="-9091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66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9192" y="5007332"/>
                  <a:ext cx="351805" cy="381000"/>
                </a:xfrm>
                <a:prstGeom prst="ellipse">
                  <a:avLst/>
                </a:prstGeom>
                <a:blipFill>
                  <a:blip r:embed="rId16"/>
                  <a:stretch>
                    <a:fillRect l="-11667" r="-5000" b="-10606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latin typeface="Gill Sans" pitchFamily="34" charset="0"/>
                  </a:endParaRPr>
                </a:p>
              </p:txBody>
            </p:sp>
          </mc:Choice>
          <mc:Fallback xmlns="">
            <p:sp>
              <p:nvSpPr>
                <p:cNvPr id="67" name="Oval 35">
                  <a:extLst>
                    <a:ext uri="{FF2B5EF4-FFF2-40B4-BE49-F238E27FC236}">
                      <a16:creationId xmlns:a16="http://schemas.microsoft.com/office/drawing/2014/main" id="{83E547DD-31BB-D24D-B9C2-2639631A2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61280" y="4155380"/>
                  <a:ext cx="351805" cy="381000"/>
                </a:xfrm>
                <a:prstGeom prst="ellipse">
                  <a:avLst/>
                </a:prstGeom>
                <a:blipFill>
                  <a:blip r:embed="rId17"/>
                  <a:stretch>
                    <a:fillRect l="-11667" r="-1667" b="-10769"/>
                  </a:stretch>
                </a:blip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904" y="3589559"/>
              <a:ext cx="671279" cy="501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69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40878" y="4413131"/>
              <a:ext cx="743288" cy="717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/>
            </a:p>
          </p:txBody>
        </p:sp>
        <p:sp>
          <p:nvSpPr>
            <p:cNvPr id="70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998" y="3679711"/>
              <a:ext cx="1" cy="13276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71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8988" y="3589559"/>
              <a:ext cx="618124" cy="561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72" name="Line 40">
              <a:extLst>
                <a:ext uri="{FF2B5EF4-FFF2-40B4-BE49-F238E27FC236}">
                  <a16:creationId xmlns:a16="http://schemas.microsoft.com/office/drawing/2014/main" id="{5B0EA4AB-E108-AB4B-8882-0ABEDE37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7034" y="4536144"/>
              <a:ext cx="550078" cy="5808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6392475" y="40361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502064" y="47968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958088" y="41592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550402" y="53554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025776" y="550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8" name="右箭头 77"/>
          <p:cNvSpPr/>
          <p:nvPr/>
        </p:nvSpPr>
        <p:spPr>
          <a:xfrm>
            <a:off x="4999353" y="4681638"/>
            <a:ext cx="10081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/>
      <p:bldP spid="33" grpId="0"/>
      <p:bldP spid="34" grpId="0"/>
      <p:bldP spid="35" grpId="0"/>
      <p:bldP spid="36" grpId="0"/>
      <p:bldP spid="37" grpId="0" animBg="1"/>
      <p:bldP spid="58" grpId="0"/>
      <p:bldP spid="59" grpId="0"/>
      <p:bldP spid="60" grpId="0"/>
      <p:bldP spid="61" grpId="0"/>
      <p:bldP spid="62" grpId="0"/>
      <p:bldP spid="73" grpId="0"/>
      <p:bldP spid="74" grpId="0"/>
      <p:bldP spid="75" grpId="0"/>
      <p:bldP spid="76" grpId="0"/>
      <p:bldP spid="77" grpId="0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Build a complete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where each record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corresponds to a node, and the weight on the edge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Then apply the </a:t>
                </a:r>
                <a:r>
                  <a:rPr lang="en-US" sz="2000" dirty="0" err="1"/>
                  <a:t>Kurskal’s</a:t>
                </a:r>
                <a:r>
                  <a:rPr lang="en-US" sz="2000" dirty="0"/>
                  <a:t> algorithm. </a:t>
                </a:r>
              </a:p>
              <a:p>
                <a:pPr lvl="1"/>
                <a:r>
                  <a:rPr lang="en-US" sz="2000" dirty="0"/>
                  <a:t>Equivalent to single-linkage clustering algorithm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3"/>
                <a:endParaRPr lang="en-US" sz="1200" dirty="0"/>
              </a:p>
              <a:p>
                <a:pPr lvl="4"/>
                <a:endParaRPr lang="en-US" sz="1200" dirty="0"/>
              </a:p>
              <a:p>
                <a:pPr lvl="1"/>
                <a:endParaRPr lang="en-US" sz="2000" dirty="0"/>
              </a:p>
              <a:p>
                <a:pPr lvl="1"/>
                <a:endParaRPr lang="en-US" sz="1600" dirty="0"/>
              </a:p>
              <a:p>
                <a:r>
                  <a:rPr lang="en-US" sz="2000" dirty="0"/>
                  <a:t>Time complexity of </a:t>
                </a:r>
                <a:r>
                  <a:rPr lang="en-US" sz="2000" dirty="0" err="1"/>
                  <a:t>Kruskal’s</a:t>
                </a:r>
                <a:r>
                  <a:rPr lang="en-US" sz="2000" dirty="0"/>
                  <a:t> algorithm: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records,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edges. Running 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18" b="-6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Connection: Single-Linkage Clustering &amp; MST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 9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36551" y="3035526"/>
            <a:ext cx="2182942" cy="2089621"/>
            <a:chOff x="1403648" y="4365104"/>
            <a:chExt cx="2182942" cy="2089621"/>
          </a:xfrm>
        </p:grpSpPr>
        <p:grpSp>
          <p:nvGrpSpPr>
            <p:cNvPr id="6" name="组合 5"/>
            <p:cNvGrpSpPr/>
            <p:nvPr/>
          </p:nvGrpSpPr>
          <p:grpSpPr>
            <a:xfrm>
              <a:off x="1403648" y="4365104"/>
              <a:ext cx="2152005" cy="2089621"/>
              <a:chOff x="6461080" y="3298711"/>
              <a:chExt cx="2152005" cy="20896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97184" y="3298711"/>
                    <a:ext cx="351805" cy="381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9836" r="-163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61080" y="4060748"/>
                    <a:ext cx="351805" cy="3810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9836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69192" y="5007332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69192" y="5007332"/>
                    <a:ext cx="351805" cy="381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11475" r="-3279" b="-10769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61280" y="4155380"/>
                    <a:ext cx="351805" cy="381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latin typeface="Gill Sans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Oval 35">
                    <a:extLst>
                      <a:ext uri="{FF2B5EF4-FFF2-40B4-BE49-F238E27FC236}">
                        <a16:creationId xmlns:a16="http://schemas.microsoft.com/office/drawing/2014/main" id="{83E547DD-31BB-D24D-B9C2-2639631A2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261280" y="4155380"/>
                    <a:ext cx="351805" cy="38100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11667" r="-1667" b="-9091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5904" y="3589559"/>
                <a:ext cx="671279" cy="5012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2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0878" y="4413131"/>
                <a:ext cx="743288" cy="717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 dirty="0"/>
              </a:p>
            </p:txBody>
          </p:sp>
          <p:sp>
            <p:nvSpPr>
              <p:cNvPr id="13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89998" y="3679711"/>
                <a:ext cx="1" cy="132762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8988" y="3589559"/>
                <a:ext cx="618124" cy="5613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5" name="Line 40">
                <a:extLst>
                  <a:ext uri="{FF2B5EF4-FFF2-40B4-BE49-F238E27FC236}">
                    <a16:creationId xmlns:a16="http://schemas.microsoft.com/office/drawing/2014/main" id="{5B0EA4AB-E108-AB4B-8882-0ABEDE37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17034" y="4536144"/>
                <a:ext cx="550078" cy="5808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96510" y="448752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06099" y="524822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062123" y="46106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54437" y="580683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082534" y="588905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934415" y="3035526"/>
            <a:ext cx="6088025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What does it indicate if an edge causes a cycle?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985857" y="3927559"/>
            <a:ext cx="5714941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Which edge will be picked if we run the single-linkage clustering algorithm?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96086" y="4726443"/>
            <a:ext cx="6703553" cy="707886"/>
          </a:xfrm>
          <a:prstGeom prst="rect">
            <a:avLst/>
          </a:prstGeom>
          <a:noFill/>
          <a:ln w="28575">
            <a:solidFill>
              <a:srgbClr val="0D14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The edge with minimum cost among all edges that the two nodes on the edge are not in the same cluster</a:t>
            </a:r>
          </a:p>
        </p:txBody>
      </p:sp>
      <p:sp>
        <p:nvSpPr>
          <p:cNvPr id="27" name="矩形 26"/>
          <p:cNvSpPr/>
          <p:nvPr/>
        </p:nvSpPr>
        <p:spPr>
          <a:xfrm>
            <a:off x="3846651" y="3480431"/>
            <a:ext cx="3583097" cy="369332"/>
          </a:xfrm>
          <a:prstGeom prst="rect">
            <a:avLst/>
          </a:prstGeom>
          <a:ln w="28575">
            <a:solidFill>
              <a:srgbClr val="0D14FF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They belong to the same cluster. </a:t>
            </a:r>
          </a:p>
        </p:txBody>
      </p:sp>
    </p:spTree>
    <p:extLst>
      <p:ext uri="{BB962C8B-B14F-4D97-AF65-F5344CB8AC3E}">
        <p14:creationId xmlns:p14="http://schemas.microsoft.com/office/powerpoint/2010/main" val="242544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自定义 1">
      <a:majorFont>
        <a:latin typeface="Comic Sans MS"/>
        <a:ea typeface="宋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 template for word" id="{A364F6B3-F56E-4B6E-9DB0-D83EC4247E91}" vid="{0F23EA36-EC28-40D6-9B91-DEE419EC1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Beamertemplateforword</Template>
  <TotalTime>0</TotalTime>
  <Words>894</Words>
  <Application>Microsoft Macintosh PowerPoint</Application>
  <PresentationFormat>On-screen Show (4:3)</PresentationFormat>
  <Paragraphs>296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Comic Sans MS</vt:lpstr>
      <vt:lpstr>Gill Sans</vt:lpstr>
      <vt:lpstr>Beamer_Presentation_template</vt:lpstr>
      <vt:lpstr>Tutorial 9 Minimum Spanning Tree</vt:lpstr>
      <vt:lpstr>Outline</vt:lpstr>
      <vt:lpstr>Minimum Spanning Tree</vt:lpstr>
      <vt:lpstr>Minimum Spanning Tree (MST)</vt:lpstr>
      <vt:lpstr>Minimum Spanning Tree (MST)</vt:lpstr>
      <vt:lpstr>Kruskal’s Algorithm</vt:lpstr>
      <vt:lpstr>Kruskal’s Algorithm</vt:lpstr>
      <vt:lpstr>A Running Example: Kruskal’s Algorithm</vt:lpstr>
      <vt:lpstr>Connection: Single-Linkage Clustering &amp; MST</vt:lpstr>
      <vt:lpstr>Single-Linkage Clustering &amp; MST</vt:lpstr>
      <vt:lpstr>Single-Linkage Clustering &amp; MST</vt:lpstr>
      <vt:lpstr>Prim’s Algorithm</vt:lpstr>
      <vt:lpstr>Prim’s Algorithm</vt:lpstr>
      <vt:lpstr>A Running Example: Prim’s Algorithm</vt:lpstr>
      <vt:lpstr>A Running Example: Prim’s Algorithm</vt:lpstr>
      <vt:lpstr>A Running Example: Prim’s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CSCI2100C Data Structures: Introduction</dc:title>
  <dc:creator/>
  <cp:lastModifiedBy/>
  <cp:revision>2</cp:revision>
  <dcterms:created xsi:type="dcterms:W3CDTF">2018-05-17T04:42:36Z</dcterms:created>
  <dcterms:modified xsi:type="dcterms:W3CDTF">2024-04-14T18:58:28Z</dcterms:modified>
</cp:coreProperties>
</file>