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9014400" cy="21945600"/>
  <p:notesSz cx="6858000" cy="9144000"/>
  <p:defaultTextStyle>
    <a:defPPr>
      <a:defRPr lang="en-US"/>
    </a:defPPr>
    <a:lvl1pPr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554" indent="-1128226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740" indent="-2259717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3926" indent="-3391209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010" indent="-4522700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15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8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61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842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2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89939" autoAdjust="0"/>
  </p:normalViewPr>
  <p:slideViewPr>
    <p:cSldViewPr snapToObjects="1">
      <p:cViewPr varScale="1">
        <p:scale>
          <a:sx n="28" d="100"/>
          <a:sy n="28" d="100"/>
        </p:scale>
        <p:origin x="288" y="456"/>
      </p:cViewPr>
      <p:guideLst>
        <p:guide orient="horz" pos="6912"/>
        <p:guide pos="1228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12/7/19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0" y="6817366"/>
            <a:ext cx="331622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0" y="12435840"/>
            <a:ext cx="273100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pPr>
                <a:defRPr/>
              </a:pPr>
              <a:t>12/7/19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pPr>
                <a:defRPr/>
              </a:pPr>
              <a:t>12/7/19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771475" y="2458724"/>
            <a:ext cx="42136904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0755" y="2458724"/>
            <a:ext cx="125760483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pPr>
                <a:defRPr/>
              </a:pPr>
              <a:t>12/7/19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pPr>
                <a:defRPr/>
              </a:pPr>
              <a:t>12/7/19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69" y="14102081"/>
            <a:ext cx="331622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69" y="9301488"/>
            <a:ext cx="3316224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22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44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6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8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12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34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pPr>
                <a:defRPr/>
              </a:pPr>
              <a:t>12/7/19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0752" y="14335769"/>
            <a:ext cx="83948694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59685" y="14335769"/>
            <a:ext cx="83948694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pPr>
                <a:defRPr/>
              </a:pPr>
              <a:t>12/7/19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396" y="409897"/>
            <a:ext cx="25003276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72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3316378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6294085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09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pPr>
                <a:defRPr/>
              </a:pPr>
              <a:t>12/7/19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pPr>
                <a:defRPr/>
              </a:pPr>
              <a:t>12/7/19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9" y="873760"/>
            <a:ext cx="12835469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3550" y="873767"/>
            <a:ext cx="21810133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0729" y="4592327"/>
            <a:ext cx="12835469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pPr>
                <a:defRPr/>
              </a:pPr>
              <a:t>12/7/19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096" y="15361927"/>
            <a:ext cx="2340864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47096" y="1960880"/>
            <a:ext cx="234086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225" indent="0">
              <a:buNone/>
              <a:defRPr sz="9000"/>
            </a:lvl2pPr>
            <a:lvl3pPr marL="2948448" indent="0">
              <a:buNone/>
              <a:defRPr sz="7800"/>
            </a:lvl3pPr>
            <a:lvl4pPr marL="4422674" indent="0">
              <a:buNone/>
              <a:defRPr sz="6500"/>
            </a:lvl4pPr>
            <a:lvl5pPr marL="5896899" indent="0">
              <a:buNone/>
              <a:defRPr sz="6500"/>
            </a:lvl5pPr>
            <a:lvl6pPr marL="7371122" indent="0">
              <a:buNone/>
              <a:defRPr sz="6500"/>
            </a:lvl6pPr>
            <a:lvl7pPr marL="8845348" indent="0">
              <a:buNone/>
              <a:defRPr sz="6500"/>
            </a:lvl7pPr>
            <a:lvl8pPr marL="10319573" indent="0">
              <a:buNone/>
              <a:defRPr sz="6500"/>
            </a:lvl8pPr>
            <a:lvl9pPr marL="11793798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47096" y="17175489"/>
            <a:ext cx="2340864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pPr>
                <a:defRPr/>
              </a:pPr>
              <a:t>12/7/19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51297" y="877957"/>
            <a:ext cx="351118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51297" y="5120310"/>
            <a:ext cx="35111807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51297" y="20340433"/>
            <a:ext cx="91022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pPr>
                <a:defRPr/>
              </a:pPr>
              <a:t>12/7/19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0497" y="20340433"/>
            <a:ext cx="123534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00">
                <a:solidFill>
                  <a:srgbClr val="898989"/>
                </a:solidFill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0897" y="20340433"/>
            <a:ext cx="91022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5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73903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47805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1708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95611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236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462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84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09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225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4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674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899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122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3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573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79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72479F-4EBB-AF4B-A715-AC104699A8EC}"/>
              </a:ext>
            </a:extLst>
          </p:cNvPr>
          <p:cNvCxnSpPr>
            <a:cxnSpLocks/>
          </p:cNvCxnSpPr>
          <p:nvPr/>
        </p:nvCxnSpPr>
        <p:spPr>
          <a:xfrm>
            <a:off x="15613706" y="11963400"/>
            <a:ext cx="231648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2316165" y="604840"/>
            <a:ext cx="34470975" cy="2078037"/>
          </a:xfrm>
        </p:spPr>
        <p:txBody>
          <a:bodyPr/>
          <a:lstStyle/>
          <a:p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Generating New RIT Building Images using DCGANs</a:t>
            </a:r>
            <a:b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Brian Landy, BS/MS Computer Engineering, Rochester Institute of Technology</a:t>
            </a:r>
            <a:endParaRPr lang="en-US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1009884" y="4546669"/>
            <a:ext cx="13466531" cy="16560732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DCGANS/GANS:</a:t>
            </a:r>
          </a:p>
          <a:p>
            <a:pPr marL="973138" lvl="3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>
          <a:xfrm>
            <a:off x="15560677" y="5075441"/>
            <a:ext cx="22393270" cy="4463047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Sets Evaluated with Baseline:</a:t>
            </a:r>
          </a:p>
          <a:p>
            <a:pPr marL="565150" indent="-565150" defTabSz="2033588" eaLnBrk="1" hangingPunct="1"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11"/>
          </p:nvPr>
        </p:nvSpPr>
        <p:spPr>
          <a:xfrm>
            <a:off x="15613705" y="12386382"/>
            <a:ext cx="23591603" cy="5963021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lnSpc>
                <a:spcPct val="80000"/>
              </a:lnSpc>
              <a:defRPr/>
            </a:pPr>
            <a:r>
              <a:rPr lang="en-US" altLang="en-US" sz="40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Parameters and Results:</a:t>
            </a:r>
            <a:endParaRPr lang="en-US" alt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Parameter/design choice that worked here: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filters 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each layer of G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sided label smoothing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Stops G from producing few tricks to fool D (Label 1 -&gt; .8 to 1.1)</a:t>
            </a:r>
            <a:endParaRPr lang="en-US" alt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 Learning rate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4 times lower than the generator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change made the D take longer to get good at fake detection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Tried many things that didn’t work, tricky models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results still cherry picked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2F325-5FF6-1448-92E0-C46EDD95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75" y="604839"/>
            <a:ext cx="4261025" cy="2078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865C5-A2AA-EA4C-A4F5-05CBE4C6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0" y="616082"/>
            <a:ext cx="2895600" cy="278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43D3BF-98DE-B247-B9BF-71BDF3930E6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7" y="5597263"/>
            <a:ext cx="11626013" cy="738494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B22C2F-790B-FE48-B3F8-A7B2561B4886}"/>
              </a:ext>
            </a:extLst>
          </p:cNvPr>
          <p:cNvCxnSpPr>
            <a:cxnSpLocks/>
          </p:cNvCxnSpPr>
          <p:nvPr/>
        </p:nvCxnSpPr>
        <p:spPr>
          <a:xfrm>
            <a:off x="0" y="21793200"/>
            <a:ext cx="390144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A7DCEC-4D7B-0E45-BA88-7FF8F0BF262C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390144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6">
            <a:extLst>
              <a:ext uri="{FF2B5EF4-FFF2-40B4-BE49-F238E27FC236}">
                <a16:creationId xmlns:a16="http://schemas.microsoft.com/office/drawing/2014/main" id="{F371A8DF-B0F1-AD43-AD76-6A8B24C82AF5}"/>
              </a:ext>
            </a:extLst>
          </p:cNvPr>
          <p:cNvSpPr txBox="1">
            <a:spLocks/>
          </p:cNvSpPr>
          <p:nvPr/>
        </p:nvSpPr>
        <p:spPr bwMode="auto">
          <a:xfrm>
            <a:off x="214478" y="14867539"/>
            <a:ext cx="15346200" cy="641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588" eaLnBrk="1" hangingPunct="1">
              <a:lnSpc>
                <a:spcPct val="80000"/>
              </a:lnSpc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model: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images and “evaluate realness”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Networks competing and updating</a:t>
            </a:r>
          </a:p>
          <a:p>
            <a:pPr marL="701468" lvl="2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equations for D and G:</a:t>
            </a: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A4F21F-F0AA-0842-B2E9-973787897A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54" t="24425" r="6703" b="34450"/>
          <a:stretch/>
        </p:blipFill>
        <p:spPr>
          <a:xfrm>
            <a:off x="232841" y="19013129"/>
            <a:ext cx="8734656" cy="964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B9E3E7-9027-C64B-96FC-3BCAB228FE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773" b="21402"/>
          <a:stretch/>
        </p:blipFill>
        <p:spPr>
          <a:xfrm>
            <a:off x="-838200" y="20043451"/>
            <a:ext cx="10621475" cy="1506915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EB09F824-1798-8A41-BB47-1F01428F34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164049" y="7698907"/>
            <a:ext cx="280194327" cy="214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21AEDDB-8F88-5F4A-840A-4E212091C85B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 bwMode="auto">
          <a:xfrm>
            <a:off x="27035356" y="8634844"/>
            <a:ext cx="10862026" cy="31788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065E67D-7CB1-844A-9AF7-58FAC679DBF7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82"/>
          <a:stretch/>
        </p:blipFill>
        <p:spPr bwMode="auto">
          <a:xfrm>
            <a:off x="11814991" y="6960778"/>
            <a:ext cx="14838625" cy="20020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78438B6-ABA6-B547-831E-C4C2FBF9A457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97077" y="4735336"/>
            <a:ext cx="10823448" cy="27763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41" name="Picture 22">
            <a:extLst>
              <a:ext uri="{FF2B5EF4-FFF2-40B4-BE49-F238E27FC236}">
                <a16:creationId xmlns:a16="http://schemas.microsoft.com/office/drawing/2014/main" id="{DA51F4EF-CF46-1E48-A22B-170097F37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" b="2334"/>
          <a:stretch/>
        </p:blipFill>
        <p:spPr bwMode="auto">
          <a:xfrm>
            <a:off x="25261264" y="18918529"/>
            <a:ext cx="2437534" cy="24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23">
            <a:extLst>
              <a:ext uri="{FF2B5EF4-FFF2-40B4-BE49-F238E27FC236}">
                <a16:creationId xmlns:a16="http://schemas.microsoft.com/office/drawing/2014/main" id="{7D587B2E-4AC9-AF4F-A87E-CEE7502B7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2369" r="2074" b="2914"/>
          <a:stretch/>
        </p:blipFill>
        <p:spPr bwMode="auto">
          <a:xfrm>
            <a:off x="27846761" y="18918529"/>
            <a:ext cx="2481338" cy="242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4">
            <a:extLst>
              <a:ext uri="{FF2B5EF4-FFF2-40B4-BE49-F238E27FC236}">
                <a16:creationId xmlns:a16="http://schemas.microsoft.com/office/drawing/2014/main" id="{83770EA8-C13F-1D4D-B8E7-86087B33E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2369" r="1320" b="2470"/>
          <a:stretch/>
        </p:blipFill>
        <p:spPr bwMode="auto">
          <a:xfrm>
            <a:off x="22631400" y="18918529"/>
            <a:ext cx="2481337" cy="24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25">
            <a:extLst>
              <a:ext uri="{FF2B5EF4-FFF2-40B4-BE49-F238E27FC236}">
                <a16:creationId xmlns:a16="http://schemas.microsoft.com/office/drawing/2014/main" id="{A46302E5-3BAE-1B4A-A003-1184638E0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" r="3050" b="3707"/>
          <a:stretch/>
        </p:blipFill>
        <p:spPr bwMode="auto">
          <a:xfrm>
            <a:off x="20001537" y="18905219"/>
            <a:ext cx="2481336" cy="24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26">
            <a:extLst>
              <a:ext uri="{FF2B5EF4-FFF2-40B4-BE49-F238E27FC236}">
                <a16:creationId xmlns:a16="http://schemas.microsoft.com/office/drawing/2014/main" id="{9D0782C5-3A38-AF48-B1EC-A1EAC5836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1132" r="4448" b="3707"/>
          <a:stretch/>
        </p:blipFill>
        <p:spPr bwMode="auto">
          <a:xfrm>
            <a:off x="17416040" y="18905220"/>
            <a:ext cx="2481336" cy="24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>
            <a:extLst>
              <a:ext uri="{FF2B5EF4-FFF2-40B4-BE49-F238E27FC236}">
                <a16:creationId xmlns:a16="http://schemas.microsoft.com/office/drawing/2014/main" id="{B1CF8202-12BA-854C-AE26-D09A7858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8801" y="8214943"/>
            <a:ext cx="230737152" cy="184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Content Placeholder 15">
            <a:extLst>
              <a:ext uri="{FF2B5EF4-FFF2-40B4-BE49-F238E27FC236}">
                <a16:creationId xmlns:a16="http://schemas.microsoft.com/office/drawing/2014/main" id="{E7BC2685-C012-E543-B59D-13D309E4CEA0}"/>
              </a:ext>
            </a:extLst>
          </p:cNvPr>
          <p:cNvSpPr txBox="1">
            <a:spLocks/>
          </p:cNvSpPr>
          <p:nvPr/>
        </p:nvSpPr>
        <p:spPr bwMode="auto">
          <a:xfrm>
            <a:off x="1381130" y="2865396"/>
            <a:ext cx="35185340" cy="189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Modify and tune </a:t>
            </a:r>
            <a:r>
              <a:rPr lang="en-US" altLang="en-US" sz="4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DCGAN to try and create many believable fakes</a:t>
            </a:r>
          </a:p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Outcome: </a:t>
            </a:r>
            <a:r>
              <a:rPr lang="en-US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Produced small amounts of images much better than baseline. Leap to more believable fakes is much larger </a:t>
            </a: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F43BDC5-E64C-2B45-8582-C3670771D5E6}"/>
              </a:ext>
            </a:extLst>
          </p:cNvPr>
          <p:cNvPicPr/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" t="12457" r="5135" b="3966"/>
          <a:stretch/>
        </p:blipFill>
        <p:spPr bwMode="auto">
          <a:xfrm>
            <a:off x="5303020" y="12699776"/>
            <a:ext cx="9173395" cy="3101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85284D-A2FA-774C-80AF-D11419D3CCCD}"/>
              </a:ext>
            </a:extLst>
          </p:cNvPr>
          <p:cNvSpPr txBox="1"/>
          <p:nvPr/>
        </p:nvSpPr>
        <p:spPr>
          <a:xfrm>
            <a:off x="26480031" y="7557044"/>
            <a:ext cx="12725278" cy="99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Low Variation: Bioscience Building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40678C-8083-2045-ADDE-823A386C9777}"/>
              </a:ext>
            </a:extLst>
          </p:cNvPr>
          <p:cNvSpPr txBox="1"/>
          <p:nvPr/>
        </p:nvSpPr>
        <p:spPr>
          <a:xfrm>
            <a:off x="15613706" y="5885883"/>
            <a:ext cx="12178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	</a:t>
            </a:r>
            <a:r>
              <a:rPr lang="en-US" altLang="en-US" sz="54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Lsun</a:t>
            </a:r>
            <a:r>
              <a:rPr lang="en-US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Churches: 75 Epochs </a:t>
            </a:r>
            <a:r>
              <a:rPr lang="en-US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  <a:sym typeface="Wingdings" pitchFamily="2" charset="2"/>
              </a:rPr>
              <a:t></a:t>
            </a:r>
            <a:endParaRPr lang="en-US" altLang="en-US" sz="5400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844762-7A99-E949-9AB0-4D7C9AE531EB}"/>
              </a:ext>
            </a:extLst>
          </p:cNvPr>
          <p:cNvSpPr txBox="1"/>
          <p:nvPr/>
        </p:nvSpPr>
        <p:spPr>
          <a:xfrm>
            <a:off x="16268209" y="9264404"/>
            <a:ext cx="10385407" cy="189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RIT Set: 330 Epochs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r>
              <a:rPr lang="en-US" dirty="0"/>
              <a:t>	(29,297 Images)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B2124E-CAA9-4A07-BA06-14BD3029F16D}"/>
                  </a:ext>
                </a:extLst>
              </p:cNvPr>
              <p:cNvSpPr/>
              <p:nvPr/>
            </p:nvSpPr>
            <p:spPr>
              <a:xfrm>
                <a:off x="9923908" y="19152203"/>
                <a:ext cx="6817018" cy="2536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sz="4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B2124E-CAA9-4A07-BA06-14BD3029F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908" y="19152203"/>
                <a:ext cx="6817018" cy="25369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406DBF6-9CA1-4E36-8B66-830BF4F25E33}"/>
              </a:ext>
            </a:extLst>
          </p:cNvPr>
          <p:cNvSpPr/>
          <p:nvPr/>
        </p:nvSpPr>
        <p:spPr>
          <a:xfrm>
            <a:off x="9108130" y="18734009"/>
            <a:ext cx="7943137" cy="2442364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03DBA-6A89-4C99-AEF5-EEDAD95C20F9}"/>
              </a:ext>
            </a:extLst>
          </p:cNvPr>
          <p:cNvSpPr txBox="1"/>
          <p:nvPr/>
        </p:nvSpPr>
        <p:spPr>
          <a:xfrm>
            <a:off x="11284588" y="17529742"/>
            <a:ext cx="4362092" cy="99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Match: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575703-FB06-4B5F-9940-B4F15CDC08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367870" y="16930753"/>
            <a:ext cx="2437534" cy="2437534"/>
          </a:xfrm>
          <a:prstGeom prst="rect">
            <a:avLst/>
          </a:prstGeom>
        </p:spPr>
      </p:pic>
      <p:pic>
        <p:nvPicPr>
          <p:cNvPr id="38" name="Picture 23">
            <a:extLst>
              <a:ext uri="{FF2B5EF4-FFF2-40B4-BE49-F238E27FC236}">
                <a16:creationId xmlns:a16="http://schemas.microsoft.com/office/drawing/2014/main" id="{0CB86F8E-EB5F-453B-94FC-E5E64E8C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/>
          <a:stretch>
            <a:fillRect/>
          </a:stretch>
        </p:blipFill>
        <p:spPr bwMode="auto">
          <a:xfrm>
            <a:off x="30487333" y="18918529"/>
            <a:ext cx="2458796" cy="242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0704955-C25D-435E-958D-8BE8A885677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953931" y="18865230"/>
            <a:ext cx="2437534" cy="2412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1F9915-4E14-8947-943C-8B2CA2C1E4EF}"/>
              </a:ext>
            </a:extLst>
          </p:cNvPr>
          <p:cNvSpPr txBox="1"/>
          <p:nvPr/>
        </p:nvSpPr>
        <p:spPr>
          <a:xfrm>
            <a:off x="17348094" y="21165645"/>
            <a:ext cx="258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690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6913</TotalTime>
  <Words>176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Cambria Math</vt:lpstr>
      <vt:lpstr>Wingdings</vt:lpstr>
      <vt:lpstr>Office Theme</vt:lpstr>
      <vt:lpstr>Generating New RIT Building Images using DCGANs Brian Landy, BS/MS Computer Engineering, Rochester Institute of Technology</vt:lpstr>
    </vt:vector>
  </TitlesOfParts>
  <Company>Univ. of Colorado at Colorado Springs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Brian Landy</cp:lastModifiedBy>
  <cp:revision>100</cp:revision>
  <cp:lastPrinted>2019-11-24T22:58:58Z</cp:lastPrinted>
  <dcterms:created xsi:type="dcterms:W3CDTF">2014-05-29T01:41:03Z</dcterms:created>
  <dcterms:modified xsi:type="dcterms:W3CDTF">2019-12-07T13:17:36Z</dcterms:modified>
</cp:coreProperties>
</file>