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3849" r:id="rId6"/>
    <p:sldId id="3844" r:id="rId7"/>
    <p:sldId id="3846" r:id="rId8"/>
    <p:sldId id="3851" r:id="rId9"/>
    <p:sldId id="3850" r:id="rId10"/>
    <p:sldId id="3854" r:id="rId11"/>
    <p:sldId id="261" r:id="rId12"/>
    <p:sldId id="3855" r:id="rId13"/>
    <p:sldId id="3853" r:id="rId14"/>
    <p:sldId id="3857" r:id="rId15"/>
    <p:sldId id="3858" r:id="rId16"/>
    <p:sldId id="3859" r:id="rId17"/>
    <p:sldId id="3856" r:id="rId18"/>
    <p:sldId id="267" r:id="rId19"/>
    <p:sldId id="38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13"/>
    <a:srgbClr val="3FAC9A"/>
    <a:srgbClr val="4D90EF"/>
    <a:srgbClr val="E76F00"/>
    <a:srgbClr val="2BC2B4"/>
    <a:srgbClr val="87C52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3" autoAdjust="0"/>
    <p:restoredTop sz="94694" autoAdjust="0"/>
  </p:normalViewPr>
  <p:slideViewPr>
    <p:cSldViewPr snapToGrid="0">
      <p:cViewPr varScale="1">
        <p:scale>
          <a:sx n="67" d="100"/>
          <a:sy n="67" d="100"/>
        </p:scale>
        <p:origin x="62" y="696"/>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3/21/2024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10</a:t>
            </a:fld>
            <a:endParaRPr lang="en-US" dirty="0"/>
          </a:p>
        </p:txBody>
      </p:sp>
    </p:spTree>
    <p:extLst>
      <p:ext uri="{BB962C8B-B14F-4D97-AF65-F5344CB8AC3E}">
        <p14:creationId xmlns:p14="http://schemas.microsoft.com/office/powerpoint/2010/main" val="370729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50080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118013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3887465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395783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3206739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16</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50756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90661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228739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3/21/2024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sz="4800" dirty="0"/>
              <a:t>Social Media App</a:t>
            </a:r>
            <a:br>
              <a:rPr lang="en-US" sz="4800" dirty="0"/>
            </a:br>
            <a:r>
              <a:rPr lang="en-US" sz="2000" i="1" dirty="0"/>
              <a:t>by Brian Barnabas Langay </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838200" y="198437"/>
            <a:ext cx="5257800" cy="2324046"/>
          </a:xfrm>
        </p:spPr>
        <p:txBody>
          <a:bodyPr anchor="b">
            <a:normAutofit/>
          </a:bodyPr>
          <a:lstStyle/>
          <a:p>
            <a:r>
              <a:rPr lang="en-US" sz="4800" b="1" dirty="0">
                <a:solidFill>
                  <a:srgbClr val="3FAC9A"/>
                </a:solidFill>
              </a:rPr>
              <a:t>Chat system</a:t>
            </a:r>
          </a:p>
        </p:txBody>
      </p:sp>
      <p:sp>
        <p:nvSpPr>
          <p:cNvPr id="5" name="Content Placeholder 4">
            <a:extLst>
              <a:ext uri="{FF2B5EF4-FFF2-40B4-BE49-F238E27FC236}">
                <a16:creationId xmlns:a16="http://schemas.microsoft.com/office/drawing/2014/main" id="{55C37F52-5C08-7C02-C9CA-E2AD930A95FB}"/>
              </a:ext>
            </a:extLst>
          </p:cNvPr>
          <p:cNvSpPr>
            <a:spLocks noGrp="1"/>
          </p:cNvSpPr>
          <p:nvPr>
            <p:ph sz="half" idx="1"/>
          </p:nvPr>
        </p:nvSpPr>
        <p:spPr>
          <a:xfrm>
            <a:off x="838200" y="2657316"/>
            <a:ext cx="5257800" cy="3369858"/>
          </a:xfrm>
        </p:spPr>
        <p:txBody>
          <a:bodyPr>
            <a:normAutofit/>
          </a:bodyPr>
          <a:lstStyle/>
          <a:p>
            <a:r>
              <a:rPr lang="en-US" dirty="0"/>
              <a:t>I have implemented a chat system with different technologies and mainly with networking approach powered by </a:t>
            </a:r>
            <a:r>
              <a:rPr lang="en-US" b="1" dirty="0">
                <a:solidFill>
                  <a:srgbClr val="FF0000"/>
                </a:solidFill>
              </a:rPr>
              <a:t>MQTT</a:t>
            </a:r>
            <a:r>
              <a:rPr lang="en-US" dirty="0"/>
              <a:t> technology</a:t>
            </a:r>
          </a:p>
        </p:txBody>
      </p:sp>
      <p:pic>
        <p:nvPicPr>
          <p:cNvPr id="10" name="Content Placeholder 10" descr="A blue and green background with many lines&#10;&#10;Description automatically generated with medium confidence">
            <a:extLst>
              <a:ext uri="{FF2B5EF4-FFF2-40B4-BE49-F238E27FC236}">
                <a16:creationId xmlns:a16="http://schemas.microsoft.com/office/drawing/2014/main" id="{BDDFC830-574D-79C7-544E-026A2E301E9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193" r="19055" b="-2"/>
          <a:stretch/>
        </p:blipFill>
        <p:spPr>
          <a:xfrm>
            <a:off x="6413114" y="845068"/>
            <a:ext cx="5193792" cy="5193792"/>
          </a:xfrm>
          <a:noFill/>
          <a:effectLst>
            <a:glow rad="101600">
              <a:srgbClr val="3FAC9A">
                <a:alpha val="60000"/>
              </a:srgbClr>
            </a:glow>
          </a:effectLst>
        </p:spPr>
      </p:pic>
    </p:spTree>
    <p:extLst>
      <p:ext uri="{BB962C8B-B14F-4D97-AF65-F5344CB8AC3E}">
        <p14:creationId xmlns:p14="http://schemas.microsoft.com/office/powerpoint/2010/main" val="277538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83876" y="764502"/>
            <a:ext cx="5315035" cy="5328996"/>
          </a:xfrm>
        </p:spPr>
        <p:txBody>
          <a:bodyPr anchor="ctr">
            <a:normAutofit/>
          </a:bodyPr>
          <a:lstStyle/>
          <a:p>
            <a:r>
              <a:rPr lang="en-US" i="1" dirty="0"/>
              <a:t>MQTT + Data (DB)</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605455" y="755171"/>
            <a:ext cx="4619937" cy="5315035"/>
          </a:xfrm>
        </p:spPr>
        <p:txBody>
          <a:bodyPr vert="horz" lIns="91440" tIns="45720" rIns="91440" bIns="45720" rtlCol="0" anchor="ctr">
            <a:normAutofit/>
          </a:bodyPr>
          <a:lstStyle/>
          <a:p>
            <a:pPr marL="0" indent="0">
              <a:buNone/>
            </a:pPr>
            <a:r>
              <a:rPr lang="en-US" sz="2800" b="1" dirty="0">
                <a:solidFill>
                  <a:srgbClr val="E76F00"/>
                </a:solidFill>
                <a:latin typeface="Tw Cen MT (Headings)"/>
              </a:rPr>
              <a:t>Data (DB) And MQTT</a:t>
            </a:r>
            <a:r>
              <a:rPr lang="en-US" sz="2800" b="1" i="0" dirty="0">
                <a:solidFill>
                  <a:srgbClr val="E76F00"/>
                </a:solidFill>
                <a:effectLst/>
                <a:latin typeface="Tw Cen MT (Headings)"/>
              </a:rPr>
              <a:t>:</a:t>
            </a:r>
          </a:p>
          <a:p>
            <a:pPr>
              <a:buFont typeface="+mj-lt"/>
              <a:buAutoNum type="arabicPeriod"/>
            </a:pPr>
            <a:r>
              <a:rPr lang="en-US" sz="2000" b="1" dirty="0">
                <a:solidFill>
                  <a:srgbClr val="FF9413"/>
                </a:solidFill>
                <a:latin typeface="+mj-lt"/>
              </a:rPr>
              <a:t>User</a:t>
            </a:r>
            <a:r>
              <a:rPr lang="en-US" sz="2000" b="0" i="0" dirty="0">
                <a:solidFill>
                  <a:srgbClr val="FF9413"/>
                </a:solidFill>
                <a:effectLst/>
                <a:latin typeface="+mj-lt"/>
              </a:rPr>
              <a:t>: </a:t>
            </a:r>
            <a:r>
              <a:rPr lang="en-US" sz="1600" dirty="0"/>
              <a:t>This helps the Algorithm to operate dynamic system to operate its </a:t>
            </a:r>
            <a:r>
              <a:rPr lang="en-US" sz="1600" b="1" i="1" dirty="0">
                <a:solidFill>
                  <a:srgbClr val="3FAC9A"/>
                </a:solidFill>
              </a:rPr>
              <a:t>data extraction </a:t>
            </a:r>
            <a:r>
              <a:rPr lang="en-US" sz="1600" dirty="0"/>
              <a:t>corresponding to the owner of device.</a:t>
            </a:r>
            <a:endParaRPr lang="en-US" sz="1600" b="0" i="0" dirty="0">
              <a:effectLst/>
            </a:endParaRPr>
          </a:p>
          <a:p>
            <a:pPr>
              <a:buFont typeface="+mj-lt"/>
              <a:buAutoNum type="arabicPeriod"/>
            </a:pPr>
            <a:r>
              <a:rPr lang="en-US" sz="2000" b="1" dirty="0">
                <a:solidFill>
                  <a:srgbClr val="FF9413"/>
                </a:solidFill>
                <a:latin typeface="+mj-lt"/>
              </a:rPr>
              <a:t>Friend (Friendliest)</a:t>
            </a:r>
            <a:r>
              <a:rPr lang="en-US" sz="2000" b="0" i="0" dirty="0">
                <a:solidFill>
                  <a:srgbClr val="FF9413"/>
                </a:solidFill>
                <a:effectLst/>
                <a:latin typeface="+mj-lt"/>
              </a:rPr>
              <a:t>: </a:t>
            </a:r>
            <a:r>
              <a:rPr lang="en-US" sz="1600" b="0" i="0" dirty="0">
                <a:effectLst/>
              </a:rPr>
              <a:t>This helps to retrieve another key important object to our </a:t>
            </a:r>
            <a:r>
              <a:rPr lang="en-US" sz="1600" b="1" i="1" dirty="0">
                <a:solidFill>
                  <a:srgbClr val="3FAC9A"/>
                </a:solidFill>
                <a:effectLst/>
              </a:rPr>
              <a:t>connection</a:t>
            </a:r>
            <a:r>
              <a:rPr lang="en-US" sz="1600" b="0" i="1" dirty="0">
                <a:solidFill>
                  <a:srgbClr val="00B0F0"/>
                </a:solidFill>
                <a:effectLst/>
              </a:rPr>
              <a:t> </a:t>
            </a:r>
            <a:r>
              <a:rPr lang="en-US" sz="1600" b="0" i="0" dirty="0">
                <a:effectLst/>
              </a:rPr>
              <a:t>properties to enable connection between the two friends</a:t>
            </a:r>
          </a:p>
          <a:p>
            <a:pPr>
              <a:buFont typeface="+mj-lt"/>
              <a:buAutoNum type="arabicPeriod"/>
            </a:pPr>
            <a:r>
              <a:rPr lang="en-US" sz="2000" b="1" i="0" dirty="0">
                <a:solidFill>
                  <a:srgbClr val="FF9413"/>
                </a:solidFill>
                <a:effectLst/>
                <a:latin typeface="+mj-lt"/>
              </a:rPr>
              <a:t>Topic (Friendliest)</a:t>
            </a:r>
            <a:r>
              <a:rPr lang="en-US" sz="2000" b="0" i="0" dirty="0">
                <a:solidFill>
                  <a:srgbClr val="FF9413"/>
                </a:solidFill>
                <a:effectLst/>
                <a:latin typeface="+mj-lt"/>
              </a:rPr>
              <a:t>: </a:t>
            </a:r>
            <a:r>
              <a:rPr lang="en-US" sz="1600" b="0" i="0" dirty="0">
                <a:effectLst/>
              </a:rPr>
              <a:t>lastly this is the most important component that will help us finalize the logic of publishing and </a:t>
            </a:r>
            <a:r>
              <a:rPr lang="en-US" sz="1600" b="1" i="1" dirty="0">
                <a:solidFill>
                  <a:srgbClr val="3FAC9A"/>
                </a:solidFill>
                <a:effectLst/>
              </a:rPr>
              <a:t>retrieve data</a:t>
            </a:r>
            <a:r>
              <a:rPr lang="en-US" sz="1600" b="0" i="1" dirty="0">
                <a:solidFill>
                  <a:srgbClr val="00B0F0"/>
                </a:solidFill>
                <a:effectLst/>
              </a:rPr>
              <a:t> </a:t>
            </a:r>
            <a:r>
              <a:rPr lang="en-US" sz="1600" b="0" i="0" dirty="0">
                <a:effectLst/>
              </a:rPr>
              <a:t>from given topic associated from this friends</a:t>
            </a:r>
          </a:p>
          <a:p>
            <a:pPr>
              <a:buFont typeface="+mj-lt"/>
              <a:buAutoNum type="arabicPeriod"/>
            </a:pPr>
            <a:endParaRPr lang="en-US" sz="2000" dirty="0"/>
          </a:p>
        </p:txBody>
      </p:sp>
    </p:spTree>
    <p:extLst>
      <p:ext uri="{BB962C8B-B14F-4D97-AF65-F5344CB8AC3E}">
        <p14:creationId xmlns:p14="http://schemas.microsoft.com/office/powerpoint/2010/main" val="138263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56930" y="496720"/>
            <a:ext cx="10515600" cy="1472974"/>
          </a:xfrm>
        </p:spPr>
        <p:txBody>
          <a:bodyPr anchor="ctr">
            <a:normAutofit/>
          </a:bodyPr>
          <a:lstStyle/>
          <a:p>
            <a:r>
              <a:rPr lang="en-US" dirty="0">
                <a:solidFill>
                  <a:srgbClr val="87C527"/>
                </a:solidFill>
              </a:rPr>
              <a:t>Network Architecture </a:t>
            </a:r>
          </a:p>
        </p:txBody>
      </p:sp>
      <p:sp>
        <p:nvSpPr>
          <p:cNvPr id="7" name="Content Placeholder 2">
            <a:extLst>
              <a:ext uri="{FF2B5EF4-FFF2-40B4-BE49-F238E27FC236}">
                <a16:creationId xmlns:a16="http://schemas.microsoft.com/office/drawing/2014/main" id="{7C919A32-33E9-0C4E-0A4E-8B3CACA09BBA}"/>
              </a:ext>
            </a:extLst>
          </p:cNvPr>
          <p:cNvSpPr txBox="1">
            <a:spLocks/>
          </p:cNvSpPr>
          <p:nvPr/>
        </p:nvSpPr>
        <p:spPr>
          <a:xfrm>
            <a:off x="981302" y="1979291"/>
            <a:ext cx="10078140" cy="1930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The super social media app  </a:t>
            </a:r>
            <a:r>
              <a:rPr lang="en-US" sz="1800" dirty="0"/>
              <a:t>is powered by </a:t>
            </a:r>
            <a:r>
              <a:rPr lang="en-US" sz="1800" i="1" dirty="0">
                <a:solidFill>
                  <a:srgbClr val="4D90EF"/>
                </a:solidFill>
              </a:rPr>
              <a:t>simple networking logic </a:t>
            </a:r>
            <a:r>
              <a:rPr lang="en-US" sz="1800" dirty="0"/>
              <a:t>with for </a:t>
            </a:r>
            <a:r>
              <a:rPr lang="en-US" sz="1800" i="1" dirty="0">
                <a:solidFill>
                  <a:srgbClr val="4D90EF"/>
                </a:solidFill>
              </a:rPr>
              <a:t>communication</a:t>
            </a:r>
            <a:r>
              <a:rPr lang="en-US" sz="1800" dirty="0"/>
              <a:t> of </a:t>
            </a:r>
            <a:r>
              <a:rPr lang="en-US" sz="1800" i="1" dirty="0">
                <a:solidFill>
                  <a:srgbClr val="4D90EF"/>
                </a:solidFill>
              </a:rPr>
              <a:t>one device </a:t>
            </a:r>
            <a:r>
              <a:rPr lang="en-US" sz="1800" dirty="0"/>
              <a:t>to </a:t>
            </a:r>
            <a:r>
              <a:rPr lang="en-US" sz="1800" i="1" dirty="0">
                <a:solidFill>
                  <a:srgbClr val="4D90EF"/>
                </a:solidFill>
              </a:rPr>
              <a:t>another</a:t>
            </a:r>
            <a:r>
              <a:rPr lang="en-US" sz="1800" dirty="0"/>
              <a:t> user to user (</a:t>
            </a:r>
            <a:r>
              <a:rPr lang="en-US" sz="1800" dirty="0">
                <a:solidFill>
                  <a:srgbClr val="FF0000"/>
                </a:solidFill>
              </a:rPr>
              <a:t>U2U</a:t>
            </a:r>
            <a:r>
              <a:rPr lang="en-US" sz="1800" dirty="0"/>
              <a:t>) connection and </a:t>
            </a:r>
            <a:r>
              <a:rPr lang="en-US" sz="1800" i="1" dirty="0">
                <a:solidFill>
                  <a:srgbClr val="FF9413"/>
                </a:solidFill>
              </a:rPr>
              <a:t>share data </a:t>
            </a:r>
            <a:r>
              <a:rPr lang="en-US" sz="1800" dirty="0"/>
              <a:t>with </a:t>
            </a:r>
            <a:r>
              <a:rPr lang="en-US" sz="1800" i="1" dirty="0">
                <a:solidFill>
                  <a:srgbClr val="00B050"/>
                </a:solidFill>
              </a:rPr>
              <a:t>android application </a:t>
            </a:r>
          </a:p>
          <a:p>
            <a:r>
              <a:rPr lang="en-US" sz="1800" dirty="0"/>
              <a:t>The </a:t>
            </a:r>
            <a:r>
              <a:rPr lang="en-US" sz="1800" b="1" i="1" dirty="0">
                <a:solidFill>
                  <a:srgbClr val="FF0000"/>
                </a:solidFill>
              </a:rPr>
              <a:t>MQTT</a:t>
            </a:r>
            <a:r>
              <a:rPr lang="en-US" sz="1800" dirty="0"/>
              <a:t> is initialized to establish connections and user will be allocated to </a:t>
            </a:r>
            <a:r>
              <a:rPr lang="en-US" sz="1800" i="1" dirty="0">
                <a:solidFill>
                  <a:srgbClr val="FF0000"/>
                </a:solidFill>
              </a:rPr>
              <a:t>subscribe</a:t>
            </a:r>
            <a:r>
              <a:rPr lang="en-US" sz="1800" dirty="0"/>
              <a:t> to different </a:t>
            </a:r>
            <a:r>
              <a:rPr lang="en-US" sz="1800" i="1" dirty="0">
                <a:solidFill>
                  <a:srgbClr val="FF0000"/>
                </a:solidFill>
              </a:rPr>
              <a:t>topics </a:t>
            </a:r>
            <a:r>
              <a:rPr lang="en-US" sz="1800" dirty="0"/>
              <a:t>based on friends (user lists added) and </a:t>
            </a:r>
            <a:r>
              <a:rPr lang="en-US" sz="1800" i="1" dirty="0">
                <a:solidFill>
                  <a:srgbClr val="FF0000"/>
                </a:solidFill>
              </a:rPr>
              <a:t>local database </a:t>
            </a:r>
            <a:r>
              <a:rPr lang="en-US" sz="1800" dirty="0"/>
              <a:t>used to catch the conversation shared between users in local device.</a:t>
            </a:r>
          </a:p>
          <a:p>
            <a:r>
              <a:rPr lang="en-US" sz="1800" i="1" dirty="0">
                <a:solidFill>
                  <a:srgbClr val="FF0000"/>
                </a:solidFill>
              </a:rPr>
              <a:t>User Devices </a:t>
            </a:r>
            <a:r>
              <a:rPr lang="en-US" sz="1800" dirty="0"/>
              <a:t>--&gt; </a:t>
            </a:r>
            <a:r>
              <a:rPr lang="en-US" sz="1800" b="1" i="1" dirty="0">
                <a:solidFill>
                  <a:srgbClr val="FF0000"/>
                </a:solidFill>
              </a:rPr>
              <a:t>MQTT</a:t>
            </a:r>
            <a:r>
              <a:rPr lang="en-US" sz="1800" dirty="0"/>
              <a:t> Broker (Hive MQ) --&gt; Social Media Application </a:t>
            </a:r>
            <a:r>
              <a:rPr lang="en-US" sz="1800" i="1" dirty="0">
                <a:solidFill>
                  <a:srgbClr val="FF0000"/>
                </a:solidFill>
              </a:rPr>
              <a:t>Server</a:t>
            </a:r>
            <a:r>
              <a:rPr lang="en-US" sz="1800" dirty="0"/>
              <a:t> --&gt; </a:t>
            </a:r>
            <a:r>
              <a:rPr lang="en-US" sz="1800" i="1" dirty="0">
                <a:solidFill>
                  <a:srgbClr val="FF0000"/>
                </a:solidFill>
              </a:rPr>
              <a:t>Database</a:t>
            </a:r>
          </a:p>
          <a:p>
            <a:endParaRPr lang="en-US" sz="1800" dirty="0"/>
          </a:p>
        </p:txBody>
      </p:sp>
      <p:pic>
        <p:nvPicPr>
          <p:cNvPr id="4" name="Graphic 3">
            <a:extLst>
              <a:ext uri="{FF2B5EF4-FFF2-40B4-BE49-F238E27FC236}">
                <a16:creationId xmlns:a16="http://schemas.microsoft.com/office/drawing/2014/main" id="{1FFBFBF3-FE05-0DD0-799D-BD290F559B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9909" y="4070827"/>
            <a:ext cx="4449667" cy="1584126"/>
          </a:xfrm>
          <a:prstGeom prst="rect">
            <a:avLst/>
          </a:prstGeom>
          <a:effectLst>
            <a:glow rad="101600">
              <a:srgbClr val="87C527">
                <a:alpha val="60000"/>
              </a:srgbClr>
            </a:glow>
          </a:effectLst>
        </p:spPr>
      </p:pic>
    </p:spTree>
    <p:extLst>
      <p:ext uri="{BB962C8B-B14F-4D97-AF65-F5344CB8AC3E}">
        <p14:creationId xmlns:p14="http://schemas.microsoft.com/office/powerpoint/2010/main" val="14954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712914" y="654036"/>
            <a:ext cx="10515600" cy="1472974"/>
          </a:xfrm>
        </p:spPr>
        <p:txBody>
          <a:bodyPr anchor="ctr">
            <a:normAutofit/>
          </a:bodyPr>
          <a:lstStyle/>
          <a:p>
            <a:r>
              <a:rPr lang="en-US" dirty="0">
                <a:solidFill>
                  <a:srgbClr val="87C527"/>
                </a:solidFill>
              </a:rPr>
              <a:t>Data Distribution  </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7C919A32-33E9-0C4E-0A4E-8B3CACA09BBA}"/>
                  </a:ext>
                </a:extLst>
              </p:cNvPr>
              <p:cNvSpPr txBox="1">
                <a:spLocks/>
              </p:cNvSpPr>
              <p:nvPr/>
            </p:nvSpPr>
            <p:spPr>
              <a:xfrm>
                <a:off x="712914" y="1649928"/>
                <a:ext cx="10422156" cy="45540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solidFill>
                      <a:srgbClr val="FF9413"/>
                    </a:solidFill>
                    <a:latin typeface="+mj-lt"/>
                  </a:rPr>
                  <a:t>How is message sent and received from our app ?</a:t>
                </a:r>
              </a:p>
              <a:p>
                <a:pPr>
                  <a:buFont typeface="Wingdings" panose="05000000000000000000" pitchFamily="2" charset="2"/>
                  <a:buChar char="v"/>
                </a:pPr>
                <a:r>
                  <a:rPr lang="en-US" sz="1400" b="1" dirty="0">
                    <a:solidFill>
                      <a:srgbClr val="FF9413"/>
                    </a:solidFill>
                  </a:rPr>
                  <a:t>Sending a Message:</a:t>
                </a:r>
                <a:r>
                  <a:rPr lang="en-US" sz="1400" dirty="0">
                    <a:solidFill>
                      <a:srgbClr val="FF9413"/>
                    </a:solidFill>
                  </a:rPr>
                  <a:t> </a:t>
                </a:r>
              </a:p>
              <a:p>
                <a:pPr marL="0" indent="0">
                  <a:buNone/>
                </a:pPr>
                <a:r>
                  <a:rPr lang="en-US" sz="1400" dirty="0"/>
                  <a:t>This is my sending message process in this formular the message can be published successfully. </a:t>
                </a:r>
              </a:p>
              <a:p>
                <a:pPr marL="0" indent="0">
                  <a:buNone/>
                </a:pPr>
                <a14:m>
                  <m:oMathPara xmlns:m="http://schemas.openxmlformats.org/officeDocument/2006/math">
                    <m:oMathParaPr>
                      <m:jc m:val="centerGroup"/>
                    </m:oMathParaPr>
                    <m:oMath xmlns:m="http://schemas.openxmlformats.org/officeDocument/2006/math">
                      <m:r>
                        <a:rPr lang="en-US" sz="1400" b="1" i="1" smtClean="0">
                          <a:solidFill>
                            <a:srgbClr val="00B050"/>
                          </a:solidFill>
                        </a:rPr>
                        <m:t>𝑺𝒆𝒏𝒅</m:t>
                      </m:r>
                      <m:r>
                        <a:rPr lang="en-US" sz="1400" b="1" i="1" smtClean="0">
                          <a:solidFill>
                            <a:srgbClr val="00B050"/>
                          </a:solidFill>
                        </a:rPr>
                        <m:t>(</m:t>
                      </m:r>
                      <m:r>
                        <a:rPr lang="en-US" sz="1400" b="1" i="1" smtClean="0">
                          <a:solidFill>
                            <a:srgbClr val="00B050"/>
                          </a:solidFill>
                        </a:rPr>
                        <m:t>𝒖𝒊</m:t>
                      </m:r>
                      <m:r>
                        <a:rPr lang="en-US" sz="1400" b="1" i="1" smtClean="0">
                          <a:solidFill>
                            <a:srgbClr val="00B050"/>
                          </a:solidFill>
                        </a:rPr>
                        <m:t>​,</m:t>
                      </m:r>
                      <m:r>
                        <a:rPr lang="en-US" sz="1400" b="1" i="1" smtClean="0">
                          <a:solidFill>
                            <a:srgbClr val="00B050"/>
                          </a:solidFill>
                        </a:rPr>
                        <m:t>𝒎𝒔𝒈</m:t>
                      </m:r>
                      <m:r>
                        <a:rPr lang="en-US" sz="1400" b="1" i="1" smtClean="0">
                          <a:solidFill>
                            <a:srgbClr val="00B050"/>
                          </a:solidFill>
                        </a:rPr>
                        <m:t>,</m:t>
                      </m:r>
                      <m:r>
                        <a:rPr lang="en-US" sz="1400" b="1" i="1" smtClean="0">
                          <a:solidFill>
                            <a:srgbClr val="00B050"/>
                          </a:solidFill>
                        </a:rPr>
                        <m:t>𝒕</m:t>
                      </m:r>
                      <m:r>
                        <a:rPr lang="en-US" sz="1400" b="1" i="1">
                          <a:solidFill>
                            <a:srgbClr val="00B050"/>
                          </a:solidFill>
                        </a:rPr>
                        <m:t>)</m:t>
                      </m:r>
                      <m:r>
                        <a:rPr lang="en-US" sz="1400" b="1" i="1">
                          <a:solidFill>
                            <a:srgbClr val="00B050"/>
                          </a:solidFill>
                        </a:rPr>
                        <m:t>𝑴</m:t>
                      </m:r>
                      <m:r>
                        <a:rPr lang="en-US" sz="1400" b="1" i="1">
                          <a:solidFill>
                            <a:srgbClr val="00B050"/>
                          </a:solidFill>
                        </a:rPr>
                        <m:t>→​</m:t>
                      </m:r>
                      <m:r>
                        <a:rPr lang="en-US" sz="1400" b="1" i="1">
                          <a:solidFill>
                            <a:srgbClr val="00B050"/>
                          </a:solidFill>
                        </a:rPr>
                        <m:t>𝑷𝒓𝒐𝒄𝒆𝒔𝒔</m:t>
                      </m:r>
                      <m:r>
                        <a:rPr lang="en-US" sz="1400" b="1" i="1">
                          <a:solidFill>
                            <a:srgbClr val="00B050"/>
                          </a:solidFill>
                        </a:rPr>
                        <m:t>(</m:t>
                      </m:r>
                      <m:r>
                        <a:rPr lang="en-US" sz="1400" b="1" i="1">
                          <a:solidFill>
                            <a:srgbClr val="00B050"/>
                          </a:solidFill>
                        </a:rPr>
                        <m:t>𝑴</m:t>
                      </m:r>
                      <m:r>
                        <a:rPr lang="en-US" sz="1400" b="1" i="1">
                          <a:solidFill>
                            <a:srgbClr val="00B050"/>
                          </a:solidFill>
                        </a:rPr>
                        <m:t>,</m:t>
                      </m:r>
                      <m:r>
                        <a:rPr lang="en-US" sz="1400" b="1" i="1">
                          <a:solidFill>
                            <a:srgbClr val="00B050"/>
                          </a:solidFill>
                        </a:rPr>
                        <m:t>𝒎𝒔𝒈</m:t>
                      </m:r>
                      <m:r>
                        <a:rPr lang="en-US" sz="1400" b="1" i="1" smtClean="0">
                          <a:solidFill>
                            <a:srgbClr val="00B050"/>
                          </a:solidFill>
                        </a:rPr>
                        <m:t>,</m:t>
                      </m:r>
                      <m:r>
                        <a:rPr lang="en-US" sz="1400" b="1" i="1" smtClean="0">
                          <a:solidFill>
                            <a:srgbClr val="00B050"/>
                          </a:solidFill>
                        </a:rPr>
                        <m:t>𝒕</m:t>
                      </m:r>
                      <m:r>
                        <a:rPr lang="en-US" sz="1400" b="1" i="1">
                          <a:solidFill>
                            <a:srgbClr val="00B050"/>
                          </a:solidFill>
                        </a:rPr>
                        <m:t>)</m:t>
                      </m:r>
                      <m:r>
                        <a:rPr lang="en-US" sz="1400" b="1" i="1">
                          <a:solidFill>
                            <a:srgbClr val="00B050"/>
                          </a:solidFill>
                        </a:rPr>
                        <m:t>𝑺</m:t>
                      </m:r>
                      <m:r>
                        <a:rPr lang="en-US" sz="1400" b="1" i="1">
                          <a:solidFill>
                            <a:srgbClr val="00B050"/>
                          </a:solidFill>
                        </a:rPr>
                        <m:t>​→</m:t>
                      </m:r>
                      <m:r>
                        <a:rPr lang="en-US" sz="1400" b="1" i="1">
                          <a:solidFill>
                            <a:srgbClr val="00B050"/>
                          </a:solidFill>
                        </a:rPr>
                        <m:t>𝑺𝒕𝒐𝒓𝒆</m:t>
                      </m:r>
                      <m:r>
                        <a:rPr lang="en-US" sz="1400" b="1" i="1">
                          <a:solidFill>
                            <a:srgbClr val="00B050"/>
                          </a:solidFill>
                        </a:rPr>
                        <m:t>(</m:t>
                      </m:r>
                      <m:r>
                        <a:rPr lang="en-US" sz="1400" b="1" i="1">
                          <a:solidFill>
                            <a:srgbClr val="00B050"/>
                          </a:solidFill>
                        </a:rPr>
                        <m:t>𝑺</m:t>
                      </m:r>
                      <m:r>
                        <a:rPr lang="en-US" sz="1400" b="1" i="1">
                          <a:solidFill>
                            <a:srgbClr val="00B050"/>
                          </a:solidFill>
                        </a:rPr>
                        <m:t>,</m:t>
                      </m:r>
                      <m:r>
                        <a:rPr lang="en-US" sz="1400" b="1" i="1">
                          <a:solidFill>
                            <a:srgbClr val="00B050"/>
                          </a:solidFill>
                        </a:rPr>
                        <m:t>𝒅𝒂𝒕𝒂</m:t>
                      </m:r>
                      <m:r>
                        <a:rPr lang="en-US" sz="1400" b="1" i="1">
                          <a:solidFill>
                            <a:srgbClr val="00B050"/>
                          </a:solidFill>
                        </a:rPr>
                        <m:t>)→</m:t>
                      </m:r>
                      <m:r>
                        <a:rPr lang="en-US" sz="1400" b="1" i="1">
                          <a:solidFill>
                            <a:srgbClr val="00B050"/>
                          </a:solidFill>
                        </a:rPr>
                        <m:t>𝑫</m:t>
                      </m:r>
                      <m:r>
                        <a:rPr lang="en-US" sz="1400" b="1" i="1">
                          <a:solidFill>
                            <a:srgbClr val="00B050"/>
                          </a:solidFill>
                        </a:rPr>
                        <m:t> </m:t>
                      </m:r>
                    </m:oMath>
                  </m:oMathPara>
                </a14:m>
                <a:endParaRPr lang="en-US" sz="1400" dirty="0">
                  <a:solidFill>
                    <a:srgbClr val="00B050"/>
                  </a:solidFill>
                </a:endParaRPr>
              </a:p>
              <a:p>
                <a:pPr marL="0" indent="0">
                  <a:buNone/>
                </a:pPr>
                <a:r>
                  <a:rPr lang="en-US" sz="1200" dirty="0"/>
                  <a:t>This represents a message </a:t>
                </a:r>
                <a:r>
                  <a:rPr lang="en-US" sz="1200" i="1" dirty="0"/>
                  <a:t>msg</a:t>
                </a:r>
                <a:r>
                  <a:rPr lang="en-US" sz="1200" dirty="0"/>
                  <a:t> sent from User Device </a:t>
                </a:r>
                <a:r>
                  <a:rPr lang="en-US" sz="1200" i="1" dirty="0">
                    <a:solidFill>
                      <a:srgbClr val="00B0F0"/>
                    </a:solidFill>
                  </a:rPr>
                  <a:t>ui</a:t>
                </a:r>
                <a:r>
                  <a:rPr lang="en-US" sz="1200" dirty="0">
                    <a:solidFill>
                      <a:srgbClr val="00B0F0"/>
                    </a:solidFill>
                  </a:rPr>
                  <a:t>​</a:t>
                </a:r>
                <a:r>
                  <a:rPr lang="en-US" sz="1200" dirty="0"/>
                  <a:t>, processed by the MQTT Broker </a:t>
                </a:r>
                <a:r>
                  <a:rPr lang="en-US" sz="1200" i="1" dirty="0">
                    <a:solidFill>
                      <a:srgbClr val="00B0F0"/>
                    </a:solidFill>
                  </a:rPr>
                  <a:t>M</a:t>
                </a:r>
                <a:r>
                  <a:rPr lang="en-US" sz="1200" dirty="0"/>
                  <a:t>, and t represent topic then by the Social Media Application Server </a:t>
                </a:r>
                <a:r>
                  <a:rPr lang="en-US" sz="1200" i="1" dirty="0">
                    <a:solidFill>
                      <a:srgbClr val="00B0F0"/>
                    </a:solidFill>
                  </a:rPr>
                  <a:t>S</a:t>
                </a:r>
                <a:r>
                  <a:rPr lang="en-US" sz="1200" dirty="0"/>
                  <a:t>, and finally stored in the Database </a:t>
                </a:r>
                <a:r>
                  <a:rPr lang="en-US" sz="1200" i="1" dirty="0">
                    <a:solidFill>
                      <a:srgbClr val="00B0F0"/>
                    </a:solidFill>
                  </a:rPr>
                  <a:t>D</a:t>
                </a:r>
                <a:r>
                  <a:rPr lang="en-US" sz="1200" dirty="0"/>
                  <a:t>.</a:t>
                </a:r>
              </a:p>
              <a:p>
                <a:pPr>
                  <a:buFont typeface="Wingdings" panose="05000000000000000000" pitchFamily="2" charset="2"/>
                  <a:buChar char="v"/>
                </a:pPr>
                <a:r>
                  <a:rPr lang="en-US" sz="1400" b="1" dirty="0">
                    <a:solidFill>
                      <a:srgbClr val="FF9413"/>
                    </a:solidFill>
                  </a:rPr>
                  <a:t>Receiving a Message and SMS Sync:</a:t>
                </a:r>
              </a:p>
              <a:p>
                <a:pPr marL="0" indent="0">
                  <a:buNone/>
                </a:pPr>
                <a:r>
                  <a:rPr lang="en-US" sz="1400" dirty="0"/>
                  <a:t>This  process we can receive (</a:t>
                </a:r>
                <a:r>
                  <a:rPr lang="en-US" sz="1400" i="1" dirty="0">
                    <a:solidFill>
                      <a:srgbClr val="00B0F0"/>
                    </a:solidFill>
                  </a:rPr>
                  <a:t>subscribe</a:t>
                </a:r>
                <a:r>
                  <a:rPr lang="en-US" sz="1400" dirty="0"/>
                  <a:t>) to pull messages through  this formular the message can be collected successfully. </a:t>
                </a:r>
              </a:p>
              <a:p>
                <a:pPr marL="0" indent="0">
                  <a:buNone/>
                </a:pPr>
                <a14:m>
                  <m:oMathPara xmlns:m="http://schemas.openxmlformats.org/officeDocument/2006/math">
                    <m:oMathParaPr>
                      <m:jc m:val="centerGroup"/>
                    </m:oMathParaPr>
                    <m:oMath xmlns:m="http://schemas.openxmlformats.org/officeDocument/2006/math">
                      <m:r>
                        <a:rPr lang="en-US" sz="1400" b="1" i="1" smtClean="0">
                          <a:solidFill>
                            <a:srgbClr val="7030A0"/>
                          </a:solidFill>
                        </a:rPr>
                        <m:t>𝑹𝒆𝒄𝒆𝒊𝒗𝒆</m:t>
                      </m:r>
                      <m:r>
                        <a:rPr lang="en-US" sz="1400" b="1" i="1" smtClean="0">
                          <a:solidFill>
                            <a:srgbClr val="7030A0"/>
                          </a:solidFill>
                        </a:rPr>
                        <m:t>(</m:t>
                      </m:r>
                      <m:r>
                        <a:rPr lang="en-US" sz="1400" b="1" i="1" smtClean="0">
                          <a:solidFill>
                            <a:srgbClr val="7030A0"/>
                          </a:solidFill>
                        </a:rPr>
                        <m:t>𝑴</m:t>
                      </m:r>
                      <m:r>
                        <a:rPr lang="en-US" sz="1400" b="1" i="1" smtClean="0">
                          <a:solidFill>
                            <a:srgbClr val="7030A0"/>
                          </a:solidFill>
                        </a:rPr>
                        <m:t>,</m:t>
                      </m:r>
                      <m:r>
                        <a:rPr lang="en-US" sz="1400" b="1" i="1" smtClean="0">
                          <a:solidFill>
                            <a:srgbClr val="7030A0"/>
                          </a:solidFill>
                        </a:rPr>
                        <m:t>𝒎𝒔𝒈</m:t>
                      </m:r>
                      <m:r>
                        <a:rPr lang="en-US" sz="1400" b="1" i="1" smtClean="0">
                          <a:solidFill>
                            <a:srgbClr val="7030A0"/>
                          </a:solidFill>
                        </a:rPr>
                        <m:t>,</m:t>
                      </m:r>
                      <m:r>
                        <a:rPr lang="en-US" sz="1400" b="1" i="1" smtClean="0">
                          <a:solidFill>
                            <a:srgbClr val="7030A0"/>
                          </a:solidFill>
                        </a:rPr>
                        <m:t>𝒕</m:t>
                      </m:r>
                      <m:r>
                        <a:rPr lang="en-US" sz="1400" b="1" i="1">
                          <a:solidFill>
                            <a:srgbClr val="7030A0"/>
                          </a:solidFill>
                        </a:rPr>
                        <m:t>)</m:t>
                      </m:r>
                      <m:r>
                        <a:rPr lang="en-US" sz="1400" b="1" i="1">
                          <a:solidFill>
                            <a:srgbClr val="7030A0"/>
                          </a:solidFill>
                        </a:rPr>
                        <m:t>𝑺</m:t>
                      </m:r>
                      <m:r>
                        <a:rPr lang="en-US" sz="1400" b="1" i="1">
                          <a:solidFill>
                            <a:srgbClr val="7030A0"/>
                          </a:solidFill>
                        </a:rPr>
                        <m:t>→​</m:t>
                      </m:r>
                      <m:r>
                        <a:rPr lang="en-US" sz="1400" b="1" i="1">
                          <a:solidFill>
                            <a:srgbClr val="7030A0"/>
                          </a:solidFill>
                        </a:rPr>
                        <m:t>𝑺𝒚𝒏𝒄</m:t>
                      </m:r>
                      <m:r>
                        <a:rPr lang="en-US" sz="1400" b="1" i="1">
                          <a:solidFill>
                            <a:srgbClr val="7030A0"/>
                          </a:solidFill>
                        </a:rPr>
                        <m:t>(</m:t>
                      </m:r>
                      <m:r>
                        <a:rPr lang="en-US" sz="1400" b="1" i="1" smtClean="0">
                          <a:solidFill>
                            <a:srgbClr val="7030A0"/>
                          </a:solidFill>
                        </a:rPr>
                        <m:t>𝒕</m:t>
                      </m:r>
                      <m:r>
                        <a:rPr lang="en-US" sz="1400" b="1" i="1" smtClean="0">
                          <a:solidFill>
                            <a:srgbClr val="7030A0"/>
                          </a:solidFill>
                        </a:rPr>
                        <m:t>,</m:t>
                      </m:r>
                      <m:r>
                        <a:rPr lang="en-US" sz="1400" b="1" i="1">
                          <a:solidFill>
                            <a:srgbClr val="7030A0"/>
                          </a:solidFill>
                        </a:rPr>
                        <m:t>𝑺𝑴𝑺</m:t>
                      </m:r>
                      <m:r>
                        <a:rPr lang="en-US" sz="1400" b="1" i="1">
                          <a:solidFill>
                            <a:srgbClr val="7030A0"/>
                          </a:solidFill>
                        </a:rPr>
                        <m:t>,</m:t>
                      </m:r>
                      <m:r>
                        <a:rPr lang="en-US" sz="1400" b="1" i="1">
                          <a:solidFill>
                            <a:srgbClr val="7030A0"/>
                          </a:solidFill>
                        </a:rPr>
                        <m:t>𝒖𝒊</m:t>
                      </m:r>
                      <m:r>
                        <a:rPr lang="en-US" sz="1400" b="1" i="1">
                          <a:solidFill>
                            <a:srgbClr val="7030A0"/>
                          </a:solidFill>
                        </a:rPr>
                        <m:t>​)⊕</m:t>
                      </m:r>
                      <m:r>
                        <a:rPr lang="en-US" sz="1400" b="1" i="1">
                          <a:solidFill>
                            <a:srgbClr val="7030A0"/>
                          </a:solidFill>
                        </a:rPr>
                        <m:t>𝑫𝒊𝒔𝒑𝒍𝒂𝒚</m:t>
                      </m:r>
                      <m:r>
                        <a:rPr lang="en-US" sz="1400" b="1" i="1">
                          <a:solidFill>
                            <a:srgbClr val="7030A0"/>
                          </a:solidFill>
                        </a:rPr>
                        <m:t>(</m:t>
                      </m:r>
                      <m:r>
                        <a:rPr lang="en-US" sz="1400" b="1" i="1">
                          <a:solidFill>
                            <a:srgbClr val="7030A0"/>
                          </a:solidFill>
                        </a:rPr>
                        <m:t>𝒖𝒊</m:t>
                      </m:r>
                      <m:r>
                        <a:rPr lang="en-US" sz="1400" b="1" i="1">
                          <a:solidFill>
                            <a:srgbClr val="7030A0"/>
                          </a:solidFill>
                        </a:rPr>
                        <m:t>​,</m:t>
                      </m:r>
                      <m:r>
                        <a:rPr lang="en-US" sz="1400" b="1" i="1">
                          <a:solidFill>
                            <a:srgbClr val="7030A0"/>
                          </a:solidFill>
                        </a:rPr>
                        <m:t>𝒎𝒔𝒈</m:t>
                      </m:r>
                      <m:r>
                        <a:rPr lang="en-US" sz="1400" b="1" i="1">
                          <a:solidFill>
                            <a:srgbClr val="7030A0"/>
                          </a:solidFill>
                        </a:rPr>
                        <m:t>)</m:t>
                      </m:r>
                    </m:oMath>
                  </m:oMathPara>
                </a14:m>
                <a:endParaRPr lang="en-US" sz="1400" dirty="0">
                  <a:solidFill>
                    <a:srgbClr val="7030A0"/>
                  </a:solidFill>
                </a:endParaRPr>
              </a:p>
              <a:p>
                <a:pPr marL="0" indent="0">
                  <a:buNone/>
                </a:pPr>
                <a:r>
                  <a:rPr lang="en-US" sz="1200" dirty="0"/>
                  <a:t>Here, </a:t>
                </a:r>
                <a:r>
                  <a:rPr lang="en-US" sz="1200" i="1" dirty="0"/>
                  <a:t>Receive</a:t>
                </a:r>
                <a:r>
                  <a:rPr lang="en-US" sz="1200" dirty="0"/>
                  <a:t>(</a:t>
                </a:r>
                <a:r>
                  <a:rPr lang="en-US" sz="1200" i="1" dirty="0">
                    <a:solidFill>
                      <a:srgbClr val="00B0F0"/>
                    </a:solidFill>
                  </a:rPr>
                  <a:t>M</a:t>
                </a:r>
                <a:r>
                  <a:rPr lang="en-US" sz="1200" dirty="0">
                    <a:solidFill>
                      <a:srgbClr val="00B0F0"/>
                    </a:solidFill>
                  </a:rPr>
                  <a:t>,</a:t>
                </a:r>
                <a:r>
                  <a:rPr lang="en-US" sz="1200" i="1" dirty="0">
                    <a:solidFill>
                      <a:srgbClr val="00B0F0"/>
                    </a:solidFill>
                  </a:rPr>
                  <a:t>msg,t</a:t>
                </a:r>
                <a:r>
                  <a:rPr lang="en-US" sz="1200" dirty="0"/>
                  <a:t>) denotes the broker </a:t>
                </a:r>
                <a:r>
                  <a:rPr lang="en-US" sz="1200" i="1" dirty="0"/>
                  <a:t>M</a:t>
                </a:r>
                <a:r>
                  <a:rPr lang="en-US" sz="1200" dirty="0"/>
                  <a:t> receiving a message </a:t>
                </a:r>
                <a:r>
                  <a:rPr lang="en-US" sz="1200" i="1" dirty="0"/>
                  <a:t>msg</a:t>
                </a:r>
                <a:r>
                  <a:rPr lang="en-US" sz="1200" dirty="0"/>
                  <a:t> and t as topic so for the User Device’s </a:t>
                </a:r>
                <a:r>
                  <a:rPr lang="en-US" sz="1200" i="1" dirty="0"/>
                  <a:t>ui</a:t>
                </a:r>
                <a:r>
                  <a:rPr lang="en-US" sz="1200" dirty="0"/>
                  <a:t>​ from the Server </a:t>
                </a:r>
                <a:r>
                  <a:rPr lang="en-US" sz="1200" i="1" dirty="0"/>
                  <a:t>S</a:t>
                </a:r>
                <a:r>
                  <a:rPr lang="en-US" sz="1200" dirty="0"/>
                  <a:t>. The message is then either synchronized with the device via SMS </a:t>
                </a:r>
                <a:r>
                  <a:rPr lang="en-US" sz="1200" i="1" dirty="0"/>
                  <a:t>Sync</a:t>
                </a:r>
                <a:r>
                  <a:rPr lang="en-US" sz="1200" dirty="0"/>
                  <a:t>(</a:t>
                </a:r>
                <a:r>
                  <a:rPr lang="en-US" sz="1200" i="1" dirty="0">
                    <a:solidFill>
                      <a:srgbClr val="00B0F0"/>
                    </a:solidFill>
                  </a:rPr>
                  <a:t>SMS</a:t>
                </a:r>
                <a:r>
                  <a:rPr lang="en-US" sz="1200" dirty="0">
                    <a:solidFill>
                      <a:srgbClr val="00B0F0"/>
                    </a:solidFill>
                  </a:rPr>
                  <a:t>,</a:t>
                </a:r>
                <a:r>
                  <a:rPr lang="en-US" sz="1200" i="1" dirty="0">
                    <a:solidFill>
                      <a:srgbClr val="00B0F0"/>
                    </a:solidFill>
                  </a:rPr>
                  <a:t>ui</a:t>
                </a:r>
                <a:r>
                  <a:rPr lang="en-US" sz="1200" dirty="0">
                    <a:solidFill>
                      <a:srgbClr val="00B0F0"/>
                    </a:solidFill>
                  </a:rPr>
                  <a:t>​</a:t>
                </a:r>
                <a:r>
                  <a:rPr lang="en-US" sz="1200" dirty="0"/>
                  <a:t>) or directly displayed on the device </a:t>
                </a:r>
                <a:r>
                  <a:rPr lang="en-US" sz="1200" i="1" dirty="0"/>
                  <a:t>Display</a:t>
                </a:r>
                <a:r>
                  <a:rPr lang="en-US" sz="1200" dirty="0"/>
                  <a:t>(</a:t>
                </a:r>
                <a:r>
                  <a:rPr lang="en-US" sz="1200" i="1" dirty="0">
                    <a:solidFill>
                      <a:srgbClr val="00B0F0"/>
                    </a:solidFill>
                  </a:rPr>
                  <a:t>ui</a:t>
                </a:r>
                <a:r>
                  <a:rPr lang="en-US" sz="1200" dirty="0">
                    <a:solidFill>
                      <a:srgbClr val="00B0F0"/>
                    </a:solidFill>
                  </a:rPr>
                  <a:t>​,</a:t>
                </a:r>
                <a:r>
                  <a:rPr lang="en-US" sz="1200" i="1" dirty="0">
                    <a:solidFill>
                      <a:srgbClr val="00B0F0"/>
                    </a:solidFill>
                  </a:rPr>
                  <a:t>msg</a:t>
                </a:r>
                <a:r>
                  <a:rPr lang="en-US" sz="1200" dirty="0"/>
                  <a:t>). The </a:t>
                </a:r>
                <a:r>
                  <a:rPr lang="en-US" sz="1200" dirty="0">
                    <a:solidFill>
                      <a:srgbClr val="00B0F0"/>
                    </a:solidFill>
                  </a:rPr>
                  <a:t>⊕</a:t>
                </a:r>
                <a:r>
                  <a:rPr lang="en-US" sz="1200" dirty="0"/>
                  <a:t> symbol denotes that the message can be either synced as an SMS or directly displayed, depending on the system's logic or device capabilities.</a:t>
                </a:r>
              </a:p>
              <a:p>
                <a:pPr marL="0" indent="0">
                  <a:buFont typeface="Arial" panose="020B0604020202020204" pitchFamily="34" charset="0"/>
                  <a:buNone/>
                </a:pPr>
                <a:endParaRPr lang="en-US" sz="1400" i="1" dirty="0">
                  <a:solidFill>
                    <a:srgbClr val="00B050"/>
                  </a:solidFill>
                </a:endParaRPr>
              </a:p>
            </p:txBody>
          </p:sp>
        </mc:Choice>
        <mc:Fallback>
          <p:sp>
            <p:nvSpPr>
              <p:cNvPr id="7" name="Content Placeholder 2">
                <a:extLst>
                  <a:ext uri="{FF2B5EF4-FFF2-40B4-BE49-F238E27FC236}">
                    <a16:creationId xmlns:a16="http://schemas.microsoft.com/office/drawing/2014/main" id="{7C919A32-33E9-0C4E-0A4E-8B3CACA09BBA}"/>
                  </a:ext>
                </a:extLst>
              </p:cNvPr>
              <p:cNvSpPr txBox="1">
                <a:spLocks noRot="1" noChangeAspect="1" noMove="1" noResize="1" noEditPoints="1" noAdjustHandles="1" noChangeArrowheads="1" noChangeShapeType="1" noTextEdit="1"/>
              </p:cNvSpPr>
              <p:nvPr/>
            </p:nvSpPr>
            <p:spPr>
              <a:xfrm>
                <a:off x="712914" y="1649928"/>
                <a:ext cx="10422156" cy="4554036"/>
              </a:xfrm>
              <a:prstGeom prst="rect">
                <a:avLst/>
              </a:prstGeom>
              <a:blipFill>
                <a:blip r:embed="rId3"/>
                <a:stretch>
                  <a:fillRect l="-643"/>
                </a:stretch>
              </a:blipFill>
            </p:spPr>
            <p:txBody>
              <a:bodyPr/>
              <a:lstStyle/>
              <a:p>
                <a:r>
                  <a:rPr lang="en-US">
                    <a:noFill/>
                  </a:rPr>
                  <a:t> </a:t>
                </a:r>
              </a:p>
            </p:txBody>
          </p:sp>
        </mc:Fallback>
      </mc:AlternateContent>
    </p:spTree>
    <p:extLst>
      <p:ext uri="{BB962C8B-B14F-4D97-AF65-F5344CB8AC3E}">
        <p14:creationId xmlns:p14="http://schemas.microsoft.com/office/powerpoint/2010/main" val="63375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700699"/>
            <a:ext cx="6560142" cy="3063149"/>
          </a:xfrm>
          <a:noFill/>
        </p:spPr>
        <p:txBody>
          <a:bodyPr/>
          <a:lstStyle/>
          <a:p>
            <a:r>
              <a:rPr lang="en-US" sz="8000" i="1" dirty="0"/>
              <a:t>App </a:t>
            </a:r>
            <a:br>
              <a:rPr lang="en-US" sz="8000" i="1" dirty="0"/>
            </a:br>
            <a:r>
              <a:rPr lang="en-US" sz="8000" i="1" dirty="0"/>
              <a:t>preview</a:t>
            </a:r>
          </a:p>
        </p:txBody>
      </p:sp>
    </p:spTree>
    <p:extLst>
      <p:ext uri="{BB962C8B-B14F-4D97-AF65-F5344CB8AC3E}">
        <p14:creationId xmlns:p14="http://schemas.microsoft.com/office/powerpoint/2010/main" val="229072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838200" y="365125"/>
            <a:ext cx="10515600" cy="1325563"/>
          </a:xfrm>
          <a:noFill/>
        </p:spPr>
        <p:txBody>
          <a:bodyPr anchor="ctr"/>
          <a:lstStyle/>
          <a:p>
            <a:r>
              <a:rPr lang="en-US" b="1" dirty="0">
                <a:solidFill>
                  <a:srgbClr val="2BC2B4"/>
                </a:solidFill>
              </a:rPr>
              <a:t>Comparison</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2967507006"/>
              </p:ext>
            </p:extLst>
          </p:nvPr>
        </p:nvGraphicFramePr>
        <p:xfrm>
          <a:off x="838200" y="1825625"/>
          <a:ext cx="8932633" cy="3657600"/>
        </p:xfrm>
        <a:graphic>
          <a:graphicData uri="http://schemas.openxmlformats.org/drawingml/2006/table">
            <a:tbl>
              <a:tblPr firstRow="1" bandRow="1">
                <a:tableStyleId>{775DCB02-9BB8-47FD-8907-85C794F793BA}</a:tableStyleId>
              </a:tblPr>
              <a:tblGrid>
                <a:gridCol w="1919605">
                  <a:extLst>
                    <a:ext uri="{9D8B030D-6E8A-4147-A177-3AD203B41FA5}">
                      <a16:colId xmlns:a16="http://schemas.microsoft.com/office/drawing/2014/main" val="2382218087"/>
                    </a:ext>
                  </a:extLst>
                </a:gridCol>
                <a:gridCol w="2911366">
                  <a:extLst>
                    <a:ext uri="{9D8B030D-6E8A-4147-A177-3AD203B41FA5}">
                      <a16:colId xmlns:a16="http://schemas.microsoft.com/office/drawing/2014/main" val="3953468724"/>
                    </a:ext>
                  </a:extLst>
                </a:gridCol>
                <a:gridCol w="2123090">
                  <a:extLst>
                    <a:ext uri="{9D8B030D-6E8A-4147-A177-3AD203B41FA5}">
                      <a16:colId xmlns:a16="http://schemas.microsoft.com/office/drawing/2014/main" val="4277526474"/>
                    </a:ext>
                  </a:extLst>
                </a:gridCol>
                <a:gridCol w="1978572">
                  <a:extLst>
                    <a:ext uri="{9D8B030D-6E8A-4147-A177-3AD203B41FA5}">
                      <a16:colId xmlns:a16="http://schemas.microsoft.com/office/drawing/2014/main" val="2438884888"/>
                    </a:ext>
                  </a:extLst>
                </a:gridCol>
              </a:tblGrid>
              <a:tr h="731520">
                <a:tc>
                  <a:txBody>
                    <a:bodyPr/>
                    <a:lstStyle/>
                    <a:p>
                      <a:pPr algn="ctr"/>
                      <a:r>
                        <a:rPr lang="en-US" b="1" dirty="0"/>
                        <a:t>Implementation</a:t>
                      </a:r>
                      <a:endParaRPr lang="en-US" b="1" i="0" dirty="0">
                        <a:latin typeface="+mj-lt"/>
                      </a:endParaRPr>
                    </a:p>
                  </a:txBody>
                  <a:tcPr anchor="ctr"/>
                </a:tc>
                <a:tc>
                  <a:txBody>
                    <a:bodyPr/>
                    <a:lstStyle/>
                    <a:p>
                      <a:pPr algn="ctr"/>
                      <a:r>
                        <a:rPr lang="en-US" b="1" dirty="0"/>
                        <a:t>Measurement</a:t>
                      </a:r>
                      <a:endParaRPr lang="en-US" b="1" i="0" dirty="0">
                        <a:latin typeface="+mj-lt"/>
                      </a:endParaRPr>
                    </a:p>
                  </a:txBody>
                  <a:tcPr anchor="ctr"/>
                </a:tc>
                <a:tc>
                  <a:txBody>
                    <a:bodyPr/>
                    <a:lstStyle/>
                    <a:p>
                      <a:pPr algn="ctr"/>
                      <a:r>
                        <a:rPr lang="en-US" b="1" dirty="0"/>
                        <a:t>Difficult </a:t>
                      </a:r>
                      <a:endParaRPr lang="en-US" b="1" i="0" dirty="0">
                        <a:latin typeface="+mj-lt"/>
                      </a:endParaRPr>
                    </a:p>
                  </a:txBody>
                  <a:tcPr anchor="ctr"/>
                </a:tc>
                <a:tc>
                  <a:txBody>
                    <a:bodyPr/>
                    <a:lstStyle/>
                    <a:p>
                      <a:pPr algn="ctr"/>
                      <a:r>
                        <a:rPr lang="en-US" b="1" dirty="0"/>
                        <a:t>Cost</a:t>
                      </a:r>
                      <a:endParaRPr lang="en-US" b="1" i="0" dirty="0">
                        <a:latin typeface="+mj-lt"/>
                      </a:endParaRPr>
                    </a:p>
                  </a:txBody>
                  <a:tcPr anchor="ctr"/>
                </a:tc>
                <a:extLst>
                  <a:ext uri="{0D108BD9-81ED-4DB2-BD59-A6C34878D82A}">
                    <a16:rowId xmlns:a16="http://schemas.microsoft.com/office/drawing/2014/main" val="2857107962"/>
                  </a:ext>
                </a:extLst>
              </a:tr>
              <a:tr h="731520">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Custom Servers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 performance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Low</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extLst>
                  <a:ext uri="{0D108BD9-81ED-4DB2-BD59-A6C34878D82A}">
                    <a16:rowId xmlns:a16="http://schemas.microsoft.com/office/drawing/2014/main" val="1671386868"/>
                  </a:ext>
                </a:extLst>
              </a:tr>
              <a:tr h="731520">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MQTT</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 performance</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Medium</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extLst>
                  <a:ext uri="{0D108BD9-81ED-4DB2-BD59-A6C34878D82A}">
                    <a16:rowId xmlns:a16="http://schemas.microsoft.com/office/drawing/2014/main" val="380626418"/>
                  </a:ext>
                </a:extLst>
              </a:tr>
              <a:tr h="731520">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DB</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Medium performance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Medium</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Medium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extLst>
                  <a:ext uri="{0D108BD9-81ED-4DB2-BD59-A6C34878D82A}">
                    <a16:rowId xmlns:a16="http://schemas.microsoft.com/office/drawing/2014/main" val="2132482967"/>
                  </a:ext>
                </a:extLst>
              </a:tr>
              <a:tr h="731520">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Third party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 performance </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Low</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High</a:t>
                      </a:r>
                      <a:endParaRPr lang="en-US" b="0" i="0" cap="none" spc="0" dirty="0">
                        <a:ln w="0"/>
                        <a:solidFill>
                          <a:schemeClr val="tx1"/>
                        </a:solidFill>
                        <a:effectLst>
                          <a:outerShdw blurRad="38100" dist="19050" dir="2700000" algn="tl" rotWithShape="0">
                            <a:schemeClr val="dk1">
                              <a:alpha val="40000"/>
                            </a:schemeClr>
                          </a:outerShdw>
                        </a:effectLst>
                        <a:latin typeface="+mn-lt"/>
                      </a:endParaRPr>
                    </a:p>
                  </a:txBody>
                  <a:tcPr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360463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sz="6600" i="1"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96001" y="755171"/>
            <a:ext cx="5504120" cy="5315035"/>
          </a:xfrm>
          <a:noFill/>
        </p:spPr>
        <p:txBody>
          <a:bodyPr>
            <a:normAutofit/>
          </a:bodyPr>
          <a:lstStyle/>
          <a:p>
            <a:r>
              <a:rPr lang="en-US" sz="4000" b="1" dirty="0">
                <a:solidFill>
                  <a:srgbClr val="FF9413"/>
                </a:solidFill>
                <a:latin typeface="Tw Cen MT (Headings)"/>
              </a:rPr>
              <a:t>Brian Barnabas Langay</a:t>
            </a:r>
          </a:p>
          <a:p>
            <a:r>
              <a:rPr lang="en-US" sz="1800" b="1" i="1" dirty="0">
                <a:solidFill>
                  <a:srgbClr val="87C527"/>
                </a:solidFill>
              </a:rPr>
              <a:t>brianlangay0@gmail.com</a:t>
            </a:r>
          </a:p>
        </p:txBody>
      </p:sp>
    </p:spTree>
    <p:extLst>
      <p:ext uri="{BB962C8B-B14F-4D97-AF65-F5344CB8AC3E}">
        <p14:creationId xmlns:p14="http://schemas.microsoft.com/office/powerpoint/2010/main" val="15624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sz="6000" b="1" i="1" dirty="0"/>
              <a:t>Contents</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r>
              <a:rPr lang="en-US" sz="2800" b="1" i="1" dirty="0">
                <a:solidFill>
                  <a:srgbClr val="4D90EF"/>
                </a:solidFill>
              </a:rPr>
              <a:t>Introduction</a:t>
            </a:r>
          </a:p>
          <a:p>
            <a:r>
              <a:rPr lang="en-US" sz="2800" b="1" i="1" dirty="0">
                <a:solidFill>
                  <a:srgbClr val="4D90EF"/>
                </a:solidFill>
              </a:rPr>
              <a:t>Networking</a:t>
            </a:r>
          </a:p>
          <a:p>
            <a:r>
              <a:rPr lang="en-US" sz="2800" b="1" i="1" dirty="0">
                <a:solidFill>
                  <a:srgbClr val="4D90EF"/>
                </a:solidFill>
              </a:rPr>
              <a:t>Database</a:t>
            </a:r>
          </a:p>
          <a:p>
            <a:r>
              <a:rPr lang="en-US" sz="2800" b="1" i="1" dirty="0">
                <a:solidFill>
                  <a:srgbClr val="4D90EF"/>
                </a:solidFill>
              </a:rPr>
              <a:t>Preview and Conclusion</a:t>
            </a:r>
          </a:p>
          <a:p>
            <a:endParaRPr lang="en-US" dirty="0"/>
          </a:p>
        </p:txBody>
      </p:sp>
    </p:spTree>
    <p:extLst>
      <p:ext uri="{BB962C8B-B14F-4D97-AF65-F5344CB8AC3E}">
        <p14:creationId xmlns:p14="http://schemas.microsoft.com/office/powerpoint/2010/main" val="392072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838200" y="304803"/>
            <a:ext cx="10515600" cy="1472974"/>
          </a:xfrm>
        </p:spPr>
        <p:txBody>
          <a:bodyPr anchor="ctr">
            <a:normAutofit/>
          </a:bodyPr>
          <a:lstStyle/>
          <a:p>
            <a:r>
              <a:rPr lang="en-US" b="1" i="1" dirty="0">
                <a:solidFill>
                  <a:srgbClr val="FF9413"/>
                </a:solidFill>
              </a:rPr>
              <a:t>Why Social Media ?</a:t>
            </a:r>
          </a:p>
        </p:txBody>
      </p:sp>
      <p:pic>
        <p:nvPicPr>
          <p:cNvPr id="11" name="Picture Placeholder 5">
            <a:extLst>
              <a:ext uri="{FF2B5EF4-FFF2-40B4-BE49-F238E27FC236}">
                <a16:creationId xmlns:a16="http://schemas.microsoft.com/office/drawing/2014/main" id="{46148692-01F9-F0AF-248D-A06D949F3145}"/>
              </a:ext>
            </a:extLst>
          </p:cNvPr>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23341" b="40961"/>
          <a:stretch/>
        </p:blipFill>
        <p:spPr>
          <a:xfrm>
            <a:off x="838200" y="1838099"/>
            <a:ext cx="8012113" cy="4284889"/>
          </a:xfrm>
          <a:noFill/>
          <a:effectLst>
            <a:reflection blurRad="6350" stA="52000" endA="300" endPos="35000" dir="5400000" sy="-100000" algn="bl" rotWithShape="0"/>
            <a:softEdge rad="317500"/>
          </a:effectLst>
        </p:spPr>
      </p:pic>
    </p:spTree>
    <p:extLst>
      <p:ext uri="{BB962C8B-B14F-4D97-AF65-F5344CB8AC3E}">
        <p14:creationId xmlns:p14="http://schemas.microsoft.com/office/powerpoint/2010/main" val="17561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6236838" y="1770997"/>
            <a:ext cx="5507421" cy="1231157"/>
          </a:xfrm>
        </p:spPr>
        <p:txBody>
          <a:bodyPr anchor="b">
            <a:normAutofit/>
          </a:bodyPr>
          <a:lstStyle/>
          <a:p>
            <a:r>
              <a:rPr lang="en-US" dirty="0">
                <a:solidFill>
                  <a:srgbClr val="4D90EF"/>
                </a:solidFill>
              </a:rPr>
              <a:t>Introduction</a:t>
            </a:r>
          </a:p>
        </p:txBody>
      </p:sp>
      <p:pic>
        <p:nvPicPr>
          <p:cNvPr id="10" name="Content Placeholder 10">
            <a:extLst>
              <a:ext uri="{FF2B5EF4-FFF2-40B4-BE49-F238E27FC236}">
                <a16:creationId xmlns:a16="http://schemas.microsoft.com/office/drawing/2014/main" id="{BDDFC830-574D-79C7-544E-026A2E301E9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6653" r="16653"/>
          <a:stretch/>
        </p:blipFill>
        <p:spPr>
          <a:xfrm>
            <a:off x="707393" y="847600"/>
            <a:ext cx="4619625" cy="4617720"/>
          </a:xfrm>
          <a:effectLst>
            <a:glow rad="228600">
              <a:schemeClr val="accent6">
                <a:satMod val="175000"/>
                <a:alpha val="40000"/>
              </a:schemeClr>
            </a:glow>
            <a:outerShdw blurRad="50800" dist="38100" dir="2700000" algn="tl" rotWithShape="0">
              <a:prstClr val="black">
                <a:alpha val="40000"/>
              </a:prstClr>
            </a:outerShdw>
          </a:effectLst>
        </p:spPr>
      </p:pic>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6236838" y="3156460"/>
            <a:ext cx="5507421" cy="2141482"/>
          </a:xfrm>
        </p:spPr>
        <p:txBody>
          <a:bodyPr>
            <a:normAutofit/>
          </a:bodyPr>
          <a:lstStyle/>
          <a:p>
            <a:r>
              <a:rPr lang="en-US" sz="2000" b="1" dirty="0">
                <a:solidFill>
                  <a:schemeClr val="bg2">
                    <a:lumMod val="50000"/>
                  </a:schemeClr>
                </a:solidFill>
              </a:rPr>
              <a:t>Social media applications </a:t>
            </a:r>
            <a:r>
              <a:rPr lang="en-US" sz="1800" dirty="0">
                <a:solidFill>
                  <a:schemeClr val="bg2">
                    <a:lumMod val="50000"/>
                  </a:schemeClr>
                </a:solidFill>
              </a:rPr>
              <a:t>are mainly focus to help </a:t>
            </a:r>
            <a:r>
              <a:rPr lang="en-US" sz="1800" i="1" dirty="0">
                <a:solidFill>
                  <a:srgbClr val="00B050"/>
                </a:solidFill>
              </a:rPr>
              <a:t>to bridge connection between people and help share data and interact </a:t>
            </a:r>
            <a:r>
              <a:rPr lang="en-US" sz="1800" dirty="0">
                <a:solidFill>
                  <a:schemeClr val="bg2">
                    <a:lumMod val="50000"/>
                  </a:schemeClr>
                </a:solidFill>
              </a:rPr>
              <a:t>upon different features developed to improve communication. </a:t>
            </a:r>
          </a:p>
          <a:p>
            <a:pPr marL="285750" indent="-285750">
              <a:buFont typeface="Arial" panose="020B0604020202020204" pitchFamily="34" charset="0"/>
              <a:buChar char="•"/>
            </a:pPr>
            <a:r>
              <a:rPr lang="en-US" sz="1600" dirty="0">
                <a:solidFill>
                  <a:schemeClr val="bg2">
                    <a:lumMod val="50000"/>
                  </a:schemeClr>
                </a:solidFill>
              </a:rPr>
              <a:t>We have implemented a simple communication application that mimics the </a:t>
            </a:r>
            <a:r>
              <a:rPr lang="en-US" sz="1600" i="1" dirty="0">
                <a:solidFill>
                  <a:schemeClr val="tx2">
                    <a:lumMod val="50000"/>
                  </a:schemeClr>
                </a:solidFill>
              </a:rPr>
              <a:t>simple super social media application</a:t>
            </a:r>
            <a:r>
              <a:rPr lang="en-US" sz="1600" dirty="0">
                <a:solidFill>
                  <a:srgbClr val="FF0000"/>
                </a:solidFill>
              </a:rPr>
              <a:t> </a:t>
            </a:r>
            <a:r>
              <a:rPr lang="en-US" sz="1600" dirty="0">
                <a:solidFill>
                  <a:schemeClr val="bg2">
                    <a:lumMod val="50000"/>
                  </a:schemeClr>
                </a:solidFill>
              </a:rPr>
              <a:t>with interactive features.</a:t>
            </a:r>
          </a:p>
        </p:txBody>
      </p:sp>
    </p:spTree>
    <p:extLst>
      <p:ext uri="{BB962C8B-B14F-4D97-AF65-F5344CB8AC3E}">
        <p14:creationId xmlns:p14="http://schemas.microsoft.com/office/powerpoint/2010/main" val="32939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b="1" dirty="0">
                <a:solidFill>
                  <a:srgbClr val="2BC2B4"/>
                </a:solidFill>
              </a:rPr>
              <a:t>What’s included (Features)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690688"/>
            <a:ext cx="7900164" cy="4297680"/>
          </a:xfrm>
          <a:noFill/>
        </p:spPr>
        <p:txBody>
          <a:bodyPr>
            <a:normAutofit/>
          </a:bodyPr>
          <a:lstStyle/>
          <a:p>
            <a:r>
              <a:rPr lang="en-US" sz="2400" b="1" dirty="0">
                <a:solidFill>
                  <a:srgbClr val="87C527"/>
                </a:solidFill>
              </a:rPr>
              <a:t>This is application will include. </a:t>
            </a:r>
          </a:p>
          <a:p>
            <a:pPr lvl="1"/>
            <a:r>
              <a:rPr lang="en-US" sz="1800" b="1" dirty="0">
                <a:solidFill>
                  <a:srgbClr val="4D90EF"/>
                </a:solidFill>
              </a:rPr>
              <a:t>Messaging</a:t>
            </a:r>
          </a:p>
          <a:p>
            <a:pPr lvl="1"/>
            <a:r>
              <a:rPr lang="en-US" sz="1800" b="1" dirty="0">
                <a:solidFill>
                  <a:srgbClr val="4D90EF"/>
                </a:solidFill>
              </a:rPr>
              <a:t>Wallet System</a:t>
            </a:r>
          </a:p>
          <a:p>
            <a:pPr lvl="1"/>
            <a:r>
              <a:rPr lang="en-US" sz="1800" b="1" dirty="0">
                <a:solidFill>
                  <a:srgbClr val="4D90EF"/>
                </a:solidFill>
              </a:rPr>
              <a:t>Weather</a:t>
            </a:r>
          </a:p>
          <a:p>
            <a:pPr lvl="1"/>
            <a:r>
              <a:rPr lang="en-US" sz="1800" b="1" dirty="0">
                <a:solidFill>
                  <a:srgbClr val="4D90EF"/>
                </a:solidFill>
              </a:rPr>
              <a:t>Movies (Data)</a:t>
            </a:r>
          </a:p>
          <a:p>
            <a:pPr lvl="1"/>
            <a:r>
              <a:rPr lang="en-US" sz="1800" b="1" dirty="0">
                <a:solidFill>
                  <a:srgbClr val="4D90EF"/>
                </a:solidFill>
              </a:rPr>
              <a:t>Feeds</a:t>
            </a:r>
          </a:p>
          <a:p>
            <a:pPr lvl="1"/>
            <a:r>
              <a:rPr lang="en-US" sz="1800" b="1" dirty="0">
                <a:solidFill>
                  <a:srgbClr val="4D90EF"/>
                </a:solidFill>
              </a:rPr>
              <a:t>Music</a:t>
            </a:r>
          </a:p>
          <a:p>
            <a:pPr lvl="1"/>
            <a:r>
              <a:rPr lang="en-US" sz="1800" b="1" dirty="0">
                <a:solidFill>
                  <a:srgbClr val="4D90EF"/>
                </a:solidFill>
              </a:rPr>
              <a:t>Games</a:t>
            </a:r>
          </a:p>
          <a:p>
            <a:pPr lvl="1"/>
            <a:endParaRPr lang="en-US" dirty="0"/>
          </a:p>
        </p:txBody>
      </p:sp>
      <p:pic>
        <p:nvPicPr>
          <p:cNvPr id="5" name="Graphic 4">
            <a:extLst>
              <a:ext uri="{FF2B5EF4-FFF2-40B4-BE49-F238E27FC236}">
                <a16:creationId xmlns:a16="http://schemas.microsoft.com/office/drawing/2014/main" id="{BBB1A775-5DD1-E567-5825-6E72A56D9B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1993804"/>
            <a:ext cx="3802086" cy="3802086"/>
          </a:xfrm>
          <a:prstGeom prst="rect">
            <a:avLst/>
          </a:prstGeom>
          <a:scene3d>
            <a:camera prst="perspectiveRelaxedModerately"/>
            <a:lightRig rig="threePt" dir="t"/>
          </a:scene3d>
        </p:spPr>
      </p:pic>
    </p:spTree>
    <p:extLst>
      <p:ext uri="{BB962C8B-B14F-4D97-AF65-F5344CB8AC3E}">
        <p14:creationId xmlns:p14="http://schemas.microsoft.com/office/powerpoint/2010/main" val="11276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97425"/>
            <a:ext cx="6560142" cy="3063149"/>
          </a:xfrm>
          <a:noFill/>
        </p:spPr>
        <p:txBody>
          <a:bodyPr/>
          <a:lstStyle/>
          <a:p>
            <a:r>
              <a:rPr lang="en-US" dirty="0"/>
              <a:t>Chat with Networking</a:t>
            </a:r>
          </a:p>
        </p:txBody>
      </p:sp>
    </p:spTree>
    <p:extLst>
      <p:ext uri="{BB962C8B-B14F-4D97-AF65-F5344CB8AC3E}">
        <p14:creationId xmlns:p14="http://schemas.microsoft.com/office/powerpoint/2010/main" val="3630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838200" y="365125"/>
            <a:ext cx="10515600" cy="1325563"/>
          </a:xfrm>
        </p:spPr>
        <p:txBody>
          <a:bodyPr anchor="ctr">
            <a:normAutofit/>
          </a:bodyPr>
          <a:lstStyle/>
          <a:p>
            <a:r>
              <a:rPr lang="en-US" b="1" dirty="0">
                <a:solidFill>
                  <a:srgbClr val="FF9413"/>
                </a:solidFill>
              </a:rPr>
              <a:t>MQTT</a:t>
            </a:r>
          </a:p>
        </p:txBody>
      </p:sp>
      <p:pic>
        <p:nvPicPr>
          <p:cNvPr id="10" name="Content Placeholder 10">
            <a:extLst>
              <a:ext uri="{FF2B5EF4-FFF2-40B4-BE49-F238E27FC236}">
                <a16:creationId xmlns:a16="http://schemas.microsoft.com/office/drawing/2014/main" id="{BDDFC830-574D-79C7-544E-026A2E301E9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5854" r="24128" b="3"/>
          <a:stretch/>
        </p:blipFill>
        <p:spPr>
          <a:xfrm>
            <a:off x="7903029" y="1825625"/>
            <a:ext cx="3450771" cy="4297680"/>
          </a:xfrm>
          <a:noFill/>
          <a:effectLst>
            <a:softEdge rad="317500"/>
          </a:effectLst>
          <a:scene3d>
            <a:camera prst="obliqueTopRight"/>
            <a:lightRig rig="threePt" dir="t"/>
          </a:scene3d>
        </p:spPr>
      </p:pic>
      <p:sp>
        <p:nvSpPr>
          <p:cNvPr id="3" name="Content Placeholder 2">
            <a:extLst>
              <a:ext uri="{FF2B5EF4-FFF2-40B4-BE49-F238E27FC236}">
                <a16:creationId xmlns:a16="http://schemas.microsoft.com/office/drawing/2014/main" id="{BF159493-820B-C21C-0CB5-EB6378FB435C}"/>
              </a:ext>
            </a:extLst>
          </p:cNvPr>
          <p:cNvSpPr>
            <a:spLocks noGrp="1"/>
          </p:cNvSpPr>
          <p:nvPr>
            <p:ph sz="half" idx="13"/>
          </p:nvPr>
        </p:nvSpPr>
        <p:spPr/>
        <p:txBody>
          <a:bodyPr>
            <a:normAutofit/>
          </a:bodyPr>
          <a:lstStyle/>
          <a:p>
            <a:r>
              <a:rPr lang="en-US" b="1" i="0" dirty="0">
                <a:solidFill>
                  <a:srgbClr val="0D0D0D"/>
                </a:solidFill>
                <a:effectLst/>
                <a:latin typeface="Avenir Next LT Pro Light (Body)"/>
              </a:rPr>
              <a:t>MQTT </a:t>
            </a:r>
            <a:r>
              <a:rPr lang="en-US" b="0" i="0" dirty="0">
                <a:solidFill>
                  <a:srgbClr val="0D0D0D"/>
                </a:solidFill>
                <a:effectLst/>
                <a:latin typeface="Avenir Next LT Pro Light (Body)"/>
              </a:rPr>
              <a:t>(</a:t>
            </a:r>
            <a:r>
              <a:rPr lang="en-US" b="1" i="1" dirty="0">
                <a:solidFill>
                  <a:srgbClr val="FF9413"/>
                </a:solidFill>
                <a:effectLst/>
                <a:latin typeface="Avenir Next LT Pro Light (Body)"/>
              </a:rPr>
              <a:t>M</a:t>
            </a:r>
            <a:r>
              <a:rPr lang="en-US" b="0" i="1" dirty="0">
                <a:solidFill>
                  <a:srgbClr val="0D0D0D"/>
                </a:solidFill>
                <a:effectLst/>
                <a:latin typeface="Avenir Next LT Pro Light (Body)"/>
              </a:rPr>
              <a:t>essage </a:t>
            </a:r>
            <a:r>
              <a:rPr lang="en-US" b="1" i="1" dirty="0">
                <a:solidFill>
                  <a:srgbClr val="FF9413"/>
                </a:solidFill>
                <a:effectLst/>
                <a:latin typeface="Avenir Next LT Pro Light (Body)"/>
              </a:rPr>
              <a:t>Q</a:t>
            </a:r>
            <a:r>
              <a:rPr lang="en-US" b="0" i="1" dirty="0">
                <a:solidFill>
                  <a:srgbClr val="0D0D0D"/>
                </a:solidFill>
                <a:effectLst/>
                <a:latin typeface="Avenir Next LT Pro Light (Body)"/>
              </a:rPr>
              <a:t>ueuing </a:t>
            </a:r>
            <a:r>
              <a:rPr lang="en-US" b="1" i="1" dirty="0">
                <a:solidFill>
                  <a:srgbClr val="FF9413"/>
                </a:solidFill>
                <a:effectLst/>
                <a:latin typeface="Avenir Next LT Pro Light (Body)"/>
              </a:rPr>
              <a:t>T</a:t>
            </a:r>
            <a:r>
              <a:rPr lang="en-US" b="0" i="1" dirty="0">
                <a:solidFill>
                  <a:srgbClr val="0D0D0D"/>
                </a:solidFill>
                <a:effectLst/>
                <a:latin typeface="Avenir Next LT Pro Light (Body)"/>
              </a:rPr>
              <a:t>elemetry </a:t>
            </a:r>
            <a:r>
              <a:rPr lang="en-US" b="0" i="1" dirty="0">
                <a:solidFill>
                  <a:srgbClr val="FF9413"/>
                </a:solidFill>
                <a:effectLst/>
                <a:latin typeface="Avenir Next LT Pro Light (Body)"/>
              </a:rPr>
              <a:t>T</a:t>
            </a:r>
            <a:r>
              <a:rPr lang="en-US" b="0" i="1" dirty="0">
                <a:solidFill>
                  <a:srgbClr val="0D0D0D"/>
                </a:solidFill>
                <a:effectLst/>
                <a:latin typeface="Avenir Next LT Pro Light (Body)"/>
              </a:rPr>
              <a:t>ransport</a:t>
            </a:r>
            <a:r>
              <a:rPr lang="en-US" b="0" i="0" dirty="0">
                <a:solidFill>
                  <a:srgbClr val="0D0D0D"/>
                </a:solidFill>
                <a:effectLst/>
                <a:latin typeface="Avenir Next LT Pro Light (Body)"/>
              </a:rPr>
              <a:t>) is a </a:t>
            </a:r>
            <a:r>
              <a:rPr lang="en-US" b="1" i="1" dirty="0">
                <a:solidFill>
                  <a:srgbClr val="2BC2B4"/>
                </a:solidFill>
                <a:effectLst/>
                <a:latin typeface="Avenir Next LT Pro Light (Body)"/>
              </a:rPr>
              <a:t>lightweight messaging protocol </a:t>
            </a:r>
            <a:r>
              <a:rPr lang="en-US" b="0" i="0" dirty="0">
                <a:solidFill>
                  <a:srgbClr val="0D0D0D"/>
                </a:solidFill>
                <a:effectLst/>
                <a:latin typeface="Avenir Next LT Pro Light (Body)"/>
              </a:rPr>
              <a:t>designed for constrained devices and low-bandwidth, high-latency, or unreliable networks. It is commonly used for </a:t>
            </a:r>
            <a:r>
              <a:rPr lang="en-US" b="1" i="1" dirty="0">
                <a:solidFill>
                  <a:srgbClr val="2BC2B4"/>
                </a:solidFill>
                <a:effectLst/>
                <a:latin typeface="Avenir Next LT Pro Light (Body)"/>
              </a:rPr>
              <a:t>m</a:t>
            </a:r>
            <a:r>
              <a:rPr lang="en-US" b="0" i="1" dirty="0">
                <a:solidFill>
                  <a:srgbClr val="0D0D0D"/>
                </a:solidFill>
                <a:effectLst/>
                <a:latin typeface="Avenir Next LT Pro Light (Body)"/>
              </a:rPr>
              <a:t>achine-</a:t>
            </a:r>
            <a:r>
              <a:rPr lang="en-US" b="0" i="1" dirty="0">
                <a:solidFill>
                  <a:srgbClr val="2BC2B4"/>
                </a:solidFill>
                <a:effectLst/>
                <a:latin typeface="Avenir Next LT Pro Light (Body)"/>
              </a:rPr>
              <a:t>t</a:t>
            </a:r>
            <a:r>
              <a:rPr lang="en-US" b="0" i="1" dirty="0">
                <a:solidFill>
                  <a:srgbClr val="0D0D0D"/>
                </a:solidFill>
                <a:effectLst/>
                <a:latin typeface="Avenir Next LT Pro Light (Body)"/>
              </a:rPr>
              <a:t>o-</a:t>
            </a:r>
            <a:r>
              <a:rPr lang="en-US" b="1" i="1" dirty="0">
                <a:solidFill>
                  <a:srgbClr val="2BC2B4"/>
                </a:solidFill>
                <a:effectLst/>
                <a:latin typeface="Avenir Next LT Pro Light (Body)"/>
              </a:rPr>
              <a:t>m</a:t>
            </a:r>
            <a:r>
              <a:rPr lang="en-US" b="0" i="1" dirty="0">
                <a:solidFill>
                  <a:srgbClr val="0D0D0D"/>
                </a:solidFill>
                <a:effectLst/>
                <a:latin typeface="Avenir Next LT Pro Light (Body)"/>
              </a:rPr>
              <a:t>achine (</a:t>
            </a:r>
            <a:r>
              <a:rPr lang="en-US" b="1" i="1" dirty="0">
                <a:solidFill>
                  <a:srgbClr val="2BC2B4"/>
                </a:solidFill>
                <a:effectLst/>
                <a:latin typeface="Avenir Next LT Pro Light (Body)"/>
              </a:rPr>
              <a:t>M2M</a:t>
            </a:r>
            <a:r>
              <a:rPr lang="en-US" b="0" i="0" dirty="0">
                <a:solidFill>
                  <a:srgbClr val="0D0D0D"/>
                </a:solidFill>
                <a:effectLst/>
                <a:latin typeface="Avenir Next LT Pro Light (Body)"/>
              </a:rPr>
              <a:t>) communication in the Internet of Things (IoT) and other scenarios where a small code footprint is required.</a:t>
            </a:r>
          </a:p>
          <a:p>
            <a:pPr marL="285750" indent="-285750">
              <a:buFont typeface="Arial" panose="020B0604020202020204" pitchFamily="34" charset="0"/>
              <a:buChar char="•"/>
            </a:pPr>
            <a:r>
              <a:rPr lang="en-US" sz="2000" b="1" dirty="0">
                <a:solidFill>
                  <a:srgbClr val="FF9413"/>
                </a:solidFill>
                <a:latin typeface="+mj-lt"/>
              </a:rPr>
              <a:t>Client</a:t>
            </a:r>
          </a:p>
          <a:p>
            <a:pPr marL="285750" indent="-285750">
              <a:buFont typeface="Arial" panose="020B0604020202020204" pitchFamily="34" charset="0"/>
              <a:buChar char="•"/>
            </a:pPr>
            <a:r>
              <a:rPr lang="en-US" sz="2000" b="1" dirty="0">
                <a:solidFill>
                  <a:srgbClr val="FF9413"/>
                </a:solidFill>
                <a:latin typeface="+mj-lt"/>
              </a:rPr>
              <a:t>Broker</a:t>
            </a:r>
          </a:p>
          <a:p>
            <a:pPr marL="285750" indent="-285750">
              <a:buFont typeface="Arial" panose="020B0604020202020204" pitchFamily="34" charset="0"/>
              <a:buChar char="•"/>
            </a:pPr>
            <a:r>
              <a:rPr lang="en-US" sz="2000" b="1" dirty="0">
                <a:solidFill>
                  <a:srgbClr val="FF9413"/>
                </a:solidFill>
                <a:latin typeface="+mj-lt"/>
              </a:rPr>
              <a:t>Topic</a:t>
            </a:r>
          </a:p>
        </p:txBody>
      </p:sp>
    </p:spTree>
    <p:extLst>
      <p:ext uri="{BB962C8B-B14F-4D97-AF65-F5344CB8AC3E}">
        <p14:creationId xmlns:p14="http://schemas.microsoft.com/office/powerpoint/2010/main" val="24099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solidFill>
                  <a:srgbClr val="FF9413"/>
                </a:solidFill>
              </a:rPr>
              <a:t>MQTT Protocol</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488559"/>
            <a:ext cx="9773093" cy="4634430"/>
          </a:xfrm>
          <a:noFill/>
        </p:spPr>
        <p:txBody>
          <a:bodyPr vert="horz" lIns="91440" tIns="45720" rIns="91440" bIns="45720" rtlCol="0" anchor="t">
            <a:normAutofit/>
          </a:bodyPr>
          <a:lstStyle/>
          <a:p>
            <a:pPr marL="0" indent="0" algn="l">
              <a:buNone/>
            </a:pPr>
            <a:r>
              <a:rPr lang="en-US" sz="2000" b="1" i="0" dirty="0">
                <a:solidFill>
                  <a:srgbClr val="FF9413"/>
                </a:solidFill>
                <a:effectLst/>
                <a:latin typeface="+mj-lt"/>
              </a:rPr>
              <a:t>The MQTT protocol  main components:</a:t>
            </a:r>
          </a:p>
          <a:p>
            <a:pPr algn="l">
              <a:buFont typeface="+mj-lt"/>
              <a:buAutoNum type="arabicPeriod"/>
            </a:pPr>
            <a:r>
              <a:rPr lang="en-US" sz="2000" b="1" i="0" dirty="0">
                <a:solidFill>
                  <a:srgbClr val="4D90EF"/>
                </a:solidFill>
                <a:effectLst/>
                <a:latin typeface="Tw Cen MT (Headings)"/>
              </a:rPr>
              <a:t>Client</a:t>
            </a:r>
            <a:r>
              <a:rPr lang="en-US" sz="2000" b="0" i="0" dirty="0">
                <a:solidFill>
                  <a:srgbClr val="4D90EF"/>
                </a:solidFill>
                <a:effectLst/>
                <a:latin typeface="Tw Cen MT (Headings)"/>
              </a:rPr>
              <a:t>:</a:t>
            </a:r>
            <a:r>
              <a:rPr lang="en-US" sz="2000" b="0" i="0" dirty="0">
                <a:solidFill>
                  <a:srgbClr val="0D0D0D"/>
                </a:solidFill>
                <a:effectLst/>
                <a:latin typeface="Tw Cen MT (Headings)"/>
              </a:rPr>
              <a:t> </a:t>
            </a:r>
            <a:r>
              <a:rPr lang="en-US" sz="1600" b="0" i="0" dirty="0">
                <a:solidFill>
                  <a:srgbClr val="0D0D0D"/>
                </a:solidFill>
                <a:effectLst/>
                <a:latin typeface="Avenir Next LT Pro Light (Body)"/>
              </a:rPr>
              <a:t>The client is any device or application that connects to an </a:t>
            </a:r>
            <a:r>
              <a:rPr lang="en-US" sz="1600" b="0" i="0" dirty="0">
                <a:solidFill>
                  <a:srgbClr val="E76F00"/>
                </a:solidFill>
                <a:effectLst/>
                <a:latin typeface="Avenir Next LT Pro Light (Body)"/>
              </a:rPr>
              <a:t>MQTT</a:t>
            </a:r>
            <a:r>
              <a:rPr lang="en-US" sz="1600" b="0" i="0" dirty="0">
                <a:solidFill>
                  <a:srgbClr val="0D0D0D"/>
                </a:solidFill>
                <a:effectLst/>
                <a:latin typeface="Avenir Next LT Pro Light (Body)"/>
              </a:rPr>
              <a:t> broker </a:t>
            </a:r>
            <a:r>
              <a:rPr lang="en-US" sz="1600" b="1" i="1" dirty="0">
                <a:solidFill>
                  <a:srgbClr val="87C527"/>
                </a:solidFill>
                <a:effectLst/>
                <a:latin typeface="Avenir Next LT Pro Light (Body)"/>
              </a:rPr>
              <a:t>to publish messages, subscribe to topics</a:t>
            </a:r>
            <a:r>
              <a:rPr lang="en-US" sz="1600" b="0" i="0" dirty="0">
                <a:solidFill>
                  <a:srgbClr val="0D0D0D"/>
                </a:solidFill>
                <a:effectLst/>
                <a:latin typeface="Avenir Next LT Pro Light (Body)"/>
              </a:rPr>
              <a:t>, or both. Clients can be publishers, subscribers, or both, depending on their role in the messaging system.</a:t>
            </a:r>
          </a:p>
          <a:p>
            <a:pPr algn="l">
              <a:buFont typeface="+mj-lt"/>
              <a:buAutoNum type="arabicPeriod"/>
            </a:pPr>
            <a:r>
              <a:rPr lang="en-US" sz="2000" b="1" i="0" dirty="0">
                <a:solidFill>
                  <a:srgbClr val="4D90EF"/>
                </a:solidFill>
                <a:effectLst/>
                <a:latin typeface="+mj-lt"/>
              </a:rPr>
              <a:t>Broker</a:t>
            </a:r>
            <a:r>
              <a:rPr lang="en-US" sz="2000" b="0" i="0" dirty="0">
                <a:solidFill>
                  <a:srgbClr val="4D90EF"/>
                </a:solidFill>
                <a:effectLst/>
                <a:latin typeface="+mj-lt"/>
              </a:rPr>
              <a:t>: </a:t>
            </a:r>
            <a:r>
              <a:rPr lang="en-US" sz="1600" b="0" i="0" dirty="0">
                <a:solidFill>
                  <a:srgbClr val="0D0D0D"/>
                </a:solidFill>
                <a:effectLst/>
                <a:latin typeface="Avenir Next LT Pro Light (Body)"/>
              </a:rPr>
              <a:t>The broker is a server that acts as an intermediary between </a:t>
            </a:r>
            <a:r>
              <a:rPr lang="en-US" sz="1600" b="0" i="0" dirty="0">
                <a:solidFill>
                  <a:srgbClr val="E76F00"/>
                </a:solidFill>
                <a:effectLst/>
                <a:latin typeface="Avenir Next LT Pro Light (Body)"/>
              </a:rPr>
              <a:t>MQTT</a:t>
            </a:r>
            <a:r>
              <a:rPr lang="en-US" sz="1600" b="0" i="0" dirty="0">
                <a:solidFill>
                  <a:srgbClr val="0D0D0D"/>
                </a:solidFill>
                <a:effectLst/>
                <a:latin typeface="Avenir Next LT Pro Light (Body)"/>
              </a:rPr>
              <a:t> clients. </a:t>
            </a:r>
            <a:r>
              <a:rPr lang="en-US" sz="1600" b="1" i="1" dirty="0">
                <a:solidFill>
                  <a:srgbClr val="87C527"/>
                </a:solidFill>
                <a:effectLst/>
                <a:latin typeface="Avenir Next LT Pro Light (Body)"/>
              </a:rPr>
              <a:t>It receives messages published by clients and routes them to the appropriate subscribers based on their subscriptions</a:t>
            </a:r>
            <a:r>
              <a:rPr lang="en-US" sz="1600" b="1" i="1" dirty="0">
                <a:solidFill>
                  <a:srgbClr val="4D90EF"/>
                </a:solidFill>
                <a:effectLst/>
                <a:latin typeface="Avenir Next LT Pro Light (Body)"/>
              </a:rPr>
              <a:t>. </a:t>
            </a:r>
            <a:r>
              <a:rPr lang="en-US" sz="1600" b="0" i="0" dirty="0">
                <a:solidFill>
                  <a:srgbClr val="0D0D0D"/>
                </a:solidFill>
                <a:effectLst/>
                <a:latin typeface="Avenir Next LT Pro Light (Body)"/>
              </a:rPr>
              <a:t>The broker also manages client connections, authentication, and security policies. Multiple clients can connect to the same broker, enabling communication between devices or applications even if they are not directly connected to each other.</a:t>
            </a:r>
          </a:p>
          <a:p>
            <a:pPr algn="l">
              <a:buFont typeface="+mj-lt"/>
              <a:buAutoNum type="arabicPeriod"/>
            </a:pPr>
            <a:r>
              <a:rPr lang="en-US" sz="2000" b="1" i="0" dirty="0">
                <a:solidFill>
                  <a:srgbClr val="4D90EF"/>
                </a:solidFill>
                <a:effectLst/>
                <a:latin typeface="+mj-lt"/>
              </a:rPr>
              <a:t>Topic</a:t>
            </a:r>
            <a:r>
              <a:rPr lang="en-US" sz="2000" b="0" i="0" dirty="0">
                <a:solidFill>
                  <a:srgbClr val="4D90EF"/>
                </a:solidFill>
                <a:effectLst/>
                <a:latin typeface="+mj-lt"/>
              </a:rPr>
              <a:t>: </a:t>
            </a:r>
            <a:r>
              <a:rPr lang="en-US" sz="1600" b="0" i="0" dirty="0">
                <a:solidFill>
                  <a:srgbClr val="0D0D0D"/>
                </a:solidFill>
                <a:effectLst/>
                <a:latin typeface="Avenir Next LT Pro Light (Body)"/>
              </a:rPr>
              <a:t>Topics are hierarchical identifiers used to categorize messages in the </a:t>
            </a:r>
            <a:r>
              <a:rPr lang="en-US" sz="1600" b="0" i="0" dirty="0">
                <a:solidFill>
                  <a:srgbClr val="E76F00"/>
                </a:solidFill>
                <a:effectLst/>
                <a:latin typeface="Avenir Next LT Pro Light (Body)"/>
              </a:rPr>
              <a:t>MQTT </a:t>
            </a:r>
            <a:r>
              <a:rPr lang="en-US" sz="1600" b="0" i="0" dirty="0">
                <a:solidFill>
                  <a:srgbClr val="0D0D0D"/>
                </a:solidFill>
                <a:effectLst/>
                <a:latin typeface="Avenir Next LT Pro Light (Body)"/>
              </a:rPr>
              <a:t>system. </a:t>
            </a:r>
            <a:r>
              <a:rPr lang="en-US" sz="1600" b="1" i="1" dirty="0">
                <a:solidFill>
                  <a:srgbClr val="87C527"/>
                </a:solidFill>
                <a:effectLst/>
                <a:latin typeface="Avenir Next LT Pro Light (Body)"/>
              </a:rPr>
              <a:t>Publishers assign messages to specific topics when they publish them, and subscribers specify which topics they are interested in receiving messages from. </a:t>
            </a:r>
            <a:r>
              <a:rPr lang="en-US" sz="1600" b="0" i="0" dirty="0">
                <a:solidFill>
                  <a:srgbClr val="0D0D0D"/>
                </a:solidFill>
                <a:effectLst/>
                <a:latin typeface="Avenir Next LT Pro Light (Body)"/>
              </a:rPr>
              <a:t>Topics are represented as strings delimited by forward slashes ("/"), and they can have multiple levels of hierarchy (e.g., "sensors/temperature", "devices/+/status").</a:t>
            </a:r>
          </a:p>
          <a:p>
            <a:endParaRPr lang="en-US" sz="1600" dirty="0">
              <a:latin typeface="Avenir Next LT Pro Light (Body)"/>
            </a:endParaRPr>
          </a:p>
        </p:txBody>
      </p:sp>
    </p:spTree>
    <p:extLst>
      <p:ext uri="{BB962C8B-B14F-4D97-AF65-F5344CB8AC3E}">
        <p14:creationId xmlns:p14="http://schemas.microsoft.com/office/powerpoint/2010/main" val="36666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56930" y="736110"/>
            <a:ext cx="10515600" cy="1472974"/>
          </a:xfrm>
        </p:spPr>
        <p:txBody>
          <a:bodyPr anchor="ctr">
            <a:normAutofit/>
          </a:bodyPr>
          <a:lstStyle/>
          <a:p>
            <a:r>
              <a:rPr lang="en-US" dirty="0">
                <a:solidFill>
                  <a:srgbClr val="87C527"/>
                </a:solidFill>
              </a:rPr>
              <a:t>Social media App</a:t>
            </a:r>
          </a:p>
        </p:txBody>
      </p:sp>
      <p:pic>
        <p:nvPicPr>
          <p:cNvPr id="6" name="Graphic 5">
            <a:extLst>
              <a:ext uri="{FF2B5EF4-FFF2-40B4-BE49-F238E27FC236}">
                <a16:creationId xmlns:a16="http://schemas.microsoft.com/office/drawing/2014/main" id="{50B62E90-61D2-F5B3-84BA-01A11694EF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4730" y="2209084"/>
            <a:ext cx="4642313" cy="2439832"/>
          </a:xfrm>
          <a:prstGeom prst="rect">
            <a:avLst/>
          </a:prstGeom>
        </p:spPr>
      </p:pic>
      <p:sp>
        <p:nvSpPr>
          <p:cNvPr id="7" name="Content Placeholder 2">
            <a:extLst>
              <a:ext uri="{FF2B5EF4-FFF2-40B4-BE49-F238E27FC236}">
                <a16:creationId xmlns:a16="http://schemas.microsoft.com/office/drawing/2014/main" id="{7C919A32-33E9-0C4E-0A4E-8B3CACA09BBA}"/>
              </a:ext>
            </a:extLst>
          </p:cNvPr>
          <p:cNvSpPr txBox="1">
            <a:spLocks/>
          </p:cNvSpPr>
          <p:nvPr/>
        </p:nvSpPr>
        <p:spPr>
          <a:xfrm>
            <a:off x="1056930" y="2122714"/>
            <a:ext cx="4739680" cy="1930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The super social media app  is developed with native </a:t>
            </a:r>
            <a:r>
              <a:rPr lang="en-US" sz="2000" b="1" dirty="0">
                <a:solidFill>
                  <a:srgbClr val="E76F00"/>
                </a:solidFill>
              </a:rPr>
              <a:t>Java</a:t>
            </a:r>
            <a:r>
              <a:rPr lang="en-US" sz="2000" b="1" dirty="0"/>
              <a:t> Android application </a:t>
            </a:r>
          </a:p>
          <a:p>
            <a:r>
              <a:rPr lang="en-US" sz="2000" b="1" dirty="0"/>
              <a:t>Enhancement support from </a:t>
            </a:r>
            <a:r>
              <a:rPr lang="en-US" sz="2000" b="1" dirty="0">
                <a:solidFill>
                  <a:schemeClr val="accent2">
                    <a:lumMod val="75000"/>
                  </a:schemeClr>
                </a:solidFill>
              </a:rPr>
              <a:t>C</a:t>
            </a:r>
            <a:r>
              <a:rPr lang="en-US" sz="2000" b="1" dirty="0"/>
              <a:t> and </a:t>
            </a:r>
            <a:r>
              <a:rPr lang="en-US" sz="2000" b="1" dirty="0">
                <a:solidFill>
                  <a:schemeClr val="accent2">
                    <a:lumMod val="75000"/>
                  </a:schemeClr>
                </a:solidFill>
              </a:rPr>
              <a:t>python</a:t>
            </a:r>
            <a:r>
              <a:rPr lang="en-US" sz="2000" b="1" dirty="0"/>
              <a:t>.</a:t>
            </a:r>
            <a:endParaRPr lang="en-US" sz="2000" dirty="0"/>
          </a:p>
        </p:txBody>
      </p:sp>
    </p:spTree>
    <p:extLst>
      <p:ext uri="{BB962C8B-B14F-4D97-AF65-F5344CB8AC3E}">
        <p14:creationId xmlns:p14="http://schemas.microsoft.com/office/powerpoint/2010/main" val="31196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{6F21F8D3-9BF1-4869-9EE1-4032DFFAD90C}tf78504181_win32</Template>
  <TotalTime>1789</TotalTime>
  <Words>871</Words>
  <Application>Microsoft Office PowerPoint</Application>
  <PresentationFormat>Widescreen</PresentationFormat>
  <Paragraphs>95</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Avenir Next LT Pro Light (Body)</vt:lpstr>
      <vt:lpstr>Tw Cen MT (Headings)</vt:lpstr>
      <vt:lpstr>Aptos</vt:lpstr>
      <vt:lpstr>Arial</vt:lpstr>
      <vt:lpstr>Avenir Next LT Pro</vt:lpstr>
      <vt:lpstr>Avenir Next LT Pro Light</vt:lpstr>
      <vt:lpstr>Calibri</vt:lpstr>
      <vt:lpstr>Tw Cen MT</vt:lpstr>
      <vt:lpstr>Wingdings</vt:lpstr>
      <vt:lpstr>Custom</vt:lpstr>
      <vt:lpstr>Social Media App by Brian Barnabas Langay </vt:lpstr>
      <vt:lpstr>Contents</vt:lpstr>
      <vt:lpstr>Why Social Media ?</vt:lpstr>
      <vt:lpstr>Introduction</vt:lpstr>
      <vt:lpstr>What’s included (Features)</vt:lpstr>
      <vt:lpstr>Chat with Networking</vt:lpstr>
      <vt:lpstr>MQTT</vt:lpstr>
      <vt:lpstr>MQTT Protocol</vt:lpstr>
      <vt:lpstr>Social media App</vt:lpstr>
      <vt:lpstr>Chat system</vt:lpstr>
      <vt:lpstr>MQTT + Data (DB)</vt:lpstr>
      <vt:lpstr>Network Architecture </vt:lpstr>
      <vt:lpstr>Data Distribution  </vt:lpstr>
      <vt:lpstr>App  preview</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App by Brian Barnabas Langay</dc:title>
  <dc:creator>Brian Langay</dc:creator>
  <cp:lastModifiedBy>LemonTree</cp:lastModifiedBy>
  <cp:revision>8</cp:revision>
  <dcterms:created xsi:type="dcterms:W3CDTF">2024-03-14T09:47:25Z</dcterms:created>
  <dcterms:modified xsi:type="dcterms:W3CDTF">2024-03-22T02:35:36Z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