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Lexen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6BAB64-67B3-4AB9-AC2D-DE1DF1DC6065}">
  <a:tblStyle styleId="{B36BAB64-67B3-4AB9-AC2D-DE1DF1DC60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exend-regular.fntdata"/><Relationship Id="rId25" Type="http://schemas.openxmlformats.org/officeDocument/2006/relationships/font" Target="fonts/Roboto-boldItalic.fntdata"/><Relationship Id="rId27" Type="http://schemas.openxmlformats.org/officeDocument/2006/relationships/font" Target="fonts/Lexen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08d3e6a5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08d3e6a5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0c92f7d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0c92f7d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0631ede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0631ede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0631ede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0631ede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08d3e6a58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08d3e6a58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eed38815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eed38815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eed3881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eed3881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eed3881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eed3881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eed3881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eed3881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eed38815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eed38815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f6e5d5f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f6e5d5f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eed38815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eed3881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242006298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242006298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f6e5d5f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f6e5d5f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5.jpg"/><Relationship Id="rId5" Type="http://schemas.openxmlformats.org/officeDocument/2006/relationships/image" Target="../media/image3.jpg"/><Relationship Id="rId6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8" y="463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Animal Classifier 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2704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exend"/>
                <a:ea typeface="Lexend"/>
                <a:cs typeface="Lexend"/>
                <a:sym typeface="Lexend"/>
              </a:rPr>
              <a:t>By: Drew Wheeler, Brian Lee , Carlos Escudero, Hunter Evans, Robert Zheng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 Model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Created a model containing 7 layers of size 100, 100, 50, 50, 40, 20, 10.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Chose ReLu for </a:t>
            </a:r>
            <a:r>
              <a:rPr b="1" lang="en"/>
              <a:t>Activation</a:t>
            </a:r>
            <a:r>
              <a:rPr lang="en"/>
              <a:t> and Adam for </a:t>
            </a:r>
            <a:r>
              <a:rPr b="1" lang="en"/>
              <a:t>Solver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Gave an </a:t>
            </a:r>
            <a:r>
              <a:rPr lang="en"/>
              <a:t>initial </a:t>
            </a:r>
            <a:r>
              <a:rPr b="1" lang="en"/>
              <a:t>Regularization</a:t>
            </a:r>
            <a:r>
              <a:rPr lang="en"/>
              <a:t> (ɑ) of 0.0001 and </a:t>
            </a:r>
            <a:r>
              <a:rPr b="1" lang="en"/>
              <a:t>Maximal number of iterations</a:t>
            </a:r>
            <a:r>
              <a:rPr lang="en"/>
              <a:t> of 200.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Values were chosen somewhat arbitrarily, with some being the defaults.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50" y="2990550"/>
            <a:ext cx="5763799" cy="177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SVM/DNN Model Metrics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Area Under Curve (AUC)</a:t>
            </a:r>
            <a:r>
              <a:rPr lang="en"/>
              <a:t>: Measurement of the quality of the model’s predictions.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Classification Accuracy (CA)</a:t>
            </a:r>
            <a:r>
              <a:rPr lang="en"/>
              <a:t>: Percentage of correct classifications out of all classifications made.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F1 Score (F1)</a:t>
            </a:r>
            <a:r>
              <a:rPr lang="en"/>
              <a:t>: Harmonic mean of precision and recall.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Precision (Prec)</a:t>
            </a:r>
            <a:r>
              <a:rPr lang="en"/>
              <a:t>: Percentage of TP out of all positive classifications (TP+FP).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Recall</a:t>
            </a:r>
            <a:r>
              <a:rPr lang="en"/>
              <a:t>: </a:t>
            </a:r>
            <a:r>
              <a:rPr lang="en"/>
              <a:t>Percentage</a:t>
            </a:r>
            <a:r>
              <a:rPr lang="en"/>
              <a:t> of TP out of all actual positives (TP+FN).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Matthews Correlation Coefficient (MCC)</a:t>
            </a:r>
            <a:r>
              <a:rPr lang="en"/>
              <a:t>: Secondary metric best used for unbalanced classification problems.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metrics generated using Orange.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 Model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844925"/>
            <a:ext cx="1875000" cy="3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Testing on Test Data</a:t>
            </a:r>
            <a:endParaRPr sz="1400"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41750"/>
            <a:ext cx="429577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875" y="1882075"/>
            <a:ext cx="4057650" cy="1847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4"/>
          <p:cNvGraphicFramePr/>
          <p:nvPr/>
        </p:nvGraphicFramePr>
        <p:xfrm>
          <a:off x="311700" y="1151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{B36BAB64-67B3-4AB9-AC2D-DE1DF1DC6065}</a:tableStyleId>
              </a:tblPr>
              <a:tblGrid>
                <a:gridCol w="1195050"/>
                <a:gridCol w="1195050"/>
                <a:gridCol w="1195050"/>
                <a:gridCol w="1195050"/>
                <a:gridCol w="1195050"/>
                <a:gridCol w="1195050"/>
                <a:gridCol w="1195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Model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AUC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F1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Prec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Recall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MCC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Neur. Net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0.995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0.995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0.995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0.995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0.993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 Model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75" y="1919675"/>
            <a:ext cx="4036200" cy="18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831" y="1919663"/>
            <a:ext cx="3947144" cy="183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432975" y="865475"/>
            <a:ext cx="2633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Model Testing on Validation Data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8" name="Google Shape;178;p25"/>
          <p:cNvGraphicFramePr/>
          <p:nvPr/>
        </p:nvGraphicFramePr>
        <p:xfrm>
          <a:off x="432988" y="1170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{B36BAB64-67B3-4AB9-AC2D-DE1DF1DC6065}</a:tableStyleId>
              </a:tblPr>
              <a:tblGrid>
                <a:gridCol w="1178425"/>
                <a:gridCol w="1178425"/>
                <a:gridCol w="1178425"/>
                <a:gridCol w="1178425"/>
                <a:gridCol w="1178425"/>
                <a:gridCol w="1178425"/>
                <a:gridCol w="11784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Model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AUC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F1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Prec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Recall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MCC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Neur. Net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0.993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0.993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0.993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0.993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0.991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Comparison of Models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was found that both models performed similarly after training them with the given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SVM performed worse overall, even after tuning, but the difference was negligible.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SVM took less time to train, meaning parameter tweaking could be done at a faster rate.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Further optimizations may be possible with the DNN, but rate of returns for improvement is severely diminished.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400625" y="179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Lexend"/>
                <a:ea typeface="Lexend"/>
                <a:cs typeface="Lexend"/>
                <a:sym typeface="Lexend"/>
              </a:rPr>
              <a:t>QUESTIONS?</a:t>
            </a:r>
            <a:endParaRPr b="1" sz="48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700" y="73975"/>
            <a:ext cx="6719575" cy="18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75" y="2758125"/>
            <a:ext cx="6214025" cy="19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799450" y="146750"/>
            <a:ext cx="3545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Topic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41275" y="1255925"/>
            <a:ext cx="475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Animal Classification Agent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Given image, it will tell you what animal 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Motivation: We wanted to gauge performance between two models for a classification problem. 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775" y="1007388"/>
            <a:ext cx="3545101" cy="26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Data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44750" y="1234150"/>
            <a:ext cx="450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Kaggle 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Dataset contains 4000 total images 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Buffalo, elephant, rhino, and zebra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Augmented data to better train model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exend"/>
              <a:buChar char="-"/>
            </a:pPr>
            <a:r>
              <a:rPr lang="en" sz="16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Ex: black and white</a:t>
            </a:r>
            <a:endParaRPr sz="16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350" y="1101125"/>
            <a:ext cx="2003100" cy="13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4450" y="1101125"/>
            <a:ext cx="2032975" cy="13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1350" y="2453050"/>
            <a:ext cx="2003100" cy="1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4450" y="2453050"/>
            <a:ext cx="2032975" cy="1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2787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Algorithms 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138050"/>
            <a:ext cx="472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DNN (Deep Neural Network)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Multi-layered neural network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Layers sequentially transform input data into an abstract representation.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Deep networks extract features better 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Several layers increases computational complexity of DNNs over standard ANNs.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SVM (support vector machine)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Vectors of features plotted as data points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Line/hyperplane that </a:t>
            </a: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separates</a:t>
            </a: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different groups of data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Goal = maximize margin so distinction is clear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Orange used to apply </a:t>
            </a: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algorithms 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975" y="2638250"/>
            <a:ext cx="2148375" cy="21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800" y="1189200"/>
            <a:ext cx="3977775" cy="9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8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Preprocessing The Data 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44600" y="980775"/>
            <a:ext cx="412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Python script to put images in csv file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Import csv file 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Differences in SVM vs DNN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Image embedding powered by Inception v3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Uses CNN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Turns images into a vector of features/numbers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Split data into training and testing data set 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Split test data again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35763"/>
            <a:ext cx="4296701" cy="16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750" y="2642287"/>
            <a:ext cx="4267200" cy="20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247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latin typeface="Lexend"/>
                <a:ea typeface="Lexend"/>
                <a:cs typeface="Lexend"/>
                <a:sym typeface="Lexend"/>
              </a:rPr>
              <a:t>Pre-Tuning SVM Evaluation</a:t>
            </a:r>
            <a:endParaRPr sz="2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-205725" y="3628350"/>
            <a:ext cx="84345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9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"/>
              <a:buFont typeface="Lexend"/>
              <a:buChar char="-"/>
            </a:pPr>
            <a:r>
              <a:rPr lang="en" sz="106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Final result of testing the model on </a:t>
            </a:r>
            <a:r>
              <a:rPr b="1" lang="en" sz="106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validation</a:t>
            </a:r>
            <a:r>
              <a:rPr b="1" lang="en" sz="106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data </a:t>
            </a:r>
            <a:r>
              <a:rPr lang="en" sz="106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before model tuning</a:t>
            </a:r>
            <a:endParaRPr sz="106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59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"/>
              <a:buFont typeface="Lexend"/>
              <a:buChar char="-"/>
            </a:pPr>
            <a:r>
              <a:rPr lang="en" sz="106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Explanation of the figure {talk about model tuning (default values), table, Conf Matrix}</a:t>
            </a:r>
            <a:endParaRPr sz="106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59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"/>
              <a:buFont typeface="Lexend"/>
              <a:buChar char="-"/>
            </a:pPr>
            <a:r>
              <a:rPr lang="en" sz="106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Default Model Tuning {Default Values (C = 1.00, Numerical tolerance = 0.0001, Iteration limit = 100)}</a:t>
            </a:r>
            <a:endParaRPr sz="106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75" y="855600"/>
            <a:ext cx="6067451" cy="24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247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latin typeface="Lexend"/>
                <a:ea typeface="Lexend"/>
                <a:cs typeface="Lexend"/>
                <a:sym typeface="Lexend"/>
              </a:rPr>
              <a:t>Pre-Tuning SVM Evaluation</a:t>
            </a:r>
            <a:endParaRPr sz="2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-205725" y="3628350"/>
            <a:ext cx="84345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9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"/>
              <a:buFont typeface="Lexend"/>
              <a:buChar char="-"/>
            </a:pPr>
            <a:r>
              <a:rPr lang="en" sz="106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Final result of testing the model on </a:t>
            </a:r>
            <a:r>
              <a:rPr b="1" lang="en" sz="106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test</a:t>
            </a:r>
            <a:r>
              <a:rPr b="1" lang="en" sz="106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data </a:t>
            </a:r>
            <a:r>
              <a:rPr lang="en" sz="106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before model tuning</a:t>
            </a:r>
            <a:endParaRPr sz="106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59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"/>
              <a:buFont typeface="Lexend"/>
              <a:buChar char="-"/>
            </a:pPr>
            <a:r>
              <a:rPr lang="en" sz="106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Explanation of the figure {talk about model tuning (default values), table, Conf Matrix}</a:t>
            </a:r>
            <a:endParaRPr sz="106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59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"/>
              <a:buFont typeface="Lexend"/>
              <a:buChar char="-"/>
            </a:pPr>
            <a:r>
              <a:rPr lang="en" sz="106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Default Model Tuning {Default Values (C = 1.00, Numerical tolerance = 0.0001, Iteration limit = 100)}</a:t>
            </a:r>
            <a:endParaRPr sz="106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550" y="855600"/>
            <a:ext cx="6120906" cy="246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209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Post-Tuning SVM Evaluation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-193075" y="3798275"/>
            <a:ext cx="83253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F</a:t>
            </a: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inal result of testing the model on </a:t>
            </a:r>
            <a:r>
              <a:rPr b="1"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validation data</a:t>
            </a: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after model tuning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Explanation about the figure </a:t>
            </a: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{talk about model tuning (increased values), table, Conf Matrix}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Model Tuning {Tuned Values (C = 2.00, Numerical tolerance = 1.0000, Iteration limit = 1000)}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Difference {did produce higher accuracy (reduction of errors) but negligible difference}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925" y="969400"/>
            <a:ext cx="6654160" cy="267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209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Post-Tuning SVM Evaluation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-193075" y="3798275"/>
            <a:ext cx="83253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Final result of testing the model on </a:t>
            </a:r>
            <a:r>
              <a:rPr b="1"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test</a:t>
            </a:r>
            <a:r>
              <a:rPr b="1"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data</a:t>
            </a: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after model tuning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Explanation about the figure {talk about model tuning (increased values), table, Conf Matrix}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Model Tuning {Tuned Values (C = 2.00, Numerical tolerance = 1.0000, Iteration limit = 1000)}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-"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Difference {did produce higher accuracy (reduction of errors) but negligible difference}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000" y="817000"/>
            <a:ext cx="6734011" cy="26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