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2" r:id="rId4"/>
    <p:sldId id="259" r:id="rId5"/>
    <p:sldId id="260" r:id="rId6"/>
    <p:sldId id="263" r:id="rId7"/>
    <p:sldId id="264" r:id="rId8"/>
    <p:sldId id="265" r:id="rId9"/>
    <p:sldId id="266" r:id="rId10"/>
    <p:sldId id="267" r:id="rId11"/>
    <p:sldId id="268" r:id="rId12"/>
    <p:sldId id="269" r:id="rId13"/>
    <p:sldId id="271"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71" autoAdjust="0"/>
  </p:normalViewPr>
  <p:slideViewPr>
    <p:cSldViewPr snapToGrid="0" snapToObjects="1">
      <p:cViewPr varScale="1">
        <p:scale>
          <a:sx n="104" d="100"/>
          <a:sy n="104" d="100"/>
        </p:scale>
        <p:origin x="-198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24739-3BD9-BD41-ADC6-256603A819DE}" type="datetimeFigureOut">
              <a:rPr lang="en-US" smtClean="0"/>
              <a:t>1/4/14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8ABF2E-7251-3243-ADFC-BDF2A1AC8669}" type="slidenum">
              <a:rPr lang="en-US" smtClean="0"/>
              <a:t>‹#›</a:t>
            </a:fld>
            <a:endParaRPr lang="en-US"/>
          </a:p>
        </p:txBody>
      </p:sp>
    </p:spTree>
    <p:extLst>
      <p:ext uri="{BB962C8B-B14F-4D97-AF65-F5344CB8AC3E}">
        <p14:creationId xmlns:p14="http://schemas.microsoft.com/office/powerpoint/2010/main" val="21152429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my name is Brian Long and the title of my talk today is “Working With Street Addresses” You can also find me at any of these popular hangouts</a:t>
            </a:r>
            <a:r>
              <a:rPr lang="en-US" baseline="0" dirty="0" smtClean="0"/>
              <a:t>.</a:t>
            </a:r>
          </a:p>
          <a:p>
            <a:endParaRPr lang="en-US" baseline="0" dirty="0" smtClean="0"/>
          </a:p>
          <a:p>
            <a:r>
              <a:rPr lang="en-US" baseline="0" dirty="0" smtClean="0"/>
              <a:t>My company crawls the web reading real estate advertisements. We process millions of street </a:t>
            </a:r>
            <a:r>
              <a:rPr lang="en-US" baseline="0" smtClean="0"/>
              <a:t>addresses each year.</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1</a:t>
            </a:fld>
            <a:endParaRPr lang="en-US"/>
          </a:p>
        </p:txBody>
      </p:sp>
    </p:spTree>
    <p:extLst>
      <p:ext uri="{BB962C8B-B14F-4D97-AF65-F5344CB8AC3E}">
        <p14:creationId xmlns:p14="http://schemas.microsoft.com/office/powerpoint/2010/main" val="1951817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Ignoring</a:t>
            </a:r>
            <a:r>
              <a:rPr lang="en-US" baseline="0" dirty="0" smtClean="0"/>
              <a:t> the check digit, here is the full delivery point bar code for Wikipedia. 33701 is the ZIP code, 4313 is the +4 code, and </a:t>
            </a:r>
            <a:r>
              <a:rPr lang="en-US" baseline="0" dirty="0" smtClean="0"/>
              <a:t>00 is </a:t>
            </a:r>
            <a:r>
              <a:rPr lang="en-US" baseline="0" dirty="0" smtClean="0"/>
              <a:t>the delivery point </a:t>
            </a:r>
            <a:r>
              <a:rPr lang="en-US" baseline="0" dirty="0" smtClean="0"/>
              <a:t>code. </a:t>
            </a:r>
            <a:endParaRPr lang="en-US" baseline="0" dirty="0" smtClean="0"/>
          </a:p>
          <a:p>
            <a:endParaRPr lang="en-US" baseline="0" dirty="0" smtClean="0"/>
          </a:p>
          <a:p>
            <a:r>
              <a:rPr lang="en-US" baseline="0" dirty="0" smtClean="0"/>
              <a:t>Since this is a </a:t>
            </a:r>
            <a:r>
              <a:rPr lang="en-US" baseline="0" dirty="0" err="1" smtClean="0"/>
              <a:t>highrise</a:t>
            </a:r>
            <a:r>
              <a:rPr lang="en-US" baseline="0" dirty="0" smtClean="0"/>
              <a:t>, we then add the unit information to complete the final walk sequence.</a:t>
            </a:r>
          </a:p>
          <a:p>
            <a:endParaRPr lang="en-US" baseline="0" dirty="0" smtClean="0"/>
          </a:p>
          <a:p>
            <a:r>
              <a:rPr lang="en-US" baseline="0" dirty="0" smtClean="0"/>
              <a:t>Thinking back to our friend Cliff </a:t>
            </a:r>
            <a:r>
              <a:rPr lang="en-US" baseline="0" dirty="0" err="1" smtClean="0"/>
              <a:t>Clavin</a:t>
            </a:r>
            <a:r>
              <a:rPr lang="en-US" baseline="0" dirty="0" smtClean="0"/>
              <a:t>, this is how he can deliver the mail so reliably. Every day, his mail is sorted into a walk sequence based on these codes. All he needs to do is follow the addresses in the order they are sorted in his stack of mail.</a:t>
            </a:r>
          </a:p>
          <a:p>
            <a:endParaRPr lang="en-US" baseline="0" dirty="0" smtClean="0"/>
          </a:p>
          <a:p>
            <a:r>
              <a:rPr lang="en-US" baseline="0" dirty="0" smtClean="0"/>
              <a:t>I previously mentioned that it was key to understand the bar code when working with street addresses. Well it turns out that this is a …</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10</a:t>
            </a:fld>
            <a:endParaRPr lang="en-US"/>
          </a:p>
        </p:txBody>
      </p:sp>
    </p:spTree>
    <p:extLst>
      <p:ext uri="{BB962C8B-B14F-4D97-AF65-F5344CB8AC3E}">
        <p14:creationId xmlns:p14="http://schemas.microsoft.com/office/powerpoint/2010/main" val="1616845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Unique</a:t>
            </a:r>
            <a:r>
              <a:rPr lang="en-US" baseline="0" dirty="0" smtClean="0"/>
              <a:t> Key that we can use to create indexes for sorting, grouping, and search operations. Every deliverable address in the country has a unique code for sorting and delivering the mail.</a:t>
            </a:r>
          </a:p>
          <a:p>
            <a:endParaRPr lang="en-US" baseline="0" dirty="0" smtClean="0"/>
          </a:p>
          <a:p>
            <a:r>
              <a:rPr lang="en-US" baseline="0" dirty="0" smtClean="0"/>
              <a:t>Doesn’t it seem easier to work with this string sequence than the mish-mash of street addresses that we saw in the first slide?</a:t>
            </a:r>
          </a:p>
          <a:p>
            <a:endParaRPr lang="en-US" baseline="0" dirty="0" smtClean="0"/>
          </a:p>
          <a:p>
            <a:r>
              <a:rPr lang="en-US" baseline="0" dirty="0" smtClean="0"/>
              <a:t>In my systems, I create an indexed database column for this key and use it for all of our sorting, grouping, and matching operations. It is an extremely fast and accurate way to process </a:t>
            </a:r>
            <a:r>
              <a:rPr lang="en-US" baseline="0" dirty="0" smtClean="0"/>
              <a:t>street addresses</a:t>
            </a:r>
            <a:r>
              <a:rPr lang="en-US" baseline="0" dirty="0" smtClean="0"/>
              <a:t>.</a:t>
            </a:r>
          </a:p>
          <a:p>
            <a:endParaRPr lang="en-US" baseline="0" dirty="0" smtClean="0"/>
          </a:p>
          <a:p>
            <a:r>
              <a:rPr lang="en-US" baseline="0" dirty="0" smtClean="0"/>
              <a:t>The last thing to talk about is how we </a:t>
            </a:r>
            <a:r>
              <a:rPr lang="en-US" baseline="0" dirty="0" smtClean="0"/>
              <a:t>get </a:t>
            </a:r>
            <a:r>
              <a:rPr lang="en-US" baseline="0" dirty="0" smtClean="0"/>
              <a:t>the information required to create the key.</a:t>
            </a:r>
          </a:p>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11</a:t>
            </a:fld>
            <a:endParaRPr lang="en-US"/>
          </a:p>
        </p:txBody>
      </p:sp>
    </p:spTree>
    <p:extLst>
      <p:ext uri="{BB962C8B-B14F-4D97-AF65-F5344CB8AC3E}">
        <p14:creationId xmlns:p14="http://schemas.microsoft.com/office/powerpoint/2010/main" val="2640257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processing data, </a:t>
            </a:r>
            <a:r>
              <a:rPr lang="en-US" baseline="0" dirty="0" smtClean="0"/>
              <a:t>use 3</a:t>
            </a:r>
            <a:r>
              <a:rPr lang="en-US" baseline="30000" dirty="0" smtClean="0"/>
              <a:t>rd</a:t>
            </a:r>
            <a:r>
              <a:rPr lang="en-US" baseline="0" dirty="0" smtClean="0"/>
              <a:t> party data </a:t>
            </a:r>
            <a:r>
              <a:rPr lang="en-US" baseline="0" dirty="0" smtClean="0"/>
              <a:t>hygiene </a:t>
            </a:r>
            <a:r>
              <a:rPr lang="en-US" baseline="0" dirty="0" smtClean="0"/>
              <a:t>software to </a:t>
            </a:r>
            <a:r>
              <a:rPr lang="en-US" baseline="0" dirty="0" smtClean="0"/>
              <a:t>standardize the </a:t>
            </a:r>
            <a:r>
              <a:rPr lang="en-US" baseline="0" dirty="0" smtClean="0"/>
              <a:t>address. </a:t>
            </a:r>
          </a:p>
          <a:p>
            <a:endParaRPr lang="en-US" baseline="0" dirty="0" smtClean="0"/>
          </a:p>
          <a:p>
            <a:r>
              <a:rPr lang="en-US" dirty="0" smtClean="0"/>
              <a:t>For example,</a:t>
            </a:r>
            <a:r>
              <a:rPr lang="en-US" baseline="0" dirty="0" smtClean="0"/>
              <a:t> this incorrect address for Microsoft will be returned in the proper, standardized, format. The bar code data will be included too.</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USPS certifies software vendors who create software that can clean up your data and provide all the bar code elements. The software is referred to as CASS certified or just CASS for short</a:t>
            </a:r>
            <a:r>
              <a:rPr lang="en-US" baseline="0" dirty="0" smtClean="0"/>
              <a:t>. You can find a list of CASS software providers from the USPS or by searching online.</a:t>
            </a:r>
          </a:p>
          <a:p>
            <a:endParaRPr lang="en-US" baseline="0" dirty="0" smtClean="0"/>
          </a:p>
          <a:p>
            <a:r>
              <a:rPr lang="en-US" baseline="0" dirty="0" smtClean="0"/>
              <a:t>After this step, you </a:t>
            </a:r>
            <a:r>
              <a:rPr lang="en-US" baseline="0" dirty="0" smtClean="0"/>
              <a:t>then import the standardized data into your database and build your indexes.</a:t>
            </a:r>
          </a:p>
          <a:p>
            <a:endParaRPr lang="en-US" baseline="0" dirty="0" smtClean="0"/>
          </a:p>
        </p:txBody>
      </p:sp>
      <p:sp>
        <p:nvSpPr>
          <p:cNvPr id="4" name="Slide Number Placeholder 3"/>
          <p:cNvSpPr>
            <a:spLocks noGrp="1"/>
          </p:cNvSpPr>
          <p:nvPr>
            <p:ph type="sldNum" sz="quarter" idx="10"/>
          </p:nvPr>
        </p:nvSpPr>
        <p:spPr/>
        <p:txBody>
          <a:bodyPr/>
          <a:lstStyle/>
          <a:p>
            <a:fld id="{D88ABF2E-7251-3243-ADFC-BDF2A1AC8669}" type="slidenum">
              <a:rPr lang="en-US" smtClean="0"/>
              <a:t>12</a:t>
            </a:fld>
            <a:endParaRPr lang="en-US"/>
          </a:p>
        </p:txBody>
      </p:sp>
    </p:spTree>
    <p:extLst>
      <p:ext uri="{BB962C8B-B14F-4D97-AF65-F5344CB8AC3E}">
        <p14:creationId xmlns:p14="http://schemas.microsoft.com/office/powerpoint/2010/main" val="3057833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third party CASS software for data hygiene.</a:t>
            </a:r>
          </a:p>
          <a:p>
            <a:endParaRPr lang="en-US" dirty="0" smtClean="0"/>
          </a:p>
          <a:p>
            <a:r>
              <a:rPr lang="en-US" dirty="0" smtClean="0"/>
              <a:t>Include the standardized address data &amp; bar code elements in your dataset.</a:t>
            </a:r>
          </a:p>
          <a:p>
            <a:endParaRPr lang="en-US" dirty="0" smtClean="0"/>
          </a:p>
          <a:p>
            <a:r>
              <a:rPr lang="en-US" dirty="0" smtClean="0"/>
              <a:t>Create an indexed key using the bar code data.</a:t>
            </a:r>
          </a:p>
          <a:p>
            <a:endParaRPr lang="en-US" dirty="0" smtClean="0"/>
          </a:p>
          <a:p>
            <a:r>
              <a:rPr lang="en-US" dirty="0" smtClean="0"/>
              <a:t>See my </a:t>
            </a:r>
            <a:r>
              <a:rPr lang="en-US" dirty="0" err="1" smtClean="0"/>
              <a:t>GitHub</a:t>
            </a:r>
            <a:r>
              <a:rPr lang="en-US" dirty="0" smtClean="0"/>
              <a:t> account for this presentation and some miscellaneous</a:t>
            </a:r>
            <a:r>
              <a:rPr lang="en-US" baseline="0" dirty="0" smtClean="0"/>
              <a:t> Ruby code that may help you with your next project.</a:t>
            </a:r>
          </a:p>
          <a:p>
            <a:endParaRPr lang="en-US" baseline="0" dirty="0" smtClean="0"/>
          </a:p>
          <a:p>
            <a:r>
              <a:rPr lang="en-US" baseline="0" dirty="0" smtClean="0"/>
              <a:t>Also, I am willing to offer free CASS service for open data projects. I have licensed a CASS software package and can run your files for you if you are working on an open data project.</a:t>
            </a:r>
          </a:p>
        </p:txBody>
      </p:sp>
      <p:sp>
        <p:nvSpPr>
          <p:cNvPr id="4" name="Slide Number Placeholder 3"/>
          <p:cNvSpPr>
            <a:spLocks noGrp="1"/>
          </p:cNvSpPr>
          <p:nvPr>
            <p:ph type="sldNum" sz="quarter" idx="10"/>
          </p:nvPr>
        </p:nvSpPr>
        <p:spPr/>
        <p:txBody>
          <a:bodyPr/>
          <a:lstStyle/>
          <a:p>
            <a:fld id="{D88ABF2E-7251-3243-ADFC-BDF2A1AC8669}" type="slidenum">
              <a:rPr lang="en-US" smtClean="0"/>
              <a:t>13</a:t>
            </a:fld>
            <a:endParaRPr lang="en-US"/>
          </a:p>
        </p:txBody>
      </p:sp>
    </p:spTree>
    <p:extLst>
      <p:ext uri="{BB962C8B-B14F-4D97-AF65-F5344CB8AC3E}">
        <p14:creationId xmlns:p14="http://schemas.microsoft.com/office/powerpoint/2010/main" val="257864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processing and analyzing datasets</a:t>
            </a:r>
            <a:r>
              <a:rPr lang="en-US" baseline="0" dirty="0" smtClean="0"/>
              <a:t> with street addresses, we often see messy data like this. All of these entries are referring to the same address. However, the data formatting is inconsistent or has typographical errors. This inconsistency leads to problems with sorting, grouping, and searching.</a:t>
            </a:r>
          </a:p>
          <a:p>
            <a:endParaRPr lang="en-US" baseline="0" dirty="0" smtClean="0"/>
          </a:p>
          <a:p>
            <a:r>
              <a:rPr lang="en-US" baseline="0" dirty="0" smtClean="0"/>
              <a:t>One way to deal with this problem is to write your own code to standardize the addresses and hope that your sorting, grouping, and searching works out OK. It rarely does. Groan if you have tried this before.</a:t>
            </a:r>
          </a:p>
          <a:p>
            <a:endParaRPr lang="en-US" baseline="0" dirty="0" smtClean="0"/>
          </a:p>
          <a:p>
            <a:r>
              <a:rPr lang="en-US" baseline="0" dirty="0" smtClean="0"/>
              <a:t>Don</a:t>
            </a:r>
            <a:r>
              <a:rPr lang="fr-FR" baseline="0" dirty="0" smtClean="0"/>
              <a:t>’</a:t>
            </a:r>
            <a:r>
              <a:rPr lang="en-US" baseline="0" dirty="0" smtClean="0"/>
              <a:t>t’ worry, there is another way to work with street addresses that makes sorting, grouping, and searching quite easy. That story starts with this guy…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2</a:t>
            </a:fld>
            <a:endParaRPr lang="en-US"/>
          </a:p>
        </p:txBody>
      </p:sp>
    </p:spTree>
    <p:extLst>
      <p:ext uri="{BB962C8B-B14F-4D97-AF65-F5344CB8AC3E}">
        <p14:creationId xmlns:p14="http://schemas.microsoft.com/office/powerpoint/2010/main" val="362577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of us know Cliff. He is a great mail man, but he is no computer scientist. He doesn’t know about depth-first searches, breadth-first searches, or shortest-path algorithms. Although he can always find the shortest path to his next beer.</a:t>
            </a:r>
          </a:p>
          <a:p>
            <a:endParaRPr lang="en-US" baseline="0" dirty="0" smtClean="0"/>
          </a:p>
          <a:p>
            <a:r>
              <a:rPr lang="en-US" baseline="0" dirty="0" smtClean="0"/>
              <a:t>Somehow, he delivers the mail reliably every day. Fortunately, Cliff does work with some computer scientists and they help Cliff with this…</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3</a:t>
            </a:fld>
            <a:endParaRPr lang="en-US"/>
          </a:p>
        </p:txBody>
      </p:sp>
    </p:spTree>
    <p:extLst>
      <p:ext uri="{BB962C8B-B14F-4D97-AF65-F5344CB8AC3E}">
        <p14:creationId xmlns:p14="http://schemas.microsoft.com/office/powerpoint/2010/main" val="280677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postal</a:t>
            </a:r>
            <a:r>
              <a:rPr lang="en-US" baseline="0" dirty="0" smtClean="0"/>
              <a:t> </a:t>
            </a:r>
            <a:r>
              <a:rPr lang="en-US" dirty="0" smtClean="0"/>
              <a:t>bar </a:t>
            </a:r>
            <a:r>
              <a:rPr lang="en-US" dirty="0" smtClean="0"/>
              <a:t>code</a:t>
            </a:r>
            <a:r>
              <a:rPr lang="en-US" baseline="0" dirty="0" smtClean="0"/>
              <a:t> </a:t>
            </a:r>
            <a:r>
              <a:rPr lang="en-US" baseline="0" dirty="0" smtClean="0"/>
              <a:t>appears </a:t>
            </a:r>
            <a:r>
              <a:rPr lang="en-US" baseline="0" dirty="0" smtClean="0"/>
              <a:t>on every piece of mail delivered in the US.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Mr. ZIP promoted the use of ZIP codes for the USPS during the 1960s and 1970s.</a:t>
            </a:r>
            <a:r>
              <a:rPr lang="en-US" baseline="0" dirty="0" smtClean="0"/>
              <a:t> </a:t>
            </a:r>
            <a:r>
              <a:rPr lang="en-US" dirty="0" smtClean="0"/>
              <a:t>The ZIP</a:t>
            </a:r>
            <a:r>
              <a:rPr lang="en-US" baseline="0" dirty="0" smtClean="0"/>
              <a:t> code was introduced in the US in 1963 and the ZIP +4 was introduced in the 1980s.</a:t>
            </a:r>
            <a:endParaRPr lang="en-US" dirty="0" smtClean="0"/>
          </a:p>
          <a:p>
            <a:endParaRPr lang="en-US" dirty="0" smtClean="0"/>
          </a:p>
          <a:p>
            <a:r>
              <a:rPr lang="en-US" dirty="0" smtClean="0"/>
              <a:t>The</a:t>
            </a:r>
            <a:r>
              <a:rPr lang="en-US" baseline="0" dirty="0" smtClean="0"/>
              <a:t> </a:t>
            </a:r>
            <a:r>
              <a:rPr lang="en-US" dirty="0" smtClean="0"/>
              <a:t>POST</a:t>
            </a:r>
            <a:r>
              <a:rPr lang="en-US" baseline="0" dirty="0" smtClean="0"/>
              <a:t>NET bar code shown here </a:t>
            </a:r>
            <a:r>
              <a:rPr lang="en-US" baseline="0" dirty="0" smtClean="0"/>
              <a:t>is </a:t>
            </a:r>
            <a:r>
              <a:rPr lang="en-US" dirty="0" smtClean="0"/>
              <a:t>an 11 digit barcode, containing the ZIP Code, ZIP+4 Code, and the delivery point code. Versions</a:t>
            </a:r>
            <a:r>
              <a:rPr lang="en-US" baseline="0" dirty="0" smtClean="0"/>
              <a:t> of this bar code have been used for decades</a:t>
            </a:r>
            <a:r>
              <a:rPr lang="en-US" baseline="0" dirty="0" smtClean="0"/>
              <a:t>. There is also a new Intelligent Mail Bar Code that contains additional information about the mailer and the mail piece.</a:t>
            </a:r>
            <a:endParaRPr lang="en-US" dirty="0" smtClean="0"/>
          </a:p>
          <a:p>
            <a:endParaRPr lang="en-US" dirty="0" smtClean="0"/>
          </a:p>
          <a:p>
            <a:r>
              <a:rPr lang="en-US" dirty="0" smtClean="0"/>
              <a:t>It is the information </a:t>
            </a:r>
            <a:r>
              <a:rPr lang="en-US" dirty="0" smtClean="0"/>
              <a:t>contained</a:t>
            </a:r>
            <a:r>
              <a:rPr lang="en-US" baseline="0" dirty="0" smtClean="0"/>
              <a:t> in the bar code </a:t>
            </a:r>
            <a:r>
              <a:rPr lang="en-US" baseline="0" dirty="0" smtClean="0"/>
              <a:t>that helps </a:t>
            </a:r>
            <a:r>
              <a:rPr lang="en-US" baseline="0" dirty="0" smtClean="0"/>
              <a:t>Cliff deliver the mail. It is also key to understand the bar code to efficiently analyze </a:t>
            </a:r>
            <a:r>
              <a:rPr lang="en-US" baseline="0" dirty="0" smtClean="0"/>
              <a:t>and process street </a:t>
            </a:r>
            <a:r>
              <a:rPr lang="en-US" baseline="0" dirty="0" smtClean="0"/>
              <a:t>addresses.</a:t>
            </a:r>
          </a:p>
          <a:p>
            <a:endParaRPr lang="en-US" baseline="0" dirty="0" smtClean="0"/>
          </a:p>
          <a:p>
            <a:r>
              <a:rPr lang="en-US" baseline="0" dirty="0" smtClean="0"/>
              <a:t>Let’s look at how Zip Codes work</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D88ABF2E-7251-3243-ADFC-BDF2A1AC8669}" type="slidenum">
              <a:rPr lang="en-US" smtClean="0"/>
              <a:t>4</a:t>
            </a:fld>
            <a:endParaRPr lang="en-US"/>
          </a:p>
        </p:txBody>
      </p:sp>
    </p:spTree>
    <p:extLst>
      <p:ext uri="{BB962C8B-B14F-4D97-AF65-F5344CB8AC3E}">
        <p14:creationId xmlns:p14="http://schemas.microsoft.com/office/powerpoint/2010/main" val="421420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 is split into zip code zones and these zones form</a:t>
            </a:r>
            <a:r>
              <a:rPr lang="en-US" baseline="0" dirty="0" smtClean="0"/>
              <a:t> the first 2 or 3 digits of a zip code. </a:t>
            </a:r>
            <a:r>
              <a:rPr lang="en-US" baseline="0" dirty="0" smtClean="0"/>
              <a:t>Here </a:t>
            </a:r>
            <a:r>
              <a:rPr lang="en-US" baseline="0" dirty="0" smtClean="0"/>
              <a:t>we can see that Colorado zip codes all start with 80 or 81</a:t>
            </a:r>
            <a:r>
              <a:rPr lang="en-US" baseline="0" dirty="0" smtClean="0"/>
              <a:t>.</a:t>
            </a:r>
          </a:p>
          <a:p>
            <a:endParaRPr lang="en-US" baseline="0" dirty="0" smtClean="0"/>
          </a:p>
          <a:p>
            <a:r>
              <a:rPr lang="en-US" baseline="0" dirty="0" smtClean="0"/>
              <a:t>The first 3 digits refer to a Sectional Control Facility (SCF) which will be contained within a zip code zone.</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5</a:t>
            </a:fld>
            <a:endParaRPr lang="en-US"/>
          </a:p>
        </p:txBody>
      </p:sp>
    </p:spTree>
    <p:extLst>
      <p:ext uri="{BB962C8B-B14F-4D97-AF65-F5344CB8AC3E}">
        <p14:creationId xmlns:p14="http://schemas.microsoft.com/office/powerpoint/2010/main" val="1414255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is a map showing</a:t>
            </a:r>
            <a:r>
              <a:rPr lang="en-US" baseline="0" dirty="0" smtClean="0"/>
              <a:t> an individual ZIP code in Boulder</a:t>
            </a:r>
            <a:r>
              <a:rPr lang="en-US" baseline="0" dirty="0" smtClean="0"/>
              <a:t>. You can see that CU has been excluded from 80301. CU has its own zip codes.</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6</a:t>
            </a:fld>
            <a:endParaRPr lang="en-US"/>
          </a:p>
        </p:txBody>
      </p:sp>
    </p:spTree>
    <p:extLst>
      <p:ext uri="{BB962C8B-B14F-4D97-AF65-F5344CB8AC3E}">
        <p14:creationId xmlns:p14="http://schemas.microsoft.com/office/powerpoint/2010/main" val="217341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Zip+4 codes were assigned in the 1980s. Within a ZIP code, the USPS </a:t>
            </a:r>
            <a:r>
              <a:rPr lang="en-US" dirty="0" smtClean="0"/>
              <a:t>has assign</a:t>
            </a:r>
            <a:r>
              <a:rPr lang="en-US" baseline="0" dirty="0" smtClean="0"/>
              <a:t> </a:t>
            </a:r>
            <a:r>
              <a:rPr lang="en-US" baseline="0" dirty="0" smtClean="0"/>
              <a:t>a ZIP+4 code to small sections within the ZIP code. Typically, a +4 code is assigned to each side of the street on a particular block. So, in this photo, the homes on the left would share a 9-digit zip and the homes on the right would share a different 9-digit zip</a:t>
            </a:r>
            <a:r>
              <a:rPr lang="en-US" baseline="0" dirty="0" smtClean="0"/>
              <a:t>. There can be thousands of +4 codes within a single zip code.</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7</a:t>
            </a:fld>
            <a:endParaRPr lang="en-US"/>
          </a:p>
        </p:txBody>
      </p:sp>
    </p:spTree>
    <p:extLst>
      <p:ext uri="{BB962C8B-B14F-4D97-AF65-F5344CB8AC3E}">
        <p14:creationId xmlns:p14="http://schemas.microsoft.com/office/powerpoint/2010/main" val="776402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t>
            </a:r>
            <a:r>
              <a:rPr lang="en-US" baseline="0" dirty="0" err="1" smtClean="0"/>
              <a:t>highrise</a:t>
            </a:r>
            <a:r>
              <a:rPr lang="en-US" baseline="0" dirty="0" smtClean="0"/>
              <a:t> buildings, the USPS may assign different +4 codes for each floor. So, the residents on a </a:t>
            </a:r>
            <a:r>
              <a:rPr lang="en-US" baseline="0" dirty="0" smtClean="0"/>
              <a:t>given floor </a:t>
            </a:r>
            <a:r>
              <a:rPr lang="en-US" baseline="0" dirty="0" smtClean="0"/>
              <a:t>will usually share the same 9-digit zip code.</a:t>
            </a:r>
            <a:endParaRPr lang="en-US" dirty="0"/>
          </a:p>
        </p:txBody>
      </p:sp>
      <p:sp>
        <p:nvSpPr>
          <p:cNvPr id="4" name="Slide Number Placeholder 3"/>
          <p:cNvSpPr>
            <a:spLocks noGrp="1"/>
          </p:cNvSpPr>
          <p:nvPr>
            <p:ph type="sldNum" sz="quarter" idx="10"/>
          </p:nvPr>
        </p:nvSpPr>
        <p:spPr/>
        <p:txBody>
          <a:bodyPr/>
          <a:lstStyle/>
          <a:p>
            <a:fld id="{D88ABF2E-7251-3243-ADFC-BDF2A1AC8669}" type="slidenum">
              <a:rPr lang="en-US" smtClean="0"/>
              <a:t>8</a:t>
            </a:fld>
            <a:endParaRPr lang="en-US"/>
          </a:p>
        </p:txBody>
      </p:sp>
    </p:spTree>
    <p:extLst>
      <p:ext uri="{BB962C8B-B14F-4D97-AF65-F5344CB8AC3E}">
        <p14:creationId xmlns:p14="http://schemas.microsoft.com/office/powerpoint/2010/main" val="186443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a:t>
            </a:r>
            <a:r>
              <a:rPr lang="en-US" dirty="0" smtClean="0"/>
              <a:t>to </a:t>
            </a:r>
            <a:r>
              <a:rPr lang="en-US" dirty="0" smtClean="0"/>
              <a:t>complete</a:t>
            </a:r>
            <a:r>
              <a:rPr lang="en-US" baseline="0" dirty="0" smtClean="0"/>
              <a:t> the bar code, the USPS will add the last two digits of the house number to the Zip+4 code for a total of eleven digits. </a:t>
            </a:r>
            <a:r>
              <a:rPr lang="en-US" baseline="0" dirty="0" smtClean="0"/>
              <a:t>If this is 123 Main Street, the delivery point code will be ‘23’.</a:t>
            </a:r>
          </a:p>
          <a:p>
            <a:endParaRPr lang="en-US" baseline="0" dirty="0" smtClean="0"/>
          </a:p>
          <a:p>
            <a:r>
              <a:rPr lang="en-US" baseline="0" dirty="0" smtClean="0"/>
              <a:t>In </a:t>
            </a:r>
            <a:r>
              <a:rPr lang="en-US" baseline="0" dirty="0" smtClean="0"/>
              <a:t>a </a:t>
            </a:r>
            <a:r>
              <a:rPr lang="en-US" baseline="0" dirty="0" err="1" smtClean="0"/>
              <a:t>highrise</a:t>
            </a:r>
            <a:r>
              <a:rPr lang="en-US" baseline="0" dirty="0" smtClean="0"/>
              <a:t> building, the two digit delivery point code will </a:t>
            </a:r>
            <a:r>
              <a:rPr lang="en-US" baseline="0" dirty="0" smtClean="0"/>
              <a:t>be the same for all delivery </a:t>
            </a:r>
            <a:r>
              <a:rPr lang="en-US" baseline="0" dirty="0" smtClean="0"/>
              <a:t>points </a:t>
            </a:r>
            <a:r>
              <a:rPr lang="en-US" baseline="0" dirty="0" smtClean="0"/>
              <a:t>in the building and </a:t>
            </a:r>
            <a:r>
              <a:rPr lang="en-US" baseline="0" dirty="0" smtClean="0"/>
              <a:t>unit number is required for final delivery.</a:t>
            </a:r>
          </a:p>
          <a:p>
            <a:endParaRPr lang="en-US" baseline="0" dirty="0" smtClean="0"/>
          </a:p>
          <a:p>
            <a:r>
              <a:rPr lang="en-US" baseline="0" dirty="0" smtClean="0"/>
              <a:t>The USPS also includes a check digit of the sum modulo 10 of the bar code digits. This check digit is not important for our story.</a:t>
            </a:r>
          </a:p>
        </p:txBody>
      </p:sp>
      <p:sp>
        <p:nvSpPr>
          <p:cNvPr id="4" name="Slide Number Placeholder 3"/>
          <p:cNvSpPr>
            <a:spLocks noGrp="1"/>
          </p:cNvSpPr>
          <p:nvPr>
            <p:ph type="sldNum" sz="quarter" idx="10"/>
          </p:nvPr>
        </p:nvSpPr>
        <p:spPr/>
        <p:txBody>
          <a:bodyPr/>
          <a:lstStyle/>
          <a:p>
            <a:fld id="{D88ABF2E-7251-3243-ADFC-BDF2A1AC8669}" type="slidenum">
              <a:rPr lang="en-US" smtClean="0"/>
              <a:t>9</a:t>
            </a:fld>
            <a:endParaRPr lang="en-US"/>
          </a:p>
        </p:txBody>
      </p:sp>
    </p:spTree>
    <p:extLst>
      <p:ext uri="{BB962C8B-B14F-4D97-AF65-F5344CB8AC3E}">
        <p14:creationId xmlns:p14="http://schemas.microsoft.com/office/powerpoint/2010/main" val="341608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189494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160165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32940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738E2-DEAE-4F46-B019-00598B3CC598}" type="datetimeFigureOut">
              <a:rPr lang="en-US" smtClean="0"/>
              <a:t>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122821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B738E2-DEAE-4F46-B019-00598B3CC598}" type="datetimeFigureOut">
              <a:rPr lang="en-US" smtClean="0"/>
              <a:t>1/4/14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23496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B738E2-DEAE-4F46-B019-00598B3CC598}" type="datetimeFigureOut">
              <a:rPr lang="en-US" smtClean="0"/>
              <a:t>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22895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B738E2-DEAE-4F46-B019-00598B3CC598}" type="datetimeFigureOut">
              <a:rPr lang="en-US" smtClean="0"/>
              <a:t>1/4/14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78671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B738E2-DEAE-4F46-B019-00598B3CC598}" type="datetimeFigureOut">
              <a:rPr lang="en-US" smtClean="0"/>
              <a:t>1/4/14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315717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738E2-DEAE-4F46-B019-00598B3CC598}" type="datetimeFigureOut">
              <a:rPr lang="en-US" smtClean="0"/>
              <a:t>1/4/14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398243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738E2-DEAE-4F46-B019-00598B3CC598}" type="datetimeFigureOut">
              <a:rPr lang="en-US" smtClean="0"/>
              <a:t>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60788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738E2-DEAE-4F46-B019-00598B3CC598}" type="datetimeFigureOut">
              <a:rPr lang="en-US" smtClean="0"/>
              <a:t>1/4/14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D5C67-1721-F641-86F8-6697F46A801C}" type="slidenum">
              <a:rPr lang="en-US" smtClean="0"/>
              <a:t>‹#›</a:t>
            </a:fld>
            <a:endParaRPr lang="en-US"/>
          </a:p>
        </p:txBody>
      </p:sp>
    </p:spTree>
    <p:extLst>
      <p:ext uri="{BB962C8B-B14F-4D97-AF65-F5344CB8AC3E}">
        <p14:creationId xmlns:p14="http://schemas.microsoft.com/office/powerpoint/2010/main" val="961818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738E2-DEAE-4F46-B019-00598B3CC598}" type="datetimeFigureOut">
              <a:rPr lang="en-US" smtClean="0"/>
              <a:t>1/4/14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D5C67-1721-F641-86F8-6697F46A801C}" type="slidenum">
              <a:rPr lang="en-US" smtClean="0"/>
              <a:t>‹#›</a:t>
            </a:fld>
            <a:endParaRPr lang="en-US"/>
          </a:p>
        </p:txBody>
      </p:sp>
    </p:spTree>
    <p:extLst>
      <p:ext uri="{BB962C8B-B14F-4D97-AF65-F5344CB8AC3E}">
        <p14:creationId xmlns:p14="http://schemas.microsoft.com/office/powerpoint/2010/main" val="693930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hyperlink" Target="http://ribbs.usps.gov/files/vendors/cassn01d.TXT"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brianlong/street_addres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hyperlink" Target="http://en.wikipedia.org/wiki/Cliff_Clavin"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en.wikipedia.org/wiki/ZIP_code" TargetMode="External"/><Relationship Id="rId6" Type="http://schemas.openxmlformats.org/officeDocument/2006/relationships/hyperlink" Target="http://en.wikipedia.org/wiki/POSTNET" TargetMode="External"/><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hyperlink" Target="http://en.wikipedia.org/wiki/Terraced_house"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hyperlink" Target="http://en.wikipedia.org/wiki/Condominium"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hyperlink" Target="http://en.wikipedia.org/wiki/Single_family_house"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Street Addresses</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Brian Long</a:t>
            </a:r>
          </a:p>
          <a:p>
            <a:r>
              <a:rPr lang="en-US" dirty="0" smtClean="0"/>
              <a:t>Twitter: @</a:t>
            </a:r>
            <a:r>
              <a:rPr lang="en-US" dirty="0" err="1" smtClean="0"/>
              <a:t>brianlong</a:t>
            </a:r>
            <a:endParaRPr lang="en-US" dirty="0" smtClean="0"/>
          </a:p>
          <a:p>
            <a:r>
              <a:rPr lang="en-US" dirty="0" err="1" smtClean="0"/>
              <a:t>GitHub</a:t>
            </a:r>
            <a:r>
              <a:rPr lang="en-US" dirty="0" smtClean="0"/>
              <a:t>: </a:t>
            </a:r>
            <a:r>
              <a:rPr lang="en-US" dirty="0" err="1" smtClean="0"/>
              <a:t>brianlong</a:t>
            </a:r>
            <a:endParaRPr lang="en-US" dirty="0" smtClean="0"/>
          </a:p>
          <a:p>
            <a:r>
              <a:rPr lang="en-US" dirty="0" smtClean="0"/>
              <a:t>Skype: </a:t>
            </a:r>
            <a:r>
              <a:rPr lang="en-US" dirty="0" err="1" smtClean="0"/>
              <a:t>brian.long.co</a:t>
            </a:r>
            <a:endParaRPr lang="en-US" dirty="0" smtClean="0"/>
          </a:p>
          <a:p>
            <a:r>
              <a:rPr lang="en-US" dirty="0" smtClean="0"/>
              <a:t>LinkedIn: http://</a:t>
            </a:r>
            <a:r>
              <a:rPr lang="en-US" dirty="0" err="1" smtClean="0"/>
              <a:t>www.linkedin.com</a:t>
            </a:r>
            <a:r>
              <a:rPr lang="en-US" dirty="0" smtClean="0"/>
              <a:t>/in/</a:t>
            </a:r>
            <a:r>
              <a:rPr lang="en-US" dirty="0" err="1" smtClean="0"/>
              <a:t>brianklong</a:t>
            </a:r>
            <a:endParaRPr lang="en-US" dirty="0" smtClean="0"/>
          </a:p>
        </p:txBody>
      </p:sp>
    </p:spTree>
    <p:extLst>
      <p:ext uri="{BB962C8B-B14F-4D97-AF65-F5344CB8AC3E}">
        <p14:creationId xmlns:p14="http://schemas.microsoft.com/office/powerpoint/2010/main" val="313844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Delivery</a:t>
            </a:r>
            <a:endParaRPr lang="en-US" dirty="0"/>
          </a:p>
        </p:txBody>
      </p:sp>
      <p:pic>
        <p:nvPicPr>
          <p:cNvPr id="4" name="Content Placeholder 3" descr="Zip_plus_4.png"/>
          <p:cNvPicPr>
            <a:picLocks noGrp="1" noChangeAspect="1"/>
          </p:cNvPicPr>
          <p:nvPr>
            <p:ph idx="1"/>
          </p:nvPr>
        </p:nvPicPr>
        <p:blipFill>
          <a:blip r:embed="rId3">
            <a:extLst>
              <a:ext uri="{28A0092B-C50C-407E-A947-70E740481C1C}">
                <a14:useLocalDpi xmlns:a14="http://schemas.microsoft.com/office/drawing/2010/main" val="0"/>
              </a:ext>
            </a:extLst>
          </a:blip>
          <a:srcRect t="-14620" b="-14620"/>
          <a:stretch>
            <a:fillRect/>
          </a:stretch>
        </p:blipFill>
        <p:spPr>
          <a:xfrm>
            <a:off x="1135206" y="1115911"/>
            <a:ext cx="6850466" cy="3767492"/>
          </a:xfrm>
        </p:spPr>
      </p:pic>
      <p:sp>
        <p:nvSpPr>
          <p:cNvPr id="5" name="TextBox 4"/>
          <p:cNvSpPr txBox="1"/>
          <p:nvPr/>
        </p:nvSpPr>
        <p:spPr>
          <a:xfrm>
            <a:off x="1904910" y="4864360"/>
            <a:ext cx="2723823" cy="584776"/>
          </a:xfrm>
          <a:prstGeom prst="rect">
            <a:avLst/>
          </a:prstGeom>
          <a:noFill/>
        </p:spPr>
        <p:txBody>
          <a:bodyPr wrap="none" rtlCol="0">
            <a:spAutoFit/>
          </a:bodyPr>
          <a:lstStyle/>
          <a:p>
            <a:r>
              <a:rPr lang="en-US" sz="3200" dirty="0" smtClean="0"/>
              <a:t>33701-4313</a:t>
            </a:r>
            <a:r>
              <a:rPr lang="en-US" sz="3200" dirty="0" smtClean="0"/>
              <a:t>-00</a:t>
            </a:r>
            <a:endParaRPr lang="en-US" sz="3200" dirty="0"/>
          </a:p>
        </p:txBody>
      </p:sp>
      <p:sp>
        <p:nvSpPr>
          <p:cNvPr id="6" name="TextBox 5"/>
          <p:cNvSpPr txBox="1"/>
          <p:nvPr/>
        </p:nvSpPr>
        <p:spPr>
          <a:xfrm>
            <a:off x="4875364" y="4864359"/>
            <a:ext cx="1765828" cy="584776"/>
          </a:xfrm>
          <a:prstGeom prst="rect">
            <a:avLst/>
          </a:prstGeom>
          <a:noFill/>
        </p:spPr>
        <p:txBody>
          <a:bodyPr wrap="none" rtlCol="0">
            <a:spAutoFit/>
          </a:bodyPr>
          <a:lstStyle/>
          <a:p>
            <a:r>
              <a:rPr lang="en-US" sz="3200" dirty="0"/>
              <a:t>UNIT-</a:t>
            </a:r>
            <a:r>
              <a:rPr lang="en-US" sz="3200" dirty="0" smtClean="0"/>
              <a:t>358</a:t>
            </a:r>
            <a:endParaRPr lang="en-US" sz="3200" dirty="0"/>
          </a:p>
        </p:txBody>
      </p:sp>
    </p:spTree>
    <p:extLst>
      <p:ext uri="{BB962C8B-B14F-4D97-AF65-F5344CB8AC3E}">
        <p14:creationId xmlns:p14="http://schemas.microsoft.com/office/powerpoint/2010/main" val="314368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Key</a:t>
            </a:r>
            <a:endParaRPr lang="en-US" dirty="0"/>
          </a:p>
        </p:txBody>
      </p:sp>
      <p:pic>
        <p:nvPicPr>
          <p:cNvPr id="4" name="Content Placeholder 3" descr="800px-Standard-lock-key.jpg"/>
          <p:cNvPicPr>
            <a:picLocks noGrp="1" noChangeAspect="1"/>
          </p:cNvPicPr>
          <p:nvPr>
            <p:ph idx="1"/>
          </p:nvPr>
        </p:nvPicPr>
        <p:blipFill>
          <a:blip r:embed="rId3">
            <a:extLst>
              <a:ext uri="{28A0092B-C50C-407E-A947-70E740481C1C}">
                <a14:useLocalDpi xmlns:a14="http://schemas.microsoft.com/office/drawing/2010/main" val="0"/>
              </a:ext>
            </a:extLst>
          </a:blip>
          <a:srcRect t="-11793" b="-11793"/>
          <a:stretch>
            <a:fillRect/>
          </a:stretch>
        </p:blipFill>
        <p:spPr>
          <a:xfrm>
            <a:off x="2350841" y="1626215"/>
            <a:ext cx="4429442" cy="2436023"/>
          </a:xfrm>
        </p:spPr>
      </p:pic>
      <p:sp>
        <p:nvSpPr>
          <p:cNvPr id="5" name="TextBox 4"/>
          <p:cNvSpPr txBox="1"/>
          <p:nvPr/>
        </p:nvSpPr>
        <p:spPr>
          <a:xfrm>
            <a:off x="2589635" y="4293184"/>
            <a:ext cx="3928079" cy="584776"/>
          </a:xfrm>
          <a:prstGeom prst="rect">
            <a:avLst/>
          </a:prstGeom>
          <a:noFill/>
        </p:spPr>
        <p:txBody>
          <a:bodyPr wrap="none" rtlCol="0">
            <a:spAutoFit/>
          </a:bodyPr>
          <a:lstStyle/>
          <a:p>
            <a:r>
              <a:rPr lang="en-US" sz="3200" dirty="0" smtClean="0"/>
              <a:t>33701431300UNIT358 </a:t>
            </a:r>
            <a:endParaRPr lang="en-US" sz="3200" dirty="0"/>
          </a:p>
        </p:txBody>
      </p:sp>
    </p:spTree>
    <p:extLst>
      <p:ext uri="{BB962C8B-B14F-4D97-AF65-F5344CB8AC3E}">
        <p14:creationId xmlns:p14="http://schemas.microsoft.com/office/powerpoint/2010/main" val="109999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Hygiene</a:t>
            </a:r>
            <a:endParaRPr lang="en-US" dirty="0"/>
          </a:p>
        </p:txBody>
      </p:sp>
      <p:sp>
        <p:nvSpPr>
          <p:cNvPr id="3" name="Content Placeholder 2"/>
          <p:cNvSpPr>
            <a:spLocks noGrp="1"/>
          </p:cNvSpPr>
          <p:nvPr>
            <p:ph idx="1"/>
          </p:nvPr>
        </p:nvSpPr>
        <p:spPr>
          <a:xfrm>
            <a:off x="457200" y="4005766"/>
            <a:ext cx="8229600" cy="2124153"/>
          </a:xfrm>
        </p:spPr>
        <p:txBody>
          <a:bodyPr>
            <a:normAutofit lnSpcReduction="10000"/>
          </a:bodyPr>
          <a:lstStyle/>
          <a:p>
            <a:r>
              <a:rPr lang="en-US" dirty="0" smtClean="0"/>
              <a:t>Coding Accuracy Support Software (CASS</a:t>
            </a:r>
            <a:r>
              <a:rPr lang="en-US" dirty="0" smtClean="0"/>
              <a:t>)</a:t>
            </a:r>
          </a:p>
          <a:p>
            <a:r>
              <a:rPr lang="en-US" dirty="0" smtClean="0"/>
              <a:t>A </a:t>
            </a:r>
            <a:r>
              <a:rPr lang="en-US" dirty="0" smtClean="0"/>
              <a:t>list of CASS certified software vendors can be obtained from the </a:t>
            </a:r>
            <a:r>
              <a:rPr lang="en-US" dirty="0" smtClean="0"/>
              <a:t>USPS or by searching online.</a:t>
            </a:r>
            <a:endParaRPr lang="en-US" dirty="0" smtClean="0"/>
          </a:p>
        </p:txBody>
      </p:sp>
      <p:pic>
        <p:nvPicPr>
          <p:cNvPr id="4" name="Picture 3" descr="sbsp.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129" y="365433"/>
            <a:ext cx="1149976" cy="1234767"/>
          </a:xfrm>
          <a:prstGeom prst="rect">
            <a:avLst/>
          </a:prstGeom>
        </p:spPr>
      </p:pic>
      <p:sp>
        <p:nvSpPr>
          <p:cNvPr id="5" name="TextBox 4"/>
          <p:cNvSpPr txBox="1"/>
          <p:nvPr/>
        </p:nvSpPr>
        <p:spPr>
          <a:xfrm>
            <a:off x="647255" y="1585190"/>
            <a:ext cx="7751307" cy="2339102"/>
          </a:xfrm>
          <a:prstGeom prst="rect">
            <a:avLst/>
          </a:prstGeom>
          <a:noFill/>
        </p:spPr>
        <p:txBody>
          <a:bodyPr wrap="none" rtlCol="0">
            <a:spAutoFit/>
          </a:bodyPr>
          <a:lstStyle/>
          <a:p>
            <a:r>
              <a:rPr lang="en-US" sz="3200" dirty="0" smtClean="0"/>
              <a:t>Use 3</a:t>
            </a:r>
            <a:r>
              <a:rPr lang="en-US" sz="3200" baseline="30000" dirty="0" smtClean="0"/>
              <a:t>rd</a:t>
            </a:r>
            <a:r>
              <a:rPr lang="en-US" sz="3200" dirty="0" smtClean="0"/>
              <a:t> Party Software to cleanup addresses:</a:t>
            </a:r>
          </a:p>
          <a:p>
            <a:endParaRPr lang="en-US" sz="3200" dirty="0" smtClean="0"/>
          </a:p>
          <a:p>
            <a:r>
              <a:rPr lang="en-US" sz="3200" dirty="0" smtClean="0">
                <a:solidFill>
                  <a:schemeClr val="bg1">
                    <a:lumMod val="50000"/>
                  </a:schemeClr>
                </a:solidFill>
              </a:rPr>
              <a:t>1 </a:t>
            </a:r>
            <a:r>
              <a:rPr lang="en-US" sz="3200" dirty="0" err="1" smtClean="0">
                <a:solidFill>
                  <a:schemeClr val="bg1">
                    <a:lumMod val="50000"/>
                  </a:schemeClr>
                </a:solidFill>
              </a:rPr>
              <a:t>Microwsoft</a:t>
            </a:r>
            <a:r>
              <a:rPr lang="en-US" sz="3200" dirty="0" smtClean="0">
                <a:solidFill>
                  <a:schemeClr val="bg1">
                    <a:lumMod val="50000"/>
                  </a:schemeClr>
                </a:solidFill>
              </a:rPr>
              <a:t> Weigh, </a:t>
            </a:r>
            <a:r>
              <a:rPr lang="en-US" sz="3200" dirty="0" err="1">
                <a:solidFill>
                  <a:schemeClr val="bg1">
                    <a:lumMod val="50000"/>
                  </a:schemeClr>
                </a:solidFill>
              </a:rPr>
              <a:t>Redmund</a:t>
            </a:r>
            <a:r>
              <a:rPr lang="en-US" sz="3200" dirty="0">
                <a:solidFill>
                  <a:schemeClr val="bg1">
                    <a:lumMod val="50000"/>
                  </a:schemeClr>
                </a:solidFill>
              </a:rPr>
              <a:t>, </a:t>
            </a:r>
            <a:r>
              <a:rPr lang="en-US" sz="3200" dirty="0" smtClean="0">
                <a:solidFill>
                  <a:schemeClr val="bg1">
                    <a:lumMod val="50000"/>
                  </a:schemeClr>
                </a:solidFill>
              </a:rPr>
              <a:t>WA =&gt;</a:t>
            </a:r>
            <a:r>
              <a:rPr lang="en-US" sz="3200" dirty="0">
                <a:solidFill>
                  <a:schemeClr val="bg1">
                    <a:lumMod val="50000"/>
                  </a:schemeClr>
                </a:solidFill>
              </a:rPr>
              <a:t/>
            </a:r>
            <a:br>
              <a:rPr lang="en-US" sz="3200" dirty="0">
                <a:solidFill>
                  <a:schemeClr val="bg1">
                    <a:lumMod val="50000"/>
                  </a:schemeClr>
                </a:solidFill>
              </a:rPr>
            </a:br>
            <a:r>
              <a:rPr lang="en-US" sz="3200" dirty="0">
                <a:solidFill>
                  <a:schemeClr val="bg1">
                    <a:lumMod val="50000"/>
                  </a:schemeClr>
                </a:solidFill>
              </a:rPr>
              <a:t>1 Microsoft Way, Redmond, WA 98052-8300</a:t>
            </a:r>
          </a:p>
          <a:p>
            <a:endParaRPr lang="en-US" dirty="0"/>
          </a:p>
        </p:txBody>
      </p:sp>
      <p:sp>
        <p:nvSpPr>
          <p:cNvPr id="6" name="TextBox 5"/>
          <p:cNvSpPr txBox="1"/>
          <p:nvPr/>
        </p:nvSpPr>
        <p:spPr>
          <a:xfrm>
            <a:off x="781587" y="6288662"/>
            <a:ext cx="3801041" cy="523220"/>
          </a:xfrm>
          <a:prstGeom prst="rect">
            <a:avLst/>
          </a:prstGeom>
          <a:noFill/>
        </p:spPr>
        <p:txBody>
          <a:bodyPr wrap="none" rtlCol="0">
            <a:spAutoFit/>
          </a:bodyPr>
          <a:lstStyle/>
          <a:p>
            <a:pPr marL="0" lvl="1"/>
            <a:r>
              <a:rPr lang="en-US" sz="1400" dirty="0">
                <a:hlinkClick r:id="rId4"/>
              </a:rPr>
              <a:t>http://ribbs.usps.gov/files/vendors/cassn01d.TXT</a:t>
            </a:r>
            <a:endParaRPr lang="en-US" sz="1400" dirty="0"/>
          </a:p>
          <a:p>
            <a:endParaRPr lang="en-US" sz="1400" dirty="0"/>
          </a:p>
        </p:txBody>
      </p:sp>
    </p:spTree>
    <p:extLst>
      <p:ext uri="{BB962C8B-B14F-4D97-AF65-F5344CB8AC3E}">
        <p14:creationId xmlns:p14="http://schemas.microsoft.com/office/powerpoint/2010/main" val="389497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Use third party CASS software for data hygiene.</a:t>
            </a:r>
          </a:p>
          <a:p>
            <a:r>
              <a:rPr lang="en-US" dirty="0" smtClean="0"/>
              <a:t>Include standardized data &amp; bar code elements in your dataset.</a:t>
            </a:r>
          </a:p>
          <a:p>
            <a:r>
              <a:rPr lang="en-US" dirty="0" smtClean="0"/>
              <a:t>Create an indexed key using the bar code data.</a:t>
            </a:r>
          </a:p>
          <a:p>
            <a:r>
              <a:rPr lang="en-US" dirty="0" smtClean="0"/>
              <a:t>Presentation &amp; notes at </a:t>
            </a:r>
            <a:r>
              <a:rPr lang="en-US" dirty="0" smtClean="0">
                <a:hlinkClick r:id="rId3"/>
              </a:rPr>
              <a:t>https://github.com/brianlong/street_address</a:t>
            </a:r>
            <a:endParaRPr lang="en-US" dirty="0" smtClean="0"/>
          </a:p>
          <a:p>
            <a:r>
              <a:rPr lang="en-US" dirty="0" smtClean="0"/>
              <a:t>I will offer free CASS service for open data projects.</a:t>
            </a:r>
            <a:endParaRPr lang="en-US" dirty="0"/>
          </a:p>
        </p:txBody>
      </p:sp>
    </p:spTree>
    <p:extLst>
      <p:ext uri="{BB962C8B-B14F-4D97-AF65-F5344CB8AC3E}">
        <p14:creationId xmlns:p14="http://schemas.microsoft.com/office/powerpoint/2010/main" val="189524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What if a property doesn’t have a street address (e.g. vacant land)?</a:t>
            </a:r>
          </a:p>
          <a:p>
            <a:r>
              <a:rPr lang="en-US" dirty="0" smtClean="0"/>
              <a:t>What if the address is incomplete?</a:t>
            </a:r>
          </a:p>
          <a:p>
            <a:r>
              <a:rPr lang="en-US" dirty="0" smtClean="0"/>
              <a:t>Are there edge cases to be aware of?</a:t>
            </a:r>
          </a:p>
          <a:p>
            <a:endParaRPr lang="en-US" dirty="0"/>
          </a:p>
        </p:txBody>
      </p:sp>
    </p:spTree>
    <p:extLst>
      <p:ext uri="{BB962C8B-B14F-4D97-AF65-F5344CB8AC3E}">
        <p14:creationId xmlns:p14="http://schemas.microsoft.com/office/powerpoint/2010/main" val="124477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Problems</a:t>
            </a:r>
            <a:endParaRPr lang="en-US" dirty="0"/>
          </a:p>
        </p:txBody>
      </p:sp>
      <p:sp>
        <p:nvSpPr>
          <p:cNvPr id="3" name="Content Placeholder 2"/>
          <p:cNvSpPr>
            <a:spLocks noGrp="1"/>
          </p:cNvSpPr>
          <p:nvPr>
            <p:ph idx="1"/>
          </p:nvPr>
        </p:nvSpPr>
        <p:spPr/>
        <p:txBody>
          <a:bodyPr>
            <a:normAutofit/>
          </a:bodyPr>
          <a:lstStyle/>
          <a:p>
            <a:r>
              <a:rPr lang="en-US" sz="3000" dirty="0" smtClean="0"/>
              <a:t>123 Main St S, Schenectady, NY 12345</a:t>
            </a:r>
          </a:p>
          <a:p>
            <a:r>
              <a:rPr lang="en-US" sz="3000" dirty="0" smtClean="0"/>
              <a:t>123 Main Street S, Schenectady, NY</a:t>
            </a:r>
          </a:p>
          <a:p>
            <a:r>
              <a:rPr lang="en-US" sz="3000" dirty="0" smtClean="0"/>
              <a:t>123 Main St South, Schenectady, NY 12345</a:t>
            </a:r>
          </a:p>
          <a:p>
            <a:r>
              <a:rPr lang="en-US" sz="3000" dirty="0" smtClean="0"/>
              <a:t>123 Main Street South, Schenectady, NY 12345</a:t>
            </a:r>
          </a:p>
          <a:p>
            <a:r>
              <a:rPr lang="en-US" sz="3000" dirty="0" smtClean="0"/>
              <a:t>123 Main St S, Schenectady, NY 12345</a:t>
            </a:r>
          </a:p>
          <a:p>
            <a:r>
              <a:rPr lang="en-US" sz="3000" dirty="0" smtClean="0"/>
              <a:t>123 Main St S, </a:t>
            </a:r>
            <a:r>
              <a:rPr lang="en-US" sz="3000" dirty="0" err="1" smtClean="0"/>
              <a:t>Skanecktidy</a:t>
            </a:r>
            <a:r>
              <a:rPr lang="en-US" sz="3000" dirty="0" smtClean="0"/>
              <a:t>, NY 12346</a:t>
            </a:r>
            <a:endParaRPr lang="en-US" sz="3000" dirty="0"/>
          </a:p>
        </p:txBody>
      </p:sp>
    </p:spTree>
    <p:extLst>
      <p:ext uri="{BB962C8B-B14F-4D97-AF65-F5344CB8AC3E}">
        <p14:creationId xmlns:p14="http://schemas.microsoft.com/office/powerpoint/2010/main" val="405587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Cliff </a:t>
            </a:r>
            <a:r>
              <a:rPr lang="en-US" dirty="0" err="1" smtClean="0"/>
              <a:t>Clavin</a:t>
            </a:r>
            <a:endParaRPr lang="en-US" dirty="0"/>
          </a:p>
        </p:txBody>
      </p:sp>
      <p:pic>
        <p:nvPicPr>
          <p:cNvPr id="4" name="Picture Placeholder 4" descr="Cliff_Clavin_in_Cheers.jpg"/>
          <p:cNvPicPr>
            <a:picLocks noGrp="1" noChangeAspect="1"/>
          </p:cNvPicPr>
          <p:nvPr>
            <p:ph idx="1"/>
          </p:nvPr>
        </p:nvPicPr>
        <p:blipFill>
          <a:blip r:embed="rId3">
            <a:extLst>
              <a:ext uri="{28A0092B-C50C-407E-A947-70E740481C1C}">
                <a14:useLocalDpi xmlns:a14="http://schemas.microsoft.com/office/drawing/2010/main" val="0"/>
              </a:ext>
            </a:extLst>
          </a:blip>
          <a:srcRect l="-40915" r="-40915"/>
          <a:stretch>
            <a:fillRect/>
          </a:stretch>
        </p:blipFill>
        <p:spPr>
          <a:xfrm>
            <a:off x="196060" y="1208490"/>
            <a:ext cx="8767096" cy="4821565"/>
          </a:xfrm>
        </p:spPr>
      </p:pic>
      <p:sp>
        <p:nvSpPr>
          <p:cNvPr id="5" name="Text Placeholder 3"/>
          <p:cNvSpPr txBox="1">
            <a:spLocks/>
          </p:cNvSpPr>
          <p:nvPr/>
        </p:nvSpPr>
        <p:spPr>
          <a:xfrm>
            <a:off x="1856860" y="6131440"/>
            <a:ext cx="5486400" cy="53015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smtClean="0">
                <a:hlinkClick r:id="rId4"/>
              </a:rPr>
              <a:t>http://en.wikipedia.org/wiki/Cliff_Clavin</a:t>
            </a:r>
            <a:r>
              <a:rPr lang="en-US" sz="1400" smtClean="0"/>
              <a:t> </a:t>
            </a:r>
            <a:endParaRPr lang="en-US" sz="1400" dirty="0"/>
          </a:p>
        </p:txBody>
      </p:sp>
    </p:spTree>
    <p:extLst>
      <p:ext uri="{BB962C8B-B14F-4D97-AF65-F5344CB8AC3E}">
        <p14:creationId xmlns:p14="http://schemas.microsoft.com/office/powerpoint/2010/main" val="146161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Postal </a:t>
            </a:r>
            <a:r>
              <a:rPr lang="en-US" dirty="0" smtClean="0"/>
              <a:t>Barcode</a:t>
            </a:r>
            <a:endParaRPr lang="en-US" dirty="0"/>
          </a:p>
        </p:txBody>
      </p:sp>
      <p:pic>
        <p:nvPicPr>
          <p:cNvPr id="5" name="Content Placeholder 4" descr="220px-Mr._ZIP.png"/>
          <p:cNvPicPr>
            <a:picLocks noGrp="1" noChangeAspect="1"/>
          </p:cNvPicPr>
          <p:nvPr>
            <p:ph sz="half" idx="1"/>
          </p:nvPr>
        </p:nvPicPr>
        <p:blipFill>
          <a:blip r:embed="rId3">
            <a:extLst>
              <a:ext uri="{28A0092B-C50C-407E-A947-70E740481C1C}">
                <a14:useLocalDpi xmlns:a14="http://schemas.microsoft.com/office/drawing/2010/main" val="0"/>
              </a:ext>
            </a:extLst>
          </a:blip>
          <a:srcRect l="-12057" r="-12057"/>
          <a:stretch>
            <a:fillRect/>
          </a:stretch>
        </p:blipFill>
        <p:spPr/>
      </p:pic>
      <p:pic>
        <p:nvPicPr>
          <p:cNvPr id="6" name="Content Placeholder 5"/>
          <p:cNvPicPr>
            <a:picLocks noGrp="1" noChangeAspect="1"/>
          </p:cNvPicPr>
          <p:nvPr>
            <p:ph sz="half" idx="2"/>
          </p:nvPr>
        </p:nvPicPr>
        <p:blipFill>
          <a:blip r:embed="rId4"/>
          <a:srcRect t="-648673" b="-648673"/>
          <a:stretch>
            <a:fillRect/>
          </a:stretch>
        </p:blipFill>
        <p:spPr>
          <a:xfrm>
            <a:off x="4648200" y="18186"/>
            <a:ext cx="4038600" cy="4525963"/>
          </a:xfrm>
        </p:spPr>
      </p:pic>
      <p:sp>
        <p:nvSpPr>
          <p:cNvPr id="7" name="TextBox 6"/>
          <p:cNvSpPr txBox="1"/>
          <p:nvPr/>
        </p:nvSpPr>
        <p:spPr>
          <a:xfrm>
            <a:off x="957857" y="6164835"/>
            <a:ext cx="5878532" cy="523220"/>
          </a:xfrm>
          <a:prstGeom prst="rect">
            <a:avLst/>
          </a:prstGeom>
          <a:noFill/>
        </p:spPr>
        <p:txBody>
          <a:bodyPr wrap="none" rtlCol="0">
            <a:spAutoFit/>
          </a:bodyPr>
          <a:lstStyle/>
          <a:p>
            <a:r>
              <a:rPr lang="en-US" sz="1400" dirty="0">
                <a:hlinkClick r:id="rId5"/>
              </a:rPr>
              <a:t>http://en.wikipedia.org/wiki/</a:t>
            </a:r>
            <a:r>
              <a:rPr lang="en-US" sz="1400" dirty="0" smtClean="0">
                <a:hlinkClick r:id="rId5"/>
              </a:rPr>
              <a:t>ZIP_code</a:t>
            </a:r>
            <a:r>
              <a:rPr lang="en-US" sz="1400" dirty="0" smtClean="0"/>
              <a:t>, </a:t>
            </a:r>
            <a:r>
              <a:rPr lang="en-US" sz="1400" dirty="0" smtClean="0">
                <a:hlinkClick r:id="rId6"/>
              </a:rPr>
              <a:t>http://en.wikipedia.org/wiki/POSTNET</a:t>
            </a:r>
            <a:r>
              <a:rPr lang="en-US" sz="1400" dirty="0" smtClean="0"/>
              <a:t> </a:t>
            </a:r>
          </a:p>
          <a:p>
            <a:endParaRPr lang="en-US" sz="1400" dirty="0"/>
          </a:p>
        </p:txBody>
      </p:sp>
      <p:sp>
        <p:nvSpPr>
          <p:cNvPr id="8" name="TextBox 7"/>
          <p:cNvSpPr txBox="1"/>
          <p:nvPr/>
        </p:nvSpPr>
        <p:spPr>
          <a:xfrm>
            <a:off x="6657391" y="2873533"/>
            <a:ext cx="2029409" cy="923330"/>
          </a:xfrm>
          <a:prstGeom prst="rect">
            <a:avLst/>
          </a:prstGeom>
          <a:noFill/>
        </p:spPr>
        <p:txBody>
          <a:bodyPr wrap="none" rtlCol="0">
            <a:spAutoFit/>
          </a:bodyPr>
          <a:lstStyle/>
          <a:p>
            <a:r>
              <a:rPr lang="en-US" dirty="0" smtClean="0"/>
              <a:t>ZIP Code</a:t>
            </a:r>
          </a:p>
          <a:p>
            <a:r>
              <a:rPr lang="en-US" dirty="0" smtClean="0"/>
              <a:t>+4 Code</a:t>
            </a:r>
          </a:p>
          <a:p>
            <a:r>
              <a:rPr lang="en-US" dirty="0" smtClean="0"/>
              <a:t>Delivery Point Code</a:t>
            </a:r>
            <a:endParaRPr lang="en-US" dirty="0"/>
          </a:p>
        </p:txBody>
      </p:sp>
    </p:spTree>
    <p:extLst>
      <p:ext uri="{BB962C8B-B14F-4D97-AF65-F5344CB8AC3E}">
        <p14:creationId xmlns:p14="http://schemas.microsoft.com/office/powerpoint/2010/main" val="427414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Code Zones</a:t>
            </a:r>
            <a:endParaRPr lang="en-US" dirty="0"/>
          </a:p>
        </p:txBody>
      </p:sp>
      <p:pic>
        <p:nvPicPr>
          <p:cNvPr id="4" name="Content Placeholder 3" descr="800px-ZIP_Code_zones.svg.png"/>
          <p:cNvPicPr>
            <a:picLocks noGrp="1" noChangeAspect="1"/>
          </p:cNvPicPr>
          <p:nvPr>
            <p:ph idx="1"/>
          </p:nvPr>
        </p:nvPicPr>
        <p:blipFill>
          <a:blip r:embed="rId3">
            <a:extLst>
              <a:ext uri="{28A0092B-C50C-407E-A947-70E740481C1C}">
                <a14:useLocalDpi xmlns:a14="http://schemas.microsoft.com/office/drawing/2010/main" val="0"/>
              </a:ext>
            </a:extLst>
          </a:blip>
          <a:srcRect l="-12277" r="-12277"/>
          <a:stretch>
            <a:fillRect/>
          </a:stretch>
        </p:blipFill>
        <p:spPr/>
      </p:pic>
    </p:spTree>
    <p:extLst>
      <p:ext uri="{BB962C8B-B14F-4D97-AF65-F5344CB8AC3E}">
        <p14:creationId xmlns:p14="http://schemas.microsoft.com/office/powerpoint/2010/main" val="397756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80301</a:t>
            </a:r>
            <a:endParaRPr lang="en-US" dirty="0"/>
          </a:p>
        </p:txBody>
      </p:sp>
      <p:pic>
        <p:nvPicPr>
          <p:cNvPr id="4" name="Content Placeholder 3" descr="80301.png"/>
          <p:cNvPicPr>
            <a:picLocks noGrp="1" noChangeAspect="1"/>
          </p:cNvPicPr>
          <p:nvPr>
            <p:ph idx="1"/>
          </p:nvPr>
        </p:nvPicPr>
        <p:blipFill>
          <a:blip r:embed="rId3">
            <a:extLst>
              <a:ext uri="{28A0092B-C50C-407E-A947-70E740481C1C}">
                <a14:useLocalDpi xmlns:a14="http://schemas.microsoft.com/office/drawing/2010/main" val="0"/>
              </a:ext>
            </a:extLst>
          </a:blip>
          <a:srcRect t="13565" b="13565"/>
          <a:stretch>
            <a:fillRect/>
          </a:stretch>
        </p:blipFill>
        <p:spPr/>
      </p:pic>
    </p:spTree>
    <p:extLst>
      <p:ext uri="{BB962C8B-B14F-4D97-AF65-F5344CB8AC3E}">
        <p14:creationId xmlns:p14="http://schemas.microsoft.com/office/powerpoint/2010/main" val="365723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ZIP+4</a:t>
            </a:r>
            <a:endParaRPr lang="en-US" dirty="0"/>
          </a:p>
        </p:txBody>
      </p:sp>
      <p:pic>
        <p:nvPicPr>
          <p:cNvPr id="4" name="Content Placeholder 3" descr="800px-Street_of_terraced_housing.jpg"/>
          <p:cNvPicPr>
            <a:picLocks noGrp="1" noChangeAspect="1"/>
          </p:cNvPicPr>
          <p:nvPr>
            <p:ph idx="1"/>
          </p:nvPr>
        </p:nvPicPr>
        <p:blipFill>
          <a:blip r:embed="rId3">
            <a:extLst>
              <a:ext uri="{28A0092B-C50C-407E-A947-70E740481C1C}">
                <a14:useLocalDpi xmlns:a14="http://schemas.microsoft.com/office/drawing/2010/main" val="0"/>
              </a:ext>
            </a:extLst>
          </a:blip>
          <a:srcRect t="8098" b="8098"/>
          <a:stretch>
            <a:fillRect/>
          </a:stretch>
        </p:blipFill>
        <p:spPr/>
      </p:pic>
      <p:sp>
        <p:nvSpPr>
          <p:cNvPr id="5" name="TextBox 4"/>
          <p:cNvSpPr txBox="1"/>
          <p:nvPr/>
        </p:nvSpPr>
        <p:spPr>
          <a:xfrm>
            <a:off x="408977" y="6177309"/>
            <a:ext cx="5865505" cy="369332"/>
          </a:xfrm>
          <a:prstGeom prst="rect">
            <a:avLst/>
          </a:prstGeom>
          <a:noFill/>
        </p:spPr>
        <p:txBody>
          <a:bodyPr wrap="square" rtlCol="0">
            <a:spAutoFit/>
          </a:bodyPr>
          <a:lstStyle/>
          <a:p>
            <a:r>
              <a:rPr lang="en-US" dirty="0">
                <a:hlinkClick r:id="rId4"/>
              </a:rPr>
              <a:t>http://en.wikipedia.org/wiki/</a:t>
            </a:r>
            <a:r>
              <a:rPr lang="en-US" dirty="0" smtClean="0">
                <a:hlinkClick r:id="rId4"/>
              </a:rPr>
              <a:t>Terraced_house</a:t>
            </a:r>
            <a:r>
              <a:rPr lang="en-US" dirty="0" smtClean="0"/>
              <a:t> </a:t>
            </a:r>
            <a:endParaRPr lang="en-US" dirty="0"/>
          </a:p>
        </p:txBody>
      </p:sp>
    </p:spTree>
    <p:extLst>
      <p:ext uri="{BB962C8B-B14F-4D97-AF65-F5344CB8AC3E}">
        <p14:creationId xmlns:p14="http://schemas.microsoft.com/office/powerpoint/2010/main" val="405941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Highrise</a:t>
            </a:r>
            <a:r>
              <a:rPr lang="en-US" dirty="0" smtClean="0"/>
              <a:t> +4</a:t>
            </a:r>
            <a:endParaRPr lang="en-US" dirty="0"/>
          </a:p>
        </p:txBody>
      </p:sp>
      <p:pic>
        <p:nvPicPr>
          <p:cNvPr id="4" name="Content Placeholder 3" descr="220px-The_Cosmopolitan_Singapore.jpg"/>
          <p:cNvPicPr>
            <a:picLocks noGrp="1" noChangeAspect="1"/>
          </p:cNvPicPr>
          <p:nvPr>
            <p:ph idx="1"/>
          </p:nvPr>
        </p:nvPicPr>
        <p:blipFill>
          <a:blip r:embed="rId3">
            <a:extLst>
              <a:ext uri="{28A0092B-C50C-407E-A947-70E740481C1C}">
                <a14:useLocalDpi xmlns:a14="http://schemas.microsoft.com/office/drawing/2010/main" val="0"/>
              </a:ext>
            </a:extLst>
          </a:blip>
          <a:srcRect l="-18187" r="-18187"/>
          <a:stretch>
            <a:fillRect/>
          </a:stretch>
        </p:blipFill>
        <p:spPr/>
      </p:pic>
      <p:sp>
        <p:nvSpPr>
          <p:cNvPr id="5" name="TextBox 4"/>
          <p:cNvSpPr txBox="1"/>
          <p:nvPr/>
        </p:nvSpPr>
        <p:spPr>
          <a:xfrm>
            <a:off x="290585" y="6327975"/>
            <a:ext cx="3350221" cy="307777"/>
          </a:xfrm>
          <a:prstGeom prst="rect">
            <a:avLst/>
          </a:prstGeom>
          <a:noFill/>
        </p:spPr>
        <p:txBody>
          <a:bodyPr wrap="none" rtlCol="0">
            <a:spAutoFit/>
          </a:bodyPr>
          <a:lstStyle/>
          <a:p>
            <a:r>
              <a:rPr lang="en-US" sz="1400" dirty="0">
                <a:hlinkClick r:id="rId4"/>
              </a:rPr>
              <a:t>http://en.wikipedia.org/wiki/</a:t>
            </a:r>
            <a:r>
              <a:rPr lang="en-US" sz="1400" dirty="0" smtClean="0">
                <a:hlinkClick r:id="rId4"/>
              </a:rPr>
              <a:t>Condominium</a:t>
            </a:r>
            <a:r>
              <a:rPr lang="en-US" sz="1400" dirty="0" smtClean="0"/>
              <a:t> </a:t>
            </a:r>
            <a:endParaRPr lang="en-US" sz="1400" dirty="0"/>
          </a:p>
        </p:txBody>
      </p:sp>
    </p:spTree>
    <p:extLst>
      <p:ext uri="{BB962C8B-B14F-4D97-AF65-F5344CB8AC3E}">
        <p14:creationId xmlns:p14="http://schemas.microsoft.com/office/powerpoint/2010/main" val="2302613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Point</a:t>
            </a:r>
            <a:endParaRPr lang="en-US" dirty="0"/>
          </a:p>
        </p:txBody>
      </p:sp>
      <p:pic>
        <p:nvPicPr>
          <p:cNvPr id="4" name="Content Placeholder 3" descr="450px-Saitta_House_Dyker_Heights.JPG"/>
          <p:cNvPicPr>
            <a:picLocks noGrp="1" noChangeAspect="1"/>
          </p:cNvPicPr>
          <p:nvPr>
            <p:ph idx="1"/>
          </p:nvPr>
        </p:nvPicPr>
        <p:blipFill>
          <a:blip r:embed="rId3">
            <a:extLst>
              <a:ext uri="{28A0092B-C50C-407E-A947-70E740481C1C}">
                <a14:useLocalDpi xmlns:a14="http://schemas.microsoft.com/office/drawing/2010/main" val="0"/>
              </a:ext>
            </a:extLst>
          </a:blip>
          <a:srcRect l="-71221" r="-71221"/>
          <a:stretch>
            <a:fillRect/>
          </a:stretch>
        </p:blipFill>
        <p:spPr/>
      </p:pic>
      <p:sp>
        <p:nvSpPr>
          <p:cNvPr id="5" name="TextBox 4"/>
          <p:cNvSpPr txBox="1"/>
          <p:nvPr/>
        </p:nvSpPr>
        <p:spPr>
          <a:xfrm>
            <a:off x="538120" y="6327976"/>
            <a:ext cx="3826689" cy="307777"/>
          </a:xfrm>
          <a:prstGeom prst="rect">
            <a:avLst/>
          </a:prstGeom>
          <a:noFill/>
        </p:spPr>
        <p:txBody>
          <a:bodyPr wrap="none" rtlCol="0">
            <a:spAutoFit/>
          </a:bodyPr>
          <a:lstStyle/>
          <a:p>
            <a:r>
              <a:rPr lang="en-US" sz="1400" dirty="0">
                <a:hlinkClick r:id="rId4"/>
              </a:rPr>
              <a:t>http://en.wikipedia.org/wiki/</a:t>
            </a:r>
            <a:r>
              <a:rPr lang="en-US" sz="1400" dirty="0" smtClean="0">
                <a:hlinkClick r:id="rId4"/>
              </a:rPr>
              <a:t>Single_family_house</a:t>
            </a:r>
            <a:r>
              <a:rPr lang="en-US" sz="1400" dirty="0" smtClean="0"/>
              <a:t> </a:t>
            </a:r>
            <a:endParaRPr lang="en-US" sz="1400" dirty="0"/>
          </a:p>
        </p:txBody>
      </p:sp>
    </p:spTree>
    <p:extLst>
      <p:ext uri="{BB962C8B-B14F-4D97-AF65-F5344CB8AC3E}">
        <p14:creationId xmlns:p14="http://schemas.microsoft.com/office/powerpoint/2010/main" val="642571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277</TotalTime>
  <Words>1543</Words>
  <Application>Microsoft Macintosh PowerPoint</Application>
  <PresentationFormat>On-screen Show (4:3)</PresentationFormat>
  <Paragraphs>124</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Working With Street Addresses</vt:lpstr>
      <vt:lpstr>Common Problems</vt:lpstr>
      <vt:lpstr>Cliff Clavin</vt:lpstr>
      <vt:lpstr>Postal Barcode</vt:lpstr>
      <vt:lpstr>Zip Code Zones</vt:lpstr>
      <vt:lpstr>80301</vt:lpstr>
      <vt:lpstr>ZIP+4</vt:lpstr>
      <vt:lpstr>Highrise +4</vt:lpstr>
      <vt:lpstr>Delivery Point</vt:lpstr>
      <vt:lpstr>Final Delivery</vt:lpstr>
      <vt:lpstr>Unique Key</vt:lpstr>
      <vt:lpstr>Data Hygiene</vt:lpstr>
      <vt:lpstr>Summary</vt:lpstr>
      <vt:lpstr>Questions?</vt:lpstr>
    </vt:vector>
  </TitlesOfParts>
  <Company>First Movers Advantage,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Street Addresses</dc:title>
  <dc:creator>Brian Long</dc:creator>
  <cp:lastModifiedBy>Brian Long</cp:lastModifiedBy>
  <cp:revision>118</cp:revision>
  <dcterms:created xsi:type="dcterms:W3CDTF">2014-01-04T17:04:47Z</dcterms:created>
  <dcterms:modified xsi:type="dcterms:W3CDTF">2014-01-04T21:42:55Z</dcterms:modified>
</cp:coreProperties>
</file>