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9" r:id="rId5"/>
    <p:sldId id="260" r:id="rId6"/>
    <p:sldId id="263" r:id="rId7"/>
    <p:sldId id="264" r:id="rId8"/>
    <p:sldId id="265" r:id="rId9"/>
    <p:sldId id="266"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snapToObjects="1">
      <p:cViewPr varScale="1">
        <p:scale>
          <a:sx n="99" d="100"/>
          <a:sy n="99" d="100"/>
        </p:scale>
        <p:origin x="-20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24739-3BD9-BD41-ADC6-256603A819DE}" type="datetimeFigureOut">
              <a:rPr lang="en-US" smtClean="0"/>
              <a:t>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ABF2E-7251-3243-ADFC-BDF2A1AC8669}" type="slidenum">
              <a:rPr lang="en-US" smtClean="0"/>
              <a:t>‹#›</a:t>
            </a:fld>
            <a:endParaRPr lang="en-US"/>
          </a:p>
        </p:txBody>
      </p:sp>
    </p:spTree>
    <p:extLst>
      <p:ext uri="{BB962C8B-B14F-4D97-AF65-F5344CB8AC3E}">
        <p14:creationId xmlns:p14="http://schemas.microsoft.com/office/powerpoint/2010/main" val="2115242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a:t>
            </a:fld>
            <a:endParaRPr lang="en-US"/>
          </a:p>
        </p:txBody>
      </p:sp>
    </p:spTree>
    <p:extLst>
      <p:ext uri="{BB962C8B-B14F-4D97-AF65-F5344CB8AC3E}">
        <p14:creationId xmlns:p14="http://schemas.microsoft.com/office/powerpoint/2010/main" val="195181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the check digit, here is the full delivery point bar code for Wikipedia. 33701 is the ZIP code, 4313 is the +4 code, and 99 is the delivery point code (indicating a high rise building). </a:t>
            </a:r>
          </a:p>
          <a:p>
            <a:endParaRPr lang="en-US" baseline="0" dirty="0" smtClean="0"/>
          </a:p>
          <a:p>
            <a:r>
              <a:rPr lang="en-US" baseline="0" dirty="0" smtClean="0"/>
              <a:t>Since this is a </a:t>
            </a:r>
            <a:r>
              <a:rPr lang="en-US" baseline="0" dirty="0" err="1" smtClean="0"/>
              <a:t>highrise</a:t>
            </a:r>
            <a:r>
              <a:rPr lang="en-US" baseline="0" dirty="0" smtClean="0"/>
              <a:t>, we then add the unit information to complete the final walk sequence.</a:t>
            </a:r>
          </a:p>
          <a:p>
            <a:endParaRPr lang="en-US" baseline="0" dirty="0" smtClean="0"/>
          </a:p>
          <a:p>
            <a:r>
              <a:rPr lang="en-US" baseline="0" dirty="0" smtClean="0"/>
              <a:t>Thinking back to our friend Cliff </a:t>
            </a:r>
            <a:r>
              <a:rPr lang="en-US" baseline="0" dirty="0" err="1" smtClean="0"/>
              <a:t>Clavin</a:t>
            </a:r>
            <a:r>
              <a:rPr lang="en-US" baseline="0" dirty="0" smtClean="0"/>
              <a:t>, this is how we can deliver the mail so reliably. Every day, his mail is sorted into a walk sequence based on these codes. All he needs to do is follow the addresses in the order they are sorted in his stack of mail.</a:t>
            </a:r>
          </a:p>
          <a:p>
            <a:endParaRPr lang="en-US" baseline="0" dirty="0" smtClean="0"/>
          </a:p>
          <a:p>
            <a:r>
              <a:rPr lang="en-US" baseline="0" dirty="0" smtClean="0"/>
              <a:t>I previously mentioned that it was key to understand the bar code when working with street addresses. Well it turns out that this is a …</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10</a:t>
            </a:fld>
            <a:endParaRPr lang="en-US"/>
          </a:p>
        </p:txBody>
      </p:sp>
    </p:spTree>
    <p:extLst>
      <p:ext uri="{BB962C8B-B14F-4D97-AF65-F5344CB8AC3E}">
        <p14:creationId xmlns:p14="http://schemas.microsoft.com/office/powerpoint/2010/main" val="161684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a:t>
            </a:r>
            <a:r>
              <a:rPr lang="en-US" baseline="0" dirty="0" smtClean="0"/>
              <a:t> Key that we can use to create indexes for sorting, grouping, and search operations. Every deliverable address in the country has a unique code for sorting and delivering the mail.</a:t>
            </a:r>
          </a:p>
          <a:p>
            <a:endParaRPr lang="en-US" baseline="0" dirty="0" smtClean="0"/>
          </a:p>
          <a:p>
            <a:r>
              <a:rPr lang="en-US" baseline="0" dirty="0" smtClean="0"/>
              <a:t>Doesn’t it seem easier to work with this string sequence than the mish-mash of street addresses that we saw in the first slide?</a:t>
            </a:r>
          </a:p>
          <a:p>
            <a:endParaRPr lang="en-US" baseline="0" dirty="0" smtClean="0"/>
          </a:p>
          <a:p>
            <a:r>
              <a:rPr lang="en-US" baseline="0" dirty="0" smtClean="0"/>
              <a:t>In my systems, I create an indexed database column for this key and use it for all of our sorting, grouping, and matching operations. It is an extremely fast and accurate way to process addresses.</a:t>
            </a:r>
          </a:p>
          <a:p>
            <a:endParaRPr lang="en-US" baseline="0" dirty="0" smtClean="0"/>
          </a:p>
          <a:p>
            <a:r>
              <a:rPr lang="en-US" baseline="0" dirty="0" smtClean="0"/>
              <a:t>The last thing to talk about is how we can get the information required to create the key.</a:t>
            </a:r>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11</a:t>
            </a:fld>
            <a:endParaRPr lang="en-US"/>
          </a:p>
        </p:txBody>
      </p:sp>
    </p:spTree>
    <p:extLst>
      <p:ext uri="{BB962C8B-B14F-4D97-AF65-F5344CB8AC3E}">
        <p14:creationId xmlns:p14="http://schemas.microsoft.com/office/powerpoint/2010/main" val="264025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processing data, I call a data hygiene process to standardize the address and return the bar code elements.</a:t>
            </a:r>
            <a:endParaRPr lang="en-US" dirty="0" smtClean="0"/>
          </a:p>
          <a:p>
            <a:endParaRPr lang="en-US" dirty="0" smtClean="0"/>
          </a:p>
          <a:p>
            <a:r>
              <a:rPr lang="en-US" dirty="0" smtClean="0"/>
              <a:t>This requires</a:t>
            </a:r>
            <a:r>
              <a:rPr lang="en-US" baseline="0" dirty="0" smtClean="0"/>
              <a:t> the </a:t>
            </a:r>
            <a:r>
              <a:rPr lang="en-US" dirty="0" smtClean="0"/>
              <a:t>use</a:t>
            </a:r>
            <a:r>
              <a:rPr lang="en-US" baseline="0" dirty="0" smtClean="0"/>
              <a:t> of third party software or a cloud service to process your street address data.</a:t>
            </a:r>
          </a:p>
          <a:p>
            <a:endParaRPr lang="en-US" baseline="0" dirty="0" smtClean="0"/>
          </a:p>
          <a:p>
            <a:r>
              <a:rPr lang="en-US" baseline="0" dirty="0" smtClean="0"/>
              <a:t>The USPS certifies software vendors who create software that can clean up your data and provide all the bar code elements. You then import the standardized data into your database and build your indexes.</a:t>
            </a:r>
          </a:p>
          <a:p>
            <a:endParaRPr lang="en-US" baseline="0" dirty="0" smtClean="0"/>
          </a:p>
          <a:p>
            <a:r>
              <a:rPr lang="en-US" baseline="0" dirty="0" smtClean="0"/>
              <a:t>You can find a list of CASS software providers from the USPS or by searching online.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12</a:t>
            </a:fld>
            <a:endParaRPr lang="en-US"/>
          </a:p>
        </p:txBody>
      </p:sp>
    </p:spTree>
    <p:extLst>
      <p:ext uri="{BB962C8B-B14F-4D97-AF65-F5344CB8AC3E}">
        <p14:creationId xmlns:p14="http://schemas.microsoft.com/office/powerpoint/2010/main" val="30578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third party CASS software for data hygiene.</a:t>
            </a:r>
          </a:p>
          <a:p>
            <a:endParaRPr lang="en-US" dirty="0" smtClean="0"/>
          </a:p>
          <a:p>
            <a:r>
              <a:rPr lang="en-US" dirty="0" smtClean="0"/>
              <a:t>Include the standardized address data &amp; bar code elements in your dataset.</a:t>
            </a:r>
          </a:p>
          <a:p>
            <a:endParaRPr lang="en-US" dirty="0" smtClean="0"/>
          </a:p>
          <a:p>
            <a:r>
              <a:rPr lang="en-US" dirty="0" smtClean="0"/>
              <a:t>Create an indexed key using the bar code data.</a:t>
            </a:r>
          </a:p>
          <a:p>
            <a:endParaRPr lang="en-US" dirty="0" smtClean="0"/>
          </a:p>
          <a:p>
            <a:r>
              <a:rPr lang="en-US" dirty="0" smtClean="0"/>
              <a:t>See my </a:t>
            </a:r>
            <a:r>
              <a:rPr lang="en-US" dirty="0" err="1" smtClean="0"/>
              <a:t>GitHub</a:t>
            </a:r>
            <a:r>
              <a:rPr lang="en-US" dirty="0" smtClean="0"/>
              <a:t> account for this presentation and some miscellaneous</a:t>
            </a:r>
            <a:r>
              <a:rPr lang="en-US" baseline="0" dirty="0" smtClean="0"/>
              <a:t> Ruby code that may help you with your next project.</a:t>
            </a:r>
          </a:p>
          <a:p>
            <a:endParaRPr lang="en-US" baseline="0" dirty="0" smtClean="0"/>
          </a:p>
          <a:p>
            <a:r>
              <a:rPr lang="en-US" baseline="0" dirty="0" smtClean="0"/>
              <a:t>I am willing to offer free CASS service for open data projects. I have licensed a CASS software package and can run your files for you if you are working on an open data project.</a:t>
            </a:r>
          </a:p>
        </p:txBody>
      </p:sp>
      <p:sp>
        <p:nvSpPr>
          <p:cNvPr id="4" name="Slide Number Placeholder 3"/>
          <p:cNvSpPr>
            <a:spLocks noGrp="1"/>
          </p:cNvSpPr>
          <p:nvPr>
            <p:ph type="sldNum" sz="quarter" idx="10"/>
          </p:nvPr>
        </p:nvSpPr>
        <p:spPr/>
        <p:txBody>
          <a:bodyPr/>
          <a:lstStyle/>
          <a:p>
            <a:fld id="{D88ABF2E-7251-3243-ADFC-BDF2A1AC8669}" type="slidenum">
              <a:rPr lang="en-US" smtClean="0"/>
              <a:t>13</a:t>
            </a:fld>
            <a:endParaRPr lang="en-US"/>
          </a:p>
        </p:txBody>
      </p:sp>
    </p:spTree>
    <p:extLst>
      <p:ext uri="{BB962C8B-B14F-4D97-AF65-F5344CB8AC3E}">
        <p14:creationId xmlns:p14="http://schemas.microsoft.com/office/powerpoint/2010/main" val="2578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processing and analyzing datasets</a:t>
            </a:r>
            <a:r>
              <a:rPr lang="en-US" baseline="0" dirty="0" smtClean="0"/>
              <a:t> with street addresses, we often see messy data like this. All of these entries are referring to the same address. However, the data formatting is inconsistent or has typographical errors. This inconsistency leads to problems with sorting, grouping, and searching addresses.</a:t>
            </a:r>
          </a:p>
          <a:p>
            <a:endParaRPr lang="en-US" baseline="0" dirty="0" smtClean="0"/>
          </a:p>
          <a:p>
            <a:r>
              <a:rPr lang="en-US" baseline="0" dirty="0" smtClean="0"/>
              <a:t>One way to deal with this problem is to write your own code to standardize the addresses and hope that your sorting, grouping, and searching works out OK. It rarely does. Groan if you have tried this before.</a:t>
            </a:r>
          </a:p>
          <a:p>
            <a:endParaRPr lang="en-US" baseline="0" dirty="0" smtClean="0"/>
          </a:p>
          <a:p>
            <a:r>
              <a:rPr lang="en-US" baseline="0" dirty="0" smtClean="0"/>
              <a:t>There is another way to work with street addresses that makes sorting, grouping, and searching quite easy. That story starts with this guy…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2</a:t>
            </a:fld>
            <a:endParaRPr lang="en-US"/>
          </a:p>
        </p:txBody>
      </p:sp>
    </p:spTree>
    <p:extLst>
      <p:ext uri="{BB962C8B-B14F-4D97-AF65-F5344CB8AC3E}">
        <p14:creationId xmlns:p14="http://schemas.microsoft.com/office/powerpoint/2010/main" val="36257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us know Cliff </a:t>
            </a:r>
            <a:r>
              <a:rPr lang="en-US" baseline="0" dirty="0" err="1" smtClean="0"/>
              <a:t>Clavin</a:t>
            </a:r>
            <a:r>
              <a:rPr lang="en-US" baseline="0" dirty="0" smtClean="0"/>
              <a:t>. He is a great mail man, but he is no computer scientist. He doesn’t know about depth-first searches, breadth-first searches, or shortest-path algorithms. Although we can always find the shortest path to his next beer.</a:t>
            </a:r>
          </a:p>
          <a:p>
            <a:endParaRPr lang="en-US" baseline="0" dirty="0" smtClean="0"/>
          </a:p>
          <a:p>
            <a:r>
              <a:rPr lang="en-US" baseline="0" dirty="0" smtClean="0"/>
              <a:t>Somehow, he delivers the mail reliably every day. Fortunately, Cliff works with some computer scientists and they help Cliff with this…</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3</a:t>
            </a:fld>
            <a:endParaRPr lang="en-US"/>
          </a:p>
        </p:txBody>
      </p:sp>
    </p:spTree>
    <p:extLst>
      <p:ext uri="{BB962C8B-B14F-4D97-AF65-F5344CB8AC3E}">
        <p14:creationId xmlns:p14="http://schemas.microsoft.com/office/powerpoint/2010/main" val="280677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Mr. ZIP promoted the use of ZIP codes for the USPS during the 1960s and 1970s.</a:t>
            </a:r>
            <a:r>
              <a:rPr lang="en-US" baseline="0" dirty="0" smtClean="0"/>
              <a:t> </a:t>
            </a:r>
            <a:r>
              <a:rPr lang="en-US" dirty="0" smtClean="0"/>
              <a:t>The ZIP</a:t>
            </a:r>
            <a:r>
              <a:rPr lang="en-US" baseline="0" dirty="0" smtClean="0"/>
              <a:t> code was introduced in the US in 1963 and the ZIP +4 was introduced in the 1980s.</a:t>
            </a:r>
            <a:endParaRPr lang="en-US" dirty="0" smtClean="0"/>
          </a:p>
          <a:p>
            <a:endParaRPr lang="en-US" dirty="0" smtClean="0"/>
          </a:p>
          <a:p>
            <a:r>
              <a:rPr lang="en-US" dirty="0" smtClean="0"/>
              <a:t>POST</a:t>
            </a:r>
            <a:r>
              <a:rPr lang="en-US" baseline="0" dirty="0" smtClean="0"/>
              <a:t>NET is </a:t>
            </a:r>
            <a:r>
              <a:rPr lang="en-US" dirty="0" smtClean="0"/>
              <a:t>an 11 digit barcode, containing the ZIP Code, ZIP+4 Code, and the delivery point code. This is usually referred to as the DPBC, or Delivery Point Bar Code. Placed</a:t>
            </a:r>
            <a:r>
              <a:rPr lang="en-US" baseline="0" dirty="0" smtClean="0"/>
              <a:t> into use in 2005.</a:t>
            </a:r>
            <a:endParaRPr lang="en-US" dirty="0" smtClean="0"/>
          </a:p>
          <a:p>
            <a:endParaRPr lang="en-US" dirty="0" smtClean="0"/>
          </a:p>
          <a:p>
            <a:r>
              <a:rPr lang="en-US" dirty="0" smtClean="0"/>
              <a:t>The information contained</a:t>
            </a:r>
            <a:r>
              <a:rPr lang="en-US" baseline="0" dirty="0" smtClean="0"/>
              <a:t> in the bar code helps Cliff deliver the mail. It is also key to understand the bar code to efficiently analyze street addresses.</a:t>
            </a:r>
            <a:endParaRPr lang="en-US" dirty="0" smtClean="0"/>
          </a:p>
          <a:p>
            <a:endParaRPr lang="en-US" dirty="0" smtClean="0"/>
          </a:p>
          <a:p>
            <a:r>
              <a:rPr lang="en-US" dirty="0" smtClean="0"/>
              <a:t>The POSTNET bar</a:t>
            </a:r>
            <a:r>
              <a:rPr lang="en-US" baseline="0" dirty="0" smtClean="0"/>
              <a:t> code was replaced after 2011 with an Intelligent Bar Code. The Intelligent Bar Code includes the POSTNET information + additional information on the Mailer. However, I will focus on the POSTNET code since it has the information we are interested in.</a:t>
            </a:r>
          </a:p>
          <a:p>
            <a:endParaRPr lang="en-US" baseline="0" dirty="0" smtClean="0"/>
          </a:p>
          <a:p>
            <a:r>
              <a:rPr lang="en-US" dirty="0" smtClean="0"/>
              <a:t>Check the Wikipedia page if</a:t>
            </a:r>
            <a:r>
              <a:rPr lang="en-US" baseline="0" dirty="0" smtClean="0"/>
              <a:t> you would like the details on how the long and short bars are constructed. For our discussion, the bar code starts with the zip code + additional information.</a:t>
            </a:r>
            <a:endParaRPr lang="en-US"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4</a:t>
            </a:fld>
            <a:endParaRPr lang="en-US"/>
          </a:p>
        </p:txBody>
      </p:sp>
    </p:spTree>
    <p:extLst>
      <p:ext uri="{BB962C8B-B14F-4D97-AF65-F5344CB8AC3E}">
        <p14:creationId xmlns:p14="http://schemas.microsoft.com/office/powerpoint/2010/main" val="421420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is split into zones and these zones form</a:t>
            </a:r>
            <a:r>
              <a:rPr lang="en-US" baseline="0" dirty="0" smtClean="0"/>
              <a:t> the first 2 or 3 digits of a zip code. The first 3 digits refer to a Sectional Control Facility (SCF)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5</a:t>
            </a:fld>
            <a:endParaRPr lang="en-US"/>
          </a:p>
        </p:txBody>
      </p:sp>
    </p:spTree>
    <p:extLst>
      <p:ext uri="{BB962C8B-B14F-4D97-AF65-F5344CB8AC3E}">
        <p14:creationId xmlns:p14="http://schemas.microsoft.com/office/powerpoint/2010/main" val="141425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a map showing</a:t>
            </a:r>
            <a:r>
              <a:rPr lang="en-US" baseline="0" dirty="0" smtClean="0"/>
              <a:t> an individual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6</a:t>
            </a:fld>
            <a:endParaRPr lang="en-US"/>
          </a:p>
        </p:txBody>
      </p:sp>
    </p:spTree>
    <p:extLst>
      <p:ext uri="{BB962C8B-B14F-4D97-AF65-F5344CB8AC3E}">
        <p14:creationId xmlns:p14="http://schemas.microsoft.com/office/powerpoint/2010/main" val="21734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Zip+4 codes were assigned in the 1980s. Within a ZIP code, the USPS assigns</a:t>
            </a:r>
            <a:r>
              <a:rPr lang="en-US" baseline="0" dirty="0" smtClean="0"/>
              <a:t> a ZIP+4 code to small sections within the ZIP code. Typically, a +4 code is assigned to each side of the street on a block. So, in this photo, the homes on the left would share a 9-digit zip and the homes on the right would share a different 9-digit zip.</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7</a:t>
            </a:fld>
            <a:endParaRPr lang="en-US"/>
          </a:p>
        </p:txBody>
      </p:sp>
    </p:spTree>
    <p:extLst>
      <p:ext uri="{BB962C8B-B14F-4D97-AF65-F5344CB8AC3E}">
        <p14:creationId xmlns:p14="http://schemas.microsoft.com/office/powerpoint/2010/main" val="77640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highrise</a:t>
            </a:r>
            <a:r>
              <a:rPr lang="en-US" baseline="0" dirty="0" smtClean="0"/>
              <a:t> buildings, the USPS may assign different +4 codes for each floor. So, the residents on a certain floor will usually share the same 9-digit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8</a:t>
            </a:fld>
            <a:endParaRPr lang="en-US"/>
          </a:p>
        </p:txBody>
      </p:sp>
    </p:spTree>
    <p:extLst>
      <p:ext uri="{BB962C8B-B14F-4D97-AF65-F5344CB8AC3E}">
        <p14:creationId xmlns:p14="http://schemas.microsoft.com/office/powerpoint/2010/main" val="1864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complete</a:t>
            </a:r>
            <a:r>
              <a:rPr lang="en-US" baseline="0" dirty="0" smtClean="0"/>
              <a:t> the bar code, the USPS will add the last two digits of the house number to the Zip+4 code for a total of eleven digits. In a </a:t>
            </a:r>
            <a:r>
              <a:rPr lang="en-US" baseline="0" dirty="0" err="1" smtClean="0"/>
              <a:t>highrise</a:t>
            </a:r>
            <a:r>
              <a:rPr lang="en-US" baseline="0" dirty="0" smtClean="0"/>
              <a:t> building, the two digit delivery point will commonly be 99 indicating that there are multiple delivery points and unit number is required for final delivery.</a:t>
            </a:r>
          </a:p>
          <a:p>
            <a:endParaRPr lang="en-US" baseline="0" dirty="0" smtClean="0"/>
          </a:p>
          <a:p>
            <a:r>
              <a:rPr lang="en-US" baseline="0" dirty="0" smtClean="0"/>
              <a:t>The USPS also includes a check digit of the sum modulo 10 of the bar code digits. This check digit is not important for our story.</a:t>
            </a:r>
          </a:p>
        </p:txBody>
      </p:sp>
      <p:sp>
        <p:nvSpPr>
          <p:cNvPr id="4" name="Slide Number Placeholder 3"/>
          <p:cNvSpPr>
            <a:spLocks noGrp="1"/>
          </p:cNvSpPr>
          <p:nvPr>
            <p:ph type="sldNum" sz="quarter" idx="10"/>
          </p:nvPr>
        </p:nvSpPr>
        <p:spPr/>
        <p:txBody>
          <a:bodyPr/>
          <a:lstStyle/>
          <a:p>
            <a:fld id="{D88ABF2E-7251-3243-ADFC-BDF2A1AC8669}" type="slidenum">
              <a:rPr lang="en-US" smtClean="0"/>
              <a:t>9</a:t>
            </a:fld>
            <a:endParaRPr lang="en-US"/>
          </a:p>
        </p:txBody>
      </p:sp>
    </p:spTree>
    <p:extLst>
      <p:ext uri="{BB962C8B-B14F-4D97-AF65-F5344CB8AC3E}">
        <p14:creationId xmlns:p14="http://schemas.microsoft.com/office/powerpoint/2010/main" val="34160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89494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6016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2940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2282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3496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2895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738E2-DEAE-4F46-B019-00598B3CC598}" type="datetimeFigureOut">
              <a:rPr lang="en-US" smtClean="0"/>
              <a:t>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7867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738E2-DEAE-4F46-B019-00598B3CC598}" type="datetimeFigureOut">
              <a:rPr lang="en-US" smtClean="0"/>
              <a:t>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1571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738E2-DEAE-4F46-B019-00598B3CC598}" type="datetimeFigureOut">
              <a:rPr lang="en-US" smtClean="0"/>
              <a:t>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98243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6078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961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738E2-DEAE-4F46-B019-00598B3CC598}" type="datetimeFigureOut">
              <a:rPr lang="en-US" smtClean="0"/>
              <a:t>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D5C67-1721-F641-86F8-6697F46A801C}" type="slidenum">
              <a:rPr lang="en-US" smtClean="0"/>
              <a:t>‹#›</a:t>
            </a:fld>
            <a:endParaRPr lang="en-US"/>
          </a:p>
        </p:txBody>
      </p:sp>
    </p:spTree>
    <p:extLst>
      <p:ext uri="{BB962C8B-B14F-4D97-AF65-F5344CB8AC3E}">
        <p14:creationId xmlns:p14="http://schemas.microsoft.com/office/powerpoint/2010/main" val="69393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hyperlink" Target="http://ribbs.usps.gov/files/vendors/cassn01d.TXT" TargetMode="External"/><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rianlong/street_addre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en.wikipedia.org/wiki/Cliff_Clavi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en.wikipedia.org/wiki/ZIP_code" TargetMode="External"/><Relationship Id="rId6" Type="http://schemas.openxmlformats.org/officeDocument/2006/relationships/hyperlink" Target="http://en.wikipedia.org/wiki/POSTNET"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hyperlink" Target="http://en.wikipedia.org/wiki/Terraced_house"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en.wikipedia.org/wiki/Condominiu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hyperlink" Target="http://en.wikipedia.org/wiki/Single_family_hous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Street Addresses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Brian Long</a:t>
            </a:r>
          </a:p>
          <a:p>
            <a:r>
              <a:rPr lang="en-US" dirty="0" smtClean="0"/>
              <a:t>Twitter: @</a:t>
            </a:r>
            <a:r>
              <a:rPr lang="en-US" dirty="0" err="1" smtClean="0"/>
              <a:t>brianlong</a:t>
            </a:r>
            <a:endParaRPr lang="en-US" dirty="0" smtClean="0"/>
          </a:p>
          <a:p>
            <a:r>
              <a:rPr lang="en-US" dirty="0" err="1" smtClean="0"/>
              <a:t>GitHub</a:t>
            </a:r>
            <a:r>
              <a:rPr lang="en-US" dirty="0" smtClean="0"/>
              <a:t>: </a:t>
            </a:r>
            <a:r>
              <a:rPr lang="en-US" dirty="0" err="1" smtClean="0"/>
              <a:t>brianlong</a:t>
            </a:r>
            <a:endParaRPr lang="en-US" dirty="0" smtClean="0"/>
          </a:p>
          <a:p>
            <a:r>
              <a:rPr lang="en-US" dirty="0" smtClean="0"/>
              <a:t>Skype: </a:t>
            </a:r>
            <a:r>
              <a:rPr lang="en-US" dirty="0" err="1" smtClean="0"/>
              <a:t>brian.long.co</a:t>
            </a:r>
            <a:endParaRPr lang="en-US" dirty="0" smtClean="0"/>
          </a:p>
          <a:p>
            <a:r>
              <a:rPr lang="en-US" dirty="0" smtClean="0"/>
              <a:t>LinkedIn: http://</a:t>
            </a:r>
            <a:r>
              <a:rPr lang="en-US" dirty="0" err="1" smtClean="0"/>
              <a:t>www.linkedin.com</a:t>
            </a:r>
            <a:r>
              <a:rPr lang="en-US" dirty="0" smtClean="0"/>
              <a:t>/in/</a:t>
            </a:r>
            <a:r>
              <a:rPr lang="en-US" dirty="0" err="1" smtClean="0"/>
              <a:t>brianklong</a:t>
            </a:r>
            <a:endParaRPr lang="en-US" dirty="0" smtClean="0"/>
          </a:p>
        </p:txBody>
      </p:sp>
    </p:spTree>
    <p:extLst>
      <p:ext uri="{BB962C8B-B14F-4D97-AF65-F5344CB8AC3E}">
        <p14:creationId xmlns:p14="http://schemas.microsoft.com/office/powerpoint/2010/main" val="313844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Delivery</a:t>
            </a:r>
            <a:endParaRPr lang="en-US" dirty="0"/>
          </a:p>
        </p:txBody>
      </p:sp>
      <p:pic>
        <p:nvPicPr>
          <p:cNvPr id="4" name="Content Placeholder 3" descr="Zip_plus_4.png"/>
          <p:cNvPicPr>
            <a:picLocks noGrp="1" noChangeAspect="1"/>
          </p:cNvPicPr>
          <p:nvPr>
            <p:ph idx="1"/>
          </p:nvPr>
        </p:nvPicPr>
        <p:blipFill>
          <a:blip r:embed="rId3">
            <a:extLst>
              <a:ext uri="{28A0092B-C50C-407E-A947-70E740481C1C}">
                <a14:useLocalDpi xmlns:a14="http://schemas.microsoft.com/office/drawing/2010/main" val="0"/>
              </a:ext>
            </a:extLst>
          </a:blip>
          <a:srcRect t="-14620" b="-14620"/>
          <a:stretch>
            <a:fillRect/>
          </a:stretch>
        </p:blipFill>
        <p:spPr>
          <a:xfrm>
            <a:off x="1135206" y="1115911"/>
            <a:ext cx="6850466" cy="3767492"/>
          </a:xfrm>
        </p:spPr>
      </p:pic>
      <p:sp>
        <p:nvSpPr>
          <p:cNvPr id="5" name="TextBox 4"/>
          <p:cNvSpPr txBox="1"/>
          <p:nvPr/>
        </p:nvSpPr>
        <p:spPr>
          <a:xfrm>
            <a:off x="1904910" y="4864360"/>
            <a:ext cx="2723823" cy="584776"/>
          </a:xfrm>
          <a:prstGeom prst="rect">
            <a:avLst/>
          </a:prstGeom>
          <a:noFill/>
        </p:spPr>
        <p:txBody>
          <a:bodyPr wrap="none" rtlCol="0">
            <a:spAutoFit/>
          </a:bodyPr>
          <a:lstStyle/>
          <a:p>
            <a:r>
              <a:rPr lang="en-US" sz="3200" dirty="0"/>
              <a:t>33701-4313</a:t>
            </a:r>
            <a:r>
              <a:rPr lang="en-US" sz="3200" dirty="0" smtClean="0"/>
              <a:t>-99</a:t>
            </a:r>
            <a:endParaRPr lang="en-US" sz="3200" dirty="0"/>
          </a:p>
        </p:txBody>
      </p:sp>
      <p:sp>
        <p:nvSpPr>
          <p:cNvPr id="6" name="TextBox 5"/>
          <p:cNvSpPr txBox="1"/>
          <p:nvPr/>
        </p:nvSpPr>
        <p:spPr>
          <a:xfrm>
            <a:off x="4875364" y="4864359"/>
            <a:ext cx="1765828" cy="584776"/>
          </a:xfrm>
          <a:prstGeom prst="rect">
            <a:avLst/>
          </a:prstGeom>
          <a:noFill/>
        </p:spPr>
        <p:txBody>
          <a:bodyPr wrap="none" rtlCol="0">
            <a:spAutoFit/>
          </a:bodyPr>
          <a:lstStyle/>
          <a:p>
            <a:r>
              <a:rPr lang="en-US" sz="3200" dirty="0"/>
              <a:t>UNIT-</a:t>
            </a:r>
            <a:r>
              <a:rPr lang="en-US" sz="3200" dirty="0" smtClean="0"/>
              <a:t>358</a:t>
            </a:r>
            <a:endParaRPr lang="en-US" sz="3200" dirty="0"/>
          </a:p>
        </p:txBody>
      </p:sp>
    </p:spTree>
    <p:extLst>
      <p:ext uri="{BB962C8B-B14F-4D97-AF65-F5344CB8AC3E}">
        <p14:creationId xmlns:p14="http://schemas.microsoft.com/office/powerpoint/2010/main" val="314368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a:t>
            </a:r>
            <a:endParaRPr lang="en-US" dirty="0"/>
          </a:p>
        </p:txBody>
      </p:sp>
      <p:pic>
        <p:nvPicPr>
          <p:cNvPr id="4" name="Content Placeholder 3" descr="800px-Standard-lock-key.jpg"/>
          <p:cNvPicPr>
            <a:picLocks noGrp="1" noChangeAspect="1"/>
          </p:cNvPicPr>
          <p:nvPr>
            <p:ph idx="1"/>
          </p:nvPr>
        </p:nvPicPr>
        <p:blipFill>
          <a:blip r:embed="rId3">
            <a:extLst>
              <a:ext uri="{28A0092B-C50C-407E-A947-70E740481C1C}">
                <a14:useLocalDpi xmlns:a14="http://schemas.microsoft.com/office/drawing/2010/main" val="0"/>
              </a:ext>
            </a:extLst>
          </a:blip>
          <a:srcRect t="-11793" b="-11793"/>
          <a:stretch>
            <a:fillRect/>
          </a:stretch>
        </p:blipFill>
        <p:spPr>
          <a:xfrm>
            <a:off x="2350841" y="1626215"/>
            <a:ext cx="4429442" cy="2436023"/>
          </a:xfrm>
        </p:spPr>
      </p:pic>
      <p:sp>
        <p:nvSpPr>
          <p:cNvPr id="5" name="TextBox 4"/>
          <p:cNvSpPr txBox="1"/>
          <p:nvPr/>
        </p:nvSpPr>
        <p:spPr>
          <a:xfrm>
            <a:off x="2589635" y="4293184"/>
            <a:ext cx="3928079" cy="584776"/>
          </a:xfrm>
          <a:prstGeom prst="rect">
            <a:avLst/>
          </a:prstGeom>
          <a:noFill/>
        </p:spPr>
        <p:txBody>
          <a:bodyPr wrap="none" rtlCol="0">
            <a:spAutoFit/>
          </a:bodyPr>
          <a:lstStyle/>
          <a:p>
            <a:r>
              <a:rPr lang="en-US" sz="3200" dirty="0" smtClean="0"/>
              <a:t>33701431399UNIT358 </a:t>
            </a:r>
            <a:endParaRPr lang="en-US" sz="3200" dirty="0"/>
          </a:p>
        </p:txBody>
      </p:sp>
    </p:spTree>
    <p:extLst>
      <p:ext uri="{BB962C8B-B14F-4D97-AF65-F5344CB8AC3E}">
        <p14:creationId xmlns:p14="http://schemas.microsoft.com/office/powerpoint/2010/main" val="10999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Hygiene</a:t>
            </a:r>
            <a:endParaRPr lang="en-US" dirty="0"/>
          </a:p>
        </p:txBody>
      </p:sp>
      <p:sp>
        <p:nvSpPr>
          <p:cNvPr id="3" name="Content Placeholder 2"/>
          <p:cNvSpPr>
            <a:spLocks noGrp="1"/>
          </p:cNvSpPr>
          <p:nvPr>
            <p:ph idx="1"/>
          </p:nvPr>
        </p:nvSpPr>
        <p:spPr/>
        <p:txBody>
          <a:bodyPr/>
          <a:lstStyle/>
          <a:p>
            <a:r>
              <a:rPr lang="en-US" dirty="0" smtClean="0"/>
              <a:t>Coding Accuracy Support Software (CASS)</a:t>
            </a:r>
          </a:p>
          <a:p>
            <a:r>
              <a:rPr lang="en-US" dirty="0" smtClean="0"/>
              <a:t>A list of CASS certified software vendors can be obtained from the USPS</a:t>
            </a:r>
          </a:p>
          <a:p>
            <a:pPr lvl="1"/>
            <a:r>
              <a:rPr lang="en-US" sz="2400" dirty="0" smtClean="0">
                <a:hlinkClick r:id="rId3"/>
              </a:rPr>
              <a:t>http://ribbs.usps.gov/files/vendors/cassn01d.TXT</a:t>
            </a:r>
            <a:endParaRPr lang="en-US" sz="2400" dirty="0" smtClean="0"/>
          </a:p>
          <a:p>
            <a:r>
              <a:rPr lang="en-US" dirty="0" smtClean="0"/>
              <a:t>Also search online for CASS address services.</a:t>
            </a:r>
            <a:endParaRPr lang="en-US" dirty="0"/>
          </a:p>
        </p:txBody>
      </p:sp>
      <p:pic>
        <p:nvPicPr>
          <p:cNvPr id="4" name="Picture 3" descr="sbsp.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2129" y="365433"/>
            <a:ext cx="1149976" cy="1234767"/>
          </a:xfrm>
          <a:prstGeom prst="rect">
            <a:avLst/>
          </a:prstGeom>
        </p:spPr>
      </p:pic>
    </p:spTree>
    <p:extLst>
      <p:ext uri="{BB962C8B-B14F-4D97-AF65-F5344CB8AC3E}">
        <p14:creationId xmlns:p14="http://schemas.microsoft.com/office/powerpoint/2010/main" val="389497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Use third party CASS software for data hygiene.</a:t>
            </a:r>
          </a:p>
          <a:p>
            <a:r>
              <a:rPr lang="en-US" dirty="0" smtClean="0"/>
              <a:t>Include standardized data &amp; bar code elements in your dataset.</a:t>
            </a:r>
          </a:p>
          <a:p>
            <a:r>
              <a:rPr lang="en-US" dirty="0" smtClean="0"/>
              <a:t>Create an indexed key using the bar code data.</a:t>
            </a:r>
          </a:p>
          <a:p>
            <a:r>
              <a:rPr lang="en-US" dirty="0" smtClean="0"/>
              <a:t>Presentation &amp; notes at </a:t>
            </a:r>
            <a:r>
              <a:rPr lang="en-US" dirty="0" smtClean="0">
                <a:hlinkClick r:id="rId3"/>
              </a:rPr>
              <a:t>https://github.com/brianlong/street_address</a:t>
            </a:r>
            <a:endParaRPr lang="en-US" dirty="0" smtClean="0"/>
          </a:p>
          <a:p>
            <a:r>
              <a:rPr lang="en-US" dirty="0" smtClean="0"/>
              <a:t>I will offer free CASS service for open data projects.</a:t>
            </a:r>
            <a:endParaRPr lang="en-US" dirty="0"/>
          </a:p>
        </p:txBody>
      </p:sp>
    </p:spTree>
    <p:extLst>
      <p:ext uri="{BB962C8B-B14F-4D97-AF65-F5344CB8AC3E}">
        <p14:creationId xmlns:p14="http://schemas.microsoft.com/office/powerpoint/2010/main" val="189524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if a property doesn’t have a street address (e.g. vacant land)?</a:t>
            </a:r>
          </a:p>
          <a:p>
            <a:r>
              <a:rPr lang="en-US" dirty="0" smtClean="0"/>
              <a:t>What if the address is incomplete?</a:t>
            </a:r>
          </a:p>
          <a:p>
            <a:r>
              <a:rPr lang="en-US" dirty="0" smtClean="0"/>
              <a:t>Are there edge cases to be aware of?</a:t>
            </a:r>
          </a:p>
          <a:p>
            <a:endParaRPr lang="en-US" dirty="0"/>
          </a:p>
        </p:txBody>
      </p:sp>
    </p:spTree>
    <p:extLst>
      <p:ext uri="{BB962C8B-B14F-4D97-AF65-F5344CB8AC3E}">
        <p14:creationId xmlns:p14="http://schemas.microsoft.com/office/powerpoint/2010/main" val="12447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idx="1"/>
          </p:nvPr>
        </p:nvSpPr>
        <p:spPr/>
        <p:txBody>
          <a:bodyPr>
            <a:normAutofit/>
          </a:bodyPr>
          <a:lstStyle/>
          <a:p>
            <a:r>
              <a:rPr lang="en-US" sz="3000" dirty="0" smtClean="0"/>
              <a:t>123 Main St S, Schenectady, NY 12345</a:t>
            </a:r>
          </a:p>
          <a:p>
            <a:r>
              <a:rPr lang="en-US" sz="3000" dirty="0" smtClean="0"/>
              <a:t>123 Main Street S, Schenectady, NY</a:t>
            </a:r>
          </a:p>
          <a:p>
            <a:r>
              <a:rPr lang="en-US" sz="3000" dirty="0" smtClean="0"/>
              <a:t>123 Main St South, Schenectady, NY 12345</a:t>
            </a:r>
          </a:p>
          <a:p>
            <a:r>
              <a:rPr lang="en-US" sz="3000" dirty="0" smtClean="0"/>
              <a:t>123 Main Street South, Schenectady, NY 12345</a:t>
            </a:r>
          </a:p>
          <a:p>
            <a:r>
              <a:rPr lang="en-US" sz="3000" dirty="0" smtClean="0"/>
              <a:t>123 Main St S, Schenectady, NY 12345</a:t>
            </a:r>
          </a:p>
          <a:p>
            <a:r>
              <a:rPr lang="en-US" sz="3000" dirty="0" smtClean="0"/>
              <a:t>123 Main St S, </a:t>
            </a:r>
            <a:r>
              <a:rPr lang="en-US" sz="3000" dirty="0" err="1" smtClean="0"/>
              <a:t>Skanecktidy</a:t>
            </a:r>
            <a:r>
              <a:rPr lang="en-US" sz="3000" dirty="0" smtClean="0"/>
              <a:t>, NY 12346</a:t>
            </a:r>
            <a:endParaRPr lang="en-US" sz="3000" dirty="0"/>
          </a:p>
        </p:txBody>
      </p:sp>
    </p:spTree>
    <p:extLst>
      <p:ext uri="{BB962C8B-B14F-4D97-AF65-F5344CB8AC3E}">
        <p14:creationId xmlns:p14="http://schemas.microsoft.com/office/powerpoint/2010/main" val="405587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Cliff </a:t>
            </a:r>
            <a:r>
              <a:rPr lang="en-US" dirty="0" err="1" smtClean="0"/>
              <a:t>Clavin</a:t>
            </a:r>
            <a:endParaRPr lang="en-US" dirty="0"/>
          </a:p>
        </p:txBody>
      </p:sp>
      <p:pic>
        <p:nvPicPr>
          <p:cNvPr id="4" name="Picture Placeholder 4" descr="Cliff_Clavin_in_Cheers.jpg"/>
          <p:cNvPicPr>
            <a:picLocks noGrp="1" noChangeAspect="1"/>
          </p:cNvPicPr>
          <p:nvPr>
            <p:ph idx="1"/>
          </p:nvPr>
        </p:nvPicPr>
        <p:blipFill>
          <a:blip r:embed="rId3">
            <a:extLst>
              <a:ext uri="{28A0092B-C50C-407E-A947-70E740481C1C}">
                <a14:useLocalDpi xmlns:a14="http://schemas.microsoft.com/office/drawing/2010/main" val="0"/>
              </a:ext>
            </a:extLst>
          </a:blip>
          <a:srcRect l="-40915" r="-40915"/>
          <a:stretch>
            <a:fillRect/>
          </a:stretch>
        </p:blipFill>
        <p:spPr>
          <a:xfrm>
            <a:off x="196060" y="1208490"/>
            <a:ext cx="8767096" cy="4821565"/>
          </a:xfrm>
        </p:spPr>
      </p:pic>
      <p:sp>
        <p:nvSpPr>
          <p:cNvPr id="5" name="Text Placeholder 3"/>
          <p:cNvSpPr txBox="1">
            <a:spLocks/>
          </p:cNvSpPr>
          <p:nvPr/>
        </p:nvSpPr>
        <p:spPr>
          <a:xfrm>
            <a:off x="1856860" y="6131440"/>
            <a:ext cx="5486400" cy="53015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smtClean="0">
                <a:hlinkClick r:id="rId4"/>
              </a:rPr>
              <a:t>http://en.wikipedia.org/wiki/Cliff_Clavin</a:t>
            </a:r>
            <a:r>
              <a:rPr lang="en-US" sz="1400" smtClean="0"/>
              <a:t> </a:t>
            </a:r>
            <a:endParaRPr lang="en-US" sz="1400" dirty="0"/>
          </a:p>
        </p:txBody>
      </p:sp>
    </p:spTree>
    <p:extLst>
      <p:ext uri="{BB962C8B-B14F-4D97-AF65-F5344CB8AC3E}">
        <p14:creationId xmlns:p14="http://schemas.microsoft.com/office/powerpoint/2010/main" val="1461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POSTNET Barcode</a:t>
            </a:r>
            <a:endParaRPr lang="en-US" dirty="0"/>
          </a:p>
        </p:txBody>
      </p:sp>
      <p:pic>
        <p:nvPicPr>
          <p:cNvPr id="5" name="Content Placeholder 4" descr="220px-Mr._ZIP.png"/>
          <p:cNvPicPr>
            <a:picLocks noGrp="1" noChangeAspect="1"/>
          </p:cNvPicPr>
          <p:nvPr>
            <p:ph sz="half" idx="1"/>
          </p:nvPr>
        </p:nvPicPr>
        <p:blipFill>
          <a:blip r:embed="rId3">
            <a:extLst>
              <a:ext uri="{28A0092B-C50C-407E-A947-70E740481C1C}">
                <a14:useLocalDpi xmlns:a14="http://schemas.microsoft.com/office/drawing/2010/main" val="0"/>
              </a:ext>
            </a:extLst>
          </a:blip>
          <a:srcRect l="-12057" r="-12057"/>
          <a:stretch>
            <a:fillRect/>
          </a:stretch>
        </p:blipFill>
        <p:spPr/>
      </p:pic>
      <p:pic>
        <p:nvPicPr>
          <p:cNvPr id="6" name="Content Placeholder 5"/>
          <p:cNvPicPr>
            <a:picLocks noGrp="1" noChangeAspect="1"/>
          </p:cNvPicPr>
          <p:nvPr>
            <p:ph sz="half" idx="2"/>
          </p:nvPr>
        </p:nvPicPr>
        <p:blipFill>
          <a:blip r:embed="rId4"/>
          <a:srcRect t="-648673" b="-648673"/>
          <a:stretch>
            <a:fillRect/>
          </a:stretch>
        </p:blipFill>
        <p:spPr>
          <a:xfrm>
            <a:off x="4648200" y="18186"/>
            <a:ext cx="4038600" cy="4525963"/>
          </a:xfrm>
        </p:spPr>
      </p:pic>
      <p:sp>
        <p:nvSpPr>
          <p:cNvPr id="7" name="TextBox 6"/>
          <p:cNvSpPr txBox="1"/>
          <p:nvPr/>
        </p:nvSpPr>
        <p:spPr>
          <a:xfrm>
            <a:off x="957857" y="6164835"/>
            <a:ext cx="5878532" cy="523220"/>
          </a:xfrm>
          <a:prstGeom prst="rect">
            <a:avLst/>
          </a:prstGeom>
          <a:noFill/>
        </p:spPr>
        <p:txBody>
          <a:bodyPr wrap="none" rtlCol="0">
            <a:spAutoFit/>
          </a:bodyPr>
          <a:lstStyle/>
          <a:p>
            <a:r>
              <a:rPr lang="en-US" sz="1400" dirty="0">
                <a:hlinkClick r:id="rId5"/>
              </a:rPr>
              <a:t>http://en.wikipedia.org/wiki/</a:t>
            </a:r>
            <a:r>
              <a:rPr lang="en-US" sz="1400" dirty="0" smtClean="0">
                <a:hlinkClick r:id="rId5"/>
              </a:rPr>
              <a:t>ZIP_code</a:t>
            </a:r>
            <a:r>
              <a:rPr lang="en-US" sz="1400" dirty="0" smtClean="0"/>
              <a:t>, </a:t>
            </a:r>
            <a:r>
              <a:rPr lang="en-US" sz="1400" dirty="0" smtClean="0">
                <a:hlinkClick r:id="rId6"/>
              </a:rPr>
              <a:t>http://en.wikipedia.org/wiki/POSTNET</a:t>
            </a:r>
            <a:r>
              <a:rPr lang="en-US" sz="1400" dirty="0" smtClean="0"/>
              <a:t> </a:t>
            </a:r>
          </a:p>
          <a:p>
            <a:endParaRPr lang="en-US" sz="1400" dirty="0"/>
          </a:p>
        </p:txBody>
      </p:sp>
    </p:spTree>
    <p:extLst>
      <p:ext uri="{BB962C8B-B14F-4D97-AF65-F5344CB8AC3E}">
        <p14:creationId xmlns:p14="http://schemas.microsoft.com/office/powerpoint/2010/main" val="42741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Zones</a:t>
            </a:r>
            <a:endParaRPr lang="en-US" dirty="0"/>
          </a:p>
        </p:txBody>
      </p:sp>
      <p:pic>
        <p:nvPicPr>
          <p:cNvPr id="4" name="Content Placeholder 3" descr="800px-ZIP_Code_zones.svg.png"/>
          <p:cNvPicPr>
            <a:picLocks noGrp="1" noChangeAspect="1"/>
          </p:cNvPicPr>
          <p:nvPr>
            <p:ph idx="1"/>
          </p:nvPr>
        </p:nvPicPr>
        <p:blipFill>
          <a:blip r:embed="rId3">
            <a:extLst>
              <a:ext uri="{28A0092B-C50C-407E-A947-70E740481C1C}">
                <a14:useLocalDpi xmlns:a14="http://schemas.microsoft.com/office/drawing/2010/main" val="0"/>
              </a:ext>
            </a:extLst>
          </a:blip>
          <a:srcRect l="-12277" r="-12277"/>
          <a:stretch>
            <a:fillRect/>
          </a:stretch>
        </p:blipFill>
        <p:spPr/>
      </p:pic>
    </p:spTree>
    <p:extLst>
      <p:ext uri="{BB962C8B-B14F-4D97-AF65-F5344CB8AC3E}">
        <p14:creationId xmlns:p14="http://schemas.microsoft.com/office/powerpoint/2010/main" val="39775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80301</a:t>
            </a:r>
            <a:endParaRPr lang="en-US" dirty="0"/>
          </a:p>
        </p:txBody>
      </p:sp>
      <p:pic>
        <p:nvPicPr>
          <p:cNvPr id="4" name="Content Placeholder 3" descr="80301.png"/>
          <p:cNvPicPr>
            <a:picLocks noGrp="1" noChangeAspect="1"/>
          </p:cNvPicPr>
          <p:nvPr>
            <p:ph idx="1"/>
          </p:nvPr>
        </p:nvPicPr>
        <p:blipFill>
          <a:blip r:embed="rId3">
            <a:extLst>
              <a:ext uri="{28A0092B-C50C-407E-A947-70E740481C1C}">
                <a14:useLocalDpi xmlns:a14="http://schemas.microsoft.com/office/drawing/2010/main" val="0"/>
              </a:ext>
            </a:extLst>
          </a:blip>
          <a:srcRect t="13565" b="13565"/>
          <a:stretch>
            <a:fillRect/>
          </a:stretch>
        </p:blipFill>
        <p:spPr/>
      </p:pic>
    </p:spTree>
    <p:extLst>
      <p:ext uri="{BB962C8B-B14F-4D97-AF65-F5344CB8AC3E}">
        <p14:creationId xmlns:p14="http://schemas.microsoft.com/office/powerpoint/2010/main" val="36572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ZIP+4</a:t>
            </a:r>
            <a:endParaRPr lang="en-US" dirty="0"/>
          </a:p>
        </p:txBody>
      </p:sp>
      <p:pic>
        <p:nvPicPr>
          <p:cNvPr id="4" name="Content Placeholder 3" descr="800px-Street_of_terraced_housing.jpg"/>
          <p:cNvPicPr>
            <a:picLocks noGrp="1" noChangeAspect="1"/>
          </p:cNvPicPr>
          <p:nvPr>
            <p:ph idx="1"/>
          </p:nvPr>
        </p:nvPicPr>
        <p:blipFill>
          <a:blip r:embed="rId3">
            <a:extLst>
              <a:ext uri="{28A0092B-C50C-407E-A947-70E740481C1C}">
                <a14:useLocalDpi xmlns:a14="http://schemas.microsoft.com/office/drawing/2010/main" val="0"/>
              </a:ext>
            </a:extLst>
          </a:blip>
          <a:srcRect t="8098" b="8098"/>
          <a:stretch>
            <a:fillRect/>
          </a:stretch>
        </p:blipFill>
        <p:spPr/>
      </p:pic>
      <p:sp>
        <p:nvSpPr>
          <p:cNvPr id="5" name="TextBox 4"/>
          <p:cNvSpPr txBox="1"/>
          <p:nvPr/>
        </p:nvSpPr>
        <p:spPr>
          <a:xfrm>
            <a:off x="408977" y="6177309"/>
            <a:ext cx="5865505" cy="369332"/>
          </a:xfrm>
          <a:prstGeom prst="rect">
            <a:avLst/>
          </a:prstGeom>
          <a:noFill/>
        </p:spPr>
        <p:txBody>
          <a:bodyPr wrap="square" rtlCol="0">
            <a:spAutoFit/>
          </a:bodyPr>
          <a:lstStyle/>
          <a:p>
            <a:r>
              <a:rPr lang="en-US" dirty="0">
                <a:hlinkClick r:id="rId4"/>
              </a:rPr>
              <a:t>http://en.wikipedia.org/wiki/</a:t>
            </a:r>
            <a:r>
              <a:rPr lang="en-US" dirty="0" smtClean="0">
                <a:hlinkClick r:id="rId4"/>
              </a:rPr>
              <a:t>Terraced_house</a:t>
            </a:r>
            <a:r>
              <a:rPr lang="en-US" dirty="0" smtClean="0"/>
              <a:t> </a:t>
            </a:r>
            <a:endParaRPr lang="en-US" dirty="0"/>
          </a:p>
        </p:txBody>
      </p:sp>
    </p:spTree>
    <p:extLst>
      <p:ext uri="{BB962C8B-B14F-4D97-AF65-F5344CB8AC3E}">
        <p14:creationId xmlns:p14="http://schemas.microsoft.com/office/powerpoint/2010/main" val="40594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Highrise</a:t>
            </a:r>
            <a:r>
              <a:rPr lang="en-US" dirty="0" smtClean="0"/>
              <a:t> +4</a:t>
            </a:r>
            <a:endParaRPr lang="en-US" dirty="0"/>
          </a:p>
        </p:txBody>
      </p:sp>
      <p:pic>
        <p:nvPicPr>
          <p:cNvPr id="4" name="Content Placeholder 3" descr="220px-The_Cosmopolitan_Singapore.jpg"/>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
        <p:nvSpPr>
          <p:cNvPr id="5" name="TextBox 4"/>
          <p:cNvSpPr txBox="1"/>
          <p:nvPr/>
        </p:nvSpPr>
        <p:spPr>
          <a:xfrm>
            <a:off x="290585" y="6327975"/>
            <a:ext cx="3350221"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Condominium</a:t>
            </a:r>
            <a:r>
              <a:rPr lang="en-US" sz="1400" dirty="0" smtClean="0"/>
              <a:t> </a:t>
            </a:r>
            <a:endParaRPr lang="en-US" sz="1400" dirty="0"/>
          </a:p>
        </p:txBody>
      </p:sp>
    </p:spTree>
    <p:extLst>
      <p:ext uri="{BB962C8B-B14F-4D97-AF65-F5344CB8AC3E}">
        <p14:creationId xmlns:p14="http://schemas.microsoft.com/office/powerpoint/2010/main" val="230261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Point</a:t>
            </a:r>
            <a:endParaRPr lang="en-US" dirty="0"/>
          </a:p>
        </p:txBody>
      </p:sp>
      <p:pic>
        <p:nvPicPr>
          <p:cNvPr id="4" name="Content Placeholder 3" descr="450px-Saitta_House_Dyker_Heights.JPG"/>
          <p:cNvPicPr>
            <a:picLocks noGrp="1" noChangeAspect="1"/>
          </p:cNvPicPr>
          <p:nvPr>
            <p:ph idx="1"/>
          </p:nvPr>
        </p:nvPicPr>
        <p:blipFill>
          <a:blip r:embed="rId3">
            <a:extLst>
              <a:ext uri="{28A0092B-C50C-407E-A947-70E740481C1C}">
                <a14:useLocalDpi xmlns:a14="http://schemas.microsoft.com/office/drawing/2010/main" val="0"/>
              </a:ext>
            </a:extLst>
          </a:blip>
          <a:srcRect l="-71221" r="-71221"/>
          <a:stretch>
            <a:fillRect/>
          </a:stretch>
        </p:blipFill>
        <p:spPr/>
      </p:pic>
      <p:sp>
        <p:nvSpPr>
          <p:cNvPr id="5" name="TextBox 4"/>
          <p:cNvSpPr txBox="1"/>
          <p:nvPr/>
        </p:nvSpPr>
        <p:spPr>
          <a:xfrm>
            <a:off x="538120" y="6327976"/>
            <a:ext cx="3826689"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Single_family_house</a:t>
            </a:r>
            <a:r>
              <a:rPr lang="en-US" sz="1400" dirty="0" smtClean="0"/>
              <a:t> </a:t>
            </a:r>
            <a:endParaRPr lang="en-US" sz="1400" dirty="0"/>
          </a:p>
        </p:txBody>
      </p:sp>
    </p:spTree>
    <p:extLst>
      <p:ext uri="{BB962C8B-B14F-4D97-AF65-F5344CB8AC3E}">
        <p14:creationId xmlns:p14="http://schemas.microsoft.com/office/powerpoint/2010/main" val="64257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1407</Words>
  <Application>Microsoft Macintosh PowerPoint</Application>
  <PresentationFormat>On-screen Show (4:3)</PresentationFormat>
  <Paragraphs>112</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Working With Street Addresses</vt:lpstr>
      <vt:lpstr>Common Problems</vt:lpstr>
      <vt:lpstr>Cliff Clavin</vt:lpstr>
      <vt:lpstr>POSTNET Barcode</vt:lpstr>
      <vt:lpstr>Zip Code Zones</vt:lpstr>
      <vt:lpstr>80301</vt:lpstr>
      <vt:lpstr>ZIP+4</vt:lpstr>
      <vt:lpstr>Highrise +4</vt:lpstr>
      <vt:lpstr>Delivery Point</vt:lpstr>
      <vt:lpstr>Final Delivery</vt:lpstr>
      <vt:lpstr>Unique Key</vt:lpstr>
      <vt:lpstr>Data Hygiene</vt:lpstr>
      <vt:lpstr>Summary</vt:lpstr>
      <vt:lpstr>Questions?</vt:lpstr>
    </vt:vector>
  </TitlesOfParts>
  <Company>First Movers Advantage,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Street Addresses</dc:title>
  <dc:creator>Brian Long</dc:creator>
  <cp:lastModifiedBy>Brian Long</cp:lastModifiedBy>
  <cp:revision>66</cp:revision>
  <dcterms:created xsi:type="dcterms:W3CDTF">2014-01-04T17:04:47Z</dcterms:created>
  <dcterms:modified xsi:type="dcterms:W3CDTF">2014-01-04T20:32:29Z</dcterms:modified>
</cp:coreProperties>
</file>