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2" r:id="rId4"/>
    <p:sldId id="259" r:id="rId5"/>
    <p:sldId id="260" r:id="rId6"/>
    <p:sldId id="263" r:id="rId7"/>
    <p:sldId id="264" r:id="rId8"/>
    <p:sldId id="265" r:id="rId9"/>
    <p:sldId id="266" r:id="rId10"/>
    <p:sldId id="267" r:id="rId11"/>
    <p:sldId id="268" r:id="rId12"/>
    <p:sldId id="269" r:id="rId13"/>
    <p:sldId id="271"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71" autoAdjust="0"/>
  </p:normalViewPr>
  <p:slideViewPr>
    <p:cSldViewPr snapToGrid="0" snapToObjects="1">
      <p:cViewPr varScale="1">
        <p:scale>
          <a:sx n="123" d="100"/>
          <a:sy n="123" d="100"/>
        </p:scale>
        <p:origin x="-28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24739-3BD9-BD41-ADC6-256603A819DE}" type="datetimeFigureOut">
              <a:rPr lang="en-US" smtClean="0"/>
              <a:t>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8ABF2E-7251-3243-ADFC-BDF2A1AC8669}" type="slidenum">
              <a:rPr lang="en-US" smtClean="0"/>
              <a:t>‹#›</a:t>
            </a:fld>
            <a:endParaRPr lang="en-US"/>
          </a:p>
        </p:txBody>
      </p:sp>
    </p:spTree>
    <p:extLst>
      <p:ext uri="{BB962C8B-B14F-4D97-AF65-F5344CB8AC3E}">
        <p14:creationId xmlns:p14="http://schemas.microsoft.com/office/powerpoint/2010/main" val="21152429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a:t>
            </a:r>
            <a:r>
              <a:rPr lang="en-US" baseline="0" dirty="0" smtClean="0"/>
              <a:t>I am </a:t>
            </a:r>
            <a:r>
              <a:rPr lang="en-US" baseline="0" dirty="0" smtClean="0"/>
              <a:t>Brian Long and the title of my talk today is “Working With Street Addresses” You can also find me at any of these popular hangouts.</a:t>
            </a:r>
          </a:p>
          <a:p>
            <a:endParaRPr lang="en-US" baseline="0" dirty="0" smtClean="0"/>
          </a:p>
          <a:p>
            <a:r>
              <a:rPr lang="en-US" baseline="0" dirty="0" smtClean="0"/>
              <a:t>My company crawls the web reading real estate </a:t>
            </a:r>
            <a:r>
              <a:rPr lang="en-US" baseline="0" dirty="0" smtClean="0"/>
              <a:t>advertisements and we </a:t>
            </a:r>
            <a:r>
              <a:rPr lang="en-US" baseline="0" dirty="0" smtClean="0"/>
              <a:t>process millions of street addresses each </a:t>
            </a:r>
            <a:r>
              <a:rPr lang="en-US" baseline="0" dirty="0" smtClean="0"/>
              <a:t>year. And In doing this, we use a little trick to help with sorting, grouping, and searching street addresses. Today, I would like to share this trick with you.</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1</a:t>
            </a:fld>
            <a:endParaRPr lang="en-US"/>
          </a:p>
        </p:txBody>
      </p:sp>
    </p:spTree>
    <p:extLst>
      <p:ext uri="{BB962C8B-B14F-4D97-AF65-F5344CB8AC3E}">
        <p14:creationId xmlns:p14="http://schemas.microsoft.com/office/powerpoint/2010/main" val="1951817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a:t>
            </a:r>
            <a:r>
              <a:rPr lang="en-US" baseline="0" dirty="0" smtClean="0"/>
              <a:t> example for Wikipedia.</a:t>
            </a:r>
          </a:p>
          <a:p>
            <a:endParaRPr lang="en-US" baseline="0" dirty="0" smtClean="0"/>
          </a:p>
          <a:p>
            <a:r>
              <a:rPr lang="en-US" baseline="0" dirty="0" smtClean="0"/>
              <a:t>33701 </a:t>
            </a:r>
            <a:r>
              <a:rPr lang="en-US" baseline="0" dirty="0" smtClean="0"/>
              <a:t>is the ZIP code, 4313 is the +4 code, and 00 is the delivery point code</a:t>
            </a:r>
            <a:r>
              <a:rPr lang="en-US" baseline="0" dirty="0" smtClean="0"/>
              <a: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Inside the bar code, the post office also includes a check digit calculated with the sum modulo 10 of the bar code digits. This check digit is not important for our story. So I will ignore for the rest of this talk.</a:t>
            </a:r>
            <a:endParaRPr lang="en-US" baseline="0" dirty="0" smtClean="0"/>
          </a:p>
          <a:p>
            <a:endParaRPr lang="en-US" baseline="0" dirty="0" smtClean="0"/>
          </a:p>
          <a:p>
            <a:r>
              <a:rPr lang="en-US" baseline="0" dirty="0" smtClean="0"/>
              <a:t>Since this is a </a:t>
            </a:r>
            <a:r>
              <a:rPr lang="en-US" baseline="0" dirty="0" err="1" smtClean="0"/>
              <a:t>highrise</a:t>
            </a:r>
            <a:r>
              <a:rPr lang="en-US" baseline="0" dirty="0" smtClean="0"/>
              <a:t>, we then add the unit information to complete the final walk sequence.</a:t>
            </a:r>
          </a:p>
          <a:p>
            <a:endParaRPr lang="en-US" baseline="0" dirty="0" smtClean="0"/>
          </a:p>
          <a:p>
            <a:r>
              <a:rPr lang="en-US" baseline="0" dirty="0" smtClean="0"/>
              <a:t>Thinking back to our friend </a:t>
            </a:r>
            <a:r>
              <a:rPr lang="en-US" baseline="0" dirty="0" smtClean="0"/>
              <a:t>Cliff, </a:t>
            </a:r>
            <a:r>
              <a:rPr lang="en-US" baseline="0" dirty="0" smtClean="0"/>
              <a:t>this is how he can deliver the mail so reliably. Every day, his mail is sorted into a walk sequence based on these codes. All he needs to do is </a:t>
            </a:r>
            <a:r>
              <a:rPr lang="en-US" baseline="0" dirty="0" smtClean="0"/>
              <a:t>pick up his mail for the day and follow </a:t>
            </a:r>
            <a:r>
              <a:rPr lang="en-US" baseline="0" dirty="0" smtClean="0"/>
              <a:t>the addresses in the </a:t>
            </a:r>
            <a:r>
              <a:rPr lang="en-US" baseline="0" dirty="0" smtClean="0"/>
              <a:t>order that </a:t>
            </a:r>
            <a:r>
              <a:rPr lang="en-US" baseline="0" dirty="0" smtClean="0"/>
              <a:t>they are </a:t>
            </a:r>
            <a:r>
              <a:rPr lang="en-US" baseline="0" dirty="0" smtClean="0"/>
              <a:t>sorted.</a:t>
            </a:r>
            <a:endParaRPr lang="en-US" baseline="0" dirty="0" smtClean="0"/>
          </a:p>
          <a:p>
            <a:endParaRPr lang="en-US" baseline="0" dirty="0" smtClean="0"/>
          </a:p>
          <a:p>
            <a:r>
              <a:rPr lang="en-US" baseline="0" dirty="0" smtClean="0"/>
              <a:t>I previously mentioned that it was key to understand the bar code when working with street addresses. Well it turns out that this is a …</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10</a:t>
            </a:fld>
            <a:endParaRPr lang="en-US"/>
          </a:p>
        </p:txBody>
      </p:sp>
    </p:spTree>
    <p:extLst>
      <p:ext uri="{BB962C8B-B14F-4D97-AF65-F5344CB8AC3E}">
        <p14:creationId xmlns:p14="http://schemas.microsoft.com/office/powerpoint/2010/main" val="1616845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Unique</a:t>
            </a:r>
            <a:r>
              <a:rPr lang="en-US" baseline="0" dirty="0" smtClean="0"/>
              <a:t> Key that we can use to create indexes for sorting, grouping, and search operations. Every deliverable address in the country has a unique code for sorting and delivering the mail.</a:t>
            </a:r>
          </a:p>
          <a:p>
            <a:endParaRPr lang="en-US" baseline="0" dirty="0" smtClean="0"/>
          </a:p>
          <a:p>
            <a:r>
              <a:rPr lang="en-US" baseline="0" dirty="0" smtClean="0"/>
              <a:t>Doesn’t it seem easier to work with this </a:t>
            </a:r>
            <a:r>
              <a:rPr lang="en-US" baseline="0" dirty="0" smtClean="0"/>
              <a:t>code than </a:t>
            </a:r>
            <a:r>
              <a:rPr lang="en-US" baseline="0" dirty="0" smtClean="0"/>
              <a:t>the mish-mash of street addresses that we saw in the first slide?</a:t>
            </a:r>
          </a:p>
          <a:p>
            <a:endParaRPr lang="en-US" baseline="0" dirty="0" smtClean="0"/>
          </a:p>
          <a:p>
            <a:r>
              <a:rPr lang="en-US" baseline="0" dirty="0" smtClean="0"/>
              <a:t>In my systems, I create an indexed database column for this key and use it for all of our sorting, grouping, and matching operations. It is an extremely fast and accurate way to process street addresses.</a:t>
            </a:r>
          </a:p>
          <a:p>
            <a:endParaRPr lang="en-US" baseline="0" dirty="0" smtClean="0"/>
          </a:p>
          <a:p>
            <a:r>
              <a:rPr lang="en-US" baseline="0" dirty="0" smtClean="0"/>
              <a:t>So, The </a:t>
            </a:r>
            <a:r>
              <a:rPr lang="en-US" baseline="0" dirty="0" smtClean="0"/>
              <a:t>last thing to talk about is how we get the information required to create the key.</a:t>
            </a:r>
          </a:p>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11</a:t>
            </a:fld>
            <a:endParaRPr lang="en-US"/>
          </a:p>
        </p:txBody>
      </p:sp>
    </p:spTree>
    <p:extLst>
      <p:ext uri="{BB962C8B-B14F-4D97-AF65-F5344CB8AC3E}">
        <p14:creationId xmlns:p14="http://schemas.microsoft.com/office/powerpoint/2010/main" val="2640257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processing data, </a:t>
            </a:r>
            <a:r>
              <a:rPr lang="en-US" baseline="0" dirty="0" smtClean="0"/>
              <a:t>we use 3</a:t>
            </a:r>
            <a:r>
              <a:rPr lang="en-US" baseline="30000" dirty="0" smtClean="0"/>
              <a:t>rd</a:t>
            </a:r>
            <a:r>
              <a:rPr lang="en-US" baseline="0" dirty="0" smtClean="0"/>
              <a:t> </a:t>
            </a:r>
            <a:r>
              <a:rPr lang="en-US" baseline="0" dirty="0" smtClean="0"/>
              <a:t>party data hygiene software to standardize the address. </a:t>
            </a:r>
            <a:r>
              <a:rPr lang="en-US" baseline="0" dirty="0" smtClean="0"/>
              <a:t>In our case, the software is embedded into our systems. Stand-alone software and cloud services are also available.</a:t>
            </a:r>
          </a:p>
          <a:p>
            <a:endParaRPr lang="en-US" baseline="0" dirty="0" smtClean="0"/>
          </a:p>
          <a:p>
            <a:r>
              <a:rPr lang="en-US" baseline="0" dirty="0" smtClean="0"/>
              <a:t>All incoming data is scrubbed and the standardized address and bar code elements are returned.</a:t>
            </a:r>
            <a:endParaRPr lang="en-US" baseline="0" dirty="0" smtClean="0"/>
          </a:p>
          <a:p>
            <a:endParaRPr lang="en-US" baseline="0" dirty="0" smtClean="0"/>
          </a:p>
          <a:p>
            <a:r>
              <a:rPr lang="en-US" dirty="0" smtClean="0"/>
              <a:t>For example,</a:t>
            </a:r>
            <a:r>
              <a:rPr lang="en-US" baseline="0" dirty="0" smtClean="0"/>
              <a:t> this incorrect address for Microsoft will be returned in the proper, standardized, format. The bar code data will be included too.</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smtClean="0"/>
              <a:t>post office certifies </a:t>
            </a:r>
            <a:r>
              <a:rPr lang="en-US" baseline="0" dirty="0" smtClean="0"/>
              <a:t>software vendors who create software that can clean up your data and </a:t>
            </a:r>
            <a:r>
              <a:rPr lang="en-US" baseline="0" dirty="0" smtClean="0"/>
              <a:t>prepare the addresses for mailing. </a:t>
            </a:r>
            <a:r>
              <a:rPr lang="en-US" baseline="0" dirty="0" smtClean="0"/>
              <a:t>The software is referred to as CASS certified or just CASS for short. You can find a list of CASS software providers from the </a:t>
            </a:r>
            <a:r>
              <a:rPr lang="en-US" baseline="0" dirty="0" smtClean="0"/>
              <a:t>post office or </a:t>
            </a:r>
            <a:r>
              <a:rPr lang="en-US" baseline="0" dirty="0" smtClean="0"/>
              <a:t>by searching online.</a:t>
            </a:r>
          </a:p>
          <a:p>
            <a:endParaRPr lang="en-US" baseline="0" dirty="0" smtClean="0"/>
          </a:p>
          <a:p>
            <a:r>
              <a:rPr lang="en-US" baseline="0" dirty="0" smtClean="0"/>
              <a:t>After this step, </a:t>
            </a:r>
            <a:r>
              <a:rPr lang="en-US" baseline="0" dirty="0" smtClean="0"/>
              <a:t>we then </a:t>
            </a:r>
            <a:r>
              <a:rPr lang="en-US" baseline="0" dirty="0" smtClean="0"/>
              <a:t>import the standardized data into </a:t>
            </a:r>
            <a:r>
              <a:rPr lang="en-US" baseline="0" dirty="0" smtClean="0"/>
              <a:t>our </a:t>
            </a:r>
            <a:r>
              <a:rPr lang="en-US" baseline="0" dirty="0" smtClean="0"/>
              <a:t>database and build </a:t>
            </a:r>
            <a:r>
              <a:rPr lang="en-US" baseline="0" dirty="0" smtClean="0"/>
              <a:t>the indexes</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D88ABF2E-7251-3243-ADFC-BDF2A1AC8669}" type="slidenum">
              <a:rPr lang="en-US" smtClean="0"/>
              <a:t>12</a:t>
            </a:fld>
            <a:endParaRPr lang="en-US"/>
          </a:p>
        </p:txBody>
      </p:sp>
    </p:spTree>
    <p:extLst>
      <p:ext uri="{BB962C8B-B14F-4D97-AF65-F5344CB8AC3E}">
        <p14:creationId xmlns:p14="http://schemas.microsoft.com/office/powerpoint/2010/main" val="3057833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Street addresses are messy data.</a:t>
            </a:r>
          </a:p>
          <a:p>
            <a:endParaRPr lang="en-US" smtClean="0"/>
          </a:p>
          <a:p>
            <a:r>
              <a:rPr lang="en-US" smtClean="0"/>
              <a:t>Use </a:t>
            </a:r>
            <a:r>
              <a:rPr lang="en-US" dirty="0" smtClean="0"/>
              <a:t>third party CASS software for data hygiene.</a:t>
            </a:r>
          </a:p>
          <a:p>
            <a:endParaRPr lang="en-US" dirty="0" smtClean="0"/>
          </a:p>
          <a:p>
            <a:r>
              <a:rPr lang="en-US" dirty="0" smtClean="0"/>
              <a:t>Include the standardized address data &amp; bar code elements in your dataset.</a:t>
            </a:r>
          </a:p>
          <a:p>
            <a:endParaRPr lang="en-US" dirty="0" smtClean="0"/>
          </a:p>
          <a:p>
            <a:r>
              <a:rPr lang="en-US" dirty="0" smtClean="0"/>
              <a:t>Create an indexed key using the bar code data.</a:t>
            </a:r>
          </a:p>
          <a:p>
            <a:endParaRPr lang="en-US" dirty="0" smtClean="0"/>
          </a:p>
          <a:p>
            <a:r>
              <a:rPr lang="en-US" dirty="0" smtClean="0"/>
              <a:t>See my </a:t>
            </a:r>
            <a:r>
              <a:rPr lang="en-US" dirty="0" err="1" smtClean="0"/>
              <a:t>GitHub</a:t>
            </a:r>
            <a:r>
              <a:rPr lang="en-US" dirty="0" smtClean="0"/>
              <a:t> account for this presentation and some miscellaneous</a:t>
            </a:r>
            <a:r>
              <a:rPr lang="en-US" baseline="0" dirty="0" smtClean="0"/>
              <a:t> Ruby code that may help you with your next </a:t>
            </a:r>
            <a:r>
              <a:rPr lang="en-US" baseline="0" dirty="0" smtClean="0"/>
              <a:t>project.</a:t>
            </a:r>
            <a:endParaRPr lang="en-US" baseline="0" dirty="0" smtClean="0"/>
          </a:p>
        </p:txBody>
      </p:sp>
      <p:sp>
        <p:nvSpPr>
          <p:cNvPr id="4" name="Slide Number Placeholder 3"/>
          <p:cNvSpPr>
            <a:spLocks noGrp="1"/>
          </p:cNvSpPr>
          <p:nvPr>
            <p:ph type="sldNum" sz="quarter" idx="10"/>
          </p:nvPr>
        </p:nvSpPr>
        <p:spPr/>
        <p:txBody>
          <a:bodyPr/>
          <a:lstStyle/>
          <a:p>
            <a:fld id="{D88ABF2E-7251-3243-ADFC-BDF2A1AC8669}" type="slidenum">
              <a:rPr lang="en-US" smtClean="0"/>
              <a:t>13</a:t>
            </a:fld>
            <a:endParaRPr lang="en-US"/>
          </a:p>
        </p:txBody>
      </p:sp>
    </p:spTree>
    <p:extLst>
      <p:ext uri="{BB962C8B-B14F-4D97-AF65-F5344CB8AC3E}">
        <p14:creationId xmlns:p14="http://schemas.microsoft.com/office/powerpoint/2010/main" val="257864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processing and analyzing datasets</a:t>
            </a:r>
            <a:r>
              <a:rPr lang="en-US" baseline="0" dirty="0" smtClean="0"/>
              <a:t> with street addresses, we often see messy data like this. All of these entries are referring to the same address. However, the data formatting is inconsistent or has typographical errors. This inconsistency leads to problems with sorting, grouping, and searching.</a:t>
            </a:r>
          </a:p>
          <a:p>
            <a:endParaRPr lang="en-US" baseline="0" dirty="0" smtClean="0"/>
          </a:p>
          <a:p>
            <a:r>
              <a:rPr lang="en-US" baseline="0" dirty="0" smtClean="0"/>
              <a:t>One way to deal with this problem is to write your own code to standardize the addresses and hope that your sorting, grouping, and searching works out OK. It rarely does. Groan if you have tried this before.</a:t>
            </a:r>
          </a:p>
          <a:p>
            <a:endParaRPr lang="en-US" baseline="0" dirty="0" smtClean="0"/>
          </a:p>
          <a:p>
            <a:r>
              <a:rPr lang="en-US" baseline="0" dirty="0" smtClean="0"/>
              <a:t>Don</a:t>
            </a:r>
            <a:r>
              <a:rPr lang="fr-FR" baseline="0" dirty="0" smtClean="0"/>
              <a:t>’</a:t>
            </a:r>
            <a:r>
              <a:rPr lang="en-US" baseline="0" dirty="0" smtClean="0"/>
              <a:t>t’ worry, there is another way to work with street addresses that makes sorting, grouping, and searching quite easy. That story starts with this guy…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2</a:t>
            </a:fld>
            <a:endParaRPr lang="en-US"/>
          </a:p>
        </p:txBody>
      </p:sp>
    </p:spTree>
    <p:extLst>
      <p:ext uri="{BB962C8B-B14F-4D97-AF65-F5344CB8AC3E}">
        <p14:creationId xmlns:p14="http://schemas.microsoft.com/office/powerpoint/2010/main" val="362577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of us know Cliff. He is a great mail man, but he is no computer scientist. He doesn’t know about depth-first searches, breadth-first searches, or shortest-path algorithms. Although he can always find the shortest path to his next beer</a:t>
            </a:r>
            <a:r>
              <a:rPr lang="en-US" baseline="0" dirty="0" smtClean="0"/>
              <a:t>. (I just said beer. Drink ‘</a:t>
            </a:r>
            <a:r>
              <a:rPr lang="en-US" baseline="0" dirty="0" err="1" smtClean="0"/>
              <a:t>em</a:t>
            </a:r>
            <a:r>
              <a:rPr lang="en-US" baseline="0" dirty="0" smtClean="0"/>
              <a:t> if you’ve got ‘</a:t>
            </a:r>
            <a:r>
              <a:rPr lang="en-US" baseline="0" dirty="0" err="1" smtClean="0"/>
              <a:t>em</a:t>
            </a:r>
            <a:r>
              <a:rPr lang="en-US" baseline="0" dirty="0" smtClean="0"/>
              <a:t>).</a:t>
            </a:r>
            <a:endParaRPr lang="en-US" baseline="0" dirty="0" smtClean="0"/>
          </a:p>
          <a:p>
            <a:endParaRPr lang="en-US" baseline="0" dirty="0" smtClean="0"/>
          </a:p>
          <a:p>
            <a:r>
              <a:rPr lang="en-US" baseline="0" dirty="0" smtClean="0"/>
              <a:t>Yet, </a:t>
            </a:r>
            <a:r>
              <a:rPr lang="en-US" baseline="0" dirty="0" smtClean="0"/>
              <a:t>he </a:t>
            </a:r>
            <a:r>
              <a:rPr lang="en-US" baseline="0" dirty="0" smtClean="0"/>
              <a:t>somehow delivers </a:t>
            </a:r>
            <a:r>
              <a:rPr lang="en-US" baseline="0" dirty="0" smtClean="0"/>
              <a:t>the mail reliably every day. Fortunately, Cliff does work with some computer scientists and they </a:t>
            </a:r>
            <a:r>
              <a:rPr lang="en-US" baseline="0" dirty="0" smtClean="0"/>
              <a:t>created a tool to help Cliff…</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3</a:t>
            </a:fld>
            <a:endParaRPr lang="en-US"/>
          </a:p>
        </p:txBody>
      </p:sp>
    </p:spTree>
    <p:extLst>
      <p:ext uri="{BB962C8B-B14F-4D97-AF65-F5344CB8AC3E}">
        <p14:creationId xmlns:p14="http://schemas.microsoft.com/office/powerpoint/2010/main" val="280677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 is this. A postal bar code. A </a:t>
            </a:r>
            <a:r>
              <a:rPr lang="en-US" dirty="0" smtClean="0"/>
              <a:t>postal</a:t>
            </a:r>
            <a:r>
              <a:rPr lang="en-US" baseline="0" dirty="0" smtClean="0"/>
              <a:t> </a:t>
            </a:r>
            <a:r>
              <a:rPr lang="en-US" dirty="0" smtClean="0"/>
              <a:t>bar code</a:t>
            </a:r>
            <a:r>
              <a:rPr lang="en-US" baseline="0" dirty="0" smtClean="0"/>
              <a:t> appears on every piece of mail delivered in the US</a:t>
            </a:r>
            <a:r>
              <a:rPr lang="en-US" baseline="0" dirty="0" smtClean="0"/>
              <a:t>. The barcode contains information related to the zip code and delivery point.</a:t>
            </a: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ZIP</a:t>
            </a:r>
            <a:r>
              <a:rPr lang="en-US" baseline="0" dirty="0" smtClean="0"/>
              <a:t> code was introduced in the US in 1963 and the ZIP +4 was introduced in the 1980s.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Mr. ZIP promoted the use of ZIP codes for the </a:t>
            </a:r>
            <a:r>
              <a:rPr lang="en-US" dirty="0" smtClean="0"/>
              <a:t>post office during </a:t>
            </a:r>
            <a:r>
              <a:rPr lang="en-US" dirty="0" smtClean="0"/>
              <a:t>the 1960s and 1970s</a:t>
            </a:r>
            <a:r>
              <a:rPr lang="en-US" dirty="0" smtClean="0"/>
              <a:t>.</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a:t>
            </a:r>
            <a:r>
              <a:rPr lang="en-US" baseline="0" dirty="0" smtClean="0"/>
              <a:t> </a:t>
            </a:r>
            <a:r>
              <a:rPr lang="en-US" dirty="0" smtClean="0"/>
              <a:t>POST</a:t>
            </a:r>
            <a:r>
              <a:rPr lang="en-US" baseline="0" dirty="0" smtClean="0"/>
              <a:t>NET bar code shown here </a:t>
            </a:r>
            <a:r>
              <a:rPr lang="en-US" baseline="0" dirty="0" smtClean="0"/>
              <a:t>represents </a:t>
            </a:r>
            <a:r>
              <a:rPr lang="en-US" dirty="0" smtClean="0"/>
              <a:t>an </a:t>
            </a:r>
            <a:r>
              <a:rPr lang="en-US" dirty="0" smtClean="0"/>
              <a:t>11 digit barcode, containing the ZIP Code, ZIP+4 Code, and the delivery point code. Versions</a:t>
            </a:r>
            <a:r>
              <a:rPr lang="en-US" baseline="0" dirty="0" smtClean="0"/>
              <a:t> of this bar code have been used for decades. There is also a new Intelligent Mail Bar Code that contains additional information about the mailer and the mail piece.</a:t>
            </a:r>
            <a:endParaRPr lang="en-US" dirty="0" smtClean="0"/>
          </a:p>
          <a:p>
            <a:endParaRPr lang="en-US" dirty="0" smtClean="0"/>
          </a:p>
          <a:p>
            <a:r>
              <a:rPr lang="en-US" dirty="0" smtClean="0"/>
              <a:t>It is the information contained</a:t>
            </a:r>
            <a:r>
              <a:rPr lang="en-US" baseline="0" dirty="0" smtClean="0"/>
              <a:t> in the bar code that helps Cliff deliver the mail. It is also key to understand the bar code to efficiently analyze and process street addresses.</a:t>
            </a:r>
          </a:p>
          <a:p>
            <a:endParaRPr lang="en-US" baseline="0" dirty="0" smtClean="0"/>
          </a:p>
          <a:p>
            <a:r>
              <a:rPr lang="en-US" baseline="0" dirty="0" smtClean="0"/>
              <a:t>Let’s </a:t>
            </a:r>
            <a:r>
              <a:rPr lang="en-US" baseline="0" dirty="0" smtClean="0"/>
              <a:t>see </a:t>
            </a:r>
            <a:r>
              <a:rPr lang="en-US" baseline="0" dirty="0" smtClean="0"/>
              <a:t>how Zip Codes </a:t>
            </a:r>
            <a:r>
              <a:rPr lang="en-US" baseline="0" dirty="0" smtClean="0"/>
              <a:t>and bar codes work</a:t>
            </a:r>
            <a:r>
              <a:rPr lang="en-US" baseline="0" dirty="0" smtClean="0"/>
              <a:t>…</a:t>
            </a:r>
          </a:p>
        </p:txBody>
      </p:sp>
      <p:sp>
        <p:nvSpPr>
          <p:cNvPr id="4" name="Slide Number Placeholder 3"/>
          <p:cNvSpPr>
            <a:spLocks noGrp="1"/>
          </p:cNvSpPr>
          <p:nvPr>
            <p:ph type="sldNum" sz="quarter" idx="10"/>
          </p:nvPr>
        </p:nvSpPr>
        <p:spPr/>
        <p:txBody>
          <a:bodyPr/>
          <a:lstStyle/>
          <a:p>
            <a:fld id="{D88ABF2E-7251-3243-ADFC-BDF2A1AC8669}" type="slidenum">
              <a:rPr lang="en-US" smtClean="0"/>
              <a:t>4</a:t>
            </a:fld>
            <a:endParaRPr lang="en-US"/>
          </a:p>
        </p:txBody>
      </p:sp>
    </p:spTree>
    <p:extLst>
      <p:ext uri="{BB962C8B-B14F-4D97-AF65-F5344CB8AC3E}">
        <p14:creationId xmlns:p14="http://schemas.microsoft.com/office/powerpoint/2010/main" val="421420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 is split into zip code zones and these zones form</a:t>
            </a:r>
            <a:r>
              <a:rPr lang="en-US" baseline="0" dirty="0" smtClean="0"/>
              <a:t> the first 2 or 3 digits of a zip code. Here we can see that Colorado zip codes all start with 80 or 81.</a:t>
            </a:r>
          </a:p>
          <a:p>
            <a:endParaRPr lang="en-US" baseline="0" dirty="0" smtClean="0"/>
          </a:p>
          <a:p>
            <a:r>
              <a:rPr lang="en-US" baseline="0" dirty="0" smtClean="0"/>
              <a:t>The first 3 digits refer to a Sectional Control Facility (SCF) which will be contained within a zip code zone</a:t>
            </a:r>
            <a:r>
              <a:rPr lang="en-US" baseline="0" dirty="0" smtClean="0"/>
              <a:t>. So, ‘803’ will refer to a building that services all of the zip codes starting with 803.</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5</a:t>
            </a:fld>
            <a:endParaRPr lang="en-US"/>
          </a:p>
        </p:txBody>
      </p:sp>
    </p:spTree>
    <p:extLst>
      <p:ext uri="{BB962C8B-B14F-4D97-AF65-F5344CB8AC3E}">
        <p14:creationId xmlns:p14="http://schemas.microsoft.com/office/powerpoint/2010/main" val="1414255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a map showing</a:t>
            </a:r>
            <a:r>
              <a:rPr lang="en-US" baseline="0" dirty="0" smtClean="0"/>
              <a:t> an individual ZIP code in Boulder. You can </a:t>
            </a:r>
            <a:r>
              <a:rPr lang="en-US" baseline="0" dirty="0" smtClean="0"/>
              <a:t>even see </a:t>
            </a:r>
            <a:r>
              <a:rPr lang="en-US" baseline="0" dirty="0" smtClean="0"/>
              <a:t>that CU has been excluded from 80301. CU </a:t>
            </a:r>
            <a:r>
              <a:rPr lang="en-US" baseline="0" dirty="0" smtClean="0"/>
              <a:t>is large enough to have </a:t>
            </a:r>
            <a:r>
              <a:rPr lang="en-US" baseline="0" dirty="0" smtClean="0"/>
              <a:t>its own zip codes.</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6</a:t>
            </a:fld>
            <a:endParaRPr lang="en-US"/>
          </a:p>
        </p:txBody>
      </p:sp>
    </p:spTree>
    <p:extLst>
      <p:ext uri="{BB962C8B-B14F-4D97-AF65-F5344CB8AC3E}">
        <p14:creationId xmlns:p14="http://schemas.microsoft.com/office/powerpoint/2010/main" val="217341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9-digit ZIP codes</a:t>
            </a:r>
            <a:r>
              <a:rPr lang="en-US" dirty="0" smtClean="0"/>
              <a:t> </a:t>
            </a:r>
            <a:r>
              <a:rPr lang="en-US" dirty="0" smtClean="0"/>
              <a:t>were assigned in the </a:t>
            </a:r>
            <a:r>
              <a:rPr lang="en-US" dirty="0" smtClean="0"/>
              <a:t>1980s</a:t>
            </a:r>
            <a:r>
              <a:rPr lang="en-US" baseline="0" dirty="0" smtClean="0"/>
              <a:t> by adding 4 digits to the ZIP.</a:t>
            </a:r>
            <a:r>
              <a:rPr lang="en-US" dirty="0" smtClean="0"/>
              <a:t> The post office has assigned</a:t>
            </a:r>
            <a:r>
              <a:rPr lang="en-US" baseline="0" dirty="0" smtClean="0"/>
              <a:t> </a:t>
            </a:r>
            <a:r>
              <a:rPr lang="en-US" baseline="0" dirty="0" smtClean="0"/>
              <a:t>a ZIP+4 code to small sections within </a:t>
            </a:r>
            <a:r>
              <a:rPr lang="en-US" baseline="0" dirty="0" smtClean="0"/>
              <a:t>a ZIP </a:t>
            </a:r>
            <a:r>
              <a:rPr lang="en-US" baseline="0" dirty="0" smtClean="0"/>
              <a:t>code. Typically, a +4 code is assigned to each side of the street on a particular block. So, in this photo, the homes on the left would share a 9-digit zip and the homes on the right would share a different 9-digit zip. There can be thousands of +4 codes within a single zip code.</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7</a:t>
            </a:fld>
            <a:endParaRPr lang="en-US"/>
          </a:p>
        </p:txBody>
      </p:sp>
    </p:spTree>
    <p:extLst>
      <p:ext uri="{BB962C8B-B14F-4D97-AF65-F5344CB8AC3E}">
        <p14:creationId xmlns:p14="http://schemas.microsoft.com/office/powerpoint/2010/main" val="776402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highrise</a:t>
            </a:r>
            <a:r>
              <a:rPr lang="en-US" baseline="0" dirty="0" smtClean="0"/>
              <a:t> buildings, the </a:t>
            </a:r>
            <a:r>
              <a:rPr lang="en-US" baseline="0" dirty="0" smtClean="0"/>
              <a:t>post office may </a:t>
            </a:r>
            <a:r>
              <a:rPr lang="en-US" baseline="0" dirty="0" smtClean="0"/>
              <a:t>assign different +4 codes for each floor. So, the residents on a given floor </a:t>
            </a:r>
            <a:r>
              <a:rPr lang="en-US" baseline="0" dirty="0" smtClean="0"/>
              <a:t>may share </a:t>
            </a:r>
            <a:r>
              <a:rPr lang="en-US" baseline="0" dirty="0" smtClean="0"/>
              <a:t>the same 9-digit zip code.</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8</a:t>
            </a:fld>
            <a:endParaRPr lang="en-US"/>
          </a:p>
        </p:txBody>
      </p:sp>
    </p:spTree>
    <p:extLst>
      <p:ext uri="{BB962C8B-B14F-4D97-AF65-F5344CB8AC3E}">
        <p14:creationId xmlns:p14="http://schemas.microsoft.com/office/powerpoint/2010/main" val="186443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a:t>
            </a:r>
            <a:r>
              <a:rPr lang="en-US" dirty="0" smtClean="0"/>
              <a:t>to complete</a:t>
            </a:r>
            <a:r>
              <a:rPr lang="en-US" baseline="0" dirty="0" smtClean="0"/>
              <a:t> the bar code, the </a:t>
            </a:r>
            <a:r>
              <a:rPr lang="en-US" baseline="0" dirty="0" smtClean="0"/>
              <a:t>post office will </a:t>
            </a:r>
            <a:r>
              <a:rPr lang="en-US" baseline="0" dirty="0" smtClean="0"/>
              <a:t>add the last two digits of the house number to the Zip+4 code for a total of eleven digits. If this is 123 Main Street, the delivery point code will be ‘23’.</a:t>
            </a:r>
          </a:p>
          <a:p>
            <a:endParaRPr lang="en-US" baseline="0" dirty="0" smtClean="0"/>
          </a:p>
          <a:p>
            <a:r>
              <a:rPr lang="en-US" baseline="0" dirty="0" smtClean="0"/>
              <a:t>In a </a:t>
            </a:r>
            <a:r>
              <a:rPr lang="en-US" baseline="0" dirty="0" err="1" smtClean="0"/>
              <a:t>highrise</a:t>
            </a:r>
            <a:r>
              <a:rPr lang="en-US" baseline="0" dirty="0" smtClean="0"/>
              <a:t> building, the two digit delivery point code will </a:t>
            </a:r>
            <a:r>
              <a:rPr lang="en-US" baseline="0" dirty="0" smtClean="0"/>
              <a:t>usually be </a:t>
            </a:r>
            <a:r>
              <a:rPr lang="en-US" baseline="0" dirty="0" smtClean="0"/>
              <a:t>the same for all delivery points in the building and unit number is required for final delivery</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D88ABF2E-7251-3243-ADFC-BDF2A1AC8669}" type="slidenum">
              <a:rPr lang="en-US" smtClean="0"/>
              <a:t>9</a:t>
            </a:fld>
            <a:endParaRPr lang="en-US"/>
          </a:p>
        </p:txBody>
      </p:sp>
    </p:spTree>
    <p:extLst>
      <p:ext uri="{BB962C8B-B14F-4D97-AF65-F5344CB8AC3E}">
        <p14:creationId xmlns:p14="http://schemas.microsoft.com/office/powerpoint/2010/main" val="341608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189494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160165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32940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122821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B738E2-DEAE-4F46-B019-00598B3CC598}" type="datetimeFigureOut">
              <a:rPr lang="en-US" smtClean="0"/>
              <a:t>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23496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B738E2-DEAE-4F46-B019-00598B3CC598}" type="datetimeFigureOut">
              <a:rPr lang="en-US" smtClean="0"/>
              <a:t>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22895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B738E2-DEAE-4F46-B019-00598B3CC598}" type="datetimeFigureOut">
              <a:rPr lang="en-US" smtClean="0"/>
              <a:t>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78671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B738E2-DEAE-4F46-B019-00598B3CC598}" type="datetimeFigureOut">
              <a:rPr lang="en-US" smtClean="0"/>
              <a:t>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315717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738E2-DEAE-4F46-B019-00598B3CC598}" type="datetimeFigureOut">
              <a:rPr lang="en-US" smtClean="0"/>
              <a:t>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398243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738E2-DEAE-4F46-B019-00598B3CC598}" type="datetimeFigureOut">
              <a:rPr lang="en-US" smtClean="0"/>
              <a:t>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60788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738E2-DEAE-4F46-B019-00598B3CC598}" type="datetimeFigureOut">
              <a:rPr lang="en-US" smtClean="0"/>
              <a:t>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961818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738E2-DEAE-4F46-B019-00598B3CC598}" type="datetimeFigureOut">
              <a:rPr lang="en-US" smtClean="0"/>
              <a:t>1/6/14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D5C67-1721-F641-86F8-6697F46A801C}" type="slidenum">
              <a:rPr lang="en-US" smtClean="0"/>
              <a:t>‹#›</a:t>
            </a:fld>
            <a:endParaRPr lang="en-US"/>
          </a:p>
        </p:txBody>
      </p:sp>
    </p:spTree>
    <p:extLst>
      <p:ext uri="{BB962C8B-B14F-4D97-AF65-F5344CB8AC3E}">
        <p14:creationId xmlns:p14="http://schemas.microsoft.com/office/powerpoint/2010/main" val="693930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linkedin.com/in/brianklo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hyperlink" Target="http://ribbs.usps.gov/files/vendors/cassn01d.TXT"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brianlong/street_addres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hyperlink" Target="http://en.wikipedia.org/wiki/Cliff_Clavin"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en.wikipedia.org/wiki/ZIP_code" TargetMode="External"/><Relationship Id="rId6" Type="http://schemas.openxmlformats.org/officeDocument/2006/relationships/hyperlink" Target="http://en.wikipedia.org/wiki/POSTNET" TargetMode="External"/><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hyperlink" Target="http://en.wikipedia.org/wiki/Terraced_house"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hyperlink" Target="http://en.wikipedia.org/wiki/Condominium"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hyperlink" Target="http://en.wikipedia.org/wiki/Single_family_house"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Street Addresses</a:t>
            </a:r>
            <a:endParaRPr lang="en-US" dirty="0"/>
          </a:p>
        </p:txBody>
      </p:sp>
      <p:sp>
        <p:nvSpPr>
          <p:cNvPr id="3" name="Subtitle 2"/>
          <p:cNvSpPr>
            <a:spLocks noGrp="1"/>
          </p:cNvSpPr>
          <p:nvPr>
            <p:ph type="subTitle" idx="1"/>
          </p:nvPr>
        </p:nvSpPr>
        <p:spPr>
          <a:xfrm>
            <a:off x="1371600" y="3648747"/>
            <a:ext cx="6400800" cy="2391052"/>
          </a:xfrm>
        </p:spPr>
        <p:txBody>
          <a:bodyPr>
            <a:normAutofit fontScale="70000" lnSpcReduction="20000"/>
          </a:bodyPr>
          <a:lstStyle/>
          <a:p>
            <a:r>
              <a:rPr lang="en-US" dirty="0" smtClean="0"/>
              <a:t>Brian Long</a:t>
            </a:r>
          </a:p>
          <a:p>
            <a:r>
              <a:rPr lang="en-US" dirty="0" smtClean="0"/>
              <a:t>Twitter: @</a:t>
            </a:r>
            <a:r>
              <a:rPr lang="en-US" dirty="0" err="1" smtClean="0"/>
              <a:t>brianlong</a:t>
            </a:r>
            <a:endParaRPr lang="en-US" dirty="0" smtClean="0"/>
          </a:p>
          <a:p>
            <a:r>
              <a:rPr lang="en-US" dirty="0" err="1" smtClean="0"/>
              <a:t>GitHub</a:t>
            </a:r>
            <a:r>
              <a:rPr lang="en-US" dirty="0" smtClean="0"/>
              <a:t>: </a:t>
            </a:r>
            <a:r>
              <a:rPr lang="en-US" dirty="0" err="1" smtClean="0"/>
              <a:t>brianlong</a:t>
            </a:r>
            <a:endParaRPr lang="en-US" dirty="0" smtClean="0"/>
          </a:p>
          <a:p>
            <a:r>
              <a:rPr lang="en-US" dirty="0" smtClean="0"/>
              <a:t>Skype: </a:t>
            </a:r>
            <a:r>
              <a:rPr lang="en-US" dirty="0" err="1" smtClean="0"/>
              <a:t>brian.long.co</a:t>
            </a:r>
            <a:endParaRPr lang="en-US" dirty="0" smtClean="0"/>
          </a:p>
          <a:p>
            <a:r>
              <a:rPr lang="en-US" dirty="0" smtClean="0"/>
              <a:t>LinkedIn: </a:t>
            </a:r>
            <a:r>
              <a:rPr lang="en-US" dirty="0" smtClean="0">
                <a:hlinkClick r:id="rId3"/>
              </a:rPr>
              <a:t>http://www.linkedin.com/in/</a:t>
            </a:r>
            <a:r>
              <a:rPr lang="en-US" dirty="0" smtClean="0">
                <a:hlinkClick r:id="rId3"/>
              </a:rPr>
              <a:t>brianklong</a:t>
            </a:r>
            <a:endParaRPr lang="en-US" dirty="0" smtClean="0"/>
          </a:p>
          <a:p>
            <a:r>
              <a:rPr lang="en-US" dirty="0" smtClean="0"/>
              <a:t>#BOCC</a:t>
            </a:r>
            <a:endParaRPr lang="en-US" dirty="0" smtClean="0"/>
          </a:p>
        </p:txBody>
      </p:sp>
    </p:spTree>
    <p:extLst>
      <p:ext uri="{BB962C8B-B14F-4D97-AF65-F5344CB8AC3E}">
        <p14:creationId xmlns:p14="http://schemas.microsoft.com/office/powerpoint/2010/main" val="313844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Delivery</a:t>
            </a:r>
            <a:endParaRPr lang="en-US" dirty="0"/>
          </a:p>
        </p:txBody>
      </p:sp>
      <p:pic>
        <p:nvPicPr>
          <p:cNvPr id="4" name="Content Placeholder 3" descr="Zip_plus_4.png"/>
          <p:cNvPicPr>
            <a:picLocks noGrp="1" noChangeAspect="1"/>
          </p:cNvPicPr>
          <p:nvPr>
            <p:ph idx="1"/>
          </p:nvPr>
        </p:nvPicPr>
        <p:blipFill>
          <a:blip r:embed="rId3">
            <a:extLst>
              <a:ext uri="{28A0092B-C50C-407E-A947-70E740481C1C}">
                <a14:useLocalDpi xmlns:a14="http://schemas.microsoft.com/office/drawing/2010/main" val="0"/>
              </a:ext>
            </a:extLst>
          </a:blip>
          <a:srcRect t="-14620" b="-14620"/>
          <a:stretch>
            <a:fillRect/>
          </a:stretch>
        </p:blipFill>
        <p:spPr>
          <a:xfrm>
            <a:off x="1135206" y="1115911"/>
            <a:ext cx="6850466" cy="3767492"/>
          </a:xfrm>
        </p:spPr>
      </p:pic>
      <p:sp>
        <p:nvSpPr>
          <p:cNvPr id="5" name="TextBox 4"/>
          <p:cNvSpPr txBox="1"/>
          <p:nvPr/>
        </p:nvSpPr>
        <p:spPr>
          <a:xfrm>
            <a:off x="1904910" y="4864360"/>
            <a:ext cx="2723823" cy="584776"/>
          </a:xfrm>
          <a:prstGeom prst="rect">
            <a:avLst/>
          </a:prstGeom>
          <a:noFill/>
        </p:spPr>
        <p:txBody>
          <a:bodyPr wrap="none" rtlCol="0">
            <a:spAutoFit/>
          </a:bodyPr>
          <a:lstStyle/>
          <a:p>
            <a:r>
              <a:rPr lang="en-US" sz="3200" dirty="0" smtClean="0"/>
              <a:t>33701-4313-00</a:t>
            </a:r>
            <a:endParaRPr lang="en-US" sz="3200" dirty="0"/>
          </a:p>
        </p:txBody>
      </p:sp>
      <p:sp>
        <p:nvSpPr>
          <p:cNvPr id="6" name="TextBox 5"/>
          <p:cNvSpPr txBox="1"/>
          <p:nvPr/>
        </p:nvSpPr>
        <p:spPr>
          <a:xfrm>
            <a:off x="4875364" y="4864359"/>
            <a:ext cx="1765828" cy="584776"/>
          </a:xfrm>
          <a:prstGeom prst="rect">
            <a:avLst/>
          </a:prstGeom>
          <a:noFill/>
        </p:spPr>
        <p:txBody>
          <a:bodyPr wrap="none" rtlCol="0">
            <a:spAutoFit/>
          </a:bodyPr>
          <a:lstStyle/>
          <a:p>
            <a:r>
              <a:rPr lang="en-US" sz="3200" dirty="0"/>
              <a:t>UNIT-</a:t>
            </a:r>
            <a:r>
              <a:rPr lang="en-US" sz="3200" dirty="0" smtClean="0"/>
              <a:t>358</a:t>
            </a:r>
            <a:endParaRPr lang="en-US" sz="3200" dirty="0"/>
          </a:p>
        </p:txBody>
      </p:sp>
    </p:spTree>
    <p:extLst>
      <p:ext uri="{BB962C8B-B14F-4D97-AF65-F5344CB8AC3E}">
        <p14:creationId xmlns:p14="http://schemas.microsoft.com/office/powerpoint/2010/main" val="314368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Key</a:t>
            </a:r>
            <a:endParaRPr lang="en-US" dirty="0"/>
          </a:p>
        </p:txBody>
      </p:sp>
      <p:pic>
        <p:nvPicPr>
          <p:cNvPr id="4" name="Content Placeholder 3" descr="800px-Standard-lock-key.jpg"/>
          <p:cNvPicPr>
            <a:picLocks noGrp="1" noChangeAspect="1"/>
          </p:cNvPicPr>
          <p:nvPr>
            <p:ph idx="1"/>
          </p:nvPr>
        </p:nvPicPr>
        <p:blipFill>
          <a:blip r:embed="rId3">
            <a:extLst>
              <a:ext uri="{28A0092B-C50C-407E-A947-70E740481C1C}">
                <a14:useLocalDpi xmlns:a14="http://schemas.microsoft.com/office/drawing/2010/main" val="0"/>
              </a:ext>
            </a:extLst>
          </a:blip>
          <a:srcRect t="-11793" b="-11793"/>
          <a:stretch>
            <a:fillRect/>
          </a:stretch>
        </p:blipFill>
        <p:spPr>
          <a:xfrm>
            <a:off x="2350841" y="1626215"/>
            <a:ext cx="4429442" cy="2436023"/>
          </a:xfrm>
        </p:spPr>
      </p:pic>
      <p:sp>
        <p:nvSpPr>
          <p:cNvPr id="5" name="TextBox 4"/>
          <p:cNvSpPr txBox="1"/>
          <p:nvPr/>
        </p:nvSpPr>
        <p:spPr>
          <a:xfrm>
            <a:off x="2589635" y="4293184"/>
            <a:ext cx="3928079" cy="584776"/>
          </a:xfrm>
          <a:prstGeom prst="rect">
            <a:avLst/>
          </a:prstGeom>
          <a:noFill/>
        </p:spPr>
        <p:txBody>
          <a:bodyPr wrap="none" rtlCol="0">
            <a:spAutoFit/>
          </a:bodyPr>
          <a:lstStyle/>
          <a:p>
            <a:r>
              <a:rPr lang="en-US" sz="3200" dirty="0" smtClean="0"/>
              <a:t>33701431300UNIT358 </a:t>
            </a:r>
            <a:endParaRPr lang="en-US" sz="3200" dirty="0"/>
          </a:p>
        </p:txBody>
      </p:sp>
    </p:spTree>
    <p:extLst>
      <p:ext uri="{BB962C8B-B14F-4D97-AF65-F5344CB8AC3E}">
        <p14:creationId xmlns:p14="http://schemas.microsoft.com/office/powerpoint/2010/main" val="109999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Hygiene</a:t>
            </a:r>
            <a:endParaRPr lang="en-US" dirty="0"/>
          </a:p>
        </p:txBody>
      </p:sp>
      <p:sp>
        <p:nvSpPr>
          <p:cNvPr id="3" name="Content Placeholder 2"/>
          <p:cNvSpPr>
            <a:spLocks noGrp="1"/>
          </p:cNvSpPr>
          <p:nvPr>
            <p:ph idx="1"/>
          </p:nvPr>
        </p:nvSpPr>
        <p:spPr>
          <a:xfrm>
            <a:off x="312650" y="4098682"/>
            <a:ext cx="8229600" cy="2124153"/>
          </a:xfrm>
        </p:spPr>
        <p:txBody>
          <a:bodyPr>
            <a:normAutofit lnSpcReduction="10000"/>
          </a:bodyPr>
          <a:lstStyle/>
          <a:p>
            <a:r>
              <a:rPr lang="en-US" dirty="0" smtClean="0"/>
              <a:t>Coding Accuracy Support Software (CASS)</a:t>
            </a:r>
          </a:p>
          <a:p>
            <a:r>
              <a:rPr lang="en-US" dirty="0" smtClean="0"/>
              <a:t>A list of CASS certified software vendors can be obtained from the USPS or by searching online.</a:t>
            </a:r>
          </a:p>
        </p:txBody>
      </p:sp>
      <p:pic>
        <p:nvPicPr>
          <p:cNvPr id="4" name="Picture 3" descr="sbsp.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129" y="365433"/>
            <a:ext cx="1149976" cy="1234767"/>
          </a:xfrm>
          <a:prstGeom prst="rect">
            <a:avLst/>
          </a:prstGeom>
        </p:spPr>
      </p:pic>
      <p:sp>
        <p:nvSpPr>
          <p:cNvPr id="5" name="TextBox 4"/>
          <p:cNvSpPr txBox="1"/>
          <p:nvPr/>
        </p:nvSpPr>
        <p:spPr>
          <a:xfrm>
            <a:off x="647255" y="1585190"/>
            <a:ext cx="7634422" cy="2831544"/>
          </a:xfrm>
          <a:prstGeom prst="rect">
            <a:avLst/>
          </a:prstGeom>
          <a:noFill/>
        </p:spPr>
        <p:txBody>
          <a:bodyPr wrap="none" rtlCol="0">
            <a:spAutoFit/>
          </a:bodyPr>
          <a:lstStyle/>
          <a:p>
            <a:r>
              <a:rPr lang="en-US" sz="3200" dirty="0" smtClean="0"/>
              <a:t>Use 3</a:t>
            </a:r>
            <a:r>
              <a:rPr lang="en-US" sz="3200" baseline="30000" dirty="0" smtClean="0"/>
              <a:t>rd</a:t>
            </a:r>
            <a:r>
              <a:rPr lang="en-US" sz="3200" dirty="0" smtClean="0"/>
              <a:t> Party Software to cleanup addresses:</a:t>
            </a:r>
          </a:p>
          <a:p>
            <a:endParaRPr lang="en-US" sz="3200" dirty="0" smtClean="0"/>
          </a:p>
          <a:p>
            <a:r>
              <a:rPr lang="en-US" sz="3200" dirty="0" smtClean="0">
                <a:solidFill>
                  <a:schemeClr val="bg1">
                    <a:lumMod val="50000"/>
                  </a:schemeClr>
                </a:solidFill>
              </a:rPr>
              <a:t>1 </a:t>
            </a:r>
            <a:r>
              <a:rPr lang="en-US" sz="3200" dirty="0" err="1" smtClean="0">
                <a:solidFill>
                  <a:schemeClr val="bg1">
                    <a:lumMod val="50000"/>
                  </a:schemeClr>
                </a:solidFill>
              </a:rPr>
              <a:t>Microwsoft</a:t>
            </a:r>
            <a:r>
              <a:rPr lang="en-US" sz="3200" dirty="0" smtClean="0">
                <a:solidFill>
                  <a:schemeClr val="bg1">
                    <a:lumMod val="50000"/>
                  </a:schemeClr>
                </a:solidFill>
              </a:rPr>
              <a:t> Weigh, </a:t>
            </a:r>
            <a:r>
              <a:rPr lang="en-US" sz="3200" dirty="0" err="1">
                <a:solidFill>
                  <a:schemeClr val="bg1">
                    <a:lumMod val="50000"/>
                  </a:schemeClr>
                </a:solidFill>
              </a:rPr>
              <a:t>Redmund</a:t>
            </a:r>
            <a:r>
              <a:rPr lang="en-US" sz="3200" dirty="0">
                <a:solidFill>
                  <a:schemeClr val="bg1">
                    <a:lumMod val="50000"/>
                  </a:schemeClr>
                </a:solidFill>
              </a:rPr>
              <a:t>, </a:t>
            </a:r>
            <a:r>
              <a:rPr lang="en-US" sz="3200" dirty="0" smtClean="0">
                <a:solidFill>
                  <a:schemeClr val="bg1">
                    <a:lumMod val="50000"/>
                  </a:schemeClr>
                </a:solidFill>
              </a:rPr>
              <a:t>WA =&gt;</a:t>
            </a:r>
            <a:r>
              <a:rPr lang="en-US" sz="3200" dirty="0">
                <a:solidFill>
                  <a:schemeClr val="bg1">
                    <a:lumMod val="50000"/>
                  </a:schemeClr>
                </a:solidFill>
              </a:rPr>
              <a:t/>
            </a:r>
            <a:br>
              <a:rPr lang="en-US" sz="3200" dirty="0">
                <a:solidFill>
                  <a:schemeClr val="bg1">
                    <a:lumMod val="50000"/>
                  </a:schemeClr>
                </a:solidFill>
              </a:rPr>
            </a:br>
            <a:r>
              <a:rPr lang="en-US" sz="3200" dirty="0">
                <a:solidFill>
                  <a:schemeClr val="bg1">
                    <a:lumMod val="50000"/>
                  </a:schemeClr>
                </a:solidFill>
              </a:rPr>
              <a:t>1 Microsoft Way, Redmond, WA 98052-</a:t>
            </a:r>
            <a:r>
              <a:rPr lang="en-US" sz="3200" dirty="0" smtClean="0">
                <a:solidFill>
                  <a:schemeClr val="bg1">
                    <a:lumMod val="50000"/>
                  </a:schemeClr>
                </a:solidFill>
              </a:rPr>
              <a:t>8300</a:t>
            </a:r>
          </a:p>
          <a:p>
            <a:r>
              <a:rPr lang="en-US" sz="3200" dirty="0" smtClean="0">
                <a:solidFill>
                  <a:schemeClr val="bg1">
                    <a:lumMod val="50000"/>
                  </a:schemeClr>
                </a:solidFill>
              </a:rPr>
              <a:t>[98052830099]</a:t>
            </a:r>
            <a:endParaRPr lang="en-US" sz="3200" dirty="0">
              <a:solidFill>
                <a:schemeClr val="bg1">
                  <a:lumMod val="50000"/>
                </a:schemeClr>
              </a:solidFill>
            </a:endParaRPr>
          </a:p>
          <a:p>
            <a:endParaRPr lang="en-US" dirty="0"/>
          </a:p>
        </p:txBody>
      </p:sp>
      <p:sp>
        <p:nvSpPr>
          <p:cNvPr id="6" name="TextBox 5"/>
          <p:cNvSpPr txBox="1"/>
          <p:nvPr/>
        </p:nvSpPr>
        <p:spPr>
          <a:xfrm>
            <a:off x="781587" y="6288662"/>
            <a:ext cx="3801041" cy="523220"/>
          </a:xfrm>
          <a:prstGeom prst="rect">
            <a:avLst/>
          </a:prstGeom>
          <a:noFill/>
        </p:spPr>
        <p:txBody>
          <a:bodyPr wrap="none" rtlCol="0">
            <a:spAutoFit/>
          </a:bodyPr>
          <a:lstStyle/>
          <a:p>
            <a:pPr marL="0" lvl="1"/>
            <a:r>
              <a:rPr lang="en-US" sz="1400" dirty="0">
                <a:hlinkClick r:id="rId4"/>
              </a:rPr>
              <a:t>http://ribbs.usps.gov/files/vendors/cassn01d.TXT</a:t>
            </a:r>
            <a:endParaRPr lang="en-US" sz="1400" dirty="0"/>
          </a:p>
          <a:p>
            <a:endParaRPr lang="en-US" sz="1400" dirty="0"/>
          </a:p>
        </p:txBody>
      </p:sp>
    </p:spTree>
    <p:extLst>
      <p:ext uri="{BB962C8B-B14F-4D97-AF65-F5344CB8AC3E}">
        <p14:creationId xmlns:p14="http://schemas.microsoft.com/office/powerpoint/2010/main" val="389497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Street addresses are messy data.</a:t>
            </a:r>
          </a:p>
          <a:p>
            <a:r>
              <a:rPr lang="en-US" dirty="0"/>
              <a:t>Use third party CASS software for data hygiene.</a:t>
            </a:r>
          </a:p>
          <a:p>
            <a:r>
              <a:rPr lang="en-US" dirty="0"/>
              <a:t>Include standardized data &amp; bar code elements in your dataset.</a:t>
            </a:r>
          </a:p>
          <a:p>
            <a:r>
              <a:rPr lang="en-US" smtClean="0"/>
              <a:t>Create </a:t>
            </a:r>
            <a:r>
              <a:rPr lang="en-US" dirty="0" smtClean="0"/>
              <a:t>an indexed key using the bar code data.</a:t>
            </a:r>
          </a:p>
          <a:p>
            <a:r>
              <a:rPr lang="en-US" dirty="0" smtClean="0"/>
              <a:t>Presentation &amp; notes at </a:t>
            </a:r>
            <a:r>
              <a:rPr lang="en-US" dirty="0" smtClean="0">
                <a:hlinkClick r:id="rId3"/>
              </a:rPr>
              <a:t>https://github.com/brianlong/</a:t>
            </a:r>
            <a:r>
              <a:rPr lang="en-US" dirty="0" smtClean="0">
                <a:hlinkClick r:id="rId3"/>
              </a:rPr>
              <a:t>street_address</a:t>
            </a:r>
          </a:p>
          <a:p>
            <a:endParaRPr lang="en-US" dirty="0" smtClean="0"/>
          </a:p>
        </p:txBody>
      </p:sp>
    </p:spTree>
    <p:extLst>
      <p:ext uri="{BB962C8B-B14F-4D97-AF65-F5344CB8AC3E}">
        <p14:creationId xmlns:p14="http://schemas.microsoft.com/office/powerpoint/2010/main" val="189524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if a property doesn’t have a street address (e.g. vacant land)?</a:t>
            </a:r>
          </a:p>
          <a:p>
            <a:r>
              <a:rPr lang="en-US" dirty="0" smtClean="0"/>
              <a:t>What if the address is incomplete?</a:t>
            </a:r>
          </a:p>
          <a:p>
            <a:r>
              <a:rPr lang="en-US" dirty="0" smtClean="0"/>
              <a:t>Are there edge cases to be aware of?</a:t>
            </a:r>
          </a:p>
          <a:p>
            <a:endParaRPr lang="en-US" dirty="0"/>
          </a:p>
        </p:txBody>
      </p:sp>
      <p:sp>
        <p:nvSpPr>
          <p:cNvPr id="5" name="TextBox 4"/>
          <p:cNvSpPr txBox="1"/>
          <p:nvPr/>
        </p:nvSpPr>
        <p:spPr>
          <a:xfrm>
            <a:off x="1775885" y="5756831"/>
            <a:ext cx="5375465" cy="369332"/>
          </a:xfrm>
          <a:prstGeom prst="rect">
            <a:avLst/>
          </a:prstGeom>
          <a:noFill/>
        </p:spPr>
        <p:txBody>
          <a:bodyPr wrap="none" rtlCol="0">
            <a:spAutoFit/>
          </a:bodyPr>
          <a:lstStyle/>
          <a:p>
            <a:r>
              <a:rPr lang="en-US" dirty="0" smtClean="0"/>
              <a:t>P.S. I </a:t>
            </a:r>
            <a:r>
              <a:rPr lang="en-US" dirty="0"/>
              <a:t>will offer free CASS service for open data projects.</a:t>
            </a:r>
            <a:endParaRPr lang="en-US" dirty="0"/>
          </a:p>
        </p:txBody>
      </p:sp>
    </p:spTree>
    <p:extLst>
      <p:ext uri="{BB962C8B-B14F-4D97-AF65-F5344CB8AC3E}">
        <p14:creationId xmlns:p14="http://schemas.microsoft.com/office/powerpoint/2010/main" val="124477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Problems</a:t>
            </a:r>
            <a:endParaRPr lang="en-US" dirty="0"/>
          </a:p>
        </p:txBody>
      </p:sp>
      <p:sp>
        <p:nvSpPr>
          <p:cNvPr id="3" name="Content Placeholder 2"/>
          <p:cNvSpPr>
            <a:spLocks noGrp="1"/>
          </p:cNvSpPr>
          <p:nvPr>
            <p:ph idx="1"/>
          </p:nvPr>
        </p:nvSpPr>
        <p:spPr/>
        <p:txBody>
          <a:bodyPr>
            <a:normAutofit/>
          </a:bodyPr>
          <a:lstStyle/>
          <a:p>
            <a:r>
              <a:rPr lang="en-US" sz="3000" dirty="0" smtClean="0"/>
              <a:t>123 Main St S, Schenectady, NY 12345</a:t>
            </a:r>
          </a:p>
          <a:p>
            <a:r>
              <a:rPr lang="en-US" sz="3000" dirty="0" smtClean="0"/>
              <a:t>123 </a:t>
            </a:r>
            <a:r>
              <a:rPr lang="en-US" sz="3000" dirty="0" smtClean="0"/>
              <a:t>S Main Street, </a:t>
            </a:r>
            <a:r>
              <a:rPr lang="en-US" sz="3000" dirty="0" smtClean="0"/>
              <a:t>Schenectady, NY</a:t>
            </a:r>
          </a:p>
          <a:p>
            <a:r>
              <a:rPr lang="en-US" sz="3000" dirty="0" smtClean="0"/>
              <a:t>123 Main St South, Schenectady, NY 12345</a:t>
            </a:r>
          </a:p>
          <a:p>
            <a:r>
              <a:rPr lang="en-US" sz="3000" dirty="0" smtClean="0"/>
              <a:t>123 </a:t>
            </a:r>
            <a:r>
              <a:rPr lang="en-US" sz="3000" dirty="0" smtClean="0"/>
              <a:t>South Main Street, </a:t>
            </a:r>
            <a:r>
              <a:rPr lang="en-US" sz="3000" dirty="0" smtClean="0"/>
              <a:t>Schenectady, NY 12345</a:t>
            </a:r>
          </a:p>
          <a:p>
            <a:r>
              <a:rPr lang="en-US" sz="3000" dirty="0" smtClean="0"/>
              <a:t>123 Main St S, Schenectady, NY 12345</a:t>
            </a:r>
          </a:p>
          <a:p>
            <a:r>
              <a:rPr lang="en-US" sz="3000" dirty="0" smtClean="0"/>
              <a:t>123 </a:t>
            </a:r>
            <a:r>
              <a:rPr lang="en-US" sz="3000" dirty="0" smtClean="0"/>
              <a:t>S Main St, </a:t>
            </a:r>
            <a:r>
              <a:rPr lang="en-US" sz="3000" dirty="0" err="1" smtClean="0"/>
              <a:t>Skanecktidy</a:t>
            </a:r>
            <a:r>
              <a:rPr lang="en-US" sz="3000" dirty="0" smtClean="0"/>
              <a:t>, NY 12346</a:t>
            </a:r>
            <a:endParaRPr lang="en-US" sz="3000" dirty="0"/>
          </a:p>
        </p:txBody>
      </p:sp>
    </p:spTree>
    <p:extLst>
      <p:ext uri="{BB962C8B-B14F-4D97-AF65-F5344CB8AC3E}">
        <p14:creationId xmlns:p14="http://schemas.microsoft.com/office/powerpoint/2010/main" val="405587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Cliff </a:t>
            </a:r>
            <a:r>
              <a:rPr lang="en-US" dirty="0" err="1" smtClean="0"/>
              <a:t>Clavin</a:t>
            </a:r>
            <a:endParaRPr lang="en-US" dirty="0"/>
          </a:p>
        </p:txBody>
      </p:sp>
      <p:pic>
        <p:nvPicPr>
          <p:cNvPr id="4" name="Picture Placeholder 4" descr="Cliff_Clavin_in_Cheers.jpg"/>
          <p:cNvPicPr>
            <a:picLocks noGrp="1" noChangeAspect="1"/>
          </p:cNvPicPr>
          <p:nvPr>
            <p:ph idx="1"/>
          </p:nvPr>
        </p:nvPicPr>
        <p:blipFill>
          <a:blip r:embed="rId3">
            <a:extLst>
              <a:ext uri="{28A0092B-C50C-407E-A947-70E740481C1C}">
                <a14:useLocalDpi xmlns:a14="http://schemas.microsoft.com/office/drawing/2010/main" val="0"/>
              </a:ext>
            </a:extLst>
          </a:blip>
          <a:srcRect l="-40915" r="-40915"/>
          <a:stretch>
            <a:fillRect/>
          </a:stretch>
        </p:blipFill>
        <p:spPr>
          <a:xfrm>
            <a:off x="196060" y="1208490"/>
            <a:ext cx="8767096" cy="4821565"/>
          </a:xfrm>
        </p:spPr>
      </p:pic>
      <p:sp>
        <p:nvSpPr>
          <p:cNvPr id="5" name="Text Placeholder 3"/>
          <p:cNvSpPr txBox="1">
            <a:spLocks/>
          </p:cNvSpPr>
          <p:nvPr/>
        </p:nvSpPr>
        <p:spPr>
          <a:xfrm>
            <a:off x="1856860" y="6131440"/>
            <a:ext cx="5486400" cy="53015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smtClean="0">
                <a:hlinkClick r:id="rId4"/>
              </a:rPr>
              <a:t>http://en.wikipedia.org/wiki/Cliff_Clavin</a:t>
            </a:r>
            <a:r>
              <a:rPr lang="en-US" sz="1400" smtClean="0"/>
              <a:t> </a:t>
            </a:r>
            <a:endParaRPr lang="en-US" sz="1400" dirty="0"/>
          </a:p>
        </p:txBody>
      </p:sp>
    </p:spTree>
    <p:extLst>
      <p:ext uri="{BB962C8B-B14F-4D97-AF65-F5344CB8AC3E}">
        <p14:creationId xmlns:p14="http://schemas.microsoft.com/office/powerpoint/2010/main" val="146161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Postal Barcode</a:t>
            </a:r>
            <a:endParaRPr lang="en-US" dirty="0"/>
          </a:p>
        </p:txBody>
      </p:sp>
      <p:pic>
        <p:nvPicPr>
          <p:cNvPr id="5" name="Content Placeholder 4" descr="220px-Mr._ZIP.png"/>
          <p:cNvPicPr>
            <a:picLocks noGrp="1" noChangeAspect="1"/>
          </p:cNvPicPr>
          <p:nvPr>
            <p:ph sz="half" idx="1"/>
          </p:nvPr>
        </p:nvPicPr>
        <p:blipFill>
          <a:blip r:embed="rId3">
            <a:extLst>
              <a:ext uri="{28A0092B-C50C-407E-A947-70E740481C1C}">
                <a14:useLocalDpi xmlns:a14="http://schemas.microsoft.com/office/drawing/2010/main" val="0"/>
              </a:ext>
            </a:extLst>
          </a:blip>
          <a:srcRect l="-12057" r="-12057"/>
          <a:stretch>
            <a:fillRect/>
          </a:stretch>
        </p:blipFill>
        <p:spPr/>
      </p:pic>
      <p:pic>
        <p:nvPicPr>
          <p:cNvPr id="6" name="Content Placeholder 5"/>
          <p:cNvPicPr>
            <a:picLocks noGrp="1" noChangeAspect="1"/>
          </p:cNvPicPr>
          <p:nvPr>
            <p:ph sz="half" idx="2"/>
          </p:nvPr>
        </p:nvPicPr>
        <p:blipFill>
          <a:blip r:embed="rId4"/>
          <a:srcRect t="-648673" b="-648673"/>
          <a:stretch>
            <a:fillRect/>
          </a:stretch>
        </p:blipFill>
        <p:spPr>
          <a:xfrm>
            <a:off x="4648200" y="18186"/>
            <a:ext cx="4038600" cy="4525963"/>
          </a:xfrm>
        </p:spPr>
      </p:pic>
      <p:sp>
        <p:nvSpPr>
          <p:cNvPr id="7" name="TextBox 6"/>
          <p:cNvSpPr txBox="1"/>
          <p:nvPr/>
        </p:nvSpPr>
        <p:spPr>
          <a:xfrm>
            <a:off x="957857" y="6164835"/>
            <a:ext cx="5878532" cy="523220"/>
          </a:xfrm>
          <a:prstGeom prst="rect">
            <a:avLst/>
          </a:prstGeom>
          <a:noFill/>
        </p:spPr>
        <p:txBody>
          <a:bodyPr wrap="none" rtlCol="0">
            <a:spAutoFit/>
          </a:bodyPr>
          <a:lstStyle/>
          <a:p>
            <a:r>
              <a:rPr lang="en-US" sz="1400" dirty="0">
                <a:hlinkClick r:id="rId5"/>
              </a:rPr>
              <a:t>http://en.wikipedia.org/wiki/</a:t>
            </a:r>
            <a:r>
              <a:rPr lang="en-US" sz="1400" dirty="0" smtClean="0">
                <a:hlinkClick r:id="rId5"/>
              </a:rPr>
              <a:t>ZIP_code</a:t>
            </a:r>
            <a:r>
              <a:rPr lang="en-US" sz="1400" dirty="0" smtClean="0"/>
              <a:t>, </a:t>
            </a:r>
            <a:r>
              <a:rPr lang="en-US" sz="1400" dirty="0" smtClean="0">
                <a:hlinkClick r:id="rId6"/>
              </a:rPr>
              <a:t>http://en.wikipedia.org/wiki/POSTNET</a:t>
            </a:r>
            <a:r>
              <a:rPr lang="en-US" sz="1400" dirty="0" smtClean="0"/>
              <a:t> </a:t>
            </a:r>
          </a:p>
          <a:p>
            <a:endParaRPr lang="en-US" sz="1400" dirty="0"/>
          </a:p>
        </p:txBody>
      </p:sp>
      <p:sp>
        <p:nvSpPr>
          <p:cNvPr id="8" name="TextBox 7"/>
          <p:cNvSpPr txBox="1"/>
          <p:nvPr/>
        </p:nvSpPr>
        <p:spPr>
          <a:xfrm>
            <a:off x="6657391" y="2873533"/>
            <a:ext cx="2029409" cy="923330"/>
          </a:xfrm>
          <a:prstGeom prst="rect">
            <a:avLst/>
          </a:prstGeom>
          <a:noFill/>
        </p:spPr>
        <p:txBody>
          <a:bodyPr wrap="none" rtlCol="0">
            <a:spAutoFit/>
          </a:bodyPr>
          <a:lstStyle/>
          <a:p>
            <a:r>
              <a:rPr lang="en-US" dirty="0" smtClean="0"/>
              <a:t>ZIP Code</a:t>
            </a:r>
          </a:p>
          <a:p>
            <a:r>
              <a:rPr lang="en-US" dirty="0" smtClean="0"/>
              <a:t>+4 Code</a:t>
            </a:r>
          </a:p>
          <a:p>
            <a:r>
              <a:rPr lang="en-US" dirty="0" smtClean="0"/>
              <a:t>Delivery Point Code</a:t>
            </a:r>
            <a:endParaRPr lang="en-US" dirty="0"/>
          </a:p>
        </p:txBody>
      </p:sp>
    </p:spTree>
    <p:extLst>
      <p:ext uri="{BB962C8B-B14F-4D97-AF65-F5344CB8AC3E}">
        <p14:creationId xmlns:p14="http://schemas.microsoft.com/office/powerpoint/2010/main" val="427414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Code Zones</a:t>
            </a:r>
            <a:endParaRPr lang="en-US" dirty="0"/>
          </a:p>
        </p:txBody>
      </p:sp>
      <p:pic>
        <p:nvPicPr>
          <p:cNvPr id="4" name="Content Placeholder 3" descr="800px-ZIP_Code_zones.svg.png"/>
          <p:cNvPicPr>
            <a:picLocks noGrp="1" noChangeAspect="1"/>
          </p:cNvPicPr>
          <p:nvPr>
            <p:ph idx="1"/>
          </p:nvPr>
        </p:nvPicPr>
        <p:blipFill>
          <a:blip r:embed="rId3">
            <a:extLst>
              <a:ext uri="{28A0092B-C50C-407E-A947-70E740481C1C}">
                <a14:useLocalDpi xmlns:a14="http://schemas.microsoft.com/office/drawing/2010/main" val="0"/>
              </a:ext>
            </a:extLst>
          </a:blip>
          <a:srcRect l="-12277" r="-12277"/>
          <a:stretch>
            <a:fillRect/>
          </a:stretch>
        </p:blipFill>
        <p:spPr/>
      </p:pic>
    </p:spTree>
    <p:extLst>
      <p:ext uri="{BB962C8B-B14F-4D97-AF65-F5344CB8AC3E}">
        <p14:creationId xmlns:p14="http://schemas.microsoft.com/office/powerpoint/2010/main" val="397756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80301</a:t>
            </a:r>
            <a:endParaRPr lang="en-US" dirty="0"/>
          </a:p>
        </p:txBody>
      </p:sp>
      <p:pic>
        <p:nvPicPr>
          <p:cNvPr id="4" name="Content Placeholder 3" descr="80301.png"/>
          <p:cNvPicPr>
            <a:picLocks noGrp="1" noChangeAspect="1"/>
          </p:cNvPicPr>
          <p:nvPr>
            <p:ph idx="1"/>
          </p:nvPr>
        </p:nvPicPr>
        <p:blipFill>
          <a:blip r:embed="rId3">
            <a:extLst>
              <a:ext uri="{28A0092B-C50C-407E-A947-70E740481C1C}">
                <a14:useLocalDpi xmlns:a14="http://schemas.microsoft.com/office/drawing/2010/main" val="0"/>
              </a:ext>
            </a:extLst>
          </a:blip>
          <a:srcRect t="13565" b="13565"/>
          <a:stretch>
            <a:fillRect/>
          </a:stretch>
        </p:blipFill>
        <p:spPr/>
      </p:pic>
    </p:spTree>
    <p:extLst>
      <p:ext uri="{BB962C8B-B14F-4D97-AF65-F5344CB8AC3E}">
        <p14:creationId xmlns:p14="http://schemas.microsoft.com/office/powerpoint/2010/main" val="365723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ZIP+4</a:t>
            </a:r>
            <a:endParaRPr lang="en-US" dirty="0"/>
          </a:p>
        </p:txBody>
      </p:sp>
      <p:pic>
        <p:nvPicPr>
          <p:cNvPr id="4" name="Content Placeholder 3" descr="800px-Street_of_terraced_housing.jpg"/>
          <p:cNvPicPr>
            <a:picLocks noGrp="1" noChangeAspect="1"/>
          </p:cNvPicPr>
          <p:nvPr>
            <p:ph idx="1"/>
          </p:nvPr>
        </p:nvPicPr>
        <p:blipFill>
          <a:blip r:embed="rId3">
            <a:extLst>
              <a:ext uri="{28A0092B-C50C-407E-A947-70E740481C1C}">
                <a14:useLocalDpi xmlns:a14="http://schemas.microsoft.com/office/drawing/2010/main" val="0"/>
              </a:ext>
            </a:extLst>
          </a:blip>
          <a:srcRect t="8098" b="8098"/>
          <a:stretch>
            <a:fillRect/>
          </a:stretch>
        </p:blipFill>
        <p:spPr/>
      </p:pic>
      <p:sp>
        <p:nvSpPr>
          <p:cNvPr id="5" name="TextBox 4"/>
          <p:cNvSpPr txBox="1"/>
          <p:nvPr/>
        </p:nvSpPr>
        <p:spPr>
          <a:xfrm>
            <a:off x="408977" y="6177309"/>
            <a:ext cx="5865505" cy="369332"/>
          </a:xfrm>
          <a:prstGeom prst="rect">
            <a:avLst/>
          </a:prstGeom>
          <a:noFill/>
        </p:spPr>
        <p:txBody>
          <a:bodyPr wrap="square" rtlCol="0">
            <a:spAutoFit/>
          </a:bodyPr>
          <a:lstStyle/>
          <a:p>
            <a:r>
              <a:rPr lang="en-US" dirty="0">
                <a:hlinkClick r:id="rId4"/>
              </a:rPr>
              <a:t>http://en.wikipedia.org/wiki/</a:t>
            </a:r>
            <a:r>
              <a:rPr lang="en-US" dirty="0" smtClean="0">
                <a:hlinkClick r:id="rId4"/>
              </a:rPr>
              <a:t>Terraced_house</a:t>
            </a:r>
            <a:r>
              <a:rPr lang="en-US" dirty="0" smtClean="0"/>
              <a:t> </a:t>
            </a:r>
            <a:endParaRPr lang="en-US" dirty="0"/>
          </a:p>
        </p:txBody>
      </p:sp>
    </p:spTree>
    <p:extLst>
      <p:ext uri="{BB962C8B-B14F-4D97-AF65-F5344CB8AC3E}">
        <p14:creationId xmlns:p14="http://schemas.microsoft.com/office/powerpoint/2010/main" val="405941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Highrise</a:t>
            </a:r>
            <a:r>
              <a:rPr lang="en-US" dirty="0" smtClean="0"/>
              <a:t> +4</a:t>
            </a:r>
            <a:endParaRPr lang="en-US" dirty="0"/>
          </a:p>
        </p:txBody>
      </p:sp>
      <p:pic>
        <p:nvPicPr>
          <p:cNvPr id="4" name="Content Placeholder 3" descr="220px-The_Cosmopolitan_Singapore.jpg"/>
          <p:cNvPicPr>
            <a:picLocks noGrp="1" noChangeAspect="1"/>
          </p:cNvPicPr>
          <p:nvPr>
            <p:ph idx="1"/>
          </p:nvPr>
        </p:nvPicPr>
        <p:blipFill>
          <a:blip r:embed="rId3">
            <a:extLst>
              <a:ext uri="{28A0092B-C50C-407E-A947-70E740481C1C}">
                <a14:useLocalDpi xmlns:a14="http://schemas.microsoft.com/office/drawing/2010/main" val="0"/>
              </a:ext>
            </a:extLst>
          </a:blip>
          <a:srcRect l="-18187" r="-18187"/>
          <a:stretch>
            <a:fillRect/>
          </a:stretch>
        </p:blipFill>
        <p:spPr/>
      </p:pic>
      <p:sp>
        <p:nvSpPr>
          <p:cNvPr id="5" name="TextBox 4"/>
          <p:cNvSpPr txBox="1"/>
          <p:nvPr/>
        </p:nvSpPr>
        <p:spPr>
          <a:xfrm>
            <a:off x="290585" y="6327975"/>
            <a:ext cx="3350221" cy="307777"/>
          </a:xfrm>
          <a:prstGeom prst="rect">
            <a:avLst/>
          </a:prstGeom>
          <a:noFill/>
        </p:spPr>
        <p:txBody>
          <a:bodyPr wrap="none" rtlCol="0">
            <a:spAutoFit/>
          </a:bodyPr>
          <a:lstStyle/>
          <a:p>
            <a:r>
              <a:rPr lang="en-US" sz="1400" dirty="0">
                <a:hlinkClick r:id="rId4"/>
              </a:rPr>
              <a:t>http://en.wikipedia.org/wiki/</a:t>
            </a:r>
            <a:r>
              <a:rPr lang="en-US" sz="1400" dirty="0" smtClean="0">
                <a:hlinkClick r:id="rId4"/>
              </a:rPr>
              <a:t>Condominium</a:t>
            </a:r>
            <a:r>
              <a:rPr lang="en-US" sz="1400" dirty="0" smtClean="0"/>
              <a:t> </a:t>
            </a:r>
            <a:endParaRPr lang="en-US" sz="1400" dirty="0"/>
          </a:p>
        </p:txBody>
      </p:sp>
    </p:spTree>
    <p:extLst>
      <p:ext uri="{BB962C8B-B14F-4D97-AF65-F5344CB8AC3E}">
        <p14:creationId xmlns:p14="http://schemas.microsoft.com/office/powerpoint/2010/main" val="2302613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Point</a:t>
            </a:r>
            <a:endParaRPr lang="en-US" dirty="0"/>
          </a:p>
        </p:txBody>
      </p:sp>
      <p:pic>
        <p:nvPicPr>
          <p:cNvPr id="4" name="Content Placeholder 3" descr="450px-Saitta_House_Dyker_Heights.JPG"/>
          <p:cNvPicPr>
            <a:picLocks noGrp="1" noChangeAspect="1"/>
          </p:cNvPicPr>
          <p:nvPr>
            <p:ph idx="1"/>
          </p:nvPr>
        </p:nvPicPr>
        <p:blipFill>
          <a:blip r:embed="rId3">
            <a:extLst>
              <a:ext uri="{28A0092B-C50C-407E-A947-70E740481C1C}">
                <a14:useLocalDpi xmlns:a14="http://schemas.microsoft.com/office/drawing/2010/main" val="0"/>
              </a:ext>
            </a:extLst>
          </a:blip>
          <a:srcRect l="-71221" r="-71221"/>
          <a:stretch>
            <a:fillRect/>
          </a:stretch>
        </p:blipFill>
        <p:spPr/>
      </p:pic>
      <p:sp>
        <p:nvSpPr>
          <p:cNvPr id="5" name="TextBox 4"/>
          <p:cNvSpPr txBox="1"/>
          <p:nvPr/>
        </p:nvSpPr>
        <p:spPr>
          <a:xfrm>
            <a:off x="538120" y="6327976"/>
            <a:ext cx="3826689" cy="307777"/>
          </a:xfrm>
          <a:prstGeom prst="rect">
            <a:avLst/>
          </a:prstGeom>
          <a:noFill/>
        </p:spPr>
        <p:txBody>
          <a:bodyPr wrap="none" rtlCol="0">
            <a:spAutoFit/>
          </a:bodyPr>
          <a:lstStyle/>
          <a:p>
            <a:r>
              <a:rPr lang="en-US" sz="1400" dirty="0">
                <a:hlinkClick r:id="rId4"/>
              </a:rPr>
              <a:t>http://en.wikipedia.org/wiki/</a:t>
            </a:r>
            <a:r>
              <a:rPr lang="en-US" sz="1400" dirty="0" smtClean="0">
                <a:hlinkClick r:id="rId4"/>
              </a:rPr>
              <a:t>Single_family_house</a:t>
            </a:r>
            <a:r>
              <a:rPr lang="en-US" sz="1400" dirty="0" smtClean="0"/>
              <a:t> </a:t>
            </a:r>
            <a:endParaRPr lang="en-US" sz="1400" dirty="0"/>
          </a:p>
        </p:txBody>
      </p:sp>
    </p:spTree>
    <p:extLst>
      <p:ext uri="{BB962C8B-B14F-4D97-AF65-F5344CB8AC3E}">
        <p14:creationId xmlns:p14="http://schemas.microsoft.com/office/powerpoint/2010/main" val="642571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392</TotalTime>
  <Words>1683</Words>
  <Application>Microsoft Macintosh PowerPoint</Application>
  <PresentationFormat>On-screen Show (4:3)</PresentationFormat>
  <Paragraphs>133</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Working With Street Addresses</vt:lpstr>
      <vt:lpstr>Common Problems</vt:lpstr>
      <vt:lpstr>Cliff Clavin</vt:lpstr>
      <vt:lpstr>Postal Barcode</vt:lpstr>
      <vt:lpstr>Zip Code Zones</vt:lpstr>
      <vt:lpstr>80301</vt:lpstr>
      <vt:lpstr>ZIP+4</vt:lpstr>
      <vt:lpstr>Highrise +4</vt:lpstr>
      <vt:lpstr>Delivery Point</vt:lpstr>
      <vt:lpstr>Final Delivery</vt:lpstr>
      <vt:lpstr>Unique Key</vt:lpstr>
      <vt:lpstr>Data Hygiene</vt:lpstr>
      <vt:lpstr>Summary</vt:lpstr>
      <vt:lpstr>Questions?</vt:lpstr>
    </vt:vector>
  </TitlesOfParts>
  <Company>First Movers Advantage,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Street Addresses</dc:title>
  <dc:creator>Brian Long</dc:creator>
  <cp:lastModifiedBy>Brian Long</cp:lastModifiedBy>
  <cp:revision>181</cp:revision>
  <dcterms:created xsi:type="dcterms:W3CDTF">2014-01-04T17:04:47Z</dcterms:created>
  <dcterms:modified xsi:type="dcterms:W3CDTF">2014-01-06T23:53:23Z</dcterms:modified>
</cp:coreProperties>
</file>