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Default Extension="png" ContentType="image/png"/>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slideMasters/slideMaster4.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theme/theme6.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5" r:id="rId4"/>
  </p:sldMasterIdLst>
  <p:notesMasterIdLst>
    <p:notesMasterId r:id="rId6"/>
  </p:notesMasterIdLst>
  <p:handoutMasterIdLst>
    <p:handoutMasterId r:id="rId7"/>
  </p:handoutMasterIdLst>
  <p:sldIdLst>
    <p:sldId id="286"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3E9E5"/>
    <a:srgbClr val="EAEAEA"/>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p:scale>
          <a:sx n="33" d="100"/>
          <a:sy n="33" d="100"/>
        </p:scale>
        <p:origin x="-1740" y="332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3/27/2012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5996467"/>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004405"/>
            <a:ext cx="1004887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257801"/>
            <a:ext cx="10058400"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24750" y="2567940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8"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004405"/>
            <a:ext cx="13591277"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265739"/>
            <a:ext cx="1357312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7949530"/>
            <a:ext cx="1359286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242973"/>
            <a:ext cx="1357312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304135"/>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573407"/>
            <a:ext cx="13571534"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012343"/>
            <a:ext cx="13571534"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265739"/>
            <a:ext cx="13579475"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265739"/>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004405"/>
            <a:ext cx="13576029"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210866"/>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7949530"/>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679401"/>
            <a:ext cx="13576029"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418067"/>
            <a:ext cx="13581061"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58"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59"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599646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13410"/>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24750"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24750" y="600440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14272738"/>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97777"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5669876"/>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ed right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265739"/>
            <a:ext cx="10048875" cy="754045"/>
          </a:xfrm>
          <a:prstGeom prst="rect">
            <a:avLst/>
          </a:prstGeom>
          <a:solidFill>
            <a:schemeClr val="accent5">
              <a:lumMod val="50000"/>
            </a:schemeClr>
          </a:solidFill>
        </p:spPr>
        <p:txBody>
          <a:bodyPr lIns="91436" tIns="91436" rIns="91436" bIns="91436" anchor="ctr" anchorCtr="0">
            <a:spAutoFit/>
          </a:bodyPr>
          <a:lstStyle>
            <a:lvl1pPr algn="ctr">
              <a:buNone/>
              <a:defRPr sz="3700" b="1" baseline="0">
                <a:solidFill>
                  <a:schemeClr val="bg1"/>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4919070"/>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6" y="5996467"/>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265739"/>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1587164" y="14919070"/>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5" y="14212888"/>
            <a:ext cx="20720050"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1587164" y="23505310"/>
            <a:ext cx="20720046"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1587164" y="24243974"/>
            <a:ext cx="20720046"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19059" y="5265739"/>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14028" y="6004405"/>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24750" y="28291981"/>
            <a:ext cx="10047018"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24751" y="29030647"/>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0" name="Title 1"/>
          <p:cNvSpPr>
            <a:spLocks noGrp="1"/>
          </p:cNvSpPr>
          <p:nvPr>
            <p:ph type="title" hasCustomPrompt="1"/>
          </p:nvPr>
        </p:nvSpPr>
        <p:spPr>
          <a:xfrm>
            <a:off x="5932593" y="457202"/>
            <a:ext cx="32009976" cy="1447800"/>
          </a:xfrm>
          <a:prstGeom prst="rect">
            <a:avLst/>
          </a:prstGeom>
        </p:spPr>
        <p:txBody>
          <a:bodyPr lIns="91436" tIns="45717" rIns="91436" bIns="45717" anchor="ctr" anchorCtr="0"/>
          <a:lstStyle>
            <a:lvl1pPr>
              <a:defRPr b="1"/>
            </a:lvl1pPr>
          </a:lstStyle>
          <a:p>
            <a:r>
              <a:rPr lang="en-US" dirty="0" smtClean="0"/>
              <a:t>Click here to add the poster title</a:t>
            </a:r>
            <a:endParaRPr lang="en-US" dirty="0"/>
          </a:p>
        </p:txBody>
      </p:sp>
      <p:sp>
        <p:nvSpPr>
          <p:cNvPr id="61" name="Text Placeholder 76"/>
          <p:cNvSpPr>
            <a:spLocks noGrp="1"/>
          </p:cNvSpPr>
          <p:nvPr>
            <p:ph type="body" sz="quarter" idx="150" hasCustomPrompt="1"/>
          </p:nvPr>
        </p:nvSpPr>
        <p:spPr>
          <a:xfrm>
            <a:off x="5932593" y="3185162"/>
            <a:ext cx="31998968" cy="1280160"/>
          </a:xfrm>
          <a:prstGeom prst="rect">
            <a:avLst/>
          </a:prstGeom>
        </p:spPr>
        <p:txBody>
          <a:bodyPr/>
          <a:lstStyle>
            <a:lvl1pPr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2" name="Text Placeholder 76"/>
          <p:cNvSpPr>
            <a:spLocks noGrp="1"/>
          </p:cNvSpPr>
          <p:nvPr>
            <p:ph type="body" sz="quarter" idx="151" hasCustomPrompt="1"/>
          </p:nvPr>
        </p:nvSpPr>
        <p:spPr>
          <a:xfrm>
            <a:off x="5932593" y="1905002"/>
            <a:ext cx="31998968" cy="1280160"/>
          </a:xfrm>
          <a:prstGeom prst="rect">
            <a:avLst/>
          </a:prstGeom>
        </p:spPr>
        <p:txBody>
          <a:bodyPr/>
          <a:lstStyle>
            <a:lvl1pPr algn="ctr">
              <a:buFontTx/>
              <a:buNone/>
              <a:defRPr sz="72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solidFill>
            <a:schemeClr val="accent5">
              <a:lumMod val="50000"/>
            </a:schemeClr>
          </a:solidFill>
        </p:spPr>
        <p:txBody>
          <a:bodyPr wrap="square" lIns="91436" tIns="91436" rIns="91436" bIns="91436" anchor="ctr" anchorCtr="0">
            <a:spAutoFit/>
          </a:bodyPr>
          <a:lstStyle>
            <a:lvl1pPr algn="ctr">
              <a:buNone/>
              <a:defRPr sz="3700" b="1" baseline="0">
                <a:solidFill>
                  <a:schemeClr val="bg1"/>
                </a:solidFill>
              </a:defRPr>
            </a:lvl1pPr>
          </a:lstStyle>
          <a:p>
            <a:pPr lvl="0"/>
            <a:r>
              <a:rPr lang="en-US" dirty="0" smtClean="0"/>
              <a:t>SECTION HEADER PLACEHOLDER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0" name="Rectangle 19"/>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7" name="Rectangle 33"/>
          <p:cNvSpPr>
            <a:spLocks noChangeArrowheads="1"/>
          </p:cNvSpPr>
          <p:nvPr/>
        </p:nvSpPr>
        <p:spPr bwMode="auto">
          <a:xfrm>
            <a:off x="22250400"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5" name="Rectangle 33"/>
          <p:cNvSpPr>
            <a:spLocks noChangeArrowheads="1"/>
          </p:cNvSpPr>
          <p:nvPr/>
        </p:nvSpPr>
        <p:spPr bwMode="auto">
          <a:xfrm>
            <a:off x="922338" y="5257800"/>
            <a:ext cx="10058400" cy="26746200"/>
          </a:xfrm>
          <a:prstGeom prst="rect">
            <a:avLst/>
          </a:prstGeom>
          <a:solidFill>
            <a:srgbClr val="FFFFFF"/>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34" name="Rectangle 33"/>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43" name="Straight Connector 42"/>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3"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8" name="Rectangle 33"/>
          <p:cNvSpPr>
            <a:spLocks noChangeArrowheads="1"/>
          </p:cNvSpPr>
          <p:nvPr/>
        </p:nvSpPr>
        <p:spPr bwMode="auto">
          <a:xfrm>
            <a:off x="15150536"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9" name="Rectangle 33"/>
          <p:cNvSpPr>
            <a:spLocks noChangeArrowheads="1"/>
          </p:cNvSpPr>
          <p:nvPr/>
        </p:nvSpPr>
        <p:spPr bwMode="auto">
          <a:xfrm>
            <a:off x="29386670" y="5257800"/>
            <a:ext cx="13585371"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8" name="Rectangle 33"/>
          <p:cNvSpPr>
            <a:spLocks noChangeArrowheads="1"/>
          </p:cNvSpPr>
          <p:nvPr/>
        </p:nvSpPr>
        <p:spPr bwMode="auto">
          <a:xfrm>
            <a:off x="914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32918400" y="5257800"/>
            <a:ext cx="10058400"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16" name="Rectangle 33"/>
          <p:cNvSpPr>
            <a:spLocks noChangeArrowheads="1"/>
          </p:cNvSpPr>
          <p:nvPr/>
        </p:nvSpPr>
        <p:spPr bwMode="auto">
          <a:xfrm>
            <a:off x="11582402" y="5257800"/>
            <a:ext cx="20724813"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baseline="-25000" dirty="0"/>
          </a:p>
        </p:txBody>
      </p:sp>
      <p:sp>
        <p:nvSpPr>
          <p:cNvPr id="8" name="Rectangle 33"/>
          <p:cNvSpPr>
            <a:spLocks noChangeArrowheads="1"/>
          </p:cNvSpPr>
          <p:nvPr/>
        </p:nvSpPr>
        <p:spPr bwMode="auto">
          <a:xfrm>
            <a:off x="914400" y="5257800"/>
            <a:ext cx="42057638" cy="26746200"/>
          </a:xfrm>
          <a:prstGeom prst="rect">
            <a:avLst/>
          </a:prstGeom>
          <a:solidFill>
            <a:schemeClr val="bg1"/>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2011</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5" name="Rectangle 35"/>
          <p:cNvSpPr>
            <a:spLocks noChangeArrowheads="1"/>
          </p:cNvSpPr>
          <p:nvPr/>
        </p:nvSpPr>
        <p:spPr bwMode="auto">
          <a:xfrm>
            <a:off x="922338" y="5257800"/>
            <a:ext cx="10058400" cy="26746200"/>
          </a:xfrm>
          <a:prstGeom prst="rect">
            <a:avLst/>
          </a:prstGeom>
          <a:solidFill>
            <a:schemeClr val="bg1">
              <a:lumMod val="95000"/>
            </a:schemeClr>
          </a:solidFill>
          <a:ln w="9525">
            <a:solidFill>
              <a:schemeClr val="tx2"/>
            </a:solidFill>
            <a:miter lim="800000"/>
            <a:headEnd/>
            <a:tailEnd/>
          </a:ln>
          <a:effectLst/>
        </p:spPr>
        <p:txBody>
          <a:bodyPr wrap="none" lIns="91436" tIns="45717" rIns="91436" bIns="45717" anchor="ctr"/>
          <a:lstStyle/>
          <a:p>
            <a:pPr>
              <a:defRPr/>
            </a:pPr>
            <a:endParaRPr lang="en-US" dirty="0"/>
          </a:p>
        </p:txBody>
      </p:sp>
      <p:sp>
        <p:nvSpPr>
          <p:cNvPr id="26" name="Rectangle 25"/>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7" name="Rectangle 26"/>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8" name="Rectangle 27"/>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29"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0"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1" name="TextBox 30"/>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2011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2" name="Group 31"/>
          <p:cNvGrpSpPr/>
          <p:nvPr/>
        </p:nvGrpSpPr>
        <p:grpSpPr>
          <a:xfrm>
            <a:off x="-10239857" y="31696514"/>
            <a:ext cx="9771398" cy="1090621"/>
            <a:chOff x="44242388" y="28054064"/>
            <a:chExt cx="9771398" cy="1090621"/>
          </a:xfrm>
        </p:grpSpPr>
        <p:sp>
          <p:nvSpPr>
            <p:cNvPr id="33" name="Rounded Rectangle 32"/>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5"/>
              <a:ext cx="914400" cy="914400"/>
            </a:xfrm>
            <a:prstGeom prst="rect">
              <a:avLst/>
            </a:prstGeom>
            <a:noFill/>
          </p:spPr>
        </p:pic>
        <p:sp>
          <p:nvSpPr>
            <p:cNvPr id="35" name="TextBox 34"/>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6" name="Straight Connector 35"/>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github.com/Ernesto01/applesgame" TargetMode="External"/><Relationship Id="rId13" Type="http://schemas.openxmlformats.org/officeDocument/2006/relationships/image" Target="../media/image8.png"/><Relationship Id="rId3" Type="http://schemas.openxmlformats.org/officeDocument/2006/relationships/hyperlink" Target="http://create.msdn.com/en-US/" TargetMode="External"/><Relationship Id="rId7" Type="http://schemas.openxmlformats.org/officeDocument/2006/relationships/hyperlink" Target="http://www.grsites.com/archive/sounds/"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wrox.com/WileyCDA/WroxTitle/productCd-0470126779,descCd-DOWNLOAD.html" TargetMode="External"/><Relationship Id="rId11" Type="http://schemas.openxmlformats.org/officeDocument/2006/relationships/image" Target="../media/image6.png"/><Relationship Id="rId5" Type="http://schemas.openxmlformats.org/officeDocument/2006/relationships/hyperlink" Target="http://create.msdn.com/en-US/education/catalog/lab/honeycomb_rush" TargetMode="External"/><Relationship Id="rId10" Type="http://schemas.openxmlformats.org/officeDocument/2006/relationships/image" Target="../media/image5.png"/><Relationship Id="rId4" Type="http://schemas.openxmlformats.org/officeDocument/2006/relationships/hyperlink" Target="http://create.msdn.com/en-US/education/catalog/sample/platformer"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2593" y="419100"/>
            <a:ext cx="32009976" cy="1447800"/>
          </a:xfrm>
        </p:spPr>
        <p:txBody>
          <a:bodyPr>
            <a:spAutoFit/>
          </a:bodyPr>
          <a:lstStyle/>
          <a:p>
            <a:r>
              <a:rPr lang="en-US" dirty="0" smtClean="0"/>
              <a:t>Apples Rain – A Windows Phone 7 Game</a:t>
            </a:r>
            <a:endParaRPr lang="en-US" dirty="0"/>
          </a:p>
        </p:txBody>
      </p:sp>
      <p:sp>
        <p:nvSpPr>
          <p:cNvPr id="3" name="Text Placeholder 2"/>
          <p:cNvSpPr>
            <a:spLocks noGrp="1"/>
          </p:cNvSpPr>
          <p:nvPr>
            <p:ph type="body" sz="quarter" idx="10"/>
          </p:nvPr>
        </p:nvSpPr>
        <p:spPr>
          <a:xfrm>
            <a:off x="904188" y="6004404"/>
            <a:ext cx="10056813" cy="12926593"/>
          </a:xfrm>
        </p:spPr>
        <p:txBody>
          <a:bodyPr/>
          <a:lstStyle/>
          <a:p>
            <a:r>
              <a:rPr lang="en-US" dirty="0" smtClean="0"/>
              <a:t>This is a software project for the CS 441 class of UNLV. It consists of a 2-dimensional game for the PC, XBOX360 and Windows Phone.</a:t>
            </a:r>
          </a:p>
          <a:p>
            <a:endParaRPr lang="en-US" dirty="0" smtClean="0"/>
          </a:p>
          <a:p>
            <a:r>
              <a:rPr lang="en-US" dirty="0" smtClean="0"/>
              <a:t>Thanks to the XNA Framework provided by Microsoft, we can develop 2D and 3D interactive graphics for the Windows Phone, Xbox 360 systems and PCs. This project makes use of the XNA Framework to bring together a simple </a:t>
            </a:r>
            <a:r>
              <a:rPr lang="en-US" dirty="0" err="1" smtClean="0"/>
              <a:t>platforming</a:t>
            </a:r>
            <a:r>
              <a:rPr lang="en-US" dirty="0" smtClean="0"/>
              <a:t> game. </a:t>
            </a:r>
          </a:p>
          <a:p>
            <a:endParaRPr lang="en-US" dirty="0" smtClean="0"/>
          </a:p>
          <a:p>
            <a:r>
              <a:rPr lang="en-US" dirty="0" smtClean="0"/>
              <a:t>The goal of the game is to catch as many falling apples as possible in the limited amount of time without getting hit by bees and birds. Several </a:t>
            </a:r>
            <a:r>
              <a:rPr lang="en-US" dirty="0" err="1" smtClean="0"/>
              <a:t>huds</a:t>
            </a:r>
            <a:r>
              <a:rPr lang="en-US" dirty="0" smtClean="0"/>
              <a:t> in the game display the current status of the character’s health, score and remaining time. </a:t>
            </a:r>
          </a:p>
          <a:p>
            <a:endParaRPr lang="en-US" dirty="0" smtClean="0"/>
          </a:p>
          <a:p>
            <a:r>
              <a:rPr lang="en-US" dirty="0" smtClean="0"/>
              <a:t>The game can end by either of two reasons, either the timer runs out or the character’s number of lives reaches zero. In either case, the score will be displayed at the end screen and the player will have a chance to restart the game for another try. </a:t>
            </a:r>
          </a:p>
          <a:p>
            <a:endParaRPr lang="en-US" dirty="0" smtClean="0"/>
          </a:p>
          <a:p>
            <a:r>
              <a:rPr lang="en-US" dirty="0" smtClean="0"/>
              <a:t>This game can be played in the PC using the keyboard or an </a:t>
            </a:r>
            <a:r>
              <a:rPr lang="en-US" dirty="0" err="1" smtClean="0"/>
              <a:t>xbox</a:t>
            </a:r>
            <a:r>
              <a:rPr lang="en-US" dirty="0" smtClean="0"/>
              <a:t> 360 controller. It can also be played on the Windows Phone 7 using touch screen input. </a:t>
            </a:r>
          </a:p>
          <a:p>
            <a:endParaRPr lang="en-US" dirty="0" smtClean="0"/>
          </a:p>
          <a:p>
            <a:r>
              <a:rPr lang="en-US" dirty="0" smtClean="0"/>
              <a:t>In the PC, the player can move the character with the arrow keys. Left and right arrow move the character to the left and right respectively. The Up arrow key allows the player to jump. </a:t>
            </a:r>
          </a:p>
          <a:p>
            <a:endParaRPr lang="en-US" dirty="0" smtClean="0"/>
          </a:p>
          <a:p>
            <a:r>
              <a:rPr lang="en-US" dirty="0" smtClean="0"/>
              <a:t>The Windows Phone version functions similarly but with touch input. Touching to the left or right of the player moves the player either  left or right. Touching any space in the phone screen above the character will make the character jump. </a:t>
            </a:r>
            <a:endParaRPr lang="en-US" dirty="0"/>
          </a:p>
        </p:txBody>
      </p:sp>
      <p:sp>
        <p:nvSpPr>
          <p:cNvPr id="4" name="Text Placeholder 3"/>
          <p:cNvSpPr>
            <a:spLocks noGrp="1"/>
          </p:cNvSpPr>
          <p:nvPr>
            <p:ph type="body" sz="quarter" idx="11"/>
          </p:nvPr>
        </p:nvSpPr>
        <p:spPr/>
        <p:txBody>
          <a:bodyPr/>
          <a:lstStyle/>
          <a:p>
            <a:r>
              <a:rPr lang="en-US" dirty="0" smtClean="0"/>
              <a:t>ABSTRACT</a:t>
            </a:r>
            <a:endParaRPr lang="en-US" dirty="0"/>
          </a:p>
        </p:txBody>
      </p:sp>
      <p:sp>
        <p:nvSpPr>
          <p:cNvPr id="5" name="Picture Placeholder 4"/>
          <p:cNvSpPr>
            <a:spLocks noGrp="1"/>
          </p:cNvSpPr>
          <p:nvPr>
            <p:ph type="pic" sz="quarter" idx="15"/>
          </p:nvPr>
        </p:nvSpPr>
        <p:spPr/>
      </p:sp>
      <p:sp>
        <p:nvSpPr>
          <p:cNvPr id="6" name="Picture Placeholder 5"/>
          <p:cNvSpPr>
            <a:spLocks noGrp="1"/>
          </p:cNvSpPr>
          <p:nvPr>
            <p:ph type="pic" sz="quarter" idx="18"/>
          </p:nvPr>
        </p:nvSpPr>
        <p:spPr/>
      </p:sp>
      <p:sp>
        <p:nvSpPr>
          <p:cNvPr id="7" name="Text Placeholder 6"/>
          <p:cNvSpPr>
            <a:spLocks noGrp="1"/>
          </p:cNvSpPr>
          <p:nvPr>
            <p:ph type="body" sz="quarter" idx="20"/>
          </p:nvPr>
        </p:nvSpPr>
        <p:spPr>
          <a:xfrm>
            <a:off x="897837" y="19773900"/>
            <a:ext cx="10050462" cy="754045"/>
          </a:xfrm>
        </p:spPr>
        <p:txBody>
          <a:bodyPr/>
          <a:lstStyle/>
          <a:p>
            <a:r>
              <a:rPr lang="en-US" dirty="0" smtClean="0"/>
              <a:t>Objectives</a:t>
            </a:r>
          </a:p>
        </p:txBody>
      </p:sp>
      <p:sp>
        <p:nvSpPr>
          <p:cNvPr id="8" name="Text Placeholder 7"/>
          <p:cNvSpPr>
            <a:spLocks noGrp="1"/>
          </p:cNvSpPr>
          <p:nvPr>
            <p:ph type="body" sz="quarter" idx="21"/>
          </p:nvPr>
        </p:nvSpPr>
        <p:spPr>
          <a:xfrm>
            <a:off x="11587166" y="6019784"/>
            <a:ext cx="10048874" cy="9771884"/>
          </a:xfrm>
        </p:spPr>
        <p:txBody>
          <a:bodyPr/>
          <a:lstStyle/>
          <a:p>
            <a:r>
              <a:rPr lang="en-US" dirty="0" smtClean="0"/>
              <a:t>This game was programmed in C#  using the XNA framework.  </a:t>
            </a:r>
            <a:r>
              <a:rPr lang="en-US" dirty="0" smtClean="0"/>
              <a:t>As such , I made full use of C# object-oriented  constructs such as abstract classes, virtual methods, inheritance and polymorphism.  </a:t>
            </a:r>
          </a:p>
          <a:p>
            <a:endParaRPr lang="en-US" dirty="0" smtClean="0"/>
          </a:p>
          <a:p>
            <a:r>
              <a:rPr lang="en-US" dirty="0" smtClean="0"/>
              <a:t>The game starts by calling </a:t>
            </a:r>
            <a:r>
              <a:rPr lang="en-US" dirty="0" err="1" smtClean="0"/>
              <a:t>ApplesGame.cs</a:t>
            </a:r>
            <a:r>
              <a:rPr lang="en-US" dirty="0" smtClean="0"/>
              <a:t> file, which then spawn a </a:t>
            </a:r>
            <a:r>
              <a:rPr lang="en-US" dirty="0" err="1" smtClean="0"/>
              <a:t>Drawable</a:t>
            </a:r>
            <a:r>
              <a:rPr lang="en-US" dirty="0" smtClean="0"/>
              <a:t> Game Component which in XNA means  that this object will be called every few milliseconds for  updates and drawing.  </a:t>
            </a:r>
            <a:r>
              <a:rPr lang="en-US" dirty="0" err="1" smtClean="0"/>
              <a:t>SpriteManager</a:t>
            </a:r>
            <a:r>
              <a:rPr lang="en-US" dirty="0" smtClean="0"/>
              <a:t> is in charge of handling sprites. </a:t>
            </a:r>
            <a:r>
              <a:rPr lang="en-US" dirty="0" err="1" smtClean="0"/>
              <a:t>SpriteManager</a:t>
            </a:r>
            <a:r>
              <a:rPr lang="en-US" dirty="0" smtClean="0"/>
              <a:t> will spawn several sprites, call their Update method and do game logic for interaction between certain sprites. For example, when a player runs  into an enemy, </a:t>
            </a:r>
            <a:r>
              <a:rPr lang="en-US" dirty="0" err="1" smtClean="0"/>
              <a:t>SpriteManager</a:t>
            </a:r>
            <a:r>
              <a:rPr lang="en-US" dirty="0" smtClean="0"/>
              <a:t> knows to play a Sound file and update the sprites appropriately. </a:t>
            </a:r>
            <a:r>
              <a:rPr lang="en-US" dirty="0" err="1" smtClean="0"/>
              <a:t>ApplesGame</a:t>
            </a:r>
            <a:r>
              <a:rPr lang="en-US" dirty="0" smtClean="0"/>
              <a:t> also contains Timer which is in charge of keeping track of the time limit. </a:t>
            </a:r>
          </a:p>
          <a:p>
            <a:endParaRPr lang="en-US" dirty="0" smtClean="0"/>
          </a:p>
          <a:p>
            <a:r>
              <a:rPr lang="en-US" dirty="0" smtClean="0"/>
              <a:t>S</a:t>
            </a:r>
            <a:r>
              <a:rPr lang="en-US" dirty="0" smtClean="0"/>
              <a:t>prite represents a  visual entity in the screen. </a:t>
            </a:r>
            <a:r>
              <a:rPr lang="en-US" dirty="0" smtClean="0"/>
              <a:t> </a:t>
            </a:r>
            <a:r>
              <a:rPr lang="en-US" dirty="0" smtClean="0"/>
              <a:t>Sprite has an animation which consists of one or more frames through which the game cycles when the animation is to be played.  Sprite also keeps track of its velocity, position, size and if applicable it keeps track of whether it’s alive or not.  </a:t>
            </a:r>
            <a:r>
              <a:rPr lang="en-US" dirty="0" err="1" smtClean="0"/>
              <a:t>PlayerPhysics</a:t>
            </a:r>
            <a:r>
              <a:rPr lang="en-US" dirty="0" smtClean="0"/>
              <a:t> takes a character and applies physics logic to the sprite for each update call. </a:t>
            </a:r>
            <a:endParaRPr lang="en-US" dirty="0" smtClean="0"/>
          </a:p>
          <a:p>
            <a:endParaRPr lang="en-US" dirty="0" smtClean="0"/>
          </a:p>
          <a:p>
            <a:endParaRPr lang="en-US" dirty="0"/>
          </a:p>
        </p:txBody>
      </p:sp>
      <p:sp>
        <p:nvSpPr>
          <p:cNvPr id="9" name="Text Placeholder 8"/>
          <p:cNvSpPr>
            <a:spLocks noGrp="1"/>
          </p:cNvSpPr>
          <p:nvPr>
            <p:ph type="body" sz="quarter" idx="22"/>
          </p:nvPr>
        </p:nvSpPr>
        <p:spPr/>
        <p:txBody>
          <a:bodyPr/>
          <a:lstStyle/>
          <a:p>
            <a:r>
              <a:rPr lang="en-US" dirty="0" smtClean="0"/>
              <a:t>METHODS</a:t>
            </a:r>
            <a:endParaRPr lang="en-US" dirty="0"/>
          </a:p>
        </p:txBody>
      </p:sp>
      <p:sp>
        <p:nvSpPr>
          <p:cNvPr id="10" name="Text Placeholder 9"/>
          <p:cNvSpPr>
            <a:spLocks noGrp="1"/>
          </p:cNvSpPr>
          <p:nvPr>
            <p:ph type="body" sz="quarter" idx="23"/>
          </p:nvPr>
        </p:nvSpPr>
        <p:spPr>
          <a:xfrm>
            <a:off x="22258339" y="6004405"/>
            <a:ext cx="10048874" cy="12618817"/>
          </a:xfrm>
        </p:spPr>
        <p:txBody>
          <a:bodyPr/>
          <a:lstStyle/>
          <a:p>
            <a:r>
              <a:rPr lang="en-US" dirty="0" smtClean="0"/>
              <a:t>The </a:t>
            </a:r>
            <a:r>
              <a:rPr lang="en-US" dirty="0" smtClean="0"/>
              <a:t>project served as a good introduction to the world of XNA and C#. </a:t>
            </a:r>
            <a:r>
              <a:rPr lang="en-US" dirty="0" smtClean="0"/>
              <a:t>Having used C++/OpenGL for previous graphics projects, XNA had some advantages when building this type of project. </a:t>
            </a:r>
            <a:r>
              <a:rPr lang="en-US" dirty="0" smtClean="0"/>
              <a:t> </a:t>
            </a:r>
          </a:p>
          <a:p>
            <a:endParaRPr lang="en-US" dirty="0" smtClean="0"/>
          </a:p>
          <a:p>
            <a:r>
              <a:rPr lang="en-US" dirty="0" smtClean="0"/>
              <a:t>With XNA porting over code from any Windows based device and the </a:t>
            </a:r>
            <a:r>
              <a:rPr lang="en-US" dirty="0" err="1" smtClean="0"/>
              <a:t>xbox</a:t>
            </a:r>
            <a:r>
              <a:rPr lang="en-US" dirty="0" smtClean="0"/>
              <a:t> 360 console is very simple and can be done in very little time. </a:t>
            </a:r>
            <a:r>
              <a:rPr lang="en-US" dirty="0" smtClean="0"/>
              <a:t>XNA fully supports the Object-Oriented Paradigm which helps delegate tasks when building games and makes it easier to organize the project. Then we have the fact that C# is a managed language with its own garbage collector  which means it’s easier to code for and the programmers need only worry about the game design and logic .</a:t>
            </a:r>
          </a:p>
          <a:p>
            <a:endParaRPr lang="en-US" dirty="0" smtClean="0"/>
          </a:p>
          <a:p>
            <a:endParaRPr lang="en-US" dirty="0" smtClean="0"/>
          </a:p>
          <a:p>
            <a:r>
              <a:rPr lang="en-US" dirty="0" smtClean="0"/>
              <a:t>Game Running on Windows Phone: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Start Screen:</a:t>
            </a:r>
            <a:endParaRPr lang="en-US" dirty="0" smtClean="0"/>
          </a:p>
        </p:txBody>
      </p:sp>
      <p:sp>
        <p:nvSpPr>
          <p:cNvPr id="11" name="Text Placeholder 10"/>
          <p:cNvSpPr>
            <a:spLocks noGrp="1"/>
          </p:cNvSpPr>
          <p:nvPr>
            <p:ph type="body" sz="quarter" idx="24"/>
          </p:nvPr>
        </p:nvSpPr>
        <p:spPr/>
        <p:txBody>
          <a:bodyPr/>
          <a:lstStyle/>
          <a:p>
            <a:r>
              <a:rPr lang="en-US" dirty="0" smtClean="0"/>
              <a:t>RESULT</a:t>
            </a:r>
            <a:endParaRPr lang="en-US" dirty="0"/>
          </a:p>
        </p:txBody>
      </p:sp>
      <p:sp>
        <p:nvSpPr>
          <p:cNvPr id="12" name="Text Placeholder 11"/>
          <p:cNvSpPr>
            <a:spLocks noGrp="1"/>
          </p:cNvSpPr>
          <p:nvPr>
            <p:ph type="body" sz="quarter" idx="25"/>
          </p:nvPr>
        </p:nvSpPr>
        <p:spPr/>
        <p:txBody>
          <a:bodyPr/>
          <a:lstStyle/>
          <a:p>
            <a:r>
              <a:rPr lang="en-US" dirty="0" smtClean="0"/>
              <a:t>CONCLUSIONS</a:t>
            </a:r>
            <a:endParaRPr lang="en-US" dirty="0"/>
          </a:p>
        </p:txBody>
      </p:sp>
      <p:sp>
        <p:nvSpPr>
          <p:cNvPr id="13" name="Text Placeholder 12"/>
          <p:cNvSpPr>
            <a:spLocks noGrp="1"/>
          </p:cNvSpPr>
          <p:nvPr>
            <p:ph type="body" sz="quarter" idx="26"/>
          </p:nvPr>
        </p:nvSpPr>
        <p:spPr>
          <a:xfrm>
            <a:off x="32924750" y="6004405"/>
            <a:ext cx="10047018" cy="6540230"/>
          </a:xfrm>
        </p:spPr>
        <p:txBody>
          <a:bodyPr/>
          <a:lstStyle/>
          <a:p>
            <a:r>
              <a:rPr lang="en-US" dirty="0" smtClean="0"/>
              <a:t>While the project managed to achieve what it was set out to do, there are a few areas where I could improve it. </a:t>
            </a:r>
          </a:p>
          <a:p>
            <a:endParaRPr lang="en-US" dirty="0" smtClean="0"/>
          </a:p>
          <a:p>
            <a:r>
              <a:rPr lang="en-US" dirty="0" smtClean="0"/>
              <a:t>The game currently handles sprites collision by checking it’s position in Window coordinates. This system works well enough but it’s not very extensible since creating a game world bigger than the screen would require changes. Physics may also need to be re-adjusted for different level designs with different layout. </a:t>
            </a:r>
          </a:p>
          <a:p>
            <a:endParaRPr lang="en-US" dirty="0" smtClean="0"/>
          </a:p>
          <a:p>
            <a:r>
              <a:rPr lang="en-US" dirty="0" smtClean="0"/>
              <a:t>A way to fix this is to add a Camera and use a Tile engine where the screen is divided into a grid and sprites occupy a space in this grid. By so doing, we would be able to move the camera around the world and show it in the viewport. Using a tile base engine means we can add content without worrying about code changes for the physics system or any other part of the code. </a:t>
            </a:r>
            <a:endParaRPr lang="en-US" dirty="0"/>
          </a:p>
        </p:txBody>
      </p:sp>
      <p:sp>
        <p:nvSpPr>
          <p:cNvPr id="14" name="Text Placeholder 13"/>
          <p:cNvSpPr>
            <a:spLocks noGrp="1"/>
          </p:cNvSpPr>
          <p:nvPr>
            <p:ph type="body" sz="quarter" idx="27"/>
          </p:nvPr>
        </p:nvSpPr>
        <p:spPr>
          <a:xfrm>
            <a:off x="32929782" y="18642832"/>
            <a:ext cx="10047018" cy="754045"/>
          </a:xfrm>
        </p:spPr>
        <p:txBody>
          <a:bodyPr/>
          <a:lstStyle/>
          <a:p>
            <a:r>
              <a:rPr lang="en-US" dirty="0" smtClean="0"/>
              <a:t>REFERENCES</a:t>
            </a:r>
            <a:endParaRPr lang="en-US" dirty="0"/>
          </a:p>
        </p:txBody>
      </p:sp>
      <p:sp>
        <p:nvSpPr>
          <p:cNvPr id="15" name="Text Placeholder 14"/>
          <p:cNvSpPr>
            <a:spLocks noGrp="1"/>
          </p:cNvSpPr>
          <p:nvPr>
            <p:ph type="body" sz="quarter" idx="28"/>
          </p:nvPr>
        </p:nvSpPr>
        <p:spPr>
          <a:xfrm>
            <a:off x="32929782" y="19396878"/>
            <a:ext cx="10052050" cy="5325376"/>
          </a:xfrm>
        </p:spPr>
        <p:txBody>
          <a:bodyPr/>
          <a:lstStyle/>
          <a:p>
            <a:r>
              <a:rPr lang="en-US" dirty="0" smtClean="0">
                <a:hlinkClick r:id="rId3"/>
              </a:rPr>
              <a:t>http://create.msdn.com/en-US/</a:t>
            </a:r>
            <a:endParaRPr lang="en-US" dirty="0" smtClean="0"/>
          </a:p>
          <a:p>
            <a:endParaRPr lang="en-US" dirty="0" smtClean="0">
              <a:hlinkClick r:id="rId4"/>
            </a:endParaRPr>
          </a:p>
          <a:p>
            <a:r>
              <a:rPr lang="en-US" dirty="0" smtClean="0">
                <a:hlinkClick r:id="rId4"/>
              </a:rPr>
              <a:t>http://create.msdn.com/en-US/education/catalog/sample/platformer</a:t>
            </a:r>
            <a:endParaRPr lang="en-US" dirty="0" smtClean="0"/>
          </a:p>
          <a:p>
            <a:endParaRPr lang="en-US" dirty="0" smtClean="0"/>
          </a:p>
          <a:p>
            <a:r>
              <a:rPr lang="en-US" dirty="0" smtClean="0">
                <a:hlinkClick r:id="rId5"/>
              </a:rPr>
              <a:t>http://create.msdn.com/en-US/education/catalog/lab/honeycomb_rush</a:t>
            </a:r>
            <a:endParaRPr lang="en-US" dirty="0" smtClean="0"/>
          </a:p>
          <a:p>
            <a:endParaRPr lang="en-US" dirty="0" smtClean="0"/>
          </a:p>
          <a:p>
            <a:r>
              <a:rPr lang="en-US" dirty="0" smtClean="0">
                <a:hlinkClick r:id="rId6"/>
              </a:rPr>
              <a:t>http://www.wrox.com/WileyCDA/WroxTitle/productCd-0470126779,descCd-DOWNLOAD.html</a:t>
            </a:r>
            <a:endParaRPr lang="en-US" dirty="0" smtClean="0"/>
          </a:p>
          <a:p>
            <a:endParaRPr lang="en-US" dirty="0"/>
          </a:p>
        </p:txBody>
      </p:sp>
      <p:sp>
        <p:nvSpPr>
          <p:cNvPr id="16" name="Text Placeholder 15"/>
          <p:cNvSpPr>
            <a:spLocks noGrp="1"/>
          </p:cNvSpPr>
          <p:nvPr>
            <p:ph type="body" sz="quarter" idx="29"/>
          </p:nvPr>
        </p:nvSpPr>
        <p:spPr/>
        <p:txBody>
          <a:bodyPr/>
          <a:lstStyle/>
          <a:p>
            <a:r>
              <a:rPr lang="en-US" dirty="0" smtClean="0"/>
              <a:t>ACKNOWLEDGMENTS</a:t>
            </a:r>
            <a:endParaRPr lang="en-US" dirty="0"/>
          </a:p>
        </p:txBody>
      </p:sp>
      <p:sp>
        <p:nvSpPr>
          <p:cNvPr id="17" name="Text Placeholder 16"/>
          <p:cNvSpPr>
            <a:spLocks noGrp="1"/>
          </p:cNvSpPr>
          <p:nvPr>
            <p:ph type="body" sz="quarter" idx="30"/>
          </p:nvPr>
        </p:nvSpPr>
        <p:spPr>
          <a:xfrm>
            <a:off x="32914027" y="26433446"/>
            <a:ext cx="10052050" cy="3908740"/>
          </a:xfrm>
        </p:spPr>
        <p:txBody>
          <a:bodyPr/>
          <a:lstStyle/>
          <a:p>
            <a:r>
              <a:rPr lang="en-US" sz="2800" dirty="0" smtClean="0"/>
              <a:t>Title and End Screen were made by </a:t>
            </a:r>
            <a:r>
              <a:rPr lang="en-US" sz="2800" b="1" dirty="0" smtClean="0"/>
              <a:t>Corbin </a:t>
            </a:r>
            <a:r>
              <a:rPr lang="en-US" sz="2800" b="1" dirty="0" err="1" smtClean="0"/>
              <a:t>Benally</a:t>
            </a:r>
            <a:r>
              <a:rPr lang="en-US" sz="2800" dirty="0" smtClean="0"/>
              <a:t>.</a:t>
            </a:r>
          </a:p>
          <a:p>
            <a:r>
              <a:rPr lang="en-US" sz="2800" dirty="0" smtClean="0"/>
              <a:t>Game was coded by </a:t>
            </a:r>
            <a:r>
              <a:rPr lang="en-US" sz="2800" b="1" dirty="0" smtClean="0"/>
              <a:t>Ernesto </a:t>
            </a:r>
            <a:r>
              <a:rPr lang="en-US" sz="2800" b="1" dirty="0" err="1" smtClean="0"/>
              <a:t>Pavon</a:t>
            </a:r>
            <a:r>
              <a:rPr lang="en-US" sz="2800" dirty="0" smtClean="0"/>
              <a:t>.</a:t>
            </a:r>
          </a:p>
          <a:p>
            <a:r>
              <a:rPr lang="en-US" sz="2800" dirty="0" smtClean="0"/>
              <a:t>Sounds were use from: </a:t>
            </a:r>
            <a:r>
              <a:rPr lang="en-US" sz="2800" dirty="0" smtClean="0">
                <a:hlinkClick r:id="rId7"/>
              </a:rPr>
              <a:t>http://www.grsites.com/archive/sounds/</a:t>
            </a:r>
            <a:endParaRPr lang="en-US" sz="2800" dirty="0" smtClean="0"/>
          </a:p>
          <a:p>
            <a:r>
              <a:rPr lang="en-US" sz="2800" dirty="0" smtClean="0"/>
              <a:t>Graphics and Sounds were used from: </a:t>
            </a:r>
          </a:p>
          <a:p>
            <a:r>
              <a:rPr lang="en-US" sz="2800" dirty="0" smtClean="0">
                <a:hlinkClick r:id="rId3"/>
              </a:rPr>
              <a:t>http://create.msdn.com/en-US/</a:t>
            </a:r>
            <a:endParaRPr lang="en-US" sz="2800" dirty="0" smtClean="0"/>
          </a:p>
          <a:p>
            <a:r>
              <a:rPr lang="en-US" sz="2800" dirty="0" smtClean="0"/>
              <a:t>Under Microsoft Permissive License.</a:t>
            </a:r>
            <a:endParaRPr lang="en-US" sz="2800" dirty="0"/>
          </a:p>
        </p:txBody>
      </p:sp>
      <p:sp>
        <p:nvSpPr>
          <p:cNvPr id="18" name="Text Placeholder 17"/>
          <p:cNvSpPr>
            <a:spLocks noGrp="1"/>
          </p:cNvSpPr>
          <p:nvPr>
            <p:ph type="body" sz="quarter" idx="95"/>
          </p:nvPr>
        </p:nvSpPr>
        <p:spPr/>
        <p:txBody>
          <a:bodyPr/>
          <a:lstStyle/>
          <a:p>
            <a:endParaRPr lang="en-US" dirty="0"/>
          </a:p>
        </p:txBody>
      </p:sp>
      <p:sp>
        <p:nvSpPr>
          <p:cNvPr id="19" name="Text Placeholder 18"/>
          <p:cNvSpPr>
            <a:spLocks noGrp="1"/>
          </p:cNvSpPr>
          <p:nvPr>
            <p:ph type="body" sz="quarter" idx="96"/>
          </p:nvPr>
        </p:nvSpPr>
        <p:spPr>
          <a:xfrm>
            <a:off x="897837" y="20875080"/>
            <a:ext cx="10056813" cy="12157152"/>
          </a:xfrm>
        </p:spPr>
        <p:txBody>
          <a:bodyPr/>
          <a:lstStyle/>
          <a:p>
            <a:r>
              <a:rPr lang="en-US" dirty="0" smtClean="0"/>
              <a:t>The main objective was to become familiar with the software development practices for mobile devices.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advent of mobile devices brings interesting new opportunities as well as new challenges. When developing for mobile devices we have to take into account the new interaction methods between the users and the devices. We have to make our applications feel natural for a device without buttons or keys. </a:t>
            </a:r>
          </a:p>
          <a:p>
            <a:endParaRPr lang="en-US" dirty="0" smtClean="0"/>
          </a:p>
          <a:p>
            <a:r>
              <a:rPr lang="en-US" dirty="0" smtClean="0"/>
              <a:t>We also have to take into account screen size. Our User Interface must be more direct in its presentation and waste no space. Another consideration is performance. We have to be mindful of memory and processor usage when developing for mobile devices, more so than when doing PC development. </a:t>
            </a:r>
          </a:p>
          <a:p>
            <a:endParaRPr lang="en-US" dirty="0" smtClean="0"/>
          </a:p>
          <a:p>
            <a:endParaRPr lang="en-US" dirty="0"/>
          </a:p>
        </p:txBody>
      </p:sp>
      <p:sp>
        <p:nvSpPr>
          <p:cNvPr id="20" name="Text Placeholder 19"/>
          <p:cNvSpPr>
            <a:spLocks noGrp="1"/>
          </p:cNvSpPr>
          <p:nvPr>
            <p:ph type="body" sz="quarter" idx="107"/>
          </p:nvPr>
        </p:nvSpPr>
        <p:spPr/>
        <p:txBody>
          <a:bodyPr/>
          <a:lstStyle/>
          <a:p>
            <a:endParaRPr lang="en-US" dirty="0"/>
          </a:p>
        </p:txBody>
      </p:sp>
      <p:sp>
        <p:nvSpPr>
          <p:cNvPr id="21" name="Text Placeholder 20"/>
          <p:cNvSpPr>
            <a:spLocks noGrp="1"/>
          </p:cNvSpPr>
          <p:nvPr>
            <p:ph type="body" sz="quarter" idx="116"/>
          </p:nvPr>
        </p:nvSpPr>
        <p:spPr/>
        <p:txBody>
          <a:bodyPr/>
          <a:lstStyle/>
          <a:p>
            <a:endParaRPr lang="en-US" dirty="0"/>
          </a:p>
        </p:txBody>
      </p:sp>
      <p:sp>
        <p:nvSpPr>
          <p:cNvPr id="22" name="Text Placeholder 21"/>
          <p:cNvSpPr>
            <a:spLocks noGrp="1"/>
          </p:cNvSpPr>
          <p:nvPr>
            <p:ph type="body" sz="quarter" idx="117"/>
          </p:nvPr>
        </p:nvSpPr>
        <p:spPr/>
        <p:txBody>
          <a:bodyPr/>
          <a:lstStyle/>
          <a:p>
            <a:endParaRPr lang="en-US" dirty="0"/>
          </a:p>
        </p:txBody>
      </p:sp>
      <p:sp>
        <p:nvSpPr>
          <p:cNvPr id="23" name="Text Placeholder 22"/>
          <p:cNvSpPr>
            <a:spLocks noGrp="1"/>
          </p:cNvSpPr>
          <p:nvPr>
            <p:ph type="body" sz="quarter" idx="118"/>
          </p:nvPr>
        </p:nvSpPr>
        <p:spPr/>
        <p:txBody>
          <a:bodyPr/>
          <a:lstStyle/>
          <a:p>
            <a:endParaRPr lang="en-US" dirty="0"/>
          </a:p>
        </p:txBody>
      </p:sp>
      <p:sp>
        <p:nvSpPr>
          <p:cNvPr id="24" name="Text Placeholder 23"/>
          <p:cNvSpPr>
            <a:spLocks noGrp="1"/>
          </p:cNvSpPr>
          <p:nvPr>
            <p:ph type="body" sz="quarter" idx="119"/>
          </p:nvPr>
        </p:nvSpPr>
        <p:spPr/>
        <p:txBody>
          <a:bodyPr/>
          <a:lstStyle/>
          <a:p>
            <a:endParaRPr lang="en-US" dirty="0"/>
          </a:p>
        </p:txBody>
      </p:sp>
      <p:sp>
        <p:nvSpPr>
          <p:cNvPr id="25" name="Text Placeholder 24"/>
          <p:cNvSpPr>
            <a:spLocks noGrp="1"/>
          </p:cNvSpPr>
          <p:nvPr>
            <p:ph type="body" sz="quarter" idx="120"/>
          </p:nvPr>
        </p:nvSpPr>
        <p:spPr/>
        <p:txBody>
          <a:bodyPr/>
          <a:lstStyle/>
          <a:p>
            <a:endParaRPr lang="en-US" dirty="0"/>
          </a:p>
        </p:txBody>
      </p:sp>
      <p:sp>
        <p:nvSpPr>
          <p:cNvPr id="26" name="Text Placeholder 25"/>
          <p:cNvSpPr>
            <a:spLocks noGrp="1"/>
          </p:cNvSpPr>
          <p:nvPr>
            <p:ph type="body" sz="quarter" idx="121"/>
          </p:nvPr>
        </p:nvSpPr>
        <p:spPr/>
        <p:txBody>
          <a:bodyPr/>
          <a:lstStyle/>
          <a:p>
            <a:endParaRPr lang="en-US" dirty="0"/>
          </a:p>
        </p:txBody>
      </p:sp>
      <p:sp>
        <p:nvSpPr>
          <p:cNvPr id="27" name="Text Placeholder 26"/>
          <p:cNvSpPr>
            <a:spLocks noGrp="1"/>
          </p:cNvSpPr>
          <p:nvPr>
            <p:ph type="body" sz="quarter" idx="122"/>
          </p:nvPr>
        </p:nvSpPr>
        <p:spPr/>
        <p:txBody>
          <a:bodyPr/>
          <a:lstStyle/>
          <a:p>
            <a:endParaRPr lang="en-US" dirty="0"/>
          </a:p>
        </p:txBody>
      </p:sp>
      <p:sp>
        <p:nvSpPr>
          <p:cNvPr id="28" name="Text Placeholder 27"/>
          <p:cNvSpPr>
            <a:spLocks noGrp="1"/>
          </p:cNvSpPr>
          <p:nvPr>
            <p:ph type="body" sz="quarter" idx="123"/>
          </p:nvPr>
        </p:nvSpPr>
        <p:spPr/>
        <p:txBody>
          <a:bodyPr/>
          <a:lstStyle/>
          <a:p>
            <a:endParaRPr lang="en-US" dirty="0"/>
          </a:p>
        </p:txBody>
      </p:sp>
      <p:sp>
        <p:nvSpPr>
          <p:cNvPr id="29" name="Text Placeholder 28"/>
          <p:cNvSpPr>
            <a:spLocks noGrp="1"/>
          </p:cNvSpPr>
          <p:nvPr>
            <p:ph type="body" sz="quarter" idx="124"/>
          </p:nvPr>
        </p:nvSpPr>
        <p:spPr/>
        <p:txBody>
          <a:bodyPr/>
          <a:lstStyle/>
          <a:p>
            <a:endParaRPr lang="en-US" dirty="0"/>
          </a:p>
        </p:txBody>
      </p:sp>
      <p:sp>
        <p:nvSpPr>
          <p:cNvPr id="30" name="Text Placeholder 29"/>
          <p:cNvSpPr>
            <a:spLocks noGrp="1"/>
          </p:cNvSpPr>
          <p:nvPr>
            <p:ph type="body" sz="quarter" idx="125"/>
          </p:nvPr>
        </p:nvSpPr>
        <p:spPr/>
        <p:txBody>
          <a:bodyPr/>
          <a:lstStyle/>
          <a:p>
            <a:endParaRPr lang="en-US" dirty="0"/>
          </a:p>
        </p:txBody>
      </p:sp>
      <p:sp>
        <p:nvSpPr>
          <p:cNvPr id="31" name="Picture Placeholder 30"/>
          <p:cNvSpPr>
            <a:spLocks noGrp="1"/>
          </p:cNvSpPr>
          <p:nvPr>
            <p:ph type="pic" sz="quarter" idx="115"/>
          </p:nvPr>
        </p:nvSpPr>
        <p:spPr/>
      </p:sp>
      <p:sp>
        <p:nvSpPr>
          <p:cNvPr id="32" name="Picture Placeholder 31"/>
          <p:cNvSpPr>
            <a:spLocks noGrp="1"/>
          </p:cNvSpPr>
          <p:nvPr>
            <p:ph type="pic" sz="quarter" idx="126"/>
          </p:nvPr>
        </p:nvSpPr>
        <p:spPr/>
      </p:sp>
      <p:sp>
        <p:nvSpPr>
          <p:cNvPr id="33" name="Picture Placeholder 32"/>
          <p:cNvSpPr>
            <a:spLocks noGrp="1"/>
          </p:cNvSpPr>
          <p:nvPr>
            <p:ph type="pic" sz="quarter" idx="127"/>
          </p:nvPr>
        </p:nvSpPr>
        <p:spPr/>
      </p:sp>
      <p:sp>
        <p:nvSpPr>
          <p:cNvPr id="34" name="Picture Placeholder 33"/>
          <p:cNvSpPr>
            <a:spLocks noGrp="1"/>
          </p:cNvSpPr>
          <p:nvPr>
            <p:ph type="pic" sz="quarter" idx="128"/>
          </p:nvPr>
        </p:nvSpPr>
        <p:spPr/>
      </p:sp>
      <p:sp>
        <p:nvSpPr>
          <p:cNvPr id="35" name="Picture Placeholder 34"/>
          <p:cNvSpPr>
            <a:spLocks noGrp="1"/>
          </p:cNvSpPr>
          <p:nvPr>
            <p:ph type="pic" sz="quarter" idx="129"/>
          </p:nvPr>
        </p:nvSpPr>
        <p:spPr/>
      </p:sp>
      <p:sp>
        <p:nvSpPr>
          <p:cNvPr id="36" name="Picture Placeholder 35"/>
          <p:cNvSpPr>
            <a:spLocks noGrp="1"/>
          </p:cNvSpPr>
          <p:nvPr>
            <p:ph type="pic" sz="quarter" idx="130"/>
          </p:nvPr>
        </p:nvSpPr>
        <p:spPr/>
      </p:sp>
      <p:sp>
        <p:nvSpPr>
          <p:cNvPr id="37" name="Picture Placeholder 36"/>
          <p:cNvSpPr>
            <a:spLocks noGrp="1"/>
          </p:cNvSpPr>
          <p:nvPr>
            <p:ph type="pic" sz="quarter" idx="131"/>
          </p:nvPr>
        </p:nvSpPr>
        <p:spPr/>
      </p:sp>
      <p:sp>
        <p:nvSpPr>
          <p:cNvPr id="38" name="Picture Placeholder 37"/>
          <p:cNvSpPr>
            <a:spLocks noGrp="1"/>
          </p:cNvSpPr>
          <p:nvPr>
            <p:ph type="pic" sz="quarter" idx="132"/>
          </p:nvPr>
        </p:nvSpPr>
        <p:spPr/>
      </p:sp>
      <p:sp>
        <p:nvSpPr>
          <p:cNvPr id="39" name="Picture Placeholder 38"/>
          <p:cNvSpPr>
            <a:spLocks noGrp="1"/>
          </p:cNvSpPr>
          <p:nvPr>
            <p:ph type="pic" sz="quarter" idx="133"/>
          </p:nvPr>
        </p:nvSpPr>
        <p:spPr/>
      </p:sp>
      <p:sp>
        <p:nvSpPr>
          <p:cNvPr id="40" name="Picture Placeholder 39"/>
          <p:cNvSpPr>
            <a:spLocks noGrp="1"/>
          </p:cNvSpPr>
          <p:nvPr>
            <p:ph type="pic" sz="quarter" idx="134"/>
          </p:nvPr>
        </p:nvSpPr>
        <p:spPr/>
      </p:sp>
      <p:sp>
        <p:nvSpPr>
          <p:cNvPr id="41" name="Picture Placeholder 40"/>
          <p:cNvSpPr>
            <a:spLocks noGrp="1"/>
          </p:cNvSpPr>
          <p:nvPr>
            <p:ph type="pic" sz="quarter" idx="135"/>
          </p:nvPr>
        </p:nvSpPr>
        <p:spPr/>
      </p:sp>
      <p:sp>
        <p:nvSpPr>
          <p:cNvPr id="42" name="Text Placeholder 41"/>
          <p:cNvSpPr>
            <a:spLocks noGrp="1"/>
          </p:cNvSpPr>
          <p:nvPr>
            <p:ph type="body" sz="quarter" idx="136"/>
          </p:nvPr>
        </p:nvSpPr>
        <p:spPr/>
        <p:txBody>
          <a:bodyPr/>
          <a:lstStyle/>
          <a:p>
            <a:endParaRPr lang="en-US" dirty="0"/>
          </a:p>
        </p:txBody>
      </p:sp>
      <p:sp>
        <p:nvSpPr>
          <p:cNvPr id="43" name="Text Placeholder 42"/>
          <p:cNvSpPr>
            <a:spLocks noGrp="1"/>
          </p:cNvSpPr>
          <p:nvPr>
            <p:ph type="body" sz="quarter" idx="137"/>
          </p:nvPr>
        </p:nvSpPr>
        <p:spPr/>
        <p:txBody>
          <a:bodyPr/>
          <a:lstStyle/>
          <a:p>
            <a:endParaRPr lang="en-US" dirty="0"/>
          </a:p>
        </p:txBody>
      </p:sp>
      <p:sp>
        <p:nvSpPr>
          <p:cNvPr id="44" name="Text Placeholder 43"/>
          <p:cNvSpPr>
            <a:spLocks noGrp="1"/>
          </p:cNvSpPr>
          <p:nvPr>
            <p:ph type="body" sz="quarter" idx="138"/>
          </p:nvPr>
        </p:nvSpPr>
        <p:spPr/>
        <p:txBody>
          <a:bodyPr/>
          <a:lstStyle/>
          <a:p>
            <a:endParaRPr lang="en-US" dirty="0"/>
          </a:p>
        </p:txBody>
      </p:sp>
      <p:sp>
        <p:nvSpPr>
          <p:cNvPr id="45" name="Text Placeholder 44"/>
          <p:cNvSpPr>
            <a:spLocks noGrp="1"/>
          </p:cNvSpPr>
          <p:nvPr>
            <p:ph type="body" sz="quarter" idx="139"/>
          </p:nvPr>
        </p:nvSpPr>
        <p:spPr/>
        <p:txBody>
          <a:bodyPr/>
          <a:lstStyle/>
          <a:p>
            <a:endParaRPr lang="en-US" dirty="0"/>
          </a:p>
        </p:txBody>
      </p:sp>
      <p:sp>
        <p:nvSpPr>
          <p:cNvPr id="46" name="Text Placeholder 45"/>
          <p:cNvSpPr>
            <a:spLocks noGrp="1"/>
          </p:cNvSpPr>
          <p:nvPr>
            <p:ph type="body" sz="quarter" idx="140"/>
          </p:nvPr>
        </p:nvSpPr>
        <p:spPr/>
        <p:txBody>
          <a:bodyPr/>
          <a:lstStyle/>
          <a:p>
            <a:endParaRPr lang="en-US" dirty="0"/>
          </a:p>
        </p:txBody>
      </p:sp>
      <p:sp>
        <p:nvSpPr>
          <p:cNvPr id="47" name="Text Placeholder 46"/>
          <p:cNvSpPr>
            <a:spLocks noGrp="1"/>
          </p:cNvSpPr>
          <p:nvPr>
            <p:ph type="body" sz="quarter" idx="141"/>
          </p:nvPr>
        </p:nvSpPr>
        <p:spPr/>
        <p:txBody>
          <a:bodyPr/>
          <a:lstStyle/>
          <a:p>
            <a:endParaRPr lang="en-US" dirty="0"/>
          </a:p>
        </p:txBody>
      </p:sp>
      <p:sp>
        <p:nvSpPr>
          <p:cNvPr id="48" name="Text Placeholder 47"/>
          <p:cNvSpPr>
            <a:spLocks noGrp="1"/>
          </p:cNvSpPr>
          <p:nvPr>
            <p:ph type="body" sz="quarter" idx="142"/>
          </p:nvPr>
        </p:nvSpPr>
        <p:spPr/>
        <p:txBody>
          <a:bodyPr/>
          <a:lstStyle/>
          <a:p>
            <a:endParaRPr lang="en-US" dirty="0"/>
          </a:p>
        </p:txBody>
      </p:sp>
      <p:sp>
        <p:nvSpPr>
          <p:cNvPr id="49" name="Text Placeholder 48"/>
          <p:cNvSpPr>
            <a:spLocks noGrp="1"/>
          </p:cNvSpPr>
          <p:nvPr>
            <p:ph type="body" sz="quarter" idx="143"/>
          </p:nvPr>
        </p:nvSpPr>
        <p:spPr/>
        <p:txBody>
          <a:bodyPr/>
          <a:lstStyle/>
          <a:p>
            <a:endParaRPr lang="en-US" dirty="0"/>
          </a:p>
        </p:txBody>
      </p:sp>
      <p:sp>
        <p:nvSpPr>
          <p:cNvPr id="50" name="Text Placeholder 49"/>
          <p:cNvSpPr>
            <a:spLocks noGrp="1"/>
          </p:cNvSpPr>
          <p:nvPr>
            <p:ph type="body" sz="quarter" idx="144"/>
          </p:nvPr>
        </p:nvSpPr>
        <p:spPr/>
        <p:txBody>
          <a:bodyPr/>
          <a:lstStyle/>
          <a:p>
            <a:endParaRPr lang="en-US" dirty="0"/>
          </a:p>
        </p:txBody>
      </p:sp>
      <p:sp>
        <p:nvSpPr>
          <p:cNvPr id="51" name="Text Placeholder 50"/>
          <p:cNvSpPr>
            <a:spLocks noGrp="1"/>
          </p:cNvSpPr>
          <p:nvPr>
            <p:ph type="body" sz="quarter" idx="145"/>
          </p:nvPr>
        </p:nvSpPr>
        <p:spPr/>
        <p:txBody>
          <a:bodyPr/>
          <a:lstStyle/>
          <a:p>
            <a:endParaRPr lang="en-US" dirty="0"/>
          </a:p>
        </p:txBody>
      </p:sp>
      <p:sp>
        <p:nvSpPr>
          <p:cNvPr id="52" name="Text Placeholder 51"/>
          <p:cNvSpPr>
            <a:spLocks noGrp="1"/>
          </p:cNvSpPr>
          <p:nvPr>
            <p:ph type="body" sz="quarter" idx="146"/>
          </p:nvPr>
        </p:nvSpPr>
        <p:spPr/>
        <p:txBody>
          <a:bodyPr/>
          <a:lstStyle/>
          <a:p>
            <a:endParaRPr lang="en-US" dirty="0"/>
          </a:p>
        </p:txBody>
      </p:sp>
      <p:sp>
        <p:nvSpPr>
          <p:cNvPr id="53" name="Text Placeholder 52"/>
          <p:cNvSpPr>
            <a:spLocks noGrp="1"/>
          </p:cNvSpPr>
          <p:nvPr>
            <p:ph type="body" sz="quarter" idx="147"/>
          </p:nvPr>
        </p:nvSpPr>
        <p:spPr/>
        <p:txBody>
          <a:bodyPr/>
          <a:lstStyle/>
          <a:p>
            <a:endParaRPr lang="en-US" dirty="0"/>
          </a:p>
        </p:txBody>
      </p:sp>
      <p:sp>
        <p:nvSpPr>
          <p:cNvPr id="54" name="Text Placeholder 53"/>
          <p:cNvSpPr>
            <a:spLocks noGrp="1"/>
          </p:cNvSpPr>
          <p:nvPr>
            <p:ph type="body" sz="quarter" idx="148"/>
          </p:nvPr>
        </p:nvSpPr>
        <p:spPr/>
        <p:txBody>
          <a:bodyPr/>
          <a:lstStyle/>
          <a:p>
            <a:endParaRPr lang="en-US" dirty="0"/>
          </a:p>
        </p:txBody>
      </p:sp>
      <p:sp>
        <p:nvSpPr>
          <p:cNvPr id="55" name="Text Placeholder 54"/>
          <p:cNvSpPr>
            <a:spLocks noGrp="1"/>
          </p:cNvSpPr>
          <p:nvPr>
            <p:ph type="body" sz="quarter" idx="149"/>
          </p:nvPr>
        </p:nvSpPr>
        <p:spPr/>
        <p:txBody>
          <a:bodyPr/>
          <a:lstStyle/>
          <a:p>
            <a:endParaRPr lang="en-US" dirty="0"/>
          </a:p>
        </p:txBody>
      </p:sp>
      <p:sp>
        <p:nvSpPr>
          <p:cNvPr id="56" name="Text Placeholder 55"/>
          <p:cNvSpPr>
            <a:spLocks noGrp="1"/>
          </p:cNvSpPr>
          <p:nvPr>
            <p:ph type="body" sz="quarter" idx="150"/>
          </p:nvPr>
        </p:nvSpPr>
        <p:spPr>
          <a:xfrm>
            <a:off x="5932593" y="3646827"/>
            <a:ext cx="31998968" cy="923330"/>
          </a:xfrm>
        </p:spPr>
        <p:txBody>
          <a:bodyPr>
            <a:spAutoFit/>
          </a:bodyPr>
          <a:lstStyle/>
          <a:p>
            <a:r>
              <a:rPr lang="en-US" dirty="0" smtClean="0"/>
              <a:t>Source Code @ </a:t>
            </a:r>
            <a:r>
              <a:rPr lang="en-US" dirty="0" smtClean="0">
                <a:hlinkClick r:id="rId8"/>
              </a:rPr>
              <a:t>http://github.com/Ernesto01/applesgame</a:t>
            </a:r>
            <a:r>
              <a:rPr lang="en-US" dirty="0" smtClean="0"/>
              <a:t>   [PC Version]</a:t>
            </a:r>
            <a:endParaRPr lang="en-US" dirty="0"/>
          </a:p>
        </p:txBody>
      </p:sp>
      <p:sp>
        <p:nvSpPr>
          <p:cNvPr id="57" name="Text Placeholder 56"/>
          <p:cNvSpPr>
            <a:spLocks noGrp="1"/>
          </p:cNvSpPr>
          <p:nvPr>
            <p:ph type="body" sz="quarter" idx="151"/>
          </p:nvPr>
        </p:nvSpPr>
        <p:spPr>
          <a:xfrm>
            <a:off x="5943601" y="1866900"/>
            <a:ext cx="31998968" cy="1741825"/>
          </a:xfrm>
        </p:spPr>
        <p:txBody>
          <a:bodyPr/>
          <a:lstStyle/>
          <a:p>
            <a:r>
              <a:rPr lang="en-US" dirty="0" smtClean="0"/>
              <a:t>Ernesto </a:t>
            </a:r>
            <a:r>
              <a:rPr lang="en-US" dirty="0" err="1" smtClean="0"/>
              <a:t>Pavon</a:t>
            </a:r>
            <a:r>
              <a:rPr lang="en-US" dirty="0" smtClean="0"/>
              <a:t>, UNLV</a:t>
            </a:r>
          </a:p>
          <a:p>
            <a:endParaRPr lang="en-US" dirty="0" smtClean="0"/>
          </a:p>
          <a:p>
            <a:endParaRPr lang="en-US" dirty="0"/>
          </a:p>
        </p:txBody>
      </p:sp>
      <p:pic>
        <p:nvPicPr>
          <p:cNvPr id="1026" name="Picture 2" descr="C:\Users\camilo\Desktop\G4.PNG"/>
          <p:cNvPicPr>
            <a:picLocks noChangeAspect="1" noChangeArrowheads="1"/>
          </p:cNvPicPr>
          <p:nvPr/>
        </p:nvPicPr>
        <p:blipFill>
          <a:blip r:embed="rId9" cstate="print"/>
          <a:srcRect/>
          <a:stretch>
            <a:fillRect/>
          </a:stretch>
        </p:blipFill>
        <p:spPr bwMode="auto">
          <a:xfrm>
            <a:off x="22250399" y="12542216"/>
            <a:ext cx="10066339" cy="4895525"/>
          </a:xfrm>
          <a:prstGeom prst="rect">
            <a:avLst/>
          </a:prstGeom>
          <a:noFill/>
        </p:spPr>
      </p:pic>
      <p:pic>
        <p:nvPicPr>
          <p:cNvPr id="1027" name="Picture 3" descr="C:\Users\camilo\Desktop\WPGame.PNG"/>
          <p:cNvPicPr>
            <a:picLocks noChangeAspect="1" noChangeArrowheads="1"/>
          </p:cNvPicPr>
          <p:nvPr/>
        </p:nvPicPr>
        <p:blipFill>
          <a:blip r:embed="rId10" cstate="print"/>
          <a:srcRect/>
          <a:stretch>
            <a:fillRect/>
          </a:stretch>
        </p:blipFill>
        <p:spPr bwMode="auto">
          <a:xfrm>
            <a:off x="32906196" y="12542216"/>
            <a:ext cx="10048874" cy="4895525"/>
          </a:xfrm>
          <a:prstGeom prst="rect">
            <a:avLst/>
          </a:prstGeom>
          <a:noFill/>
        </p:spPr>
      </p:pic>
      <p:pic>
        <p:nvPicPr>
          <p:cNvPr id="1028" name="Picture 4" descr="C:\Users\camilo\Desktop\ApplesRain.PNG"/>
          <p:cNvPicPr>
            <a:picLocks noChangeAspect="1" noChangeArrowheads="1"/>
          </p:cNvPicPr>
          <p:nvPr/>
        </p:nvPicPr>
        <p:blipFill>
          <a:blip r:embed="rId11" cstate="print"/>
          <a:srcRect/>
          <a:stretch>
            <a:fillRect/>
          </a:stretch>
        </p:blipFill>
        <p:spPr bwMode="auto">
          <a:xfrm>
            <a:off x="22267865" y="25313640"/>
            <a:ext cx="10048874" cy="6735762"/>
          </a:xfrm>
          <a:prstGeom prst="rect">
            <a:avLst/>
          </a:prstGeom>
          <a:noFill/>
        </p:spPr>
      </p:pic>
      <p:pic>
        <p:nvPicPr>
          <p:cNvPr id="1029" name="Picture 5" descr="C:\Users\camilo\Desktop\G4.PNG"/>
          <p:cNvPicPr>
            <a:picLocks noChangeAspect="1" noChangeArrowheads="1"/>
          </p:cNvPicPr>
          <p:nvPr/>
        </p:nvPicPr>
        <p:blipFill>
          <a:blip r:embed="rId9" cstate="print"/>
          <a:srcRect/>
          <a:stretch>
            <a:fillRect/>
          </a:stretch>
        </p:blipFill>
        <p:spPr bwMode="auto">
          <a:xfrm>
            <a:off x="1266586" y="22106164"/>
            <a:ext cx="9332013" cy="4327282"/>
          </a:xfrm>
          <a:prstGeom prst="rect">
            <a:avLst/>
          </a:prstGeom>
          <a:noFill/>
        </p:spPr>
      </p:pic>
      <p:pic>
        <p:nvPicPr>
          <p:cNvPr id="1030" name="Picture 6" descr="C:\Users\camilo\Desktop\g2.PNG"/>
          <p:cNvPicPr>
            <a:picLocks noChangeAspect="1" noChangeArrowheads="1"/>
          </p:cNvPicPr>
          <p:nvPr/>
        </p:nvPicPr>
        <p:blipFill>
          <a:blip r:embed="rId12" cstate="print"/>
          <a:srcRect/>
          <a:stretch>
            <a:fillRect/>
          </a:stretch>
        </p:blipFill>
        <p:spPr bwMode="auto">
          <a:xfrm>
            <a:off x="22275804" y="18549302"/>
            <a:ext cx="10040935" cy="6764338"/>
          </a:xfrm>
          <a:prstGeom prst="rect">
            <a:avLst/>
          </a:prstGeom>
          <a:noFill/>
        </p:spPr>
      </p:pic>
      <p:pic>
        <p:nvPicPr>
          <p:cNvPr id="1031" name="Picture 7" descr="C:\Users\camilo\Desktop\g3.PNG"/>
          <p:cNvPicPr>
            <a:picLocks noChangeAspect="1" noChangeArrowheads="1"/>
          </p:cNvPicPr>
          <p:nvPr/>
        </p:nvPicPr>
        <p:blipFill>
          <a:blip r:embed="rId13" cstate="print"/>
          <a:srcRect/>
          <a:stretch>
            <a:fillRect/>
          </a:stretch>
        </p:blipFill>
        <p:spPr bwMode="auto">
          <a:xfrm>
            <a:off x="11587165" y="25383101"/>
            <a:ext cx="10048875" cy="6735762"/>
          </a:xfrm>
          <a:prstGeom prst="rect">
            <a:avLst/>
          </a:prstGeom>
          <a:noFill/>
        </p:spPr>
      </p:pic>
      <p:pic>
        <p:nvPicPr>
          <p:cNvPr id="58" name="Picture 2" descr="C:\Users\camilo\Desktop\AppleGameClassDiagram.PNG"/>
          <p:cNvPicPr>
            <a:picLocks noChangeAspect="1" noChangeArrowheads="1"/>
          </p:cNvPicPr>
          <p:nvPr/>
        </p:nvPicPr>
        <p:blipFill>
          <a:blip r:embed="rId14" cstate="print"/>
          <a:srcRect/>
          <a:stretch>
            <a:fillRect/>
          </a:stretch>
        </p:blipFill>
        <p:spPr bwMode="auto">
          <a:xfrm>
            <a:off x="11587166" y="15476408"/>
            <a:ext cx="10048875" cy="9906693"/>
          </a:xfrm>
          <a:prstGeom prst="rect">
            <a:avLst/>
          </a:prstGeom>
          <a:noFill/>
        </p:spPr>
      </p:pic>
    </p:spTree>
  </p:cSld>
  <p:clrMapOvr>
    <a:masterClrMapping/>
  </p:clrMapOvr>
</p:sld>
</file>

<file path=ppt/theme/theme1.xml><?xml version="1.0" encoding="utf-8"?>
<a:theme xmlns:a="http://schemas.openxmlformats.org/drawingml/2006/main" name="PosterPresentations.com-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Highligh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PosterPresentations.com-36x48-Template-V2b</Template>
  <TotalTime>742</TotalTime>
  <Words>994</Words>
  <Application>Microsoft Office PowerPoint</Application>
  <PresentationFormat>Custom</PresentationFormat>
  <Paragraphs>82</Paragraphs>
  <Slides>1</Slides>
  <Notes>1</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PosterPresentations.com-36x48-Template-V2b</vt:lpstr>
      <vt:lpstr>1_Classic 3 Columns</vt:lpstr>
      <vt:lpstr>Classic - Wide Center</vt:lpstr>
      <vt:lpstr>Right Highlight</vt:lpstr>
      <vt:lpstr>Apples Rain – A Windows Phone 7 Game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PosterPresentations.com - 510.649.3001</dc:creator>
  <dc:description>This template is the property of PosterPresentations.com. Call us if you need help with this poster template._x000d_
1-866-649-3004           _x000d_
 (c)PosterPresentations.com</dc:description>
  <cp:lastModifiedBy>camilo</cp:lastModifiedBy>
  <cp:revision>50</cp:revision>
  <dcterms:created xsi:type="dcterms:W3CDTF">2011-04-21T17:08:10Z</dcterms:created>
  <dcterms:modified xsi:type="dcterms:W3CDTF">2012-03-28T08:20:00Z</dcterms:modified>
</cp:coreProperties>
</file>