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256" r:id="rId2"/>
    <p:sldId id="300" r:id="rId3"/>
    <p:sldId id="303" r:id="rId4"/>
    <p:sldId id="302" r:id="rId5"/>
    <p:sldId id="258" r:id="rId6"/>
    <p:sldId id="262" r:id="rId7"/>
    <p:sldId id="270" r:id="rId8"/>
    <p:sldId id="271" r:id="rId9"/>
    <p:sldId id="263" r:id="rId10"/>
    <p:sldId id="259" r:id="rId11"/>
    <p:sldId id="275" r:id="rId12"/>
    <p:sldId id="279" r:id="rId13"/>
    <p:sldId id="276" r:id="rId14"/>
    <p:sldId id="281" r:id="rId15"/>
    <p:sldId id="277" r:id="rId16"/>
    <p:sldId id="278" r:id="rId17"/>
    <p:sldId id="284" r:id="rId18"/>
    <p:sldId id="283" r:id="rId19"/>
    <p:sldId id="285" r:id="rId20"/>
    <p:sldId id="286" r:id="rId21"/>
    <p:sldId id="264" r:id="rId22"/>
    <p:sldId id="272" r:id="rId23"/>
    <p:sldId id="260" r:id="rId24"/>
    <p:sldId id="296" r:id="rId25"/>
    <p:sldId id="265" r:id="rId26"/>
    <p:sldId id="273" r:id="rId27"/>
    <p:sldId id="261" r:id="rId28"/>
    <p:sldId id="287" r:id="rId29"/>
    <p:sldId id="288" r:id="rId30"/>
    <p:sldId id="289" r:id="rId31"/>
    <p:sldId id="290" r:id="rId32"/>
    <p:sldId id="291" r:id="rId33"/>
    <p:sldId id="298" r:id="rId34"/>
    <p:sldId id="297" r:id="rId35"/>
    <p:sldId id="266" r:id="rId36"/>
    <p:sldId id="293" r:id="rId37"/>
    <p:sldId id="292" r:id="rId38"/>
    <p:sldId id="294" r:id="rId39"/>
    <p:sldId id="267" r:id="rId40"/>
    <p:sldId id="299" r:id="rId41"/>
  </p:sldIdLst>
  <p:sldSz cx="9144000" cy="5143500" type="screen16x9"/>
  <p:notesSz cx="6858000" cy="91440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macdona\Documents\STEMM\Ice%20Cream%20Drowning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2800" dirty="0"/>
              <a:t>Ice Cream Consumption/Capita</a:t>
            </a:r>
          </a:p>
        </c:rich>
      </c:tx>
      <c:layout>
        <c:manualLayout>
          <c:xMode val="edge"/>
          <c:yMode val="edge"/>
          <c:x val="0.1056981577587187"/>
          <c:y val="0"/>
        </c:manualLayout>
      </c:layout>
    </c:title>
    <c:plotArea>
      <c:layout/>
      <c:scatterChart>
        <c:scatterStyle val="lineMarker"/>
        <c:ser>
          <c:idx val="0"/>
          <c:order val="0"/>
          <c:tx>
            <c:strRef>
              <c:f>Sheet1!$L$1</c:f>
              <c:strCache>
                <c:ptCount val="1"/>
                <c:pt idx="0">
                  <c:v>Ice Cream Consumption/Capita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Sheet1!$K$2:$K$13</c:f>
              <c:numCache>
                <c:formatCode>General</c:formatCode>
                <c:ptCount val="12"/>
                <c:pt idx="0">
                  <c:v>6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9</c:v>
                </c:pt>
                <c:pt idx="5">
                  <c:v>23</c:v>
                </c:pt>
                <c:pt idx="6">
                  <c:v>67</c:v>
                </c:pt>
                <c:pt idx="7">
                  <c:v>44</c:v>
                </c:pt>
                <c:pt idx="8">
                  <c:v>8</c:v>
                </c:pt>
                <c:pt idx="9">
                  <c:v>4</c:v>
                </c:pt>
                <c:pt idx="10">
                  <c:v>1</c:v>
                </c:pt>
                <c:pt idx="11">
                  <c:v>4</c:v>
                </c:pt>
              </c:numCache>
            </c:numRef>
          </c:xVal>
          <c:yVal>
            <c:numRef>
              <c:f>Sheet1!$L$2:$L$13</c:f>
              <c:numCache>
                <c:formatCode>General</c:formatCode>
                <c:ptCount val="12"/>
                <c:pt idx="0">
                  <c:v>0.28600000000000031</c:v>
                </c:pt>
                <c:pt idx="1">
                  <c:v>0.29800000000000032</c:v>
                </c:pt>
                <c:pt idx="2">
                  <c:v>0.32900000000000057</c:v>
                </c:pt>
                <c:pt idx="3">
                  <c:v>0.3180000000000005</c:v>
                </c:pt>
                <c:pt idx="4">
                  <c:v>0.3810000000000005</c:v>
                </c:pt>
                <c:pt idx="5">
                  <c:v>0.3810000000000005</c:v>
                </c:pt>
                <c:pt idx="6">
                  <c:v>0.47000000000000008</c:v>
                </c:pt>
                <c:pt idx="7">
                  <c:v>0.44300000000000012</c:v>
                </c:pt>
                <c:pt idx="8">
                  <c:v>0.38600000000000051</c:v>
                </c:pt>
                <c:pt idx="9">
                  <c:v>0.34200000000000036</c:v>
                </c:pt>
                <c:pt idx="10">
                  <c:v>0.31900000000000051</c:v>
                </c:pt>
                <c:pt idx="11">
                  <c:v>0.30700000000000038</c:v>
                </c:pt>
              </c:numCache>
            </c:numRef>
          </c:yVal>
        </c:ser>
        <c:axId val="127023360"/>
        <c:axId val="127070208"/>
      </c:scatterChart>
      <c:valAx>
        <c:axId val="12702336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27070208"/>
        <c:crosses val="autoZero"/>
        <c:crossBetween val="midCat"/>
      </c:valAx>
      <c:valAx>
        <c:axId val="127070208"/>
        <c:scaling>
          <c:orientation val="minMax"/>
          <c:min val="0.2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2702336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fld id="{5A4DEA79-F703-4A55-9D11-AFE09C21FF5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7760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171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  <p:sp>
        <p:nvSpPr>
          <p:cNvPr id="7" name="Rectangle 6"/>
          <p:cNvSpPr/>
          <p:nvPr/>
        </p:nvSpPr>
        <p:spPr>
          <a:xfrm>
            <a:off x="9001126" y="0"/>
            <a:ext cx="142875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6" y="1028700"/>
            <a:ext cx="142875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xmlns="" val="90459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8239" y="102394"/>
            <a:ext cx="1919287" cy="451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2394"/>
            <a:ext cx="5608638" cy="451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xmlns="" val="168228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 and Logo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Full slide 4-color photo can be inserted here. Customer/Partner and secondary logo can be included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rgbClr val="46575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400" b="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964" y="554832"/>
            <a:ext cx="6573962" cy="1102519"/>
          </a:xfrm>
        </p:spPr>
        <p:txBody>
          <a:bodyPr/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926" y="1714500"/>
            <a:ext cx="6574818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4" y="2572089"/>
            <a:ext cx="6573962" cy="1885612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800" baseline="0"/>
            </a:lvl1pPr>
            <a:lvl2pPr marL="1191" indent="0">
              <a:buFontTx/>
              <a:buNone/>
              <a:defRPr sz="1800"/>
            </a:lvl2pPr>
            <a:lvl3pPr marL="1191" indent="0">
              <a:buFontTx/>
              <a:buNone/>
              <a:defRPr sz="1800"/>
            </a:lvl3pPr>
            <a:lvl4pPr marL="1191" indent="0">
              <a:buFontTx/>
              <a:buNone/>
              <a:defRPr sz="1800"/>
            </a:lvl4pPr>
            <a:lvl5pPr marL="1191" indent="0">
              <a:buFontTx/>
              <a:buNone/>
              <a:defRPr sz="1800"/>
            </a:lvl5pPr>
            <a:lvl6pPr marL="1191" indent="0">
              <a:buFontTx/>
              <a:buNone/>
              <a:defRPr sz="1800"/>
            </a:lvl6pPr>
            <a:lvl7pPr marL="1191" indent="0">
              <a:buFontTx/>
              <a:buNone/>
              <a:defRPr sz="1800"/>
            </a:lvl7pPr>
            <a:lvl8pPr marL="1191" indent="0">
              <a:buFontTx/>
              <a:buNone/>
              <a:defRPr sz="1800"/>
            </a:lvl8pPr>
            <a:lvl9pPr marL="1191" indent="0">
              <a:buFontTx/>
              <a:buNone/>
              <a:defRPr sz="18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9E2D68A6-78CC-43CE-9B7D-64FC1601BD8C}" type="datetime1">
              <a:rPr lang="en-US" smtClean="0">
                <a:solidFill>
                  <a:srgbClr val="FFFFFF">
                    <a:lumMod val="60000"/>
                    <a:lumOff val="40000"/>
                  </a:srgbClr>
                </a:solidFill>
              </a:rPr>
              <a:pPr/>
              <a:t>10/24/2016</a:t>
            </a:fld>
            <a:endParaRPr dirty="0">
              <a:solidFill>
                <a:srgbClr val="FFFFF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3399" y="4917186"/>
            <a:ext cx="2091283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dirty="0">
                <a:solidFill>
                  <a:srgbClr val="FFFFFF">
                    <a:lumMod val="60000"/>
                    <a:lumOff val="40000"/>
                  </a:srgbClr>
                </a:solidFill>
                <a:latin typeface="Calibri"/>
                <a:ea typeface="+mn-ea"/>
                <a:cs typeface="+mn-cs"/>
              </a:rPr>
              <a:t>Copyright © 2014 Oracle and/or its affiliates. All rights reserved.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FFFFF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212" y="5200650"/>
            <a:ext cx="286320" cy="137160"/>
          </a:xfrm>
        </p:spPr>
        <p:txBody>
          <a:bodyPr/>
          <a:lstStyle>
            <a:lvl1pPr>
              <a:defRPr>
                <a:solidFill>
                  <a:srgbClr val="BCC0C4"/>
                </a:solidFill>
              </a:defRPr>
            </a:lvl1pPr>
          </a:lstStyle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12" name="Rectangle 11"/>
          <p:cNvSpPr/>
          <p:nvPr/>
        </p:nvSpPr>
        <p:spPr bwMode="white">
          <a:xfrm>
            <a:off x="7373079" y="0"/>
            <a:ext cx="1371957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400" b="0" dirty="0">
              <a:solidFill>
                <a:srgbClr val="FFFFFF"/>
              </a:solidFill>
            </a:endParaRP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430244" y="171450"/>
            <a:ext cx="1257628" cy="171450"/>
          </a:xfrm>
        </p:spPr>
        <p:txBody>
          <a:bodyPr anchor="b">
            <a:normAutofit/>
          </a:bodyPr>
          <a:lstStyle>
            <a:lvl1pPr marL="1191" indent="0" algn="ctr"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</a:defRPr>
            </a:lvl1pPr>
            <a:lvl2pPr marL="1191" indent="0">
              <a:buFontTx/>
              <a:buNone/>
              <a:defRPr sz="1800"/>
            </a:lvl2pPr>
            <a:lvl3pPr marL="1191" indent="0">
              <a:buFontTx/>
              <a:buNone/>
              <a:defRPr sz="1800"/>
            </a:lvl3pPr>
            <a:lvl4pPr marL="1191" indent="0">
              <a:buFontTx/>
              <a:buNone/>
              <a:defRPr sz="1800"/>
            </a:lvl4pPr>
            <a:lvl5pPr marL="1191" indent="0">
              <a:buFontTx/>
              <a:buNone/>
              <a:defRPr sz="1800"/>
            </a:lvl5pPr>
            <a:lvl6pPr marL="1191" indent="0">
              <a:buFontTx/>
              <a:buNone/>
              <a:defRPr sz="1800"/>
            </a:lvl6pPr>
            <a:lvl7pPr marL="1191" indent="0">
              <a:buFontTx/>
              <a:buNone/>
              <a:defRPr sz="1800"/>
            </a:lvl7pPr>
            <a:lvl8pPr marL="1191" indent="0">
              <a:buFontTx/>
              <a:buNone/>
              <a:defRPr sz="1800"/>
            </a:lvl8pPr>
            <a:lvl9pPr marL="1191" indent="0">
              <a:buFontTx/>
              <a:buNone/>
              <a:defRPr sz="1800"/>
            </a:lvl9pPr>
          </a:lstStyle>
          <a:p>
            <a:pPr lvl="0"/>
            <a:r>
              <a:rPr dirty="0"/>
              <a:t>Click to add text</a:t>
            </a:r>
          </a:p>
        </p:txBody>
      </p:sp>
      <p:pic>
        <p:nvPicPr>
          <p:cNvPr id="14" name="Oracle red badge logo" descr="Oracle logo in white on red staging backgroun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398963" y="4697730"/>
            <a:ext cx="1217463" cy="4457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378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 and 2 Logos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Full slide 4-color photo can be inserted here. Customer/Partner and secondary logo can be included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rgbClr val="46575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400" b="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964" y="554832"/>
            <a:ext cx="6573962" cy="1102519"/>
          </a:xfrm>
        </p:spPr>
        <p:txBody>
          <a:bodyPr/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926" y="1714500"/>
            <a:ext cx="6574818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4" y="2572089"/>
            <a:ext cx="6573962" cy="1885612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800" baseline="0"/>
            </a:lvl1pPr>
            <a:lvl2pPr marL="1191" indent="0">
              <a:buFontTx/>
              <a:buNone/>
              <a:defRPr sz="1800"/>
            </a:lvl2pPr>
            <a:lvl3pPr marL="1191" indent="0">
              <a:buFontTx/>
              <a:buNone/>
              <a:defRPr sz="1800"/>
            </a:lvl3pPr>
            <a:lvl4pPr marL="1191" indent="0">
              <a:buFontTx/>
              <a:buNone/>
              <a:defRPr sz="1800"/>
            </a:lvl4pPr>
            <a:lvl5pPr marL="1191" indent="0">
              <a:buFontTx/>
              <a:buNone/>
              <a:defRPr sz="1800"/>
            </a:lvl5pPr>
            <a:lvl6pPr marL="1191" indent="0">
              <a:buFontTx/>
              <a:buNone/>
              <a:defRPr sz="1800"/>
            </a:lvl6pPr>
            <a:lvl7pPr marL="1191" indent="0">
              <a:buFontTx/>
              <a:buNone/>
              <a:defRPr sz="1800"/>
            </a:lvl7pPr>
            <a:lvl8pPr marL="1191" indent="0">
              <a:buFontTx/>
              <a:buNone/>
              <a:defRPr sz="1800"/>
            </a:lvl8pPr>
            <a:lvl9pPr marL="1191" indent="0">
              <a:buFontTx/>
              <a:buNone/>
              <a:defRPr sz="18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733D53BC-D4B1-4689-AC00-78D9E85C6F5C}" type="datetime1">
              <a:rPr lang="en-US" smtClean="0">
                <a:solidFill>
                  <a:srgbClr val="FFFFFF">
                    <a:lumMod val="60000"/>
                    <a:lumOff val="40000"/>
                  </a:srgbClr>
                </a:solidFill>
              </a:rPr>
              <a:pPr/>
              <a:t>10/24/2016</a:t>
            </a:fld>
            <a:endParaRPr dirty="0">
              <a:solidFill>
                <a:srgbClr val="FFFFF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3399" y="4917186"/>
            <a:ext cx="2091283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dirty="0">
                <a:solidFill>
                  <a:srgbClr val="FFFFFF">
                    <a:lumMod val="60000"/>
                    <a:lumOff val="40000"/>
                  </a:srgbClr>
                </a:solidFill>
                <a:latin typeface="Calibri"/>
                <a:ea typeface="+mn-ea"/>
                <a:cs typeface="+mn-cs"/>
              </a:rPr>
              <a:t>Copyright © 2014 Oracle and/or its affiliates. All rights reserved.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FFFFF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212" y="5200650"/>
            <a:ext cx="286320" cy="137160"/>
          </a:xfrm>
        </p:spPr>
        <p:txBody>
          <a:bodyPr/>
          <a:lstStyle>
            <a:lvl1pPr>
              <a:defRPr>
                <a:solidFill>
                  <a:srgbClr val="BCC0C4"/>
                </a:solidFill>
              </a:defRPr>
            </a:lvl1pPr>
          </a:lstStyle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12" name="Rectangle 11"/>
          <p:cNvSpPr/>
          <p:nvPr/>
        </p:nvSpPr>
        <p:spPr bwMode="white">
          <a:xfrm>
            <a:off x="7373079" y="0"/>
            <a:ext cx="1371957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400" b="0" dirty="0">
              <a:solidFill>
                <a:srgbClr val="FFFFFF"/>
              </a:solidFill>
            </a:endParaRP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430244" y="171450"/>
            <a:ext cx="1257628" cy="171450"/>
          </a:xfrm>
        </p:spPr>
        <p:txBody>
          <a:bodyPr anchor="b">
            <a:normAutofit/>
          </a:bodyPr>
          <a:lstStyle>
            <a:lvl1pPr marL="1191" indent="0" algn="ctr"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</a:defRPr>
            </a:lvl1pPr>
            <a:lvl2pPr marL="1191" indent="0">
              <a:buFontTx/>
              <a:buNone/>
              <a:defRPr sz="1800"/>
            </a:lvl2pPr>
            <a:lvl3pPr marL="1191" indent="0">
              <a:buFontTx/>
              <a:buNone/>
              <a:defRPr sz="1800"/>
            </a:lvl3pPr>
            <a:lvl4pPr marL="1191" indent="0">
              <a:buFontTx/>
              <a:buNone/>
              <a:defRPr sz="1800"/>
            </a:lvl4pPr>
            <a:lvl5pPr marL="1191" indent="0">
              <a:buFontTx/>
              <a:buNone/>
              <a:defRPr sz="1800"/>
            </a:lvl5pPr>
            <a:lvl6pPr marL="1191" indent="0">
              <a:buFontTx/>
              <a:buNone/>
              <a:defRPr sz="1800"/>
            </a:lvl6pPr>
            <a:lvl7pPr marL="1191" indent="0">
              <a:buFontTx/>
              <a:buNone/>
              <a:defRPr sz="1800"/>
            </a:lvl7pPr>
            <a:lvl8pPr marL="1191" indent="0">
              <a:buFontTx/>
              <a:buNone/>
              <a:defRPr sz="1800"/>
            </a:lvl8pPr>
            <a:lvl9pPr marL="1191" indent="0">
              <a:buFontTx/>
              <a:buNone/>
              <a:defRPr sz="1800"/>
            </a:lvl9pPr>
          </a:lstStyle>
          <a:p>
            <a:pPr lvl="0"/>
            <a:r>
              <a:rPr dirty="0"/>
              <a:t>Click to add text</a:t>
            </a:r>
          </a:p>
        </p:txBody>
      </p:sp>
      <p:pic>
        <p:nvPicPr>
          <p:cNvPr id="14" name="Oracle red badge logo" descr="Oracle logo in white on red staging backgroun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398963" y="4697730"/>
            <a:ext cx="1217463" cy="44577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7369502" y="4057487"/>
            <a:ext cx="1371957" cy="637794"/>
          </a:xfrm>
          <a:prstGeom prst="rect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9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667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7A260D68-CE0D-477F-8262-A2EDFB66F5C0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10/24/2016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1714946" y="1371600"/>
            <a:ext cx="2606719" cy="2881084"/>
          </a:xfrm>
          <a:noFill/>
        </p:spPr>
        <p:txBody>
          <a:bodyPr tIns="137178">
            <a:noAutofit/>
          </a:bodyPr>
          <a:lstStyle>
            <a:lvl1pPr marL="0" indent="0" algn="ctr">
              <a:buNone/>
              <a:defRPr sz="18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27459" y="1371599"/>
            <a:ext cx="3827761" cy="288036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b="1"/>
            </a:lvl1pPr>
            <a:lvl2pPr marL="171473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59625631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34811A25-F6B0-4266-8B7D-AE6F0A7AB4F2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10/24/2016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699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pic>
        <p:nvPicPr>
          <p:cNvPr id="2" name="Picture 1" descr="Photos, screen captures, graphics can be inserted in a white mobile phone and table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303" y="1142120"/>
            <a:ext cx="4872793" cy="3425567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3400119" y="1387673"/>
            <a:ext cx="3936041" cy="2977158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95F4504D-6D95-4898-8357-E0837AEBE082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10/24/2016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2" name="Picture 11" descr="Photos, screen captures, graphics can be inserted in a white mobile phone and tablet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327893" y="1371600"/>
            <a:ext cx="1381016" cy="2915354"/>
          </a:xfrm>
          <a:prstGeom prst="rect">
            <a:avLst/>
          </a:prstGeom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16889" y="1779498"/>
            <a:ext cx="1214182" cy="212598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745444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3" y="304800"/>
            <a:ext cx="4390263" cy="666750"/>
          </a:xfrm>
        </p:spPr>
        <p:txBody>
          <a:bodyPr anchor="b">
            <a:no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pic>
        <p:nvPicPr>
          <p:cNvPr id="13" name="Picture 12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2971383" y="1428751"/>
            <a:ext cx="1381016" cy="2915354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060379" y="1836648"/>
            <a:ext cx="1214182" cy="212598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pic>
        <p:nvPicPr>
          <p:cNvPr id="10" name="Picture 9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518"/>
          <a:stretch/>
        </p:blipFill>
        <p:spPr>
          <a:xfrm rot="5400000">
            <a:off x="4312993" y="834729"/>
            <a:ext cx="4505285" cy="3426460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5062073" y="759858"/>
            <a:ext cx="2972377" cy="39392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7427150C-FD67-405C-AEED-389280D85280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10/24/2016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34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oid 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00155D0B-3A56-40F8-BBC3-47999C6C6254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10/24/2016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88" y="1188125"/>
            <a:ext cx="4373114" cy="3082196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3400119" y="1478757"/>
            <a:ext cx="3936041" cy="2493169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19" y="1485900"/>
            <a:ext cx="1408305" cy="2726214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14222" y="1772354"/>
            <a:ext cx="1223995" cy="2170996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860819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oid 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2" y="304800"/>
            <a:ext cx="4390263" cy="666750"/>
          </a:xfrm>
        </p:spPr>
        <p:txBody>
          <a:bodyPr anchor="b">
            <a:no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2849E566-1B84-4671-BD8F-9667DAD4A450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10/24/2016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674"/>
          <a:stretch/>
        </p:blipFill>
        <p:spPr>
          <a:xfrm rot="5400000">
            <a:off x="4347412" y="943662"/>
            <a:ext cx="4451603" cy="3259894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5266315" y="578643"/>
            <a:ext cx="2615293" cy="4150519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55" y="1514475"/>
            <a:ext cx="1408305" cy="2726214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 bwMode="gray">
          <a:xfrm>
            <a:off x="3067525" y="1800929"/>
            <a:ext cx="1214182" cy="2170996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87660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xmlns="" val="2215242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5D432045-8239-EE4E-9C22-DDC076A1456E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10/24/2016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 – Internal</a:t>
            </a:r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1714946" y="1371600"/>
            <a:ext cx="2606719" cy="2881084"/>
          </a:xfrm>
          <a:noFill/>
        </p:spPr>
        <p:txBody>
          <a:bodyPr tIns="137178">
            <a:noAutofit/>
          </a:bodyPr>
          <a:lstStyle>
            <a:lvl1pPr marL="0" indent="0" algn="ctr">
              <a:buNone/>
              <a:defRPr sz="18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27459" y="1371599"/>
            <a:ext cx="3827761" cy="288036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b="1"/>
            </a:lvl1pPr>
            <a:lvl2pPr marL="171473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9625631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B9538838-11A8-1944-BC39-9EAF6B27D28C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10/24/2016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 – Internal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699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pic>
        <p:nvPicPr>
          <p:cNvPr id="2" name="Picture 1" descr="Photos, screen captures, graphics can be inserted in a white mobile phone and table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8303" y="1142120"/>
            <a:ext cx="4872793" cy="3425567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3400119" y="1387673"/>
            <a:ext cx="3936041" cy="2977158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FC955155-4C85-8049-9C72-001008D777F3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10/24/2016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 – Internal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2" name="Picture 11" descr="Photos, screen captures, graphics can be inserted in a white mobile phone and tablet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7893" y="1371600"/>
            <a:ext cx="1381016" cy="2915354"/>
          </a:xfrm>
          <a:prstGeom prst="rect">
            <a:avLst/>
          </a:prstGeom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16889" y="1779498"/>
            <a:ext cx="1214182" cy="212598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745444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3" y="304800"/>
            <a:ext cx="4390263" cy="666750"/>
          </a:xfrm>
        </p:spPr>
        <p:txBody>
          <a:bodyPr anchor="b">
            <a:noAutofit/>
          </a:bodyPr>
          <a:lstStyle>
            <a:lvl1pPr algn="l">
              <a:defRPr sz="27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pic>
        <p:nvPicPr>
          <p:cNvPr id="13" name="Picture 12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971383" y="1428751"/>
            <a:ext cx="1381016" cy="2915354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060379" y="1836648"/>
            <a:ext cx="1214182" cy="212598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pic>
        <p:nvPicPr>
          <p:cNvPr id="10" name="Picture 9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518"/>
          <a:stretch/>
        </p:blipFill>
        <p:spPr>
          <a:xfrm rot="5400000">
            <a:off x="4312993" y="834729"/>
            <a:ext cx="4505285" cy="3426460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5062073" y="759858"/>
            <a:ext cx="2972377" cy="39392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E2DDA211-068F-1E4B-BBEA-739EA0CC408E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10/24/2016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 – Internal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34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droid 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28814E7A-D903-2044-BA0F-263E51959652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10/24/2016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 – Internal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4088" y="1188125"/>
            <a:ext cx="4373114" cy="3082196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3400119" y="1478757"/>
            <a:ext cx="3936041" cy="2493169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1319" y="1485900"/>
            <a:ext cx="1408305" cy="2726214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14222" y="1772354"/>
            <a:ext cx="1223995" cy="2170996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860819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droid 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2" y="304800"/>
            <a:ext cx="4390263" cy="666750"/>
          </a:xfrm>
        </p:spPr>
        <p:txBody>
          <a:bodyPr anchor="b">
            <a:noAutofit/>
          </a:bodyPr>
          <a:lstStyle>
            <a:lvl1pPr algn="l">
              <a:defRPr sz="27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00E99C3D-210B-A44D-9A78-55D3009E1401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10/24/2016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 – Internal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674"/>
          <a:stretch/>
        </p:blipFill>
        <p:spPr>
          <a:xfrm rot="5400000">
            <a:off x="4347412" y="943662"/>
            <a:ext cx="4451603" cy="3259894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5266315" y="578643"/>
            <a:ext cx="2615293" cy="4150519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955" y="1514475"/>
            <a:ext cx="1408305" cy="2726214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 bwMode="gray">
          <a:xfrm>
            <a:off x="3067525" y="1800929"/>
            <a:ext cx="1214182" cy="2170996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87660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1965" y="1336675"/>
            <a:ext cx="3632606" cy="2305050"/>
          </a:xfrm>
        </p:spPr>
        <p:txBody>
          <a:bodyPr/>
          <a:lstStyle>
            <a:lvl1pPr marL="0" indent="0">
              <a:buNone/>
              <a:tabLst/>
              <a:defRPr baseline="0"/>
            </a:lvl1pPr>
          </a:lstStyle>
          <a:p>
            <a:pPr lvl="0"/>
            <a:r>
              <a:rPr lang="en-US" dirty="0" smtClean="0"/>
              <a:t>Topic 1</a:t>
            </a:r>
          </a:p>
          <a:p>
            <a:pPr lvl="0"/>
            <a:r>
              <a:rPr lang="en-US" dirty="0" smtClean="0"/>
              <a:t>Topic 2</a:t>
            </a:r>
          </a:p>
          <a:p>
            <a:pPr lvl="0"/>
            <a:r>
              <a:rPr lang="en-US" dirty="0" smtClean="0"/>
              <a:t>Topic 3</a:t>
            </a:r>
          </a:p>
          <a:p>
            <a:pPr lvl="0"/>
            <a:r>
              <a:rPr lang="en-US" dirty="0" smtClean="0"/>
              <a:t>Topic 4</a:t>
            </a:r>
          </a:p>
          <a:p>
            <a:pPr lvl="0"/>
            <a:r>
              <a:rPr lang="en-US" dirty="0" smtClean="0"/>
              <a:t>Topic 5</a:t>
            </a:r>
          </a:p>
          <a:p>
            <a:pPr lvl="0"/>
            <a:r>
              <a:rPr lang="en-US" dirty="0" smtClean="0"/>
              <a:t>Topic 6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351338" y="1336675"/>
            <a:ext cx="4348162" cy="3062288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buNone/>
              <a:defRPr baseline="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1731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9"/>
            <a:ext cx="8229586" cy="40639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216153"/>
            <a:ext cx="8229600" cy="33685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6092" indent="0">
              <a:buFontTx/>
              <a:buNone/>
              <a:defRPr/>
            </a:lvl2pPr>
            <a:lvl3pPr marL="912184" indent="0">
              <a:buFontTx/>
              <a:buNone/>
              <a:defRPr/>
            </a:lvl3pPr>
            <a:lvl4pPr marL="1368277" indent="0">
              <a:buFontTx/>
              <a:buNone/>
              <a:defRPr/>
            </a:lvl4pPr>
            <a:lvl5pPr marL="1824368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22849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41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10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181" indent="0">
              <a:buFontTx/>
              <a:buNone/>
              <a:defRPr/>
            </a:lvl2pPr>
            <a:lvl3pPr marL="914362" indent="0">
              <a:buFontTx/>
              <a:buNone/>
              <a:defRPr/>
            </a:lvl3pPr>
            <a:lvl4pPr marL="1371543" indent="0">
              <a:buFontTx/>
              <a:buNone/>
              <a:defRPr/>
            </a:lvl4pPr>
            <a:lvl5pPr marL="182872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78596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xmlns="" val="40381538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" y="4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6" tIns="45688" rIns="91376" bIns="45688" anchor="ctr"/>
          <a:lstStyle/>
          <a:p>
            <a:pPr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700" b="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93" y="226624"/>
            <a:ext cx="8229586" cy="76880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900873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181" indent="0">
              <a:buFontTx/>
              <a:buNone/>
              <a:defRPr/>
            </a:lvl2pPr>
            <a:lvl3pPr marL="914362" indent="0">
              <a:buFontTx/>
              <a:buNone/>
              <a:defRPr/>
            </a:lvl3pPr>
            <a:lvl4pPr marL="1371543" indent="0">
              <a:buFontTx/>
              <a:buNone/>
              <a:defRPr/>
            </a:lvl4pPr>
            <a:lvl5pPr marL="182872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80056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874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21669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2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400" b="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9"/>
            <a:ext cx="8229586" cy="406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776531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181" indent="0">
              <a:buFontTx/>
              <a:buNone/>
              <a:defRPr/>
            </a:lvl2pPr>
            <a:lvl3pPr marL="914362" indent="0">
              <a:buFontTx/>
              <a:buNone/>
              <a:defRPr/>
            </a:lvl3pPr>
            <a:lvl4pPr marL="1371543" indent="0">
              <a:buFontTx/>
              <a:buNone/>
              <a:defRPr/>
            </a:lvl4pPr>
            <a:lvl5pPr marL="182872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33530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7072"/>
            <a:ext cx="3733800" cy="32801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337072"/>
            <a:ext cx="3733800" cy="32801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xmlns="" val="44321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xmlns="" val="30682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xmlns="" val="186603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xmlns="" val="362371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xmlns="" val="164413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xmlns="" val="26330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2394"/>
            <a:ext cx="7680325" cy="742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7072"/>
            <a:ext cx="7620000" cy="32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   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9001126" y="0"/>
            <a:ext cx="142875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6" y="1028700"/>
            <a:ext cx="142875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B8739-A65C-49E7-984B-4EB7900AAB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4" descr="Pittsburgh Data Jam-Med"/>
          <p:cNvPicPr>
            <a:picLocks noChangeAspect="1" noChangeArrowheads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679417"/>
            <a:ext cx="1371600" cy="4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5" r:id="rId12"/>
    <p:sldLayoutId id="2147483666" r:id="rId13"/>
    <p:sldLayoutId id="2147483673" r:id="rId14"/>
    <p:sldLayoutId id="2147483682" r:id="rId15"/>
    <p:sldLayoutId id="2147483689" r:id="rId16"/>
    <p:sldLayoutId id="2147483690" r:id="rId17"/>
    <p:sldLayoutId id="2147483691" r:id="rId18"/>
    <p:sldLayoutId id="2147483692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715" r:id="rId35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MS PGothic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MS PGothic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MS PGothic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MS PGothic" panose="020B0600070205080204" pitchFamily="34" charset="-128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q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dirty="0"/>
              <a:t>Pittsburgh Data Jam </a:t>
            </a:r>
            <a:r>
              <a:rPr lang="en-US" dirty="0" smtClean="0"/>
              <a:t>2016-2017</a:t>
            </a:r>
            <a:endParaRPr 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subTitle" idx="1"/>
          </p:nvPr>
        </p:nvSpPr>
        <p:spPr>
          <a:xfrm>
            <a:off x="1143000" y="2914650"/>
            <a:ext cx="7010400" cy="1314450"/>
          </a:xfrm>
        </p:spPr>
        <p:txBody>
          <a:bodyPr/>
          <a:lstStyle/>
          <a:p>
            <a:r>
              <a:rPr lang="en-US" dirty="0"/>
              <a:t>Bringing Big </a:t>
            </a:r>
            <a:r>
              <a:rPr lang="en-US" dirty="0" smtClean="0"/>
              <a:t>Data Education and Awareness </a:t>
            </a:r>
            <a:r>
              <a:rPr lang="en-US" dirty="0"/>
              <a:t>to Pittsburgh High School Students</a:t>
            </a:r>
          </a:p>
        </p:txBody>
      </p:sp>
      <p:pic>
        <p:nvPicPr>
          <p:cNvPr id="2052" name="Picture 4" descr="Pittsburgh Data Jam-M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4350"/>
            <a:ext cx="4191000" cy="14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4629150"/>
            <a:ext cx="89916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tx1"/>
                </a:solidFill>
              </a:rPr>
              <a:t>October 25, </a:t>
            </a:r>
            <a:r>
              <a:rPr lang="en-US" sz="1800" b="0" dirty="0" smtClean="0">
                <a:solidFill>
                  <a:schemeClr val="tx1"/>
                </a:solidFill>
              </a:rPr>
              <a:t>2016</a:t>
            </a:r>
            <a:endParaRPr 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43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7680325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Exploration</a:t>
            </a:r>
            <a:br>
              <a:rPr lang="en-US" dirty="0" smtClean="0"/>
            </a:br>
            <a:r>
              <a:rPr lang="en-US" sz="2700" dirty="0" smtClean="0"/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7620000" cy="328017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0" dirty="0" smtClean="0"/>
              <a:t>Goal is to get an understanding of what data you have</a:t>
            </a:r>
          </a:p>
          <a:p>
            <a:r>
              <a:rPr lang="en-US" b="0" dirty="0" smtClean="0"/>
              <a:t>What are your variables</a:t>
            </a:r>
          </a:p>
          <a:p>
            <a:r>
              <a:rPr lang="en-US" b="0" dirty="0" smtClean="0"/>
              <a:t>Basic Statistics</a:t>
            </a:r>
          </a:p>
          <a:p>
            <a:r>
              <a:rPr lang="en-US" b="0" dirty="0" smtClean="0"/>
              <a:t>Graph Data</a:t>
            </a:r>
          </a:p>
          <a:p>
            <a:r>
              <a:rPr lang="en-US" b="0" dirty="0" smtClean="0"/>
              <a:t>Look for missing values</a:t>
            </a:r>
          </a:p>
          <a:p>
            <a:r>
              <a:rPr lang="en-US" b="0" dirty="0" smtClean="0"/>
              <a:t>Look for outliers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Will this data help you answer your question?</a:t>
            </a:r>
          </a:p>
          <a:p>
            <a:pPr lvl="1"/>
            <a:endParaRPr lang="en-US" dirty="0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733550"/>
            <a:ext cx="214126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714750"/>
            <a:ext cx="205105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7620000" cy="3280172"/>
          </a:xfrm>
        </p:spPr>
        <p:txBody>
          <a:bodyPr/>
          <a:lstStyle/>
          <a:p>
            <a:r>
              <a:rPr lang="en-US" dirty="0" smtClean="0"/>
              <a:t>Goal is to get a basic understanding of your data</a:t>
            </a:r>
          </a:p>
          <a:p>
            <a:pPr lvl="1"/>
            <a:r>
              <a:rPr lang="en-US" dirty="0" smtClean="0"/>
              <a:t>Mean (Average) </a:t>
            </a:r>
          </a:p>
          <a:p>
            <a:pPr lvl="2"/>
            <a:r>
              <a:rPr lang="en-US" dirty="0" smtClean="0"/>
              <a:t>Sum of values/Count of values</a:t>
            </a:r>
          </a:p>
          <a:p>
            <a:pPr lvl="1"/>
            <a:r>
              <a:rPr lang="en-US" dirty="0" smtClean="0"/>
              <a:t>Median </a:t>
            </a:r>
          </a:p>
          <a:p>
            <a:pPr lvl="2"/>
            <a:r>
              <a:rPr lang="en-US" dirty="0" smtClean="0"/>
              <a:t>Mid Point of Values</a:t>
            </a:r>
          </a:p>
          <a:p>
            <a:pPr lvl="1"/>
            <a:r>
              <a:rPr lang="en-US" dirty="0" smtClean="0"/>
              <a:t>Maximum, Minimum (Range)</a:t>
            </a:r>
          </a:p>
          <a:p>
            <a:pPr lvl="1"/>
            <a:r>
              <a:rPr lang="en-US" dirty="0" smtClean="0"/>
              <a:t>Standard Deviation (</a:t>
            </a:r>
            <a:r>
              <a:rPr lang="el-GR" dirty="0" smtClean="0"/>
              <a:t>σ</a:t>
            </a:r>
            <a:r>
              <a:rPr lang="en-US" dirty="0" smtClean="0"/>
              <a:t>) &amp; Variance (</a:t>
            </a:r>
            <a:r>
              <a:rPr lang="el-GR" dirty="0" smtClean="0"/>
              <a:t>σ</a:t>
            </a:r>
            <a:r>
              <a:rPr lang="en-US" dirty="0" smtClean="0"/>
              <a:t>^2)</a:t>
            </a:r>
          </a:p>
          <a:p>
            <a:pPr lvl="2"/>
            <a:r>
              <a:rPr lang="en-US" dirty="0" smtClean="0"/>
              <a:t>How spread out the values are compared to the mean</a:t>
            </a:r>
          </a:p>
          <a:p>
            <a:pPr lvl="1"/>
            <a:r>
              <a:rPr lang="en-US" dirty="0" smtClean="0"/>
              <a:t>Quartiles</a:t>
            </a:r>
          </a:p>
          <a:p>
            <a:pPr lvl="2"/>
            <a:r>
              <a:rPr lang="en-US" dirty="0" smtClean="0"/>
              <a:t>Nice buckets of the spread of the data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6082" name="Picture 2" descr="http://math.pppst.com/mean_media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276350"/>
            <a:ext cx="2882900" cy="2191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19150"/>
            <a:ext cx="7886700" cy="213955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Demo - Statistics in Excel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7072"/>
            <a:ext cx="5029200" cy="3280172"/>
          </a:xfrm>
        </p:spPr>
        <p:txBody>
          <a:bodyPr/>
          <a:lstStyle/>
          <a:p>
            <a:r>
              <a:rPr lang="en-US" dirty="0" smtClean="0"/>
              <a:t>Helps visualize patterns in the data</a:t>
            </a:r>
          </a:p>
          <a:p>
            <a:r>
              <a:rPr lang="en-US" dirty="0" smtClean="0"/>
              <a:t>Especially with large data sets.</a:t>
            </a:r>
          </a:p>
          <a:p>
            <a:pPr lvl="1"/>
            <a:r>
              <a:rPr lang="en-US" dirty="0" smtClean="0"/>
              <a:t>https://www.mapbox.com/labs/twitter-gnip/locals/#12/40.4620/-80.0151</a:t>
            </a:r>
          </a:p>
          <a:p>
            <a:r>
              <a:rPr lang="en-US" dirty="0" smtClean="0"/>
              <a:t>Spot exceptions</a:t>
            </a:r>
          </a:p>
          <a:p>
            <a:r>
              <a:rPr lang="en-US" dirty="0" smtClean="0"/>
              <a:t>Use the best graph for the data types</a:t>
            </a:r>
          </a:p>
          <a:p>
            <a:r>
              <a:rPr lang="en-US" dirty="0" smtClean="0"/>
              <a:t>Help tell your story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33350"/>
            <a:ext cx="3085496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028950"/>
            <a:ext cx="3252787" cy="211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19150"/>
            <a:ext cx="7886700" cy="213955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Demo - Graphing in Excel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7620000" cy="3280172"/>
          </a:xfrm>
        </p:spPr>
        <p:txBody>
          <a:bodyPr/>
          <a:lstStyle/>
          <a:p>
            <a:r>
              <a:rPr lang="en-US" dirty="0" smtClean="0"/>
              <a:t>Can have large impact on basic statistics</a:t>
            </a:r>
          </a:p>
          <a:p>
            <a:r>
              <a:rPr lang="en-US" dirty="0" smtClean="0"/>
              <a:t>Count # of missing values of every variable (column)</a:t>
            </a:r>
          </a:p>
          <a:p>
            <a:r>
              <a:rPr lang="en-US" dirty="0" smtClean="0"/>
              <a:t>Important to understand why data is missing?</a:t>
            </a:r>
          </a:p>
          <a:p>
            <a:pPr lvl="1"/>
            <a:r>
              <a:rPr lang="en-US" dirty="0" smtClean="0"/>
              <a:t>Data entry</a:t>
            </a:r>
          </a:p>
          <a:p>
            <a:pPr lvl="1"/>
            <a:r>
              <a:rPr lang="en-US" dirty="0" smtClean="0"/>
              <a:t>Wasn’t collected</a:t>
            </a:r>
          </a:p>
          <a:p>
            <a:pPr lvl="1"/>
            <a:r>
              <a:rPr lang="en-US" dirty="0" smtClean="0"/>
              <a:t>Isn’t relevant</a:t>
            </a:r>
          </a:p>
          <a:p>
            <a:r>
              <a:rPr lang="en-US" dirty="0" smtClean="0"/>
              <a:t>Should you use the variable?</a:t>
            </a:r>
          </a:p>
          <a:p>
            <a:r>
              <a:rPr lang="en-US" dirty="0" smtClean="0"/>
              <a:t>Should you fill in missing values</a:t>
            </a:r>
          </a:p>
          <a:p>
            <a:pPr lvl="1"/>
            <a:r>
              <a:rPr lang="en-US" dirty="0" smtClean="0"/>
              <a:t>Use mean, median, max, min, 0.  </a:t>
            </a:r>
          </a:p>
          <a:p>
            <a:pPr lvl="1"/>
            <a:r>
              <a:rPr lang="en-US" dirty="0" smtClean="0"/>
              <a:t>You need to determine best method</a:t>
            </a:r>
          </a:p>
          <a:p>
            <a:endParaRPr 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495550"/>
            <a:ext cx="22225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7620000" cy="3645694"/>
          </a:xfrm>
        </p:spPr>
        <p:txBody>
          <a:bodyPr/>
          <a:lstStyle/>
          <a:p>
            <a:r>
              <a:rPr lang="en-US" dirty="0" smtClean="0"/>
              <a:t>Outliers are values at the extreme</a:t>
            </a:r>
          </a:p>
          <a:p>
            <a:r>
              <a:rPr lang="en-US" dirty="0" smtClean="0"/>
              <a:t>Much larger or smaller than most of your data</a:t>
            </a:r>
          </a:p>
          <a:p>
            <a:r>
              <a:rPr lang="en-US" dirty="0" smtClean="0"/>
              <a:t>May have many causes</a:t>
            </a:r>
          </a:p>
          <a:p>
            <a:pPr lvl="1"/>
            <a:r>
              <a:rPr lang="en-US" dirty="0" smtClean="0"/>
              <a:t>Data Entry Error</a:t>
            </a:r>
          </a:p>
          <a:p>
            <a:pPr lvl="1"/>
            <a:r>
              <a:rPr lang="en-US" dirty="0" smtClean="0"/>
              <a:t>Instrument Malfunction </a:t>
            </a:r>
          </a:p>
          <a:p>
            <a:pPr lvl="1"/>
            <a:r>
              <a:rPr lang="en-US" dirty="0" smtClean="0"/>
              <a:t>Real Exceptional data </a:t>
            </a:r>
          </a:p>
          <a:p>
            <a:r>
              <a:rPr lang="en-US" dirty="0" smtClean="0"/>
              <a:t>Is 140º F an Outlier</a:t>
            </a:r>
          </a:p>
          <a:p>
            <a:r>
              <a:rPr lang="en-US" dirty="0" smtClean="0"/>
              <a:t>Some are easy to spot within a single variable</a:t>
            </a:r>
          </a:p>
          <a:p>
            <a:r>
              <a:rPr lang="en-US" dirty="0" smtClean="0"/>
              <a:t>Some are only found with multiple variables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333750"/>
            <a:ext cx="244475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971550"/>
            <a:ext cx="2051050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7620000" cy="3645694"/>
          </a:xfrm>
        </p:spPr>
        <p:txBody>
          <a:bodyPr/>
          <a:lstStyle/>
          <a:p>
            <a:r>
              <a:rPr lang="en-US" dirty="0" smtClean="0"/>
              <a:t>Need to decide how to treat Outliers</a:t>
            </a:r>
          </a:p>
          <a:p>
            <a:pPr lvl="1"/>
            <a:r>
              <a:rPr lang="en-US" dirty="0" smtClean="0"/>
              <a:t>Is the variable ok to use?  Do you question the validity of the data?</a:t>
            </a:r>
          </a:p>
          <a:p>
            <a:pPr lvl="1"/>
            <a:r>
              <a:rPr lang="en-US" dirty="0" smtClean="0"/>
              <a:t>Remove them from your data set?</a:t>
            </a:r>
          </a:p>
          <a:p>
            <a:pPr lvl="1"/>
            <a:r>
              <a:rPr lang="en-US" dirty="0" smtClean="0"/>
              <a:t>Keep them as is?</a:t>
            </a:r>
          </a:p>
          <a:p>
            <a:pPr lvl="1"/>
            <a:r>
              <a:rPr lang="en-US" dirty="0" smtClean="0"/>
              <a:t>Change the value (i.e. make it less extreme)</a:t>
            </a:r>
          </a:p>
          <a:p>
            <a:pPr lvl="1"/>
            <a:r>
              <a:rPr lang="en-US" dirty="0" smtClean="0"/>
              <a:t>Infer the real meaning</a:t>
            </a:r>
          </a:p>
          <a:p>
            <a:pPr lvl="2"/>
            <a:r>
              <a:rPr lang="en-US" dirty="0" smtClean="0"/>
              <a:t>-90º F temperature in Miami is likely 90º</a:t>
            </a:r>
          </a:p>
          <a:p>
            <a:r>
              <a:rPr lang="en-US" dirty="0" smtClean="0"/>
              <a:t>Make sure you understand implications</a:t>
            </a:r>
          </a:p>
          <a:p>
            <a:r>
              <a:rPr lang="en-US" dirty="0" smtClean="0"/>
              <a:t>Document your decision making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571750"/>
            <a:ext cx="254364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19150"/>
            <a:ext cx="7886700" cy="213955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Demo – Missing Values &amp; Outlier Detection in Excel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71550"/>
            <a:ext cx="8346073" cy="2667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One Last Thought on Exploring Data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chemeClr val="tx1"/>
                </a:solidFill>
              </a:rPr>
              <a:t>You must be observant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7072"/>
            <a:ext cx="7391400" cy="3280172"/>
          </a:xfrm>
        </p:spPr>
        <p:txBody>
          <a:bodyPr/>
          <a:lstStyle/>
          <a:p>
            <a:r>
              <a:rPr lang="en-US" dirty="0" smtClean="0"/>
              <a:t>Count the Number of F’s in the following sentence.</a:t>
            </a:r>
          </a:p>
          <a:p>
            <a:pPr lvl="1"/>
            <a:r>
              <a:rPr lang="en-US" dirty="0" smtClean="0"/>
              <a:t>You will have 15 Seconds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FINISHED FILES ARE THE RE-</a:t>
            </a:r>
            <a:br>
              <a:rPr lang="en-US" dirty="0" smtClean="0"/>
            </a:br>
            <a:r>
              <a:rPr lang="en-US" dirty="0" smtClean="0"/>
              <a:t>SULT OF YEARS OF SCIENTIF-</a:t>
            </a:r>
            <a:br>
              <a:rPr lang="en-US" dirty="0" smtClean="0"/>
            </a:br>
            <a:r>
              <a:rPr lang="en-US" dirty="0" smtClean="0"/>
              <a:t>IC STUDY COMBINED WITH</a:t>
            </a:r>
            <a:br>
              <a:rPr lang="en-US" dirty="0" smtClean="0"/>
            </a:br>
            <a:r>
              <a:rPr lang="en-US" dirty="0" smtClean="0"/>
              <a:t>THE EXPERIENCE OF YEARS.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xit" presetSubtype="10" fill="hold" grpId="1" nodeType="afterEffect">
                                  <p:stCondLst>
                                    <p:cond delay="150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19150"/>
            <a:ext cx="8077200" cy="3721894"/>
          </a:xfrm>
        </p:spPr>
        <p:txBody>
          <a:bodyPr/>
          <a:lstStyle/>
          <a:p>
            <a:r>
              <a:rPr lang="en-US" dirty="0" err="1" smtClean="0"/>
              <a:t>Saman</a:t>
            </a:r>
            <a:r>
              <a:rPr lang="en-US" dirty="0" smtClean="0"/>
              <a:t> </a:t>
            </a:r>
            <a:r>
              <a:rPr lang="en-US" dirty="0" err="1" smtClean="0"/>
              <a:t>Haqqi</a:t>
            </a:r>
            <a:r>
              <a:rPr lang="en-US" dirty="0" smtClean="0"/>
              <a:t> - President - Pittsburgh </a:t>
            </a:r>
            <a:r>
              <a:rPr lang="en-US" dirty="0" err="1" smtClean="0"/>
              <a:t>Dataworks</a:t>
            </a:r>
            <a:endParaRPr lang="en-US" dirty="0" smtClean="0"/>
          </a:p>
          <a:p>
            <a:pPr lvl="1"/>
            <a:r>
              <a:rPr lang="en-US" dirty="0" smtClean="0"/>
              <a:t>saman.haqqi@pghdataworks.org</a:t>
            </a:r>
          </a:p>
          <a:p>
            <a:r>
              <a:rPr lang="en-US" dirty="0" smtClean="0"/>
              <a:t>Brian Macdonald – Data Scientist – Oracle Corporation</a:t>
            </a:r>
          </a:p>
          <a:p>
            <a:pPr lvl="1"/>
            <a:r>
              <a:rPr lang="en-US" dirty="0" smtClean="0"/>
              <a:t>brian.macdonald@oracle.com</a:t>
            </a:r>
          </a:p>
          <a:p>
            <a:r>
              <a:rPr lang="en-US" dirty="0" smtClean="0"/>
              <a:t>Pitt Science </a:t>
            </a:r>
            <a:r>
              <a:rPr lang="en-US" dirty="0" smtClean="0"/>
              <a:t>Outreach – Judy </a:t>
            </a:r>
            <a:r>
              <a:rPr lang="en-US" dirty="0" smtClean="0"/>
              <a:t>C</a:t>
            </a:r>
            <a:r>
              <a:rPr lang="en-US" dirty="0" smtClean="0"/>
              <a:t>ameron - cameronjl@upmc.edu</a:t>
            </a:r>
            <a:endParaRPr lang="en-US" dirty="0" smtClean="0"/>
          </a:p>
          <a:p>
            <a:pPr lvl="1"/>
            <a:r>
              <a:rPr lang="en-US" sz="1600" dirty="0" smtClean="0"/>
              <a:t>Margaret Farrell	</a:t>
            </a:r>
          </a:p>
          <a:p>
            <a:pPr lvl="1"/>
            <a:r>
              <a:rPr lang="en-US" sz="1600" dirty="0" smtClean="0"/>
              <a:t>Laura Marshall	</a:t>
            </a:r>
          </a:p>
          <a:p>
            <a:pPr lvl="1"/>
            <a:r>
              <a:rPr lang="en-US" sz="1600" dirty="0" smtClean="0"/>
              <a:t>Jenny </a:t>
            </a:r>
            <a:r>
              <a:rPr lang="en-US" sz="1600" dirty="0" err="1" smtClean="0"/>
              <a:t>Lundahl</a:t>
            </a:r>
            <a:r>
              <a:rPr lang="en-US" sz="1600" dirty="0" smtClean="0"/>
              <a:t>	</a:t>
            </a:r>
            <a:r>
              <a:rPr lang="en-US" sz="1600" dirty="0" smtClean="0"/>
              <a:t>   ------       PittsburghDataJam@pitt.edu</a:t>
            </a:r>
            <a:endParaRPr lang="en-US" sz="1600" dirty="0" smtClean="0"/>
          </a:p>
          <a:p>
            <a:pPr lvl="1"/>
            <a:r>
              <a:rPr lang="en-US" sz="1600" dirty="0" smtClean="0"/>
              <a:t>Jackie </a:t>
            </a:r>
            <a:r>
              <a:rPr lang="en-US" sz="1600" dirty="0" err="1" smtClean="0"/>
              <a:t>Choffo</a:t>
            </a:r>
            <a:r>
              <a:rPr lang="en-US" sz="1600" dirty="0" smtClean="0"/>
              <a:t>	</a:t>
            </a:r>
          </a:p>
          <a:p>
            <a:pPr lvl="1"/>
            <a:r>
              <a:rPr lang="en-US" sz="1600" dirty="0" smtClean="0"/>
              <a:t>Kyle </a:t>
            </a:r>
            <a:r>
              <a:rPr lang="en-US" sz="1600" dirty="0" err="1" smtClean="0"/>
              <a:t>Wiche</a:t>
            </a:r>
            <a:r>
              <a:rPr lang="en-US" sz="1600" dirty="0" smtClean="0"/>
              <a:t>		</a:t>
            </a:r>
          </a:p>
          <a:p>
            <a:pPr lvl="1"/>
            <a:r>
              <a:rPr lang="en-US" sz="1600" dirty="0" smtClean="0"/>
              <a:t>Chris Davis	</a:t>
            </a:r>
            <a:endParaRPr lang="en-US" sz="1600" dirty="0" smtClean="0"/>
          </a:p>
          <a:p>
            <a:pPr lvl="1"/>
            <a:r>
              <a:rPr lang="en-US" sz="1600" dirty="0" smtClean="0"/>
              <a:t>Evan Becker</a:t>
            </a:r>
            <a:r>
              <a:rPr lang="en-US" dirty="0" smtClean="0"/>
              <a:t>	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4"/>
            <a:ext cx="83058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Leave your assumptions at the door!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7072"/>
            <a:ext cx="5562600" cy="3280172"/>
          </a:xfrm>
        </p:spPr>
        <p:txBody>
          <a:bodyPr/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INISHED 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ILES ARE THE RE-</a:t>
            </a:r>
            <a:br>
              <a:rPr lang="en-US" dirty="0" smtClean="0"/>
            </a:br>
            <a:r>
              <a:rPr lang="en-US" dirty="0" smtClean="0"/>
              <a:t>SULT O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YEARS O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SCIENTI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-</a:t>
            </a:r>
            <a:br>
              <a:rPr lang="en-US" dirty="0" smtClean="0"/>
            </a:br>
            <a:r>
              <a:rPr lang="en-US" dirty="0" smtClean="0"/>
              <a:t>IC STUDY COMBINED WITH</a:t>
            </a:r>
            <a:br>
              <a:rPr lang="en-US" dirty="0" smtClean="0"/>
            </a:br>
            <a:r>
              <a:rPr lang="en-US" dirty="0" smtClean="0"/>
              <a:t>THE EXPERIENCE O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YEARS.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952" y="1028700"/>
            <a:ext cx="8139112" cy="318691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Excel</a:t>
            </a:r>
          </a:p>
          <a:p>
            <a:r>
              <a:rPr lang="en-US" dirty="0" smtClean="0"/>
              <a:t>Sort</a:t>
            </a:r>
          </a:p>
          <a:p>
            <a:r>
              <a:rPr lang="en-US" dirty="0" smtClean="0"/>
              <a:t>Filter</a:t>
            </a:r>
          </a:p>
          <a:p>
            <a:r>
              <a:rPr lang="en-US" dirty="0" smtClean="0"/>
              <a:t>Summarize</a:t>
            </a:r>
          </a:p>
          <a:p>
            <a:r>
              <a:rPr lang="en-US" dirty="0" smtClean="0"/>
              <a:t>Create Crosstabs</a:t>
            </a:r>
          </a:p>
          <a:p>
            <a:r>
              <a:rPr lang="en-US" dirty="0" smtClean="0"/>
              <a:t>Charting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352550"/>
            <a:ext cx="355815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Steps for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Data Exploration</a:t>
            </a:r>
          </a:p>
          <a:p>
            <a:r>
              <a:rPr lang="en-US" sz="3200" dirty="0" smtClean="0"/>
              <a:t>Data Preparation</a:t>
            </a: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Build Models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229600" cy="3280172"/>
          </a:xfrm>
        </p:spPr>
        <p:txBody>
          <a:bodyPr/>
          <a:lstStyle/>
          <a:p>
            <a:r>
              <a:rPr lang="en-US" dirty="0" smtClean="0"/>
              <a:t> This step will fix any issues you found during data exploration  </a:t>
            </a:r>
          </a:p>
          <a:p>
            <a:r>
              <a:rPr lang="en-US" dirty="0" smtClean="0"/>
              <a:t> Fix missing values</a:t>
            </a:r>
          </a:p>
          <a:p>
            <a:r>
              <a:rPr lang="en-US" dirty="0" smtClean="0"/>
              <a:t> Remove bad data</a:t>
            </a:r>
          </a:p>
          <a:p>
            <a:r>
              <a:rPr lang="en-US" dirty="0" smtClean="0"/>
              <a:t> Create new variables</a:t>
            </a:r>
          </a:p>
          <a:p>
            <a:pPr lvl="1"/>
            <a:r>
              <a:rPr lang="en-US" dirty="0" smtClean="0"/>
              <a:t>Add/Subtract/Multiply/Divide multiple variables</a:t>
            </a:r>
          </a:p>
          <a:p>
            <a:pPr lvl="1"/>
            <a:r>
              <a:rPr lang="en-US" dirty="0" smtClean="0"/>
              <a:t>Ratios</a:t>
            </a:r>
          </a:p>
          <a:p>
            <a:pPr lvl="1"/>
            <a:r>
              <a:rPr lang="en-US" dirty="0" smtClean="0"/>
              <a:t>Binning</a:t>
            </a:r>
          </a:p>
          <a:p>
            <a:pPr lvl="1"/>
            <a:r>
              <a:rPr lang="en-US" dirty="0" smtClean="0"/>
              <a:t>Other functions like Square Root or Exponents</a:t>
            </a:r>
          </a:p>
          <a:p>
            <a:r>
              <a:rPr lang="en-US" dirty="0" smtClean="0"/>
              <a:t>Anything else you feel appropriate</a:t>
            </a:r>
          </a:p>
          <a:p>
            <a:pPr lvl="1"/>
            <a:r>
              <a:rPr lang="en-US" dirty="0" smtClean="0"/>
              <a:t>Have fun and experiment.  You can not hurt data.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19150"/>
            <a:ext cx="7886700" cy="213955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Demo – Data Preparation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Excel</a:t>
            </a:r>
          </a:p>
          <a:p>
            <a:r>
              <a:rPr lang="en-US" dirty="0" smtClean="0"/>
              <a:t>Merge data</a:t>
            </a:r>
          </a:p>
          <a:p>
            <a:r>
              <a:rPr lang="en-US" dirty="0" smtClean="0"/>
              <a:t>New Calculations</a:t>
            </a:r>
          </a:p>
          <a:p>
            <a:r>
              <a:rPr lang="en-US" smtClean="0"/>
              <a:t>Fix Missing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Fix Outliers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276350"/>
            <a:ext cx="355815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Steps for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Data Exploration</a:t>
            </a: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Data Preparation</a:t>
            </a:r>
          </a:p>
          <a:p>
            <a:r>
              <a:rPr lang="en-US" sz="3200" dirty="0" smtClean="0"/>
              <a:t>Build Models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Explaining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37072"/>
            <a:ext cx="4648200" cy="3280172"/>
          </a:xfrm>
        </p:spPr>
        <p:txBody>
          <a:bodyPr/>
          <a:lstStyle/>
          <a:p>
            <a:r>
              <a:rPr lang="en-US" sz="2400" dirty="0" smtClean="0"/>
              <a:t>How do you know what you see is valid?</a:t>
            </a:r>
          </a:p>
          <a:p>
            <a:r>
              <a:rPr lang="en-US" sz="2400" dirty="0" smtClean="0"/>
              <a:t>And not due to chance?</a:t>
            </a:r>
          </a:p>
          <a:p>
            <a:r>
              <a:rPr lang="en-US" sz="2400" dirty="0" smtClean="0"/>
              <a:t>Correlation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447800" y="4829568"/>
            <a:ext cx="327660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smtClean="0">
                <a:solidFill>
                  <a:schemeClr val="tx1"/>
                </a:solidFill>
              </a:rPr>
              <a:t>http://musicthatmakesyoudumb.virgil.gr/</a:t>
            </a:r>
            <a:endParaRPr lang="en-US" sz="1200" b="0" dirty="0">
              <a:solidFill>
                <a:schemeClr val="tx1"/>
              </a:solidFill>
            </a:endParaRP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819150"/>
            <a:ext cx="4220666" cy="897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4" y="304800"/>
            <a:ext cx="8346073" cy="323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8001000" cy="3280172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The degree to which two or more attributes or measurements on the same group of elements show a tendency to vary together</a:t>
            </a:r>
          </a:p>
          <a:p>
            <a:r>
              <a:rPr lang="en-US" dirty="0" smtClean="0">
                <a:latin typeface="Calibri" pitchFamily="34" charset="0"/>
              </a:rPr>
              <a:t>Positive when values increase together</a:t>
            </a:r>
          </a:p>
          <a:p>
            <a:r>
              <a:rPr lang="en-US" dirty="0" smtClean="0">
                <a:latin typeface="Calibri" pitchFamily="34" charset="0"/>
              </a:rPr>
              <a:t>Negative when values decrease together</a:t>
            </a:r>
          </a:p>
          <a:p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 descr="http://www.mathsisfun.com/data/images/correlation-level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942" y="3200402"/>
            <a:ext cx="7031281" cy="151538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76800" y="4854961"/>
            <a:ext cx="3920309" cy="288539"/>
          </a:xfrm>
          <a:prstGeom prst="rect">
            <a:avLst/>
          </a:prstGeom>
        </p:spPr>
        <p:txBody>
          <a:bodyPr wrap="none" lIns="68586" tIns="34294" rIns="68586" bIns="34294">
            <a:spAutoFit/>
          </a:bodyPr>
          <a:lstStyle/>
          <a:p>
            <a:pPr algn="l" defTabSz="68586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5F5F5F"/>
                </a:solidFill>
                <a:latin typeface="Calibri"/>
                <a:ea typeface="+mn-ea"/>
                <a:cs typeface="+mn-cs"/>
              </a:rPr>
              <a:t>http://www.mathsisfun.com/data/correlation.html</a:t>
            </a:r>
            <a:endParaRPr lang="en-US" sz="1400" b="0" dirty="0">
              <a:solidFill>
                <a:srgbClr val="5F5F5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077200" cy="74295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can you tell me about this graph?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533400" y="1276350"/>
          <a:ext cx="7945919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170393" y="3428971"/>
            <a:ext cx="685800" cy="2286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68586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5F5F5F"/>
                </a:solidFill>
                <a:latin typeface="Calibri"/>
                <a:ea typeface="+mn-ea"/>
                <a:cs typeface="+mn-cs"/>
              </a:rPr>
              <a:t>Ice Cream consumption/capita</a:t>
            </a:r>
            <a:endParaRPr lang="en-US" sz="1400" b="0" dirty="0">
              <a:solidFill>
                <a:srgbClr val="5F5F5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053" y="4514850"/>
            <a:ext cx="1657782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68586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5F5F5F"/>
                </a:solidFill>
                <a:latin typeface="Calibri"/>
                <a:ea typeface="+mn-ea"/>
                <a:cs typeface="+mn-cs"/>
              </a:rPr>
              <a:t>Drownings</a:t>
            </a:r>
          </a:p>
          <a:p>
            <a:pPr algn="l" defTabSz="685862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srgbClr val="5F5F5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1257300"/>
            <a:ext cx="5410200" cy="4762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 defTabSz="685862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srgbClr val="5F5F5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 flipV="1">
            <a:off x="5867400" y="2457449"/>
            <a:ext cx="2706143" cy="148590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 defTabSz="685862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srgbClr val="5F5F5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075995" y="2546601"/>
            <a:ext cx="3103391" cy="26780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 defTabSz="685862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srgbClr val="5F5F5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2261" y="4514850"/>
            <a:ext cx="3887212" cy="1714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 defTabSz="685862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srgbClr val="5F5F5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someone has to speak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4" y="228600"/>
            <a:ext cx="8346073" cy="666750"/>
          </a:xfrm>
        </p:spPr>
        <p:txBody>
          <a:bodyPr>
            <a:noAutofit/>
          </a:bodyPr>
          <a:lstStyle/>
          <a:p>
            <a:r>
              <a:rPr lang="en-US" sz="2800" dirty="0" smtClean="0"/>
              <a:t>Does Ice Cream Consumption Cause Drowning?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953" y="1143001"/>
            <a:ext cx="7910512" cy="3297237"/>
          </a:xfrm>
        </p:spPr>
        <p:txBody>
          <a:bodyPr/>
          <a:lstStyle/>
          <a:p>
            <a:r>
              <a:rPr lang="en-US" dirty="0" smtClean="0"/>
              <a:t>Obviously not</a:t>
            </a:r>
          </a:p>
          <a:p>
            <a:r>
              <a:rPr lang="en-US" b="1" dirty="0" smtClean="0"/>
              <a:t>Correlation</a:t>
            </a:r>
            <a:r>
              <a:rPr lang="en-US" dirty="0" smtClean="0"/>
              <a:t> does not imply </a:t>
            </a:r>
            <a:r>
              <a:rPr lang="en-US" b="1" dirty="0" smtClean="0"/>
              <a:t>Causation</a:t>
            </a:r>
          </a:p>
          <a:p>
            <a:r>
              <a:rPr lang="en-US" dirty="0" smtClean="0"/>
              <a:t> One may cause the other, but correlation just defines how they vary.</a:t>
            </a:r>
          </a:p>
          <a:p>
            <a:r>
              <a:rPr lang="en-US" dirty="0" smtClean="0"/>
              <a:t> There may be other reasons.  i.e.  Hot temperatures</a:t>
            </a:r>
          </a:p>
          <a:p>
            <a:r>
              <a:rPr lang="en-US" dirty="0" smtClean="0"/>
              <a:t>Be very cautious with Causation</a:t>
            </a:r>
          </a:p>
          <a:p>
            <a:pPr lvl="1"/>
            <a:r>
              <a:rPr lang="en-US" dirty="0" smtClean="0"/>
              <a:t>There are tests to determine causation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638550"/>
            <a:ext cx="3025775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4" y="304800"/>
            <a:ext cx="8346073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How do I know if variables are correlated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6"/>
            <a:ext cx="7994164" cy="3297237"/>
          </a:xfrm>
        </p:spPr>
        <p:txBody>
          <a:bodyPr/>
          <a:lstStyle/>
          <a:p>
            <a:r>
              <a:rPr lang="en-US" dirty="0" smtClean="0"/>
              <a:t>R = Correlation Coefficient</a:t>
            </a:r>
          </a:p>
          <a:p>
            <a:pPr lvl="1"/>
            <a:r>
              <a:rPr lang="en-US" dirty="0" smtClean="0"/>
              <a:t>Values between -1 &amp; 1</a:t>
            </a:r>
          </a:p>
          <a:p>
            <a:pPr lvl="1"/>
            <a:r>
              <a:rPr lang="en-US" dirty="0" smtClean="0"/>
              <a:t>Positive Correlation &gt; 0  - As one variable increases, the other increases</a:t>
            </a:r>
          </a:p>
          <a:p>
            <a:pPr lvl="1"/>
            <a:r>
              <a:rPr lang="en-US" dirty="0" smtClean="0"/>
              <a:t>Perfect Correlation = 1</a:t>
            </a:r>
          </a:p>
          <a:p>
            <a:pPr lvl="1"/>
            <a:r>
              <a:rPr lang="en-US" dirty="0" smtClean="0"/>
              <a:t>Negative Correlation &lt; 0  - As one variable increases, the other decreases</a:t>
            </a:r>
          </a:p>
          <a:p>
            <a:pPr lvl="1"/>
            <a:r>
              <a:rPr lang="en-US" dirty="0" smtClean="0"/>
              <a:t>Perfect Negative Correlation = -1</a:t>
            </a:r>
          </a:p>
          <a:p>
            <a:pPr lvl="1"/>
            <a:r>
              <a:rPr lang="en-US" dirty="0" smtClean="0"/>
              <a:t>0 = No correlation</a:t>
            </a:r>
          </a:p>
          <a:p>
            <a:pPr lvl="1"/>
            <a:r>
              <a:rPr lang="en-US" dirty="0" smtClean="0"/>
              <a:t>Can be shown with a trend line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23" y="742951"/>
            <a:ext cx="8139112" cy="318691"/>
          </a:xfrm>
        </p:spPr>
        <p:txBody>
          <a:bodyPr/>
          <a:lstStyle/>
          <a:p>
            <a:r>
              <a:rPr lang="en-US" dirty="0" smtClean="0"/>
              <a:t>Understanding R and R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4" y="304800"/>
            <a:ext cx="8346073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How do I know if variables are correlated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6"/>
            <a:ext cx="7994164" cy="3297237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Coefficient of Determination</a:t>
            </a:r>
          </a:p>
          <a:p>
            <a:pPr lvl="1"/>
            <a:r>
              <a:rPr lang="en-US" dirty="0" smtClean="0"/>
              <a:t>Tells how likely one variable predicts the other variable</a:t>
            </a:r>
          </a:p>
          <a:p>
            <a:pPr lvl="1"/>
            <a:r>
              <a:rPr lang="en-US" dirty="0" smtClean="0"/>
              <a:t>Values between 0 &amp; 1</a:t>
            </a:r>
          </a:p>
          <a:p>
            <a:pPr lvl="1"/>
            <a:r>
              <a:rPr lang="en-US" i="1" dirty="0" smtClean="0"/>
              <a:t>If R </a:t>
            </a:r>
            <a:r>
              <a:rPr lang="en-US" baseline="30000" dirty="0" smtClean="0"/>
              <a:t>2</a:t>
            </a:r>
            <a:r>
              <a:rPr lang="en-US" dirty="0" smtClean="0"/>
              <a:t> = 0.850,  85% of </a:t>
            </a:r>
            <a:r>
              <a:rPr lang="en-US" b="1" dirty="0" smtClean="0">
                <a:solidFill>
                  <a:schemeClr val="tx2"/>
                </a:solidFill>
              </a:rPr>
              <a:t>the total variation in </a:t>
            </a:r>
            <a:r>
              <a:rPr lang="en-US" b="1" i="1" dirty="0" smtClean="0">
                <a:solidFill>
                  <a:schemeClr val="tx2"/>
                </a:solidFill>
              </a:rPr>
              <a:t>y</a:t>
            </a:r>
            <a:r>
              <a:rPr lang="en-US" b="1" dirty="0" smtClean="0">
                <a:solidFill>
                  <a:schemeClr val="tx2"/>
                </a:solidFill>
              </a:rPr>
              <a:t> can be explained by </a:t>
            </a:r>
            <a:r>
              <a:rPr lang="en-US" dirty="0" smtClean="0"/>
              <a:t>the linear relationship between </a:t>
            </a:r>
            <a:r>
              <a:rPr lang="en-US" i="1" dirty="0" smtClean="0"/>
              <a:t>x </a:t>
            </a:r>
            <a:r>
              <a:rPr lang="en-US" dirty="0" smtClean="0"/>
              <a:t> and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R</a:t>
            </a:r>
            <a:r>
              <a:rPr lang="en-US" baseline="30000" dirty="0" smtClean="0"/>
              <a:t>2  </a:t>
            </a:r>
            <a:r>
              <a:rPr lang="en-US" dirty="0" smtClean="0"/>
              <a:t>is more commonly used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23" y="742951"/>
            <a:ext cx="8139112" cy="318691"/>
          </a:xfrm>
        </p:spPr>
        <p:txBody>
          <a:bodyPr/>
          <a:lstStyle/>
          <a:p>
            <a:r>
              <a:rPr lang="en-US" dirty="0" smtClean="0"/>
              <a:t>Understanding R and R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520865"/>
            <a:ext cx="5286375" cy="162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Variable</a:t>
            </a:r>
          </a:p>
          <a:p>
            <a:pPr lvl="1"/>
            <a:r>
              <a:rPr lang="en-US" dirty="0" smtClean="0"/>
              <a:t>These are the variables that you modify</a:t>
            </a:r>
          </a:p>
          <a:p>
            <a:pPr lvl="1"/>
            <a:r>
              <a:rPr lang="en-US" dirty="0" smtClean="0"/>
              <a:t>In trend equation they are the X values</a:t>
            </a:r>
          </a:p>
          <a:p>
            <a:r>
              <a:rPr lang="en-US" dirty="0" smtClean="0"/>
              <a:t>Dependent Variable</a:t>
            </a:r>
          </a:p>
          <a:p>
            <a:pPr lvl="1"/>
            <a:r>
              <a:rPr lang="en-US" dirty="0" smtClean="0"/>
              <a:t>These values </a:t>
            </a:r>
            <a:r>
              <a:rPr lang="en-US" dirty="0" smtClean="0">
                <a:solidFill>
                  <a:srgbClr val="FF0000"/>
                </a:solidFill>
              </a:rPr>
              <a:t>depend </a:t>
            </a:r>
            <a:r>
              <a:rPr lang="en-US" dirty="0" smtClean="0"/>
              <a:t>on the values of the Independent variables.</a:t>
            </a:r>
          </a:p>
          <a:p>
            <a:pPr lvl="1"/>
            <a:r>
              <a:rPr lang="en-US" dirty="0" smtClean="0"/>
              <a:t>In trend equation they are the Y values</a:t>
            </a:r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322203"/>
            <a:ext cx="2755900" cy="166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324600" y="1885950"/>
            <a:ext cx="22098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smtClean="0">
                <a:solidFill>
                  <a:srgbClr val="FF0000"/>
                </a:solidFill>
              </a:rPr>
              <a:t>y</a:t>
            </a:r>
            <a:r>
              <a:rPr lang="en-US" sz="1600" b="0" dirty="0" smtClean="0">
                <a:solidFill>
                  <a:schemeClr val="tx1"/>
                </a:solidFill>
              </a:rPr>
              <a:t> = 0.0045</a:t>
            </a:r>
            <a:r>
              <a:rPr lang="en-US" sz="1600" b="0" dirty="0" smtClean="0">
                <a:solidFill>
                  <a:srgbClr val="FF0000"/>
                </a:solidFill>
              </a:rPr>
              <a:t>x</a:t>
            </a:r>
            <a:r>
              <a:rPr lang="en-US" sz="1600" b="0" dirty="0" smtClean="0">
                <a:solidFill>
                  <a:schemeClr val="tx1"/>
                </a:solidFill>
              </a:rPr>
              <a:t> + 691.18</a:t>
            </a:r>
          </a:p>
          <a:p>
            <a:pPr algn="l"/>
            <a:endParaRPr lang="en-US" sz="1600" b="0" dirty="0" smtClean="0">
              <a:solidFill>
                <a:schemeClr val="tx1"/>
              </a:solidFill>
            </a:endParaRPr>
          </a:p>
          <a:p>
            <a:pPr algn="l"/>
            <a:r>
              <a:rPr lang="en-US" sz="1600" b="0" dirty="0" smtClean="0">
                <a:solidFill>
                  <a:srgbClr val="FF0000"/>
                </a:solidFill>
              </a:rPr>
              <a:t>y</a:t>
            </a:r>
            <a:r>
              <a:rPr lang="en-US" sz="1600" b="0" dirty="0" smtClean="0">
                <a:solidFill>
                  <a:schemeClr val="tx1"/>
                </a:solidFill>
              </a:rPr>
              <a:t> is Living Area</a:t>
            </a:r>
          </a:p>
          <a:p>
            <a:pPr algn="l"/>
            <a:r>
              <a:rPr lang="en-US" sz="1600" b="0" dirty="0" smtClean="0">
                <a:solidFill>
                  <a:srgbClr val="FF0000"/>
                </a:solidFill>
              </a:rPr>
              <a:t>x</a:t>
            </a:r>
            <a:r>
              <a:rPr lang="en-US" sz="1600" b="0" dirty="0" smtClean="0">
                <a:solidFill>
                  <a:schemeClr val="tx1"/>
                </a:solidFill>
              </a:rPr>
              <a:t> is Sale Price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96200" y="3638550"/>
            <a:ext cx="685800" cy="152400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" name="Curved Connector 13"/>
          <p:cNvCxnSpPr>
            <a:stCxn id="12" idx="0"/>
            <a:endCxn id="11" idx="2"/>
          </p:cNvCxnSpPr>
          <p:nvPr/>
        </p:nvCxnSpPr>
        <p:spPr bwMode="auto">
          <a:xfrm rot="16200000" flipV="1">
            <a:off x="7347365" y="2946815"/>
            <a:ext cx="773871" cy="6096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sp>
        <p:nvSpPr>
          <p:cNvPr id="16" name="Rectangle 15"/>
          <p:cNvSpPr/>
          <p:nvPr/>
        </p:nvSpPr>
        <p:spPr>
          <a:xfrm>
            <a:off x="6553200" y="1200150"/>
            <a:ext cx="22098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smtClean="0">
                <a:solidFill>
                  <a:srgbClr val="FF0000"/>
                </a:solidFill>
              </a:rPr>
              <a:t>Slope       Intercept</a:t>
            </a:r>
            <a:endParaRPr lang="en-US" sz="1600" b="0" dirty="0">
              <a:solidFill>
                <a:schemeClr val="tx1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 bwMode="auto">
          <a:xfrm rot="5400000">
            <a:off x="7658104" y="1695448"/>
            <a:ext cx="457199" cy="7620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18" name="Curved Connector 17"/>
          <p:cNvCxnSpPr/>
          <p:nvPr/>
        </p:nvCxnSpPr>
        <p:spPr bwMode="auto">
          <a:xfrm rot="16200000" flipH="1">
            <a:off x="6743700" y="1619250"/>
            <a:ext cx="457202" cy="762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19150"/>
            <a:ext cx="7886700" cy="213955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Demo – Modeling Data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Excel</a:t>
            </a:r>
          </a:p>
          <a:p>
            <a:r>
              <a:rPr lang="en-US" dirty="0" smtClean="0"/>
              <a:t>Create scatter plot</a:t>
            </a:r>
          </a:p>
          <a:p>
            <a:r>
              <a:rPr lang="en-US" dirty="0" smtClean="0"/>
              <a:t>Show Coefficient of determination</a:t>
            </a:r>
          </a:p>
          <a:p>
            <a:r>
              <a:rPr lang="en-US" dirty="0" smtClean="0"/>
              <a:t>Create a formula to predict a value</a:t>
            </a:r>
            <a:endParaRPr lang="en-US" dirty="0"/>
          </a:p>
        </p:txBody>
      </p:sp>
      <p:sp>
        <p:nvSpPr>
          <p:cNvPr id="6146" name="AutoShape 2" descr="Image result for hands on workshop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200150"/>
            <a:ext cx="355815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the Data Tell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it support your initial question?</a:t>
            </a:r>
          </a:p>
          <a:p>
            <a:pPr lvl="1"/>
            <a:r>
              <a:rPr lang="en-US" dirty="0" smtClean="0"/>
              <a:t>What conclusions can you make?</a:t>
            </a:r>
          </a:p>
          <a:p>
            <a:pPr lvl="1"/>
            <a:r>
              <a:rPr lang="en-US" dirty="0" smtClean="0"/>
              <a:t>Make sure they are fact based</a:t>
            </a:r>
          </a:p>
          <a:p>
            <a:pPr lvl="1"/>
            <a:r>
              <a:rPr lang="en-US" dirty="0" smtClean="0"/>
              <a:t>Check your bias</a:t>
            </a:r>
          </a:p>
          <a:p>
            <a:r>
              <a:rPr lang="en-US" dirty="0" smtClean="0"/>
              <a:t>What is your story?</a:t>
            </a:r>
          </a:p>
          <a:p>
            <a:pPr lvl="1"/>
            <a:r>
              <a:rPr lang="en-US" dirty="0" smtClean="0"/>
              <a:t>Is it compelling?</a:t>
            </a:r>
          </a:p>
          <a:p>
            <a:pPr lvl="2"/>
            <a:r>
              <a:rPr lang="en-US" dirty="0" smtClean="0"/>
              <a:t>Does x influence y?</a:t>
            </a:r>
          </a:p>
          <a:p>
            <a:pPr lvl="1"/>
            <a:r>
              <a:rPr lang="en-US" dirty="0" smtClean="0"/>
              <a:t>Can it support actions to be taken?</a:t>
            </a:r>
          </a:p>
          <a:p>
            <a:pPr lvl="1"/>
            <a:r>
              <a:rPr lang="en-US" dirty="0" smtClean="0"/>
              <a:t>If not, is there still some benefit?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001126" y="0"/>
            <a:ext cx="142875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01126" y="1028700"/>
            <a:ext cx="142875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733550"/>
            <a:ext cx="325993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the Data Tell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recommendations will you make?</a:t>
            </a:r>
          </a:p>
          <a:p>
            <a:pPr lvl="1"/>
            <a:r>
              <a:rPr lang="en-US" dirty="0" smtClean="0"/>
              <a:t>Will you stand behind them?</a:t>
            </a:r>
          </a:p>
          <a:p>
            <a:pPr lvl="1"/>
            <a:r>
              <a:rPr lang="en-US" dirty="0" smtClean="0"/>
              <a:t>If not, why not?</a:t>
            </a:r>
          </a:p>
          <a:p>
            <a:pPr lvl="1"/>
            <a:r>
              <a:rPr lang="en-US" dirty="0" smtClean="0"/>
              <a:t>Can they really be implemented?</a:t>
            </a:r>
          </a:p>
          <a:p>
            <a:pPr lvl="1"/>
            <a:r>
              <a:rPr lang="en-US" dirty="0" smtClean="0"/>
              <a:t>What is the value of implementing the recommendation</a:t>
            </a:r>
          </a:p>
          <a:p>
            <a:r>
              <a:rPr lang="en-US" dirty="0" smtClean="0"/>
              <a:t>What new questions would you ask?</a:t>
            </a:r>
          </a:p>
          <a:p>
            <a:pPr lvl="1"/>
            <a:r>
              <a:rPr lang="en-US" dirty="0" smtClean="0"/>
              <a:t>To clarify your analysis?</a:t>
            </a:r>
          </a:p>
          <a:p>
            <a:pPr lvl="1"/>
            <a:r>
              <a:rPr lang="en-US" dirty="0" smtClean="0"/>
              <a:t>Expand on your analysis</a:t>
            </a:r>
          </a:p>
          <a:p>
            <a:pPr lvl="1"/>
            <a:r>
              <a:rPr lang="en-US" dirty="0" smtClean="0"/>
              <a:t>Can better questions be asked?</a:t>
            </a:r>
          </a:p>
        </p:txBody>
      </p:sp>
      <p:sp>
        <p:nvSpPr>
          <p:cNvPr id="5" name="Rectangle 4"/>
          <p:cNvSpPr/>
          <p:nvPr/>
        </p:nvSpPr>
        <p:spPr>
          <a:xfrm>
            <a:off x="9001126" y="0"/>
            <a:ext cx="142875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01126" y="1028700"/>
            <a:ext cx="142875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123950"/>
            <a:ext cx="2187575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most important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3800" dirty="0" smtClean="0">
                <a:latin typeface="Informal Roman" pitchFamily="66" charset="0"/>
              </a:rPr>
              <a:t>Have Fun</a:t>
            </a:r>
            <a:endParaRPr lang="en-US" sz="13800" dirty="0">
              <a:latin typeface="Informal Roman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581150"/>
            <a:ext cx="7886700" cy="1307307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Always ask questions!!!!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Each team will be assigned a mentor</a:t>
            </a:r>
          </a:p>
          <a:p>
            <a:r>
              <a:rPr lang="en-US" dirty="0" smtClean="0"/>
              <a:t>Can ask questions via email at any time</a:t>
            </a:r>
          </a:p>
          <a:p>
            <a:pPr lvl="1"/>
            <a:r>
              <a:rPr lang="en-US" dirty="0" smtClean="0"/>
              <a:t>Copy everyone on your team</a:t>
            </a:r>
          </a:p>
          <a:p>
            <a:pPr lvl="1"/>
            <a:r>
              <a:rPr lang="en-US" dirty="0" smtClean="0"/>
              <a:t>Copy your teacher</a:t>
            </a:r>
          </a:p>
          <a:p>
            <a:r>
              <a:rPr lang="en-US" dirty="0" smtClean="0"/>
              <a:t>Pitt Science Outreach students</a:t>
            </a:r>
          </a:p>
          <a:p>
            <a:pPr lvl="1"/>
            <a:r>
              <a:rPr lang="en-US" dirty="0" smtClean="0"/>
              <a:t>Send email to all</a:t>
            </a:r>
          </a:p>
          <a:p>
            <a:r>
              <a:rPr lang="en-US" dirty="0" smtClean="0"/>
              <a:t>Have a regular scheduled call with your mentor </a:t>
            </a:r>
          </a:p>
          <a:p>
            <a:pPr lvl="1"/>
            <a:r>
              <a:rPr lang="en-US" dirty="0" smtClean="0"/>
              <a:t>Don’t wait to right before presentations.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47750"/>
            <a:ext cx="7620000" cy="3569494"/>
          </a:xfrm>
        </p:spPr>
        <p:txBody>
          <a:bodyPr/>
          <a:lstStyle/>
          <a:p>
            <a:r>
              <a:rPr lang="en-US" dirty="0" smtClean="0"/>
              <a:t>Introductions – 10 Minutes</a:t>
            </a:r>
          </a:p>
          <a:p>
            <a:r>
              <a:rPr lang="en-US" dirty="0" smtClean="0"/>
              <a:t>Overview/Data exploration Lecture – 35 Minutes</a:t>
            </a:r>
          </a:p>
          <a:p>
            <a:r>
              <a:rPr lang="en-US" dirty="0" smtClean="0"/>
              <a:t>Exploration Hands-on – 30 Minutes</a:t>
            </a:r>
          </a:p>
          <a:p>
            <a:r>
              <a:rPr lang="en-US" dirty="0" smtClean="0"/>
              <a:t>Data Prep Lecture – 20 Minutes</a:t>
            </a:r>
          </a:p>
          <a:p>
            <a:r>
              <a:rPr lang="en-US" dirty="0" smtClean="0"/>
              <a:t>Data Prep Hands-on – 25 Minutes</a:t>
            </a:r>
          </a:p>
          <a:p>
            <a:r>
              <a:rPr lang="en-US" dirty="0" smtClean="0"/>
              <a:t>Data Modeling Lecture – 20 Minutes</a:t>
            </a:r>
          </a:p>
          <a:p>
            <a:r>
              <a:rPr lang="en-US" dirty="0" smtClean="0"/>
              <a:t>Data Modeling – Hand-on – 30 Minutes</a:t>
            </a:r>
          </a:p>
          <a:p>
            <a:r>
              <a:rPr lang="en-US" dirty="0" smtClean="0"/>
              <a:t>Questions/Wrap Up – 10 Minutes</a:t>
            </a:r>
          </a:p>
          <a:p>
            <a:r>
              <a:rPr lang="en-US" dirty="0" smtClean="0"/>
              <a:t>Total 3:00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7680325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Analysis Workshop</a:t>
            </a:r>
            <a:br>
              <a:rPr lang="en-US" dirty="0" smtClean="0"/>
            </a:br>
            <a:r>
              <a:rPr lang="en-US" sz="2700" dirty="0" smtClean="0">
                <a:solidFill>
                  <a:schemeClr val="tx1"/>
                </a:solidFill>
              </a:rPr>
              <a:t>Today’s Goals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Identifying relevant variables</a:t>
            </a:r>
          </a:p>
          <a:p>
            <a:r>
              <a:rPr lang="en-US" sz="2400" dirty="0" smtClean="0"/>
              <a:t>Depicting them graphically</a:t>
            </a:r>
          </a:p>
          <a:p>
            <a:r>
              <a:rPr lang="en-US" sz="2400" dirty="0" smtClean="0"/>
              <a:t>Doing the analysis</a:t>
            </a:r>
          </a:p>
          <a:p>
            <a:r>
              <a:rPr lang="en-US" sz="2400" dirty="0" smtClean="0"/>
              <a:t>Drawing conclusions</a:t>
            </a:r>
          </a:p>
          <a:p>
            <a:r>
              <a:rPr lang="en-US" sz="2400" dirty="0" smtClean="0"/>
              <a:t>Making recommendations</a:t>
            </a:r>
            <a:endParaRPr lang="en-US" sz="2400" dirty="0"/>
          </a:p>
        </p:txBody>
      </p:sp>
      <p:pic>
        <p:nvPicPr>
          <p:cNvPr id="61442" name="Picture 2" descr="Image result for da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809750"/>
            <a:ext cx="2290763" cy="1606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technology will you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7750"/>
            <a:ext cx="7620000" cy="3280172"/>
          </a:xfrm>
        </p:spPr>
        <p:txBody>
          <a:bodyPr/>
          <a:lstStyle/>
          <a:p>
            <a:r>
              <a:rPr lang="en-US" sz="2800" dirty="0" smtClean="0"/>
              <a:t>Lots of tools are available</a:t>
            </a:r>
          </a:p>
          <a:p>
            <a:r>
              <a:rPr lang="en-US" sz="2800" dirty="0" smtClean="0"/>
              <a:t>Keep it simple at the beginning</a:t>
            </a:r>
          </a:p>
          <a:p>
            <a:r>
              <a:rPr lang="en-US" sz="2800" dirty="0" smtClean="0"/>
              <a:t>Use Excel</a:t>
            </a:r>
          </a:p>
          <a:p>
            <a:pPr lvl="1"/>
            <a:r>
              <a:rPr lang="en-US" sz="2800" dirty="0" smtClean="0"/>
              <a:t>Tableau is also available</a:t>
            </a:r>
          </a:p>
          <a:p>
            <a:r>
              <a:rPr lang="en-US" sz="2800" dirty="0" smtClean="0"/>
              <a:t>Many Others</a:t>
            </a:r>
          </a:p>
          <a:p>
            <a:pPr lvl="1"/>
            <a:r>
              <a:rPr lang="en-US" dirty="0" smtClean="0"/>
              <a:t>R, SAS, Cognos, Oracle Business Intelligence, Google Apps, Matlab, Pyhton, Spotfire, QlikView  </a:t>
            </a:r>
            <a:endParaRPr lang="en-US" dirty="0"/>
          </a:p>
        </p:txBody>
      </p:sp>
      <p:pic>
        <p:nvPicPr>
          <p:cNvPr id="6042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2266950"/>
            <a:ext cx="1166812" cy="42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627068"/>
            <a:ext cx="983863" cy="52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2343150"/>
            <a:ext cx="598511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3072111"/>
            <a:ext cx="1427162" cy="20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9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3333750"/>
            <a:ext cx="1254125" cy="29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30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8600" y="3638550"/>
            <a:ext cx="9779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31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96200" y="971550"/>
            <a:ext cx="1019175" cy="4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32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91400" y="4400550"/>
            <a:ext cx="1466850" cy="43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standard repeatable process to guide data analysis.</a:t>
            </a:r>
          </a:p>
          <a:p>
            <a:r>
              <a:rPr lang="en-US" dirty="0" smtClean="0"/>
              <a:t>Used formally and informally</a:t>
            </a:r>
          </a:p>
          <a:p>
            <a:pPr lvl="1"/>
            <a:r>
              <a:rPr lang="en-US" dirty="0" smtClean="0"/>
              <a:t>If you do analysis, you will do these steps.</a:t>
            </a:r>
          </a:p>
          <a:p>
            <a:r>
              <a:rPr lang="en-US" dirty="0" smtClean="0"/>
              <a:t>Used for Big Data or not so Big Data</a:t>
            </a:r>
          </a:p>
          <a:p>
            <a:r>
              <a:rPr lang="en-US" dirty="0" smtClean="0"/>
              <a:t>Becomes second nature as you do more analysis.</a:t>
            </a:r>
          </a:p>
          <a:p>
            <a:r>
              <a:rPr lang="en-US" dirty="0" smtClean="0"/>
              <a:t>Is not about using a cool data analysis tool</a:t>
            </a:r>
          </a:p>
          <a:p>
            <a:pPr lvl="1"/>
            <a:r>
              <a:rPr lang="en-US" dirty="0" smtClean="0"/>
              <a:t>Although they are extremely helpful.</a:t>
            </a:r>
          </a:p>
          <a:p>
            <a:endParaRPr lang="en-US" dirty="0"/>
          </a:p>
        </p:txBody>
      </p:sp>
      <p:pic>
        <p:nvPicPr>
          <p:cNvPr id="51204" name="Picture 4" descr="https://encrypted-tbn0.gstatic.com/images?q=tbn:ANd9GcRbg0uPXHxvz0YUC365POYukW5A4D0N8m2m5m9PUCkhQWyFuC6x08Ox3xO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562350"/>
            <a:ext cx="2555875" cy="1435100"/>
          </a:xfrm>
          <a:prstGeom prst="rect">
            <a:avLst/>
          </a:prstGeom>
          <a:noFill/>
        </p:spPr>
      </p:pic>
      <p:pic>
        <p:nvPicPr>
          <p:cNvPr id="51206" name="Picture 6" descr="Image result for data graph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733550"/>
            <a:ext cx="1693863" cy="1693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7620000" cy="3280172"/>
          </a:xfrm>
        </p:spPr>
        <p:txBody>
          <a:bodyPr/>
          <a:lstStyle/>
          <a:p>
            <a:r>
              <a:rPr lang="en-US" dirty="0" smtClean="0"/>
              <a:t>Define your Problem</a:t>
            </a:r>
          </a:p>
          <a:p>
            <a:r>
              <a:rPr lang="en-US" dirty="0" smtClean="0"/>
              <a:t>Identify Data </a:t>
            </a:r>
          </a:p>
          <a:p>
            <a:r>
              <a:rPr lang="en-US" dirty="0" smtClean="0"/>
              <a:t>Plan your Analysis</a:t>
            </a:r>
          </a:p>
          <a:p>
            <a:pPr lvl="1"/>
            <a:r>
              <a:rPr lang="en-US" dirty="0" smtClean="0"/>
              <a:t>Explore Data</a:t>
            </a:r>
          </a:p>
          <a:p>
            <a:pPr lvl="1"/>
            <a:r>
              <a:rPr lang="en-US" dirty="0" smtClean="0"/>
              <a:t>Prepare Data</a:t>
            </a:r>
          </a:p>
          <a:p>
            <a:pPr lvl="1"/>
            <a:r>
              <a:rPr lang="en-US" dirty="0" smtClean="0"/>
              <a:t>Model Data</a:t>
            </a:r>
          </a:p>
          <a:p>
            <a:r>
              <a:rPr lang="en-US" dirty="0" smtClean="0"/>
              <a:t>Tell A Story</a:t>
            </a:r>
          </a:p>
          <a:p>
            <a:r>
              <a:rPr lang="en-US" dirty="0" smtClean="0"/>
              <a:t>Make Recommendations</a:t>
            </a:r>
          </a:p>
          <a:p>
            <a:r>
              <a:rPr lang="en-US" dirty="0" smtClean="0"/>
              <a:t>Determine What’s Next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 bwMode="auto">
          <a:xfrm>
            <a:off x="3124200" y="1962150"/>
            <a:ext cx="1371600" cy="1600200"/>
          </a:xfrm>
          <a:prstGeom prst="rightBrac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2419350"/>
            <a:ext cx="371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Today’s Focus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0178" name="Picture 2" descr="external image Data-Analytics-Lifecycl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352550"/>
            <a:ext cx="4999361" cy="253129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114800" y="895350"/>
            <a:ext cx="436048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</a:rPr>
              <a:t>In practice it looks like this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6200" y="3790950"/>
            <a:ext cx="4572000" cy="2585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dirty="0" smtClean="0">
                <a:solidFill>
                  <a:schemeClr val="tx1"/>
                </a:solidFill>
              </a:rPr>
              <a:t>https://cyberitgs.wikispaces.com/Sandbox+Yerlan</a:t>
            </a:r>
            <a:endParaRPr lang="en-US" sz="1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Steps for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Data Exploration</a:t>
            </a: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Data Preparation</a:t>
            </a: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Build Models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DW Template">
  <a:themeElements>
    <a:clrScheme name="PDW Template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PDW Template">
      <a:majorFont>
        <a:latin typeface="Arial Black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Arial" panose="020B0604020202020204" pitchFamily="34" charset="0"/>
          </a:defRPr>
        </a:defPPr>
      </a:lstStyle>
    </a:lnDef>
  </a:objectDefaults>
  <a:extraClrSchemeLst>
    <a:extraClrScheme>
      <a:clrScheme name="PDW Template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15370</TotalTime>
  <Words>1224</Words>
  <Application>Microsoft Office PowerPoint</Application>
  <PresentationFormat>On-screen Show (16:9)</PresentationFormat>
  <Paragraphs>260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PDW Template</vt:lpstr>
      <vt:lpstr>Pittsburgh Data Jam 2016-2017</vt:lpstr>
      <vt:lpstr>Introductions</vt:lpstr>
      <vt:lpstr>Who is Here?</vt:lpstr>
      <vt:lpstr>Mentors</vt:lpstr>
      <vt:lpstr>Data Analysis Workshop Today’s Goals</vt:lpstr>
      <vt:lpstr>What technology will you use?</vt:lpstr>
      <vt:lpstr>Data Analysis Process</vt:lpstr>
      <vt:lpstr>The Data Analysis Process</vt:lpstr>
      <vt:lpstr>Basic Steps for Analysis </vt:lpstr>
      <vt:lpstr>Data Exploration Exploratory Data Analysis (EDA)</vt:lpstr>
      <vt:lpstr>Basic Statistics</vt:lpstr>
      <vt:lpstr>Demo - Statistics in Excel</vt:lpstr>
      <vt:lpstr>Graphing Data</vt:lpstr>
      <vt:lpstr>Demo - Graphing in Excel</vt:lpstr>
      <vt:lpstr>Missing Values</vt:lpstr>
      <vt:lpstr>Outliers</vt:lpstr>
      <vt:lpstr>Outliers</vt:lpstr>
      <vt:lpstr>Demo – Missing Values &amp; Outlier Detection in Excel</vt:lpstr>
      <vt:lpstr>One Last Thought on Exploring Data You must be observant </vt:lpstr>
      <vt:lpstr>Leave your assumptions at the door!</vt:lpstr>
      <vt:lpstr>Exploration Exercise</vt:lpstr>
      <vt:lpstr>Basic Steps for Analysis </vt:lpstr>
      <vt:lpstr>Data Preparation</vt:lpstr>
      <vt:lpstr>Demo – Data Preparation</vt:lpstr>
      <vt:lpstr>Preparation Exercise</vt:lpstr>
      <vt:lpstr>Basic Steps for Analysis </vt:lpstr>
      <vt:lpstr>Explaining Insights</vt:lpstr>
      <vt:lpstr>Correlation</vt:lpstr>
      <vt:lpstr>What can you tell me about this graph?</vt:lpstr>
      <vt:lpstr>Does Ice Cream Consumption Cause Drowning?</vt:lpstr>
      <vt:lpstr>How do I know if variables are correlated</vt:lpstr>
      <vt:lpstr>How do I know if variables are correlated</vt:lpstr>
      <vt:lpstr>Some Terminology</vt:lpstr>
      <vt:lpstr>Demo – Modeling Data</vt:lpstr>
      <vt:lpstr>Modeling Exercise</vt:lpstr>
      <vt:lpstr>What did the Data Tell You</vt:lpstr>
      <vt:lpstr>What did the Data Tell You</vt:lpstr>
      <vt:lpstr>And the most important Item</vt:lpstr>
      <vt:lpstr>Questions?</vt:lpstr>
      <vt:lpstr>Timing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Genius Grant Project</dc:title>
  <dc:creator>Saman Haqqi</dc:creator>
  <cp:lastModifiedBy>BMACDONA</cp:lastModifiedBy>
  <cp:revision>280</cp:revision>
  <dcterms:created xsi:type="dcterms:W3CDTF">2013-06-20T16:00:08Z</dcterms:created>
  <dcterms:modified xsi:type="dcterms:W3CDTF">2016-10-27T13:41:54Z</dcterms:modified>
</cp:coreProperties>
</file>