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6" r:id="rId7"/>
    <p:sldId id="261" r:id="rId8"/>
    <p:sldId id="263" r:id="rId9"/>
    <p:sldId id="264" r:id="rId10"/>
    <p:sldId id="262" r:id="rId11"/>
    <p:sldId id="278" r:id="rId12"/>
    <p:sldId id="265" r:id="rId13"/>
    <p:sldId id="266" r:id="rId14"/>
    <p:sldId id="267" r:id="rId15"/>
    <p:sldId id="279" r:id="rId16"/>
    <p:sldId id="280" r:id="rId17"/>
    <p:sldId id="281" r:id="rId18"/>
    <p:sldId id="277" r:id="rId19"/>
    <p:sldId id="282" r:id="rId20"/>
    <p:sldId id="283" r:id="rId21"/>
    <p:sldId id="285" r:id="rId22"/>
    <p:sldId id="284"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6" d="100"/>
          <a:sy n="86" d="100"/>
        </p:scale>
        <p:origin x="-128" y="-106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1/30/17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HTML/Inline_element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oper.mozilla.org/en-US/docs/Web/HTML/Block-level_elemen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ref/css_initial.asp" TargetMode="External"/><Relationship Id="rId3" Type="http://schemas.openxmlformats.org/officeDocument/2006/relationships/hyperlink" Target="http://www.w3schools.com/cssref/css_inheri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ianmacmillan.com/il/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mashingmagazine.com/2009/06/fixed-vs-fluid-vs-elastic-layout-whats-the-right-one-for-you/%23pros" TargetMode="External"/><Relationship Id="rId3" Type="http://schemas.openxmlformats.org/officeDocument/2006/relationships/hyperlink" Target="http://www.smashingmagazine.com/2009/06/fixed-vs-fluid-vs-elastic-layout-whats-the-right-one-for-you/%23c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API/Document_Object_Model" TargetMode="Externa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a:t>
            </a:r>
            <a:endParaRPr lang="en-US" dirty="0"/>
          </a:p>
        </p:txBody>
      </p:sp>
      <p:sp>
        <p:nvSpPr>
          <p:cNvPr id="3" name="Subtitle 2"/>
          <p:cNvSpPr>
            <a:spLocks noGrp="1"/>
          </p:cNvSpPr>
          <p:nvPr>
            <p:ph type="subTitle" idx="1"/>
          </p:nvPr>
        </p:nvSpPr>
        <p:spPr/>
        <p:txBody>
          <a:bodyPr/>
          <a:lstStyle/>
          <a:p>
            <a:r>
              <a:rPr lang="en-US" dirty="0" smtClean="0"/>
              <a:t>By Brian MacMillan  version 2017-01-29</a:t>
            </a:r>
            <a:endParaRPr lang="en-US" dirty="0"/>
          </a:p>
        </p:txBody>
      </p:sp>
    </p:spTree>
    <p:extLst>
      <p:ext uri="{BB962C8B-B14F-4D97-AF65-F5344CB8AC3E}">
        <p14:creationId xmlns:p14="http://schemas.microsoft.com/office/powerpoint/2010/main" val="38804436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css</a:t>
            </a:r>
            <a:r>
              <a:rPr lang="en-US" dirty="0" smtClean="0"/>
              <a:t> handle conflicts?</a:t>
            </a:r>
            <a:endParaRPr lang="en-US" dirty="0"/>
          </a:p>
        </p:txBody>
      </p:sp>
      <p:sp>
        <p:nvSpPr>
          <p:cNvPr id="3" name="Content Placeholder 2"/>
          <p:cNvSpPr>
            <a:spLocks noGrp="1"/>
          </p:cNvSpPr>
          <p:nvPr>
            <p:ph idx="1"/>
          </p:nvPr>
        </p:nvSpPr>
        <p:spPr>
          <a:xfrm>
            <a:off x="581192" y="2168139"/>
            <a:ext cx="11029615" cy="3678303"/>
          </a:xfrm>
        </p:spPr>
        <p:txBody>
          <a:bodyPr/>
          <a:lstStyle/>
          <a:p>
            <a:pPr marL="0" indent="0">
              <a:buNone/>
            </a:pPr>
            <a:r>
              <a:rPr lang="en-US" dirty="0"/>
              <a:t>body {</a:t>
            </a:r>
            <a:r>
              <a:rPr lang="en-US" dirty="0" err="1"/>
              <a:t>color:red</a:t>
            </a:r>
            <a:r>
              <a:rPr lang="en-US" dirty="0"/>
              <a:t>;}</a:t>
            </a:r>
          </a:p>
          <a:p>
            <a:pPr marL="0" indent="0">
              <a:buNone/>
            </a:pPr>
            <a:r>
              <a:rPr lang="en-US" dirty="0"/>
              <a:t>.body-text{font-family:serif;font-size:12pt;} </a:t>
            </a:r>
          </a:p>
          <a:p>
            <a:pPr marL="0" indent="0">
              <a:buNone/>
            </a:pPr>
            <a:r>
              <a:rPr lang="en-US" dirty="0"/>
              <a:t>p{</a:t>
            </a:r>
            <a:r>
              <a:rPr lang="en-US" dirty="0" err="1"/>
              <a:t>font-family:serif;font-weight:bold</a:t>
            </a:r>
            <a:r>
              <a:rPr lang="en-US" dirty="0"/>
              <a:t>}</a:t>
            </a:r>
          </a:p>
          <a:p>
            <a:pPr marL="0" indent="0">
              <a:buNone/>
            </a:pPr>
            <a:r>
              <a:rPr lang="en-US" dirty="0"/>
              <a:t>#first-paragraph{font-family:sans-serif;font-size:20pt;font-weight:normal;}</a:t>
            </a:r>
            <a:r>
              <a:rPr lang="en-US" dirty="0" err="1" smtClean="0"/>
              <a:t>dy</a:t>
            </a:r>
            <a:endParaRPr lang="en-US" dirty="0"/>
          </a:p>
          <a:p>
            <a:pPr marL="0" indent="0">
              <a:buNone/>
            </a:pPr>
            <a:r>
              <a:rPr lang="en-US" dirty="0"/>
              <a:t>body  div {background-color: salmon;}</a:t>
            </a:r>
          </a:p>
          <a:p>
            <a:pPr marL="0" indent="0">
              <a:buNone/>
            </a:pPr>
            <a:r>
              <a:rPr lang="en-US" dirty="0"/>
              <a:t>body &gt; div {background-color: yellow;}</a:t>
            </a:r>
          </a:p>
        </p:txBody>
      </p:sp>
    </p:spTree>
    <p:extLst>
      <p:ext uri="{BB962C8B-B14F-4D97-AF65-F5344CB8AC3E}">
        <p14:creationId xmlns:p14="http://schemas.microsoft.com/office/powerpoint/2010/main" val="40016525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Why is the text All RED</a:t>
            </a:r>
            <a:endParaRPr lang="en-US" dirty="0"/>
          </a:p>
        </p:txBody>
      </p:sp>
      <p:sp>
        <p:nvSpPr>
          <p:cNvPr id="3" name="Content Placeholder 2"/>
          <p:cNvSpPr>
            <a:spLocks noGrp="1"/>
          </p:cNvSpPr>
          <p:nvPr>
            <p:ph idx="1"/>
          </p:nvPr>
        </p:nvSpPr>
        <p:spPr>
          <a:xfrm>
            <a:off x="581192" y="2180497"/>
            <a:ext cx="11029615" cy="1832704"/>
          </a:xfrm>
        </p:spPr>
        <p:txBody>
          <a:bodyPr>
            <a:noAutofit/>
          </a:bodyPr>
          <a:lstStyle/>
          <a:p>
            <a:r>
              <a:rPr lang="en-US" sz="2800" dirty="0" smtClean="0"/>
              <a:t>Many attributes of parent elements, for example color and alignment, are inherited by children. Setting the color of the body element to red causes all elements contained by &lt;body&gt; to become red.</a:t>
            </a:r>
          </a:p>
          <a:p>
            <a:pPr marL="0" indent="0">
              <a:buNone/>
            </a:pPr>
            <a:r>
              <a:rPr lang="en-US" sz="2800" dirty="0" smtClean="0"/>
              <a:t>		Body{color: red}</a:t>
            </a:r>
            <a:endParaRPr lang="en-US" sz="2800" dirty="0"/>
          </a:p>
        </p:txBody>
      </p:sp>
    </p:spTree>
    <p:extLst>
      <p:ext uri="{BB962C8B-B14F-4D97-AF65-F5344CB8AC3E}">
        <p14:creationId xmlns:p14="http://schemas.microsoft.com/office/powerpoint/2010/main" val="23320072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children</a:t>
            </a:r>
            <a:endParaRPr lang="en-US" dirty="0"/>
          </a:p>
        </p:txBody>
      </p:sp>
      <p:sp>
        <p:nvSpPr>
          <p:cNvPr id="3" name="Content Placeholder 2"/>
          <p:cNvSpPr>
            <a:spLocks noGrp="1"/>
          </p:cNvSpPr>
          <p:nvPr>
            <p:ph idx="1"/>
          </p:nvPr>
        </p:nvSpPr>
        <p:spPr>
          <a:xfrm>
            <a:off x="581192" y="2180497"/>
            <a:ext cx="11029615" cy="1086960"/>
          </a:xfrm>
        </p:spPr>
        <p:txBody>
          <a:bodyPr/>
          <a:lstStyle/>
          <a:p>
            <a:pPr marL="0" indent="0">
              <a:buNone/>
            </a:pPr>
            <a:r>
              <a:rPr lang="en-US" dirty="0" smtClean="0"/>
              <a:t>Attributes of parent elements are often, not always, inherited by children.</a:t>
            </a:r>
          </a:p>
          <a:p>
            <a:pPr marL="0" indent="0">
              <a:buNone/>
            </a:pPr>
            <a:endParaRPr lang="en-US" dirty="0"/>
          </a:p>
        </p:txBody>
      </p:sp>
    </p:spTree>
    <p:extLst>
      <p:ext uri="{BB962C8B-B14F-4D97-AF65-F5344CB8AC3E}">
        <p14:creationId xmlns:p14="http://schemas.microsoft.com/office/powerpoint/2010/main" val="12541758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immediate children</a:t>
            </a:r>
            <a:endParaRPr lang="en-US" dirty="0"/>
          </a:p>
        </p:txBody>
      </p:sp>
      <p:sp>
        <p:nvSpPr>
          <p:cNvPr id="3" name="Content Placeholder 2"/>
          <p:cNvSpPr>
            <a:spLocks noGrp="1"/>
          </p:cNvSpPr>
          <p:nvPr>
            <p:ph idx="1"/>
          </p:nvPr>
        </p:nvSpPr>
        <p:spPr/>
        <p:txBody>
          <a:bodyPr>
            <a:normAutofit/>
          </a:bodyPr>
          <a:lstStyle/>
          <a:p>
            <a:r>
              <a:rPr lang="en-US" sz="2000" dirty="0" smtClean="0"/>
              <a:t>To select the immediate children of an element use the &gt; operator. The following example will select the li children of </a:t>
            </a:r>
            <a:r>
              <a:rPr lang="en-US" sz="2000" dirty="0" err="1" smtClean="0"/>
              <a:t>ul</a:t>
            </a:r>
            <a:r>
              <a:rPr lang="en-US" sz="2000" dirty="0" smtClean="0"/>
              <a:t>. It will not select grandchildren. This is very important when you have many layers of nested elements.</a:t>
            </a:r>
          </a:p>
          <a:p>
            <a:pPr marL="324000" lvl="1" indent="0">
              <a:buNone/>
            </a:pPr>
            <a:r>
              <a:rPr lang="en-US" sz="2000" dirty="0" smtClean="0"/>
              <a:t>		</a:t>
            </a:r>
            <a:r>
              <a:rPr lang="en-US" sz="2000" dirty="0" err="1" smtClean="0"/>
              <a:t>ui</a:t>
            </a:r>
            <a:r>
              <a:rPr lang="en-US" sz="2000" dirty="0" smtClean="0"/>
              <a:t> &gt; li</a:t>
            </a:r>
          </a:p>
          <a:p>
            <a:pPr marL="324000" lvl="1" indent="0">
              <a:buNone/>
            </a:pPr>
            <a:endParaRPr lang="en-US" sz="2000" dirty="0"/>
          </a:p>
          <a:p>
            <a:pPr marL="324000" lvl="1" indent="0">
              <a:buNone/>
            </a:pPr>
            <a:endParaRPr lang="en-US" sz="2000" dirty="0" smtClean="0"/>
          </a:p>
          <a:p>
            <a:pPr marL="324000" lvl="1" indent="0">
              <a:buNone/>
            </a:pPr>
            <a:endParaRPr lang="en-US" sz="2000" dirty="0"/>
          </a:p>
          <a:p>
            <a:pPr marL="324000" lvl="1" indent="0">
              <a:buNone/>
            </a:pPr>
            <a:endParaRPr lang="en-US" sz="2000" dirty="0"/>
          </a:p>
        </p:txBody>
      </p:sp>
    </p:spTree>
    <p:extLst>
      <p:ext uri="{BB962C8B-B14F-4D97-AF65-F5344CB8AC3E}">
        <p14:creationId xmlns:p14="http://schemas.microsoft.com/office/powerpoint/2010/main" val="40216401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resolution of conflicts</a:t>
            </a:r>
            <a:endParaRPr lang="en-US" dirty="0"/>
          </a:p>
        </p:txBody>
      </p:sp>
      <p:sp>
        <p:nvSpPr>
          <p:cNvPr id="3" name="Content Placeholder 2"/>
          <p:cNvSpPr>
            <a:spLocks noGrp="1"/>
          </p:cNvSpPr>
          <p:nvPr>
            <p:ph idx="1"/>
          </p:nvPr>
        </p:nvSpPr>
        <p:spPr/>
        <p:txBody>
          <a:bodyPr/>
          <a:lstStyle/>
          <a:p>
            <a:r>
              <a:rPr lang="en-US" sz="2000" dirty="0" smtClean="0"/>
              <a:t>General to specific</a:t>
            </a:r>
          </a:p>
          <a:p>
            <a:pPr lvl="1"/>
            <a:r>
              <a:rPr lang="en-US" sz="2000" dirty="0" smtClean="0"/>
              <a:t>Elements are most general</a:t>
            </a:r>
          </a:p>
          <a:p>
            <a:pPr lvl="1"/>
            <a:r>
              <a:rPr lang="en-US" sz="2000" dirty="0" smtClean="0"/>
              <a:t>Classes are the next most detailed</a:t>
            </a:r>
          </a:p>
          <a:p>
            <a:pPr lvl="1"/>
            <a:r>
              <a:rPr lang="en-US" sz="2000" dirty="0" smtClean="0"/>
              <a:t>Ids are the most </a:t>
            </a:r>
            <a:r>
              <a:rPr lang="en-US" sz="2000" dirty="0" err="1" smtClean="0"/>
              <a:t>specifc</a:t>
            </a:r>
            <a:endParaRPr lang="en-US" sz="2000" dirty="0" smtClean="0"/>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21249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Block, Inline, None</a:t>
            </a:r>
            <a:endParaRPr lang="en-US" dirty="0"/>
          </a:p>
        </p:txBody>
      </p:sp>
      <p:sp>
        <p:nvSpPr>
          <p:cNvPr id="3" name="Content Placeholder 2"/>
          <p:cNvSpPr>
            <a:spLocks noGrp="1"/>
          </p:cNvSpPr>
          <p:nvPr>
            <p:ph idx="1"/>
          </p:nvPr>
        </p:nvSpPr>
        <p:spPr>
          <a:xfrm>
            <a:off x="581192" y="2180496"/>
            <a:ext cx="8977335" cy="3678303"/>
          </a:xfrm>
        </p:spPr>
        <p:txBody>
          <a:bodyPr/>
          <a:lstStyle/>
          <a:p>
            <a:r>
              <a:rPr lang="en-US" sz="2000" dirty="0" smtClean="0"/>
              <a:t>Block elements have a line feed before and after, inline elements do not.  </a:t>
            </a:r>
          </a:p>
          <a:p>
            <a:r>
              <a:rPr lang="en-US" sz="2000" dirty="0" smtClean="0"/>
              <a:t>Block elements have a height property</a:t>
            </a:r>
          </a:p>
          <a:p>
            <a:r>
              <a:rPr lang="en-US" sz="2000" dirty="0" smtClean="0"/>
              <a:t>Inline elements have a line-height property, they do not have a width property</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31303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lstStyle/>
          <a:p>
            <a:r>
              <a:rPr lang="en-US" sz="2800" dirty="0"/>
              <a:t>&lt;</a:t>
            </a:r>
            <a:r>
              <a:rPr lang="en-US" sz="2800" dirty="0" err="1"/>
              <a:t>abbr</a:t>
            </a:r>
            <a:r>
              <a:rPr lang="en-US" sz="2800" dirty="0" smtClean="0"/>
              <a:t>&gt;,</a:t>
            </a:r>
            <a:r>
              <a:rPr lang="en-US" sz="2800" dirty="0"/>
              <a:t> &lt;</a:t>
            </a:r>
            <a:r>
              <a:rPr lang="en-US" sz="2800" dirty="0" smtClean="0"/>
              <a:t>acronym&gt;,&lt;</a:t>
            </a:r>
            <a:r>
              <a:rPr lang="en-US" sz="2800" dirty="0"/>
              <a:t>b&gt;, &lt;big&gt;, &lt;button</a:t>
            </a:r>
            <a:r>
              <a:rPr lang="en-US" sz="2800" dirty="0" smtClean="0"/>
              <a:t>&gt; &lt;</a:t>
            </a:r>
            <a:r>
              <a:rPr lang="en-US" sz="2800" dirty="0" err="1"/>
              <a:t>i</a:t>
            </a:r>
            <a:r>
              <a:rPr lang="en-US" sz="2800" dirty="0"/>
              <a:t>&gt;, </a:t>
            </a:r>
            <a:r>
              <a:rPr lang="en-US" sz="2800" dirty="0" smtClean="0"/>
              <a:t>&lt;</a:t>
            </a:r>
            <a:r>
              <a:rPr lang="en-US" sz="2800" dirty="0" err="1"/>
              <a:t>tt</a:t>
            </a:r>
            <a:r>
              <a:rPr lang="en-US" sz="2800" dirty="0" smtClean="0"/>
              <a:t>&gt;,&lt;</a:t>
            </a:r>
            <a:r>
              <a:rPr lang="en-US" sz="2800" dirty="0"/>
              <a:t>cite&gt;,&lt;code</a:t>
            </a:r>
            <a:r>
              <a:rPr lang="en-US" sz="2800" dirty="0" smtClean="0"/>
              <a:t>&gt;, </a:t>
            </a:r>
            <a:r>
              <a:rPr lang="en-US" sz="2800" dirty="0"/>
              <a:t>&lt;input&gt;, &lt;label&gt;, </a:t>
            </a:r>
            <a:r>
              <a:rPr lang="en-US" sz="2800" dirty="0" smtClean="0"/>
              <a:t>&lt;</a:t>
            </a:r>
            <a:r>
              <a:rPr lang="en-US" sz="2800" dirty="0"/>
              <a:t>script</a:t>
            </a:r>
            <a:r>
              <a:rPr lang="en-US" sz="2800" dirty="0" smtClean="0"/>
              <a:t>&gt;,</a:t>
            </a:r>
            <a:r>
              <a:rPr lang="en-US" sz="2800" dirty="0"/>
              <a:t> &lt;select&gt;, &lt;small&gt;,</a:t>
            </a:r>
            <a:r>
              <a:rPr lang="en-US" sz="2800" dirty="0" smtClean="0"/>
              <a:t>&lt;</a:t>
            </a:r>
            <a:r>
              <a:rPr lang="en-US" sz="2800" dirty="0"/>
              <a:t>span&gt;,&lt;sub&gt;,&lt;sup&gt;&lt;</a:t>
            </a:r>
            <a:r>
              <a:rPr lang="en-US" sz="2800" dirty="0" err="1"/>
              <a:t>textarea</a:t>
            </a:r>
            <a:r>
              <a:rPr lang="en-US" sz="2800" dirty="0"/>
              <a:t>&gt;</a:t>
            </a:r>
          </a:p>
          <a:p>
            <a:pPr marL="630000" lvl="2" indent="0">
              <a:buNone/>
            </a:pPr>
            <a:endParaRPr lang="en-US" sz="2800" dirty="0"/>
          </a:p>
          <a:p>
            <a:pPr marL="630000" lvl="2" indent="0">
              <a:buNone/>
            </a:pPr>
            <a:r>
              <a:rPr lang="en-US" sz="2800" dirty="0" smtClean="0"/>
              <a:t>See </a:t>
            </a:r>
            <a:r>
              <a:rPr lang="en-US" sz="2400" dirty="0" smtClean="0">
                <a:hlinkClick r:id="rId2"/>
              </a:rPr>
              <a:t>https</a:t>
            </a:r>
            <a:r>
              <a:rPr lang="en-US" sz="2400" dirty="0">
                <a:hlinkClick r:id="rId2"/>
              </a:rPr>
              <a:t>://</a:t>
            </a:r>
            <a:r>
              <a:rPr lang="en-US" sz="2400" dirty="0" smtClean="0">
                <a:hlinkClick r:id="rId2"/>
              </a:rPr>
              <a:t>developer.mozilla.org/en-US/docs/Web/HTML/Inline_elemente</a:t>
            </a:r>
            <a:r>
              <a:rPr lang="en-US" sz="2400" dirty="0" smtClean="0"/>
              <a:t> for details.</a:t>
            </a:r>
            <a:endParaRPr lang="en-US" sz="2400" dirty="0"/>
          </a:p>
          <a:p>
            <a:endParaRPr lang="en-US" dirty="0"/>
          </a:p>
        </p:txBody>
      </p:sp>
    </p:spTree>
    <p:extLst>
      <p:ext uri="{BB962C8B-B14F-4D97-AF65-F5344CB8AC3E}">
        <p14:creationId xmlns:p14="http://schemas.microsoft.com/office/powerpoint/2010/main" val="22931765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idx="1"/>
          </p:nvPr>
        </p:nvSpPr>
        <p:spPr>
          <a:xfrm>
            <a:off x="581192" y="2180496"/>
            <a:ext cx="11029615" cy="4403184"/>
          </a:xfrm>
        </p:spPr>
        <p:txBody>
          <a:bodyPr/>
          <a:lstStyle/>
          <a:p>
            <a:r>
              <a:rPr lang="en-US" sz="2400" dirty="0"/>
              <a:t>&lt;p&gt;,&lt;h1&gt;,&lt;h2&gt;, &lt;h3&gt;, &lt;h4&gt;, &lt;h5&gt;, &lt;h6&gt;, &lt;</a:t>
            </a:r>
            <a:r>
              <a:rPr lang="en-US" sz="2400" dirty="0" err="1"/>
              <a:t>ul</a:t>
            </a:r>
            <a:r>
              <a:rPr lang="en-US" sz="2400" dirty="0"/>
              <a:t>&gt;, &lt;</a:t>
            </a:r>
            <a:r>
              <a:rPr lang="en-US" sz="2400" dirty="0" err="1"/>
              <a:t>ol</a:t>
            </a:r>
            <a:r>
              <a:rPr lang="en-US" sz="2400" dirty="0"/>
              <a:t>&gt;, &lt;dl&gt;, &lt;pre&gt;, &lt;</a:t>
            </a:r>
            <a:r>
              <a:rPr lang="en-US" sz="2400" dirty="0" err="1"/>
              <a:t>hr</a:t>
            </a:r>
            <a:r>
              <a:rPr lang="en-US" sz="2400" dirty="0"/>
              <a:t>&gt;, </a:t>
            </a:r>
            <a:r>
              <a:rPr lang="en-US" sz="2400" dirty="0" smtClean="0"/>
              <a:t>and </a:t>
            </a:r>
            <a:r>
              <a:rPr lang="en-US" sz="2400" dirty="0"/>
              <a:t>&lt;address&gt;,&lt;article&gt;,&lt;aside&gt;,&lt;</a:t>
            </a:r>
            <a:r>
              <a:rPr lang="en-US" sz="2400" dirty="0" err="1"/>
              <a:t>blockquote</a:t>
            </a:r>
            <a:r>
              <a:rPr lang="en-US" sz="2400" dirty="0"/>
              <a:t>&gt;&lt;canvas&gt;,&lt;</a:t>
            </a:r>
            <a:r>
              <a:rPr lang="en-US" sz="2400" dirty="0" err="1"/>
              <a:t>dd</a:t>
            </a:r>
            <a:r>
              <a:rPr lang="en-US" sz="2400" dirty="0" smtClean="0"/>
              <a:t>&gt;,&lt;</a:t>
            </a:r>
            <a:r>
              <a:rPr lang="en-US" sz="2400" dirty="0"/>
              <a:t>div</a:t>
            </a:r>
            <a:r>
              <a:rPr lang="en-US" sz="2400" dirty="0" smtClean="0"/>
              <a:t>&gt;,&lt;</a:t>
            </a:r>
            <a:r>
              <a:rPr lang="en-US" sz="2400" dirty="0"/>
              <a:t>dl</a:t>
            </a:r>
            <a:r>
              <a:rPr lang="en-US" sz="2400" dirty="0" smtClean="0"/>
              <a:t>&gt;,&lt;</a:t>
            </a:r>
            <a:r>
              <a:rPr lang="en-US" sz="2400" dirty="0"/>
              <a:t>figure&gt;, &lt;</a:t>
            </a:r>
            <a:r>
              <a:rPr lang="en-US" sz="2400" dirty="0" err="1"/>
              <a:t>figcaption</a:t>
            </a:r>
            <a:r>
              <a:rPr lang="en-US" sz="2400" dirty="0"/>
              <a:t>&gt;,&lt;</a:t>
            </a:r>
            <a:r>
              <a:rPr lang="en-US" sz="2400" dirty="0" err="1"/>
              <a:t>fieldset</a:t>
            </a:r>
            <a:r>
              <a:rPr lang="en-US" sz="2400" dirty="0" smtClean="0"/>
              <a:t>&gt;,&lt;</a:t>
            </a:r>
            <a:r>
              <a:rPr lang="en-US" sz="2400" dirty="0"/>
              <a:t>footer&gt;,&lt;form</a:t>
            </a:r>
            <a:r>
              <a:rPr lang="en-US" sz="2400" dirty="0" smtClean="0"/>
              <a:t>&gt;,&lt;</a:t>
            </a:r>
            <a:r>
              <a:rPr lang="en-US" sz="2400" dirty="0"/>
              <a:t>header</a:t>
            </a:r>
            <a:r>
              <a:rPr lang="en-US" sz="2400" dirty="0" smtClean="0"/>
              <a:t>&gt;,&lt;</a:t>
            </a:r>
            <a:r>
              <a:rPr lang="en-US" sz="2400" dirty="0" err="1"/>
              <a:t>hgroup</a:t>
            </a:r>
            <a:r>
              <a:rPr lang="en-US" sz="2400" dirty="0" smtClean="0"/>
              <a:t>&gt;,&lt;</a:t>
            </a:r>
            <a:r>
              <a:rPr lang="en-US" sz="2400" dirty="0" err="1"/>
              <a:t>hr</a:t>
            </a:r>
            <a:r>
              <a:rPr lang="en-US" sz="2400" dirty="0"/>
              <a:t>&gt;, &lt;,</a:t>
            </a:r>
            <a:r>
              <a:rPr lang="en-US" sz="2400" dirty="0" err="1"/>
              <a:t>nav</a:t>
            </a:r>
            <a:r>
              <a:rPr lang="en-US" sz="2400" dirty="0"/>
              <a:t>&gt; &lt;</a:t>
            </a:r>
            <a:r>
              <a:rPr lang="en-US" sz="2400" dirty="0" err="1"/>
              <a:t>noscript</a:t>
            </a:r>
            <a:r>
              <a:rPr lang="en-US" sz="2400" dirty="0"/>
              <a:t>&gt;,&lt;</a:t>
            </a:r>
            <a:r>
              <a:rPr lang="en-US" sz="2400" dirty="0" err="1"/>
              <a:t>ol</a:t>
            </a:r>
            <a:r>
              <a:rPr lang="en-US" sz="2400" dirty="0"/>
              <a:t>&gt;,&lt;output&gt;,&lt;pre&gt;,&lt;section&gt;&lt;table&gt;,&lt;</a:t>
            </a:r>
            <a:r>
              <a:rPr lang="en-US" sz="2400" dirty="0" err="1"/>
              <a:t>tfoot</a:t>
            </a:r>
            <a:r>
              <a:rPr lang="en-US" sz="2400" dirty="0"/>
              <a:t>&gt;&lt;video</a:t>
            </a:r>
            <a:r>
              <a:rPr lang="en-US" sz="2400" dirty="0" smtClean="0"/>
              <a:t>&gt;, </a:t>
            </a:r>
          </a:p>
          <a:p>
            <a:pPr marL="0" indent="0">
              <a:buNone/>
            </a:pPr>
            <a:endParaRPr lang="en-US" sz="2400" dirty="0">
              <a:hlinkClick r:id="rId2"/>
            </a:endParaRPr>
          </a:p>
          <a:p>
            <a:pPr marL="0" indent="0">
              <a:buNone/>
            </a:pPr>
            <a:endParaRPr lang="en-US" sz="2400" dirty="0" smtClean="0">
              <a:hlinkClick r:id="rId2"/>
            </a:endParaRPr>
          </a:p>
          <a:p>
            <a:pPr marL="0" indent="0">
              <a:buNone/>
            </a:pPr>
            <a:r>
              <a:rPr lang="en-US" sz="2400" dirty="0" smtClean="0">
                <a:hlinkClick r:id="rId2"/>
              </a:rPr>
              <a:t>See </a:t>
            </a:r>
            <a:r>
              <a:rPr lang="en-US" sz="2200" dirty="0" smtClean="0">
                <a:hlinkClick r:id="rId2"/>
              </a:rPr>
              <a:t>https</a:t>
            </a:r>
            <a:r>
              <a:rPr lang="en-US" sz="2200" dirty="0">
                <a:hlinkClick r:id="rId2"/>
              </a:rPr>
              <a:t>://</a:t>
            </a:r>
            <a:r>
              <a:rPr lang="en-US" sz="2200" dirty="0" smtClean="0">
                <a:hlinkClick r:id="rId2"/>
              </a:rPr>
              <a:t>devoper.mozilla.org/en-US/docs/Web/HTML/Block-level_elements</a:t>
            </a:r>
            <a:endParaRPr lang="en-US" sz="2200" dirty="0" smtClean="0"/>
          </a:p>
          <a:p>
            <a:endParaRPr lang="en-US" dirty="0"/>
          </a:p>
        </p:txBody>
      </p:sp>
    </p:spTree>
    <p:extLst>
      <p:ext uri="{BB962C8B-B14F-4D97-AF65-F5344CB8AC3E}">
        <p14:creationId xmlns:p14="http://schemas.microsoft.com/office/powerpoint/2010/main" val="28723519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304337"/>
              </p:ext>
            </p:extLst>
          </p:nvPr>
        </p:nvGraphicFramePr>
        <p:xfrm>
          <a:off x="581192" y="2217801"/>
          <a:ext cx="9977080" cy="3770663"/>
        </p:xfrm>
        <a:graphic>
          <a:graphicData uri="http://schemas.openxmlformats.org/drawingml/2006/table">
            <a:tbl>
              <a:tblPr/>
              <a:tblGrid>
                <a:gridCol w="2320504"/>
                <a:gridCol w="6525798"/>
                <a:gridCol w="1130778"/>
              </a:tblGrid>
              <a:tr h="253672">
                <a:tc>
                  <a:txBody>
                    <a:bodyPr/>
                    <a:lstStyle/>
                    <a:p>
                      <a:r>
                        <a:rPr lang="en-US" sz="2000" dirty="0" smtClean="0">
                          <a:effectLst/>
                        </a:rPr>
                        <a:t>Style</a:t>
                      </a:r>
                      <a:endParaRPr lang="en-US" sz="2000" dirty="0">
                        <a:effectLst/>
                      </a:endParaRPr>
                    </a:p>
                  </a:txBody>
                  <a:tcPr marL="63418" marR="63418" marT="31709" marB="31709" anchor="ctr">
                    <a:lnL>
                      <a:noFill/>
                    </a:lnL>
                    <a:lnR>
                      <a:noFill/>
                    </a:lnR>
                    <a:lnT>
                      <a:noFill/>
                    </a:lnT>
                    <a:lnB>
                      <a:noFill/>
                    </a:lnB>
                  </a:tcPr>
                </a:tc>
                <a:tc>
                  <a:txBody>
                    <a:bodyPr/>
                    <a:lstStyle/>
                    <a:p>
                      <a:r>
                        <a:rPr lang="en-US" sz="2000" dirty="0"/>
                        <a:t>Description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504653">
                <a:tc>
                  <a:txBody>
                    <a:bodyPr/>
                    <a:lstStyle/>
                    <a:p>
                      <a:r>
                        <a:rPr lang="en-US" sz="1800" dirty="0" smtClean="0"/>
                        <a:t>Position: static</a:t>
                      </a:r>
                      <a:endParaRPr lang="en-US" sz="1800" dirty="0"/>
                    </a:p>
                  </a:txBody>
                  <a:tcPr marL="63418" marR="63418" marT="31709" marB="31709" anchor="ctr">
                    <a:lnL>
                      <a:noFill/>
                    </a:lnL>
                    <a:lnR>
                      <a:noFill/>
                    </a:lnR>
                    <a:lnT>
                      <a:noFill/>
                    </a:lnT>
                    <a:lnB>
                      <a:noFill/>
                    </a:lnB>
                  </a:tcPr>
                </a:tc>
                <a:tc>
                  <a:txBody>
                    <a:bodyPr/>
                    <a:lstStyle/>
                    <a:p>
                      <a:r>
                        <a:rPr lang="en-US" sz="1800" dirty="0"/>
                        <a:t>Default value. Elements render in order, as they appear in the document flow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634179">
                <a:tc>
                  <a:txBody>
                    <a:bodyPr/>
                    <a:lstStyle/>
                    <a:p>
                      <a:r>
                        <a:rPr lang="en-US" sz="1800" dirty="0" smtClean="0"/>
                        <a:t>Position: absolute</a:t>
                      </a:r>
                      <a:endParaRPr lang="en-US" sz="1800" dirty="0"/>
                    </a:p>
                  </a:txBody>
                  <a:tcPr marL="63418" marR="63418" marT="31709" marB="31709" anchor="ctr">
                    <a:lnL>
                      <a:noFill/>
                    </a:lnL>
                    <a:lnR>
                      <a:noFill/>
                    </a:lnR>
                    <a:lnT>
                      <a:noFill/>
                    </a:lnT>
                    <a:lnB>
                      <a:noFill/>
                    </a:lnB>
                  </a:tcPr>
                </a:tc>
                <a:tc>
                  <a:txBody>
                    <a:bodyPr/>
                    <a:lstStyle/>
                    <a:p>
                      <a:r>
                        <a:rPr lang="en-US" sz="1800" dirty="0"/>
                        <a:t>The element is positioned relative to its first positioned (not static) ancestor element</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a:t>F</a:t>
                      </a:r>
                      <a:r>
                        <a:rPr lang="en-US" sz="1800" dirty="0" smtClean="0"/>
                        <a:t>ixed</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the browser window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824433">
                <a:tc>
                  <a:txBody>
                    <a:bodyPr/>
                    <a:lstStyle/>
                    <a:p>
                      <a:r>
                        <a:rPr lang="en-US" sz="1800" dirty="0" smtClean="0"/>
                        <a:t>Position: relative</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its normal position, so "left:20" adds 20 pixels to the element's LEFT position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smtClean="0"/>
                        <a:t>Position: initial</a:t>
                      </a:r>
                      <a:endParaRPr lang="en-US" sz="1800" dirty="0"/>
                    </a:p>
                  </a:txBody>
                  <a:tcPr marL="63418" marR="63418" marT="31709" marB="31709" anchor="ctr">
                    <a:lnL>
                      <a:noFill/>
                    </a:lnL>
                    <a:lnR>
                      <a:noFill/>
                    </a:lnR>
                    <a:lnT>
                      <a:noFill/>
                    </a:lnT>
                    <a:lnB>
                      <a:noFill/>
                    </a:lnB>
                  </a:tcPr>
                </a:tc>
                <a:tc>
                  <a:txBody>
                    <a:bodyPr/>
                    <a:lstStyle/>
                    <a:p>
                      <a:r>
                        <a:rPr lang="en-US" sz="1800"/>
                        <a:t>Sets this property to its default value. </a:t>
                      </a:r>
                      <a:r>
                        <a:rPr lang="en-US" sz="1800">
                          <a:hlinkClick r:id="rId2"/>
                        </a:rPr>
                        <a:t>Read about </a:t>
                      </a:r>
                      <a:r>
                        <a:rPr lang="en-US" sz="1800" i="1">
                          <a:hlinkClick r:id="rId2"/>
                        </a:rPr>
                        <a:t>initial</a:t>
                      </a:r>
                      <a:endParaRPr lang="en-US" sz="180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smtClean="0"/>
                        <a:t>Position :inherit</a:t>
                      </a:r>
                      <a:endParaRPr lang="en-US" sz="1800" dirty="0"/>
                    </a:p>
                  </a:txBody>
                  <a:tcPr marL="63418" marR="63418" marT="31709" marB="31709" anchor="ctr">
                    <a:lnL>
                      <a:noFill/>
                    </a:lnL>
                    <a:lnR>
                      <a:noFill/>
                    </a:lnR>
                    <a:lnT>
                      <a:noFill/>
                    </a:lnT>
                    <a:lnB>
                      <a:noFill/>
                    </a:lnB>
                  </a:tcPr>
                </a:tc>
                <a:tc>
                  <a:txBody>
                    <a:bodyPr/>
                    <a:lstStyle/>
                    <a:p>
                      <a:r>
                        <a:rPr lang="en-US" sz="1800" dirty="0"/>
                        <a:t>Inherits this property from its parent element. </a:t>
                      </a:r>
                      <a:r>
                        <a:rPr lang="en-US" sz="1800" dirty="0">
                          <a:hlinkClick r:id="rId3"/>
                        </a:rPr>
                        <a:t>Read about </a:t>
                      </a:r>
                      <a:r>
                        <a:rPr lang="en-US" sz="1800" i="1" dirty="0">
                          <a:hlinkClick r:id="rId3"/>
                        </a:rPr>
                        <a:t>inherit</a:t>
                      </a:r>
                      <a:endParaRPr lang="en-US" sz="1800" dirty="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bl>
          </a:graphicData>
        </a:graphic>
      </p:graphicFrame>
    </p:spTree>
    <p:extLst>
      <p:ext uri="{BB962C8B-B14F-4D97-AF65-F5344CB8AC3E}">
        <p14:creationId xmlns:p14="http://schemas.microsoft.com/office/powerpoint/2010/main" val="26646915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Inline-Block</a:t>
            </a:r>
            <a:endParaRPr lang="en-US" dirty="0"/>
          </a:p>
        </p:txBody>
      </p:sp>
      <p:sp>
        <p:nvSpPr>
          <p:cNvPr id="3" name="Content Placeholder 2"/>
          <p:cNvSpPr>
            <a:spLocks noGrp="1"/>
          </p:cNvSpPr>
          <p:nvPr>
            <p:ph idx="1"/>
          </p:nvPr>
        </p:nvSpPr>
        <p:spPr/>
        <p:txBody>
          <a:bodyPr/>
          <a:lstStyle/>
          <a:p>
            <a:r>
              <a:rPr lang="en-US" dirty="0" smtClean="0"/>
              <a:t>Block elements can be given the inline-block display style, which allows them to be placed side by side in a line, while also allowing height property to be set.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222800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typically have three tiers</a:t>
            </a:r>
            <a:endParaRPr lang="en-US" dirty="0"/>
          </a:p>
        </p:txBody>
      </p:sp>
      <p:sp>
        <p:nvSpPr>
          <p:cNvPr id="3" name="Content Placeholder 2"/>
          <p:cNvSpPr>
            <a:spLocks noGrp="1"/>
          </p:cNvSpPr>
          <p:nvPr>
            <p:ph idx="1"/>
          </p:nvPr>
        </p:nvSpPr>
        <p:spPr>
          <a:xfrm>
            <a:off x="482337" y="1999264"/>
            <a:ext cx="11029615" cy="982834"/>
          </a:xfrm>
        </p:spPr>
        <p:txBody>
          <a:bodyPr>
            <a:normAutofit fontScale="85000" lnSpcReduction="20000"/>
          </a:bodyPr>
          <a:lstStyle/>
          <a:p>
            <a:r>
              <a:rPr lang="en-US" dirty="0" smtClean="0"/>
              <a:t>Front end</a:t>
            </a:r>
          </a:p>
          <a:p>
            <a:pPr lvl="1"/>
            <a:r>
              <a:rPr lang="en-US" dirty="0" smtClean="0"/>
              <a:t>Web browser</a:t>
            </a:r>
          </a:p>
          <a:p>
            <a:pPr lvl="1"/>
            <a:r>
              <a:rPr lang="en-US" dirty="0" smtClean="0"/>
              <a:t>Scripting languages, particularly </a:t>
            </a:r>
            <a:r>
              <a:rPr lang="en-US" dirty="0" err="1" smtClean="0"/>
              <a:t>javascript</a:t>
            </a:r>
            <a:r>
              <a:rPr lang="en-US" dirty="0" smtClean="0"/>
              <a:t> (ECMA script)</a:t>
            </a:r>
          </a:p>
          <a:p>
            <a:pPr lvl="1"/>
            <a:endParaRPr lang="en-US" dirty="0" smtClean="0"/>
          </a:p>
        </p:txBody>
      </p:sp>
      <p:sp>
        <p:nvSpPr>
          <p:cNvPr id="4" name="Content Placeholder 2"/>
          <p:cNvSpPr txBox="1">
            <a:spLocks/>
          </p:cNvSpPr>
          <p:nvPr/>
        </p:nvSpPr>
        <p:spPr>
          <a:xfrm>
            <a:off x="408197" y="3041350"/>
            <a:ext cx="11029615" cy="982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5" name="Content Placeholder 2"/>
          <p:cNvSpPr txBox="1">
            <a:spLocks/>
          </p:cNvSpPr>
          <p:nvPr/>
        </p:nvSpPr>
        <p:spPr>
          <a:xfrm>
            <a:off x="482336" y="3035644"/>
            <a:ext cx="11029615" cy="98283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Back end</a:t>
            </a:r>
          </a:p>
          <a:p>
            <a:pPr lvl="1"/>
            <a:r>
              <a:rPr lang="en-US" dirty="0" smtClean="0"/>
              <a:t>Web server, for example Apache, </a:t>
            </a:r>
            <a:r>
              <a:rPr lang="en-US" dirty="0" err="1" smtClean="0"/>
              <a:t>Websphere</a:t>
            </a:r>
            <a:r>
              <a:rPr lang="en-US" dirty="0" smtClean="0"/>
              <a:t>, IIE, which handles requests for documents</a:t>
            </a:r>
          </a:p>
          <a:p>
            <a:pPr lvl="1"/>
            <a:r>
              <a:rPr lang="en-US" dirty="0" smtClean="0"/>
              <a:t>Database server, for example MySQL, Oracle, MS SQL Server, Mongo, which handle requests for data</a:t>
            </a:r>
          </a:p>
          <a:p>
            <a:pPr lvl="1"/>
            <a:endParaRPr lang="en-US" dirty="0" smtClean="0"/>
          </a:p>
        </p:txBody>
      </p:sp>
      <p:sp>
        <p:nvSpPr>
          <p:cNvPr id="6" name="Content Placeholder 2"/>
          <p:cNvSpPr txBox="1">
            <a:spLocks/>
          </p:cNvSpPr>
          <p:nvPr/>
        </p:nvSpPr>
        <p:spPr>
          <a:xfrm>
            <a:off x="408197" y="4077729"/>
            <a:ext cx="11029615" cy="1565189"/>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5600" dirty="0" smtClean="0"/>
              <a:t>Middle Tier</a:t>
            </a:r>
          </a:p>
          <a:p>
            <a:pPr lvl="1"/>
            <a:r>
              <a:rPr lang="en-US" sz="5600" dirty="0" smtClean="0"/>
              <a:t>Controlling programs that coordinate communication between the backend and the front end</a:t>
            </a:r>
          </a:p>
          <a:p>
            <a:pPr lvl="2"/>
            <a:r>
              <a:rPr lang="en-US" sz="5600" dirty="0" smtClean="0"/>
              <a:t>Java</a:t>
            </a:r>
          </a:p>
          <a:p>
            <a:pPr lvl="2"/>
            <a:r>
              <a:rPr lang="en-US" sz="5600" dirty="0" smtClean="0"/>
              <a:t>Python</a:t>
            </a:r>
          </a:p>
          <a:p>
            <a:pPr lvl="2"/>
            <a:r>
              <a:rPr lang="en-US" sz="5600" dirty="0" smtClean="0"/>
              <a:t>PHP</a:t>
            </a:r>
          </a:p>
          <a:p>
            <a:pPr lvl="1"/>
            <a:endParaRPr lang="en-US" dirty="0" smtClean="0"/>
          </a:p>
        </p:txBody>
      </p:sp>
    </p:spTree>
    <p:extLst>
      <p:ext uri="{BB962C8B-B14F-4D97-AF65-F5344CB8AC3E}">
        <p14:creationId xmlns:p14="http://schemas.microsoft.com/office/powerpoint/2010/main" val="6809640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Layouts</a:t>
            </a:r>
            <a:endParaRPr lang="en-US" dirty="0"/>
          </a:p>
        </p:txBody>
      </p:sp>
      <p:sp>
        <p:nvSpPr>
          <p:cNvPr id="3" name="Content Placeholder 2"/>
          <p:cNvSpPr>
            <a:spLocks noGrp="1"/>
          </p:cNvSpPr>
          <p:nvPr>
            <p:ph idx="1"/>
          </p:nvPr>
        </p:nvSpPr>
        <p:spPr>
          <a:xfrm>
            <a:off x="581192" y="2180497"/>
            <a:ext cx="11029615" cy="2684112"/>
          </a:xfrm>
        </p:spPr>
        <p:txBody>
          <a:bodyPr>
            <a:normAutofit/>
          </a:bodyPr>
          <a:lstStyle/>
          <a:p>
            <a:pPr marL="0" indent="0">
              <a:buNone/>
            </a:pPr>
            <a:r>
              <a:rPr lang="en-US" sz="2000" dirty="0" smtClean="0"/>
              <a:t>“A </a:t>
            </a:r>
            <a:r>
              <a:rPr lang="en-US" sz="2000" dirty="0"/>
              <a:t>fixed website layout has a wrapper that is a fixed width, and the components inside it have either percentage widths or fixed widths. The important thing is that the container (wrapper) element is set to not move. No matter what screen resolution the visitor has, he or she will see the same width as other visitors</a:t>
            </a:r>
            <a:r>
              <a:rPr lang="en-US" sz="2000" dirty="0" smtClean="0"/>
              <a:t>.”</a:t>
            </a:r>
            <a:endParaRPr lang="en-US" sz="2000" dirty="0"/>
          </a:p>
          <a:p>
            <a:pPr marL="0" indent="0">
              <a:buNone/>
            </a:pPr>
            <a:r>
              <a:rPr lang="en-US" sz="2000" dirty="0" smtClean="0"/>
              <a:t>http</a:t>
            </a:r>
            <a:r>
              <a:rPr lang="en-US" sz="2000" dirty="0"/>
              <a:t>://www.smashingmagazine.com/2009/06/fixed-vs-fluid-vs-elastic-layout-whats-the-right-one-for-you/</a:t>
            </a:r>
          </a:p>
        </p:txBody>
      </p:sp>
    </p:spTree>
    <p:extLst>
      <p:ext uri="{BB962C8B-B14F-4D97-AF65-F5344CB8AC3E}">
        <p14:creationId xmlns:p14="http://schemas.microsoft.com/office/powerpoint/2010/main" val="10330857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 Pros and Cons</a:t>
            </a:r>
            <a:endParaRPr lang="en-US" dirty="0"/>
          </a:p>
        </p:txBody>
      </p:sp>
      <p:sp>
        <p:nvSpPr>
          <p:cNvPr id="3" name="Content Placeholder 2"/>
          <p:cNvSpPr>
            <a:spLocks noGrp="1"/>
          </p:cNvSpPr>
          <p:nvPr>
            <p:ph idx="1"/>
          </p:nvPr>
        </p:nvSpPr>
        <p:spPr>
          <a:xfrm>
            <a:off x="581192" y="2180496"/>
            <a:ext cx="11029615" cy="4549488"/>
          </a:xfrm>
        </p:spPr>
        <p:txBody>
          <a:bodyPr>
            <a:normAutofit fontScale="92500" lnSpcReduction="10000"/>
          </a:bodyPr>
          <a:lstStyle/>
          <a:p>
            <a:r>
              <a:rPr lang="en-US" b="1" dirty="0" smtClean="0"/>
              <a:t>Pros</a:t>
            </a:r>
            <a:endParaRPr lang="en-US" b="1" dirty="0"/>
          </a:p>
          <a:p>
            <a:r>
              <a:rPr lang="en-US" dirty="0"/>
              <a:t>Fixed-width layouts are much easier to use and easier to customize in terms of design.</a:t>
            </a:r>
          </a:p>
          <a:p>
            <a:r>
              <a:rPr lang="en-US" dirty="0"/>
              <a:t>Widths are the same for every browser, so there is less hassle with images, forms, video and other content that are fixed-width.</a:t>
            </a:r>
          </a:p>
          <a:p>
            <a:r>
              <a:rPr lang="en-US" dirty="0"/>
              <a:t>There is no need for min-width or max-width, which isn’t supported by every browser anyway.</a:t>
            </a:r>
          </a:p>
          <a:p>
            <a:r>
              <a:rPr lang="en-US" dirty="0"/>
              <a:t>Even if a website is designed to be compatible with the smallest screen resolution, 800×600, the content will still be wide enough at a larger resolution to be easily legible.</a:t>
            </a:r>
          </a:p>
          <a:p>
            <a:r>
              <a:rPr lang="en-US" b="1" dirty="0" smtClean="0"/>
              <a:t>Cons</a:t>
            </a:r>
            <a:endParaRPr lang="en-US" b="1" dirty="0"/>
          </a:p>
          <a:p>
            <a:r>
              <a:rPr lang="en-US" dirty="0"/>
              <a:t>A fixed-width layout may create excessive white space for users with larger screen resolutions, thus upsetting “divine proportion,” the “Rule of Thirds,” overall balance and other design principles.</a:t>
            </a:r>
          </a:p>
          <a:p>
            <a:r>
              <a:rPr lang="en-US" dirty="0"/>
              <a:t>Smaller screen resolutions may require a horizontal scroll bar, depending the fixed layout’s width.</a:t>
            </a:r>
          </a:p>
          <a:p>
            <a:r>
              <a:rPr lang="en-US" dirty="0"/>
              <a:t>Seamless textures, patterns and image continuation are needed to accommodate those with larger resolutions.</a:t>
            </a:r>
          </a:p>
          <a:p>
            <a:r>
              <a:rPr lang="en-US" dirty="0"/>
              <a:t>Fixed-width layouts generally have a lower overall score when it comes to usability.</a:t>
            </a:r>
          </a:p>
          <a:p>
            <a:endParaRPr lang="en-US" dirty="0"/>
          </a:p>
        </p:txBody>
      </p:sp>
    </p:spTree>
    <p:extLst>
      <p:ext uri="{BB962C8B-B14F-4D97-AF65-F5344CB8AC3E}">
        <p14:creationId xmlns:p14="http://schemas.microsoft.com/office/powerpoint/2010/main" val="13465845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LIquid</a:t>
            </a:r>
            <a:r>
              <a:rPr lang="en-US" dirty="0" smtClean="0"/>
              <a:t> Layout</a:t>
            </a:r>
            <a:endParaRPr lang="en-US" dirty="0"/>
          </a:p>
        </p:txBody>
      </p:sp>
      <p:sp>
        <p:nvSpPr>
          <p:cNvPr id="3" name="Content Placeholder 2"/>
          <p:cNvSpPr>
            <a:spLocks noGrp="1"/>
          </p:cNvSpPr>
          <p:nvPr>
            <p:ph idx="1"/>
          </p:nvPr>
        </p:nvSpPr>
        <p:spPr/>
        <p:txBody>
          <a:bodyPr/>
          <a:lstStyle/>
          <a:p>
            <a:r>
              <a:rPr lang="en-US" sz="2000" dirty="0" smtClean="0"/>
              <a:t>Layout changes according to the width of browser resolution, and resolution of screen</a:t>
            </a:r>
          </a:p>
          <a:p>
            <a:r>
              <a:rPr lang="en-US" sz="2000" dirty="0" smtClean="0"/>
              <a:t>Most container elements have percentage </a:t>
            </a:r>
            <a:r>
              <a:rPr lang="en-US" sz="2000" dirty="0" smtClean="0"/>
              <a:t>widths</a:t>
            </a:r>
          </a:p>
          <a:p>
            <a:endParaRPr lang="en-US" sz="2000" dirty="0"/>
          </a:p>
          <a:p>
            <a:pPr marL="0" indent="0">
              <a:buNone/>
            </a:pPr>
            <a:r>
              <a:rPr lang="en-US" sz="2000" dirty="0" smtClean="0"/>
              <a:t>Example: </a:t>
            </a:r>
          </a:p>
          <a:p>
            <a:pPr marL="0" indent="0">
              <a:buNone/>
            </a:pPr>
            <a:endParaRPr lang="de-DE" sz="2000" dirty="0" smtClean="0">
              <a:hlinkClick r:id="rId2"/>
            </a:endParaRPr>
          </a:p>
          <a:p>
            <a:pPr marL="0" indent="0">
              <a:buNone/>
            </a:pPr>
            <a:r>
              <a:rPr lang="de-DE" sz="2000" dirty="0" smtClean="0">
                <a:hlinkClick r:id="rId2"/>
              </a:rPr>
              <a:t>http</a:t>
            </a:r>
            <a:r>
              <a:rPr lang="de-DE" sz="2000" dirty="0">
                <a:hlinkClick r:id="rId2"/>
              </a:rPr>
              <a:t>://brianmacmillan.com/il/</a:t>
            </a:r>
            <a:r>
              <a:rPr lang="de-DE" sz="2000" dirty="0" smtClean="0">
                <a:hlinkClick r:id="rId2"/>
              </a:rPr>
              <a:t>index.html</a:t>
            </a:r>
            <a:endParaRPr lang="de-DE" sz="2000" dirty="0" smtClean="0"/>
          </a:p>
          <a:p>
            <a:pPr marL="0" indent="0">
              <a:buNone/>
            </a:pPr>
            <a:endParaRPr lang="en-US" sz="2000" dirty="0" smtClean="0"/>
          </a:p>
          <a:p>
            <a:endParaRPr lang="en-US" sz="2400" dirty="0"/>
          </a:p>
          <a:p>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3820692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Layout pros and cons</a:t>
            </a:r>
            <a:endParaRPr lang="en-US" dirty="0"/>
          </a:p>
        </p:txBody>
      </p:sp>
      <p:sp>
        <p:nvSpPr>
          <p:cNvPr id="3" name="Content Placeholder 2"/>
          <p:cNvSpPr>
            <a:spLocks noGrp="1"/>
          </p:cNvSpPr>
          <p:nvPr>
            <p:ph idx="1"/>
          </p:nvPr>
        </p:nvSpPr>
        <p:spPr>
          <a:xfrm>
            <a:off x="581192" y="2180496"/>
            <a:ext cx="11029615" cy="4500720"/>
          </a:xfrm>
        </p:spPr>
        <p:txBody>
          <a:bodyPr>
            <a:normAutofit/>
          </a:bodyPr>
          <a:lstStyle/>
          <a:p>
            <a:r>
              <a:rPr lang="en-US" b="1" dirty="0"/>
              <a:t>Pros </a:t>
            </a:r>
            <a:r>
              <a:rPr lang="en-US" b="1" dirty="0">
                <a:hlinkClick r:id="rId2"/>
              </a:rPr>
              <a:t>Link</a:t>
            </a:r>
            <a:endParaRPr lang="en-US" b="1" dirty="0"/>
          </a:p>
          <a:p>
            <a:pPr>
              <a:buFont typeface="Arial" panose="020B0604020202020204" pitchFamily="34" charset="0"/>
              <a:buChar char="•"/>
            </a:pPr>
            <a:r>
              <a:rPr lang="en-US" dirty="0"/>
              <a:t>Fluid web page design can be more user-friendly, because it adjusts to the user’s set up.</a:t>
            </a:r>
          </a:p>
          <a:p>
            <a:pPr>
              <a:buFont typeface="Arial" panose="020B0604020202020204" pitchFamily="34" charset="0"/>
              <a:buChar char="•"/>
            </a:pPr>
            <a:r>
              <a:rPr lang="en-US" dirty="0"/>
              <a:t>The amount of extra white space is similar between all browsers and screen resolutions, which can be more visually appealing.</a:t>
            </a:r>
          </a:p>
          <a:p>
            <a:pPr>
              <a:buFont typeface="Arial" panose="020B0604020202020204" pitchFamily="34" charset="0"/>
              <a:buChar char="•"/>
            </a:pPr>
            <a:r>
              <a:rPr lang="en-US" dirty="0"/>
              <a:t>If designed well, a fluid layout can eliminate horizontal scroll bars in smaller screen resolutions.</a:t>
            </a:r>
          </a:p>
          <a:p>
            <a:r>
              <a:rPr lang="en-US" b="1" dirty="0"/>
              <a:t>Cons </a:t>
            </a:r>
            <a:r>
              <a:rPr lang="en-US" b="1" dirty="0">
                <a:hlinkClick r:id="rId3"/>
              </a:rPr>
              <a:t>Link</a:t>
            </a:r>
            <a:endParaRPr lang="en-US" b="1" dirty="0"/>
          </a:p>
          <a:p>
            <a:pPr>
              <a:buFont typeface="Arial" panose="020B0604020202020204" pitchFamily="34" charset="0"/>
              <a:buChar char="•"/>
            </a:pPr>
            <a:r>
              <a:rPr lang="en-US" dirty="0"/>
              <a:t>The designer has less control over what the user sees and may overlook problems because the layout looks fine on their specific screen resolution.</a:t>
            </a:r>
          </a:p>
          <a:p>
            <a:pPr>
              <a:buFont typeface="Arial" panose="020B0604020202020204" pitchFamily="34" charset="0"/>
              <a:buChar char="•"/>
            </a:pPr>
            <a:r>
              <a:rPr lang="en-US" dirty="0"/>
              <a:t>Images, video and other types of content with set widths may need to be set at multiple widths to accommodate different screen resolutions.</a:t>
            </a:r>
          </a:p>
          <a:p>
            <a:pPr>
              <a:buFont typeface="Arial" panose="020B0604020202020204" pitchFamily="34" charset="0"/>
              <a:buChar char="•"/>
            </a:pPr>
            <a:r>
              <a:rPr lang="en-US" dirty="0"/>
              <a:t>With incredibly large screen resolutions, a lack of content may create excess white space that can diminish aesthetic appeal.</a:t>
            </a:r>
          </a:p>
          <a:p>
            <a:endParaRPr lang="en-US" dirty="0"/>
          </a:p>
        </p:txBody>
      </p:sp>
    </p:spTree>
    <p:extLst>
      <p:ext uri="{BB962C8B-B14F-4D97-AF65-F5344CB8AC3E}">
        <p14:creationId xmlns:p14="http://schemas.microsoft.com/office/powerpoint/2010/main" val="40518514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web protocols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HTTP</a:t>
            </a:r>
          </a:p>
          <a:p>
            <a:pPr lvl="1"/>
            <a:r>
              <a:rPr lang="en-US" dirty="0" smtClean="0"/>
              <a:t>Hypertext transfer protocol</a:t>
            </a:r>
          </a:p>
          <a:p>
            <a:r>
              <a:rPr lang="en-US" dirty="0" smtClean="0"/>
              <a:t>HTTPS</a:t>
            </a:r>
          </a:p>
          <a:p>
            <a:pPr lvl="1"/>
            <a:r>
              <a:rPr lang="en-US" dirty="0" smtClean="0"/>
              <a:t>Secure hypertext transfer protocol</a:t>
            </a:r>
          </a:p>
          <a:p>
            <a:r>
              <a:rPr lang="en-US" dirty="0" smtClean="0"/>
              <a:t>HTML </a:t>
            </a:r>
          </a:p>
          <a:p>
            <a:pPr lvl="1"/>
            <a:r>
              <a:rPr lang="en-US" dirty="0" smtClean="0"/>
              <a:t>A series of standards, defined by the W3C consortium, that govern how web documents are formatted </a:t>
            </a:r>
          </a:p>
          <a:p>
            <a:pPr lvl="1"/>
            <a:r>
              <a:rPr lang="en-US" dirty="0" smtClean="0"/>
              <a:t>Current implementation is HTML5</a:t>
            </a:r>
          </a:p>
          <a:p>
            <a:pPr lvl="1"/>
            <a:r>
              <a:rPr lang="en-US" dirty="0" smtClean="0"/>
              <a:t>HTML documents are a subset of the XML (extensible markup language)</a:t>
            </a:r>
          </a:p>
          <a:p>
            <a:pPr lvl="1"/>
            <a:r>
              <a:rPr lang="en-US" dirty="0" smtClean="0"/>
              <a:t>Highly structured.  All data is contained in elements that are delineated by paired tags</a:t>
            </a:r>
          </a:p>
          <a:p>
            <a:pPr marL="630000" lvl="2" indent="0">
              <a:buNone/>
            </a:pPr>
            <a:r>
              <a:rPr lang="en-US" dirty="0" smtClean="0"/>
              <a:t>	&lt;html&gt;&lt;head&gt;&lt;/head&gt;&lt;body&gt;&lt;/body&gt;&lt;/html&gt;</a:t>
            </a:r>
          </a:p>
          <a:p>
            <a:pPr lvl="1"/>
            <a:endParaRPr lang="en-US" dirty="0"/>
          </a:p>
        </p:txBody>
      </p:sp>
    </p:spTree>
    <p:extLst>
      <p:ext uri="{BB962C8B-B14F-4D97-AF65-F5344CB8AC3E}">
        <p14:creationId xmlns:p14="http://schemas.microsoft.com/office/powerpoint/2010/main" val="26815133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web protocols and </a:t>
            </a:r>
            <a:r>
              <a:rPr lang="en-US" dirty="0" smtClean="0"/>
              <a:t>standards (continued)</a:t>
            </a:r>
            <a:endParaRPr lang="en-US" dirty="0"/>
          </a:p>
        </p:txBody>
      </p:sp>
      <p:sp>
        <p:nvSpPr>
          <p:cNvPr id="3" name="Content Placeholder 2"/>
          <p:cNvSpPr>
            <a:spLocks noGrp="1"/>
          </p:cNvSpPr>
          <p:nvPr>
            <p:ph idx="1"/>
          </p:nvPr>
        </p:nvSpPr>
        <p:spPr/>
        <p:txBody>
          <a:bodyPr/>
          <a:lstStyle/>
          <a:p>
            <a:r>
              <a:rPr lang="en-US" dirty="0" smtClean="0"/>
              <a:t>Cascading Style Sheets (CSS)</a:t>
            </a:r>
          </a:p>
          <a:p>
            <a:pPr lvl="1"/>
            <a:r>
              <a:rPr lang="en-US" dirty="0" smtClean="0"/>
              <a:t>A series of formatting instructions that are applied to HTML documents</a:t>
            </a:r>
          </a:p>
          <a:p>
            <a:pPr lvl="1"/>
            <a:r>
              <a:rPr lang="en-US" dirty="0" smtClean="0"/>
              <a:t>Design is separate from content</a:t>
            </a:r>
          </a:p>
          <a:p>
            <a:pPr lvl="1"/>
            <a:r>
              <a:rPr lang="en-US" dirty="0" smtClean="0"/>
              <a:t>Standard also managed by the W3C organization</a:t>
            </a:r>
          </a:p>
        </p:txBody>
      </p:sp>
    </p:spTree>
    <p:extLst>
      <p:ext uri="{BB962C8B-B14F-4D97-AF65-F5344CB8AC3E}">
        <p14:creationId xmlns:p14="http://schemas.microsoft.com/office/powerpoint/2010/main" val="27858698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smtClean="0"/>
              <a:t>&lt;html&gt;</a:t>
            </a:r>
          </a:p>
          <a:p>
            <a:pPr marL="0" indent="0">
              <a:buNone/>
            </a:pPr>
            <a:r>
              <a:rPr lang="en-US" dirty="0" smtClean="0"/>
              <a:t>&lt;head&gt;</a:t>
            </a:r>
          </a:p>
          <a:p>
            <a:pPr marL="0" indent="0">
              <a:buNone/>
            </a:pPr>
            <a:r>
              <a:rPr lang="en-US" dirty="0"/>
              <a:t>&lt;meta content="text/html; charset=utf-8" http-</a:t>
            </a:r>
            <a:r>
              <a:rPr lang="en-US" dirty="0" err="1"/>
              <a:t>equiv</a:t>
            </a:r>
            <a:r>
              <a:rPr lang="en-US" dirty="0"/>
              <a:t>="Content-Type"&gt;</a:t>
            </a:r>
          </a:p>
          <a:p>
            <a:pPr marL="0" indent="0">
              <a:buNone/>
            </a:pPr>
            <a:r>
              <a:rPr lang="en-US" dirty="0"/>
              <a:t>&lt;</a:t>
            </a:r>
            <a:r>
              <a:rPr lang="en-US" dirty="0" smtClean="0"/>
              <a:t>link</a:t>
            </a:r>
            <a:r>
              <a:rPr lang="en-US" dirty="0"/>
              <a:t> media="screen" </a:t>
            </a:r>
            <a:r>
              <a:rPr lang="en-US" dirty="0" err="1"/>
              <a:t>rel</a:t>
            </a:r>
            <a:r>
              <a:rPr lang="en-US" dirty="0"/>
              <a:t>="stylesheet" </a:t>
            </a:r>
            <a:r>
              <a:rPr lang="en-US" dirty="0" err="1" smtClean="0"/>
              <a:t>href</a:t>
            </a:r>
            <a:r>
              <a:rPr lang="en-US" dirty="0" smtClean="0"/>
              <a:t>=“sample.css"</a:t>
            </a:r>
            <a:r>
              <a:rPr lang="en-US" dirty="0"/>
              <a:t> type="text/</a:t>
            </a:r>
            <a:r>
              <a:rPr lang="en-US" dirty="0" err="1"/>
              <a:t>css</a:t>
            </a:r>
            <a:r>
              <a:rPr lang="en-US" dirty="0" smtClean="0"/>
              <a:t>"&gt;</a:t>
            </a:r>
          </a:p>
          <a:p>
            <a:pPr marL="0" indent="0">
              <a:buNone/>
            </a:pPr>
            <a:r>
              <a:rPr lang="en-US" dirty="0" smtClean="0"/>
              <a:t>&lt;/head&gt;</a:t>
            </a:r>
          </a:p>
          <a:p>
            <a:pPr marL="0" indent="0">
              <a:buNone/>
            </a:pPr>
            <a:r>
              <a:rPr lang="en-US" dirty="0" smtClean="0"/>
              <a:t>&lt;body&gt;</a:t>
            </a:r>
          </a:p>
          <a:p>
            <a:pPr marL="0" indent="0">
              <a:buNone/>
            </a:pPr>
            <a:r>
              <a:rPr lang="en-US" dirty="0" smtClean="0"/>
              <a:t>&lt;div&gt;</a:t>
            </a:r>
          </a:p>
          <a:p>
            <a:pPr marL="0" indent="0">
              <a:buNone/>
            </a:pPr>
            <a:r>
              <a:rPr lang="en-US" dirty="0" smtClean="0"/>
              <a:t>&lt;/div&gt;</a:t>
            </a:r>
          </a:p>
          <a:p>
            <a:pPr marL="0" indent="0">
              <a:buNone/>
            </a:pPr>
            <a:r>
              <a:rPr lang="en-US" dirty="0" smtClean="0"/>
              <a:t>&lt;/body&gt;</a:t>
            </a:r>
          </a:p>
          <a:p>
            <a:pPr marL="0" indent="0">
              <a:buNone/>
            </a:pPr>
            <a:r>
              <a:rPr lang="en-US" dirty="0" smtClean="0"/>
              <a:t>&lt;/html&gt;</a:t>
            </a:r>
            <a:endParaRPr lang="en-US" dirty="0"/>
          </a:p>
        </p:txBody>
      </p:sp>
    </p:spTree>
    <p:extLst>
      <p:ext uri="{BB962C8B-B14F-4D97-AF65-F5344CB8AC3E}">
        <p14:creationId xmlns:p14="http://schemas.microsoft.com/office/powerpoint/2010/main" val="40824450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581192" y="2294572"/>
            <a:ext cx="11029616" cy="4563428"/>
          </a:xfrm>
        </p:spPr>
        <p:txBody>
          <a:bodyPr>
            <a:normAutofit/>
          </a:bodyPr>
          <a:lstStyle/>
          <a:p>
            <a:pPr marL="0" indent="0">
              <a:buNone/>
            </a:pPr>
            <a:r>
              <a:rPr lang="en-US" sz="2000" dirty="0" smtClean="0"/>
              <a:t>Application programming interface (API) </a:t>
            </a:r>
          </a:p>
          <a:p>
            <a:pPr marL="0" indent="0">
              <a:buNone/>
            </a:pPr>
            <a:r>
              <a:rPr lang="en-US" sz="2000" dirty="0" smtClean="0"/>
              <a:t>for manipulating html, xml and </a:t>
            </a:r>
            <a:r>
              <a:rPr lang="en-US" sz="2000" dirty="0" err="1" smtClean="0"/>
              <a:t>svg</a:t>
            </a:r>
            <a:r>
              <a:rPr lang="en-US" sz="2000" dirty="0" smtClean="0"/>
              <a:t> documents.</a:t>
            </a:r>
          </a:p>
          <a:p>
            <a:pPr marL="0" indent="0">
              <a:buNone/>
            </a:pPr>
            <a:endParaRPr lang="en-US" sz="2000" dirty="0" smtClean="0"/>
          </a:p>
          <a:p>
            <a:pPr marL="0" indent="0">
              <a:buNone/>
            </a:pPr>
            <a:r>
              <a:rPr lang="en-US" sz="2000" dirty="0" smtClean="0"/>
              <a:t>See also: </a:t>
            </a:r>
          </a:p>
          <a:p>
            <a:pPr marL="0" indent="0">
              <a:buNone/>
            </a:pPr>
            <a:r>
              <a:rPr lang="en-US" sz="2000" dirty="0" smtClean="0">
                <a:hlinkClick r:id="rId2"/>
              </a:rPr>
              <a:t>https</a:t>
            </a:r>
            <a:r>
              <a:rPr lang="en-US" sz="2000" dirty="0">
                <a:hlinkClick r:id="rId2"/>
              </a:rPr>
              <a:t>://</a:t>
            </a:r>
            <a:r>
              <a:rPr lang="en-US" sz="2000" dirty="0" smtClean="0">
                <a:hlinkClick r:id="rId2"/>
              </a:rPr>
              <a:t>developer.mozilla.org/en-US/docs/Web/API/Document_Object_Model</a:t>
            </a:r>
            <a:endParaRPr lang="en-US" sz="2000" dirty="0" smtClean="0"/>
          </a:p>
          <a:p>
            <a:pPr marL="0" indent="0">
              <a:buNone/>
            </a:pPr>
            <a:endParaRPr lang="en-US" sz="2000" dirty="0" smtClean="0"/>
          </a:p>
          <a:p>
            <a:pPr marL="0" indent="0">
              <a:buNone/>
            </a:pPr>
            <a:endParaRPr lang="en-US" sz="2100" dirty="0"/>
          </a:p>
          <a:p>
            <a:pPr marL="0" indent="0">
              <a:buNone/>
            </a:pPr>
            <a:endParaRPr lang="en-US" sz="2100" dirty="0" smtClean="0"/>
          </a:p>
          <a:p>
            <a:pPr marL="0" indent="0">
              <a:buNone/>
            </a:pPr>
            <a:endParaRPr lang="en-US" sz="2100" dirty="0"/>
          </a:p>
          <a:p>
            <a:pPr marL="0" indent="0">
              <a:buNone/>
            </a:pPr>
            <a:r>
              <a:rPr lang="en-US" sz="2100" dirty="0"/>
              <a:t>Image source: http://www.technologyuk.net/the_internet/web/document_object_model.shtml</a:t>
            </a:r>
            <a:endParaRPr lang="en-US" sz="2100" dirty="0" smtClean="0"/>
          </a:p>
          <a:p>
            <a:endParaRPr lang="en-US" dirty="0"/>
          </a:p>
        </p:txBody>
      </p:sp>
      <p:pic>
        <p:nvPicPr>
          <p:cNvPr id="4098" name="Picture 2" descr="http://www.technologyuk.net/the_internet/web/images/dom_level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55" y="1898332"/>
            <a:ext cx="5818053"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328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CSS Document</a:t>
            </a:r>
            <a:endParaRPr lang="en-US" dirty="0"/>
          </a:p>
        </p:txBody>
      </p:sp>
      <p:sp>
        <p:nvSpPr>
          <p:cNvPr id="3" name="Content Placeholder 2"/>
          <p:cNvSpPr>
            <a:spLocks noGrp="1"/>
          </p:cNvSpPr>
          <p:nvPr>
            <p:ph idx="1"/>
          </p:nvPr>
        </p:nvSpPr>
        <p:spPr/>
        <p:txBody>
          <a:bodyPr/>
          <a:lstStyle/>
          <a:p>
            <a:pPr marL="0" indent="0">
              <a:buNone/>
            </a:pPr>
            <a:r>
              <a:rPr lang="en-US" dirty="0" smtClean="0"/>
              <a:t>body{</a:t>
            </a:r>
            <a:r>
              <a:rPr lang="en-US" dirty="0" err="1" smtClean="0"/>
              <a:t>background-color:red</a:t>
            </a:r>
            <a:r>
              <a:rPr lang="en-US" dirty="0" smtClean="0"/>
              <a:t>;}  /* element */ </a:t>
            </a:r>
          </a:p>
          <a:p>
            <a:pPr marL="0" indent="0">
              <a:buNone/>
            </a:pPr>
            <a:r>
              <a:rPr lang="en-US" dirty="0" smtClean="0"/>
              <a:t>#main{</a:t>
            </a:r>
            <a:r>
              <a:rPr lang="en-US" dirty="0" err="1" smtClean="0"/>
              <a:t>color:purple</a:t>
            </a:r>
            <a:r>
              <a:rPr lang="en-US" dirty="0" smtClean="0"/>
              <a:t>;}  /* element id */</a:t>
            </a:r>
          </a:p>
          <a:p>
            <a:pPr marL="0" indent="0">
              <a:buNone/>
            </a:pPr>
            <a:r>
              <a:rPr lang="en-US" dirty="0" smtClean="0"/>
              <a:t>.body-text{</a:t>
            </a:r>
            <a:r>
              <a:rPr lang="en-US" dirty="0" err="1" smtClean="0"/>
              <a:t>font-family:serif</a:t>
            </a:r>
            <a:r>
              <a:rPr lang="en-US" dirty="0" smtClean="0"/>
              <a:t>;} /* class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41625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ID</a:t>
            </a:r>
            <a:endParaRPr lang="en-US" dirty="0"/>
          </a:p>
        </p:txBody>
      </p:sp>
      <p:sp>
        <p:nvSpPr>
          <p:cNvPr id="3" name="Content Placeholder 2"/>
          <p:cNvSpPr>
            <a:spLocks noGrp="1"/>
          </p:cNvSpPr>
          <p:nvPr>
            <p:ph idx="1"/>
          </p:nvPr>
        </p:nvSpPr>
        <p:spPr>
          <a:xfrm>
            <a:off x="581193" y="2514129"/>
            <a:ext cx="8463954" cy="3678303"/>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324000" lvl="1" indent="0">
              <a:buNone/>
            </a:pPr>
            <a:r>
              <a:rPr lang="en-US" dirty="0"/>
              <a:t>&lt;meta content="text/html; charset=utf-8" http-</a:t>
            </a:r>
            <a:r>
              <a:rPr lang="en-US" dirty="0" err="1"/>
              <a:t>equiv</a:t>
            </a:r>
            <a:r>
              <a:rPr lang="en-US" dirty="0"/>
              <a:t>="Content-Type"&gt;</a:t>
            </a:r>
          </a:p>
          <a:p>
            <a:pPr marL="324000" lvl="1" indent="0">
              <a:buNone/>
            </a:pPr>
            <a:r>
              <a:rPr lang="en-US" dirty="0"/>
              <a:t>&lt;link media="screen" </a:t>
            </a:r>
            <a:r>
              <a:rPr lang="en-US" dirty="0" err="1"/>
              <a:t>rel</a:t>
            </a:r>
            <a:r>
              <a:rPr lang="en-US" dirty="0"/>
              <a:t>="stylesheet" title=“sample.css" </a:t>
            </a:r>
            <a:r>
              <a:rPr lang="en-US" dirty="0" err="1"/>
              <a:t>href</a:t>
            </a:r>
            <a:r>
              <a:rPr lang="en-US" dirty="0"/>
              <a:t>=“sample.css" type="text/</a:t>
            </a:r>
            <a:r>
              <a:rPr lang="en-US" dirty="0" err="1"/>
              <a:t>css</a:t>
            </a:r>
            <a:r>
              <a:rPr lang="en-US" dirty="0"/>
              <a:t>"&gt;</a:t>
            </a:r>
          </a:p>
          <a:p>
            <a:pPr marL="0" indent="0">
              <a:buNone/>
            </a:pPr>
            <a:r>
              <a:rPr lang="en-US" sz="1600" dirty="0"/>
              <a:t>&lt;/head&gt;</a:t>
            </a:r>
          </a:p>
          <a:p>
            <a:pPr marL="0" indent="0">
              <a:buNone/>
            </a:pPr>
            <a:r>
              <a:rPr lang="en-US" sz="1600" dirty="0"/>
              <a:t>&lt;body&gt;</a:t>
            </a:r>
          </a:p>
          <a:p>
            <a:pPr marL="324000" lvl="1" indent="0">
              <a:buNone/>
            </a:pPr>
            <a:r>
              <a:rPr lang="en-US" dirty="0"/>
              <a:t>&lt;</a:t>
            </a:r>
            <a:r>
              <a:rPr lang="en-US" dirty="0" smtClean="0"/>
              <a:t>div id=“main”&gt;This is content in an element named main</a:t>
            </a:r>
            <a:endParaRPr lang="en-US" dirty="0"/>
          </a:p>
          <a:p>
            <a:pPr marL="324000" lvl="1" indent="0">
              <a:buNone/>
            </a:pPr>
            <a:r>
              <a:rPr lang="en-US" dirty="0"/>
              <a:t>&lt;/div&gt;</a:t>
            </a:r>
          </a:p>
          <a:p>
            <a:pPr marL="0" indent="0">
              <a:buNone/>
            </a:pPr>
            <a:r>
              <a:rPr lang="en-US" sz="1600" dirty="0"/>
              <a:t>&lt;/body&gt;</a:t>
            </a:r>
          </a:p>
          <a:p>
            <a:pPr marL="0" indent="0">
              <a:buNone/>
            </a:pPr>
            <a:r>
              <a:rPr lang="en-US" sz="1600" dirty="0"/>
              <a:t>&lt;/html&gt;</a:t>
            </a:r>
          </a:p>
        </p:txBody>
      </p:sp>
    </p:spTree>
    <p:extLst>
      <p:ext uri="{BB962C8B-B14F-4D97-AF65-F5344CB8AC3E}">
        <p14:creationId xmlns:p14="http://schemas.microsoft.com/office/powerpoint/2010/main" val="37584514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class</a:t>
            </a:r>
            <a:endParaRPr lang="en-US" dirty="0"/>
          </a:p>
        </p:txBody>
      </p:sp>
      <p:sp>
        <p:nvSpPr>
          <p:cNvPr id="3" name="Content Placeholder 2"/>
          <p:cNvSpPr>
            <a:spLocks noGrp="1"/>
          </p:cNvSpPr>
          <p:nvPr>
            <p:ph idx="1"/>
          </p:nvPr>
        </p:nvSpPr>
        <p:spPr>
          <a:xfrm>
            <a:off x="370704" y="2001796"/>
            <a:ext cx="11240104" cy="4572000"/>
          </a:xfrm>
        </p:spPr>
        <p:txBody>
          <a:bodyPr>
            <a:normAutofit fontScale="62500" lnSpcReduction="20000"/>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    &lt;meta charset="utf-8"&gt;</a:t>
            </a:r>
          </a:p>
          <a:p>
            <a:pPr marL="0" indent="0">
              <a:buNone/>
            </a:pPr>
            <a:r>
              <a:rPr lang="en-US" sz="1600" dirty="0"/>
              <a:t>    &lt;meta http-</a:t>
            </a:r>
            <a:r>
              <a:rPr lang="en-US" sz="1600" dirty="0" err="1"/>
              <a:t>equiv</a:t>
            </a:r>
            <a:r>
              <a:rPr lang="en-US" sz="1600" dirty="0"/>
              <a:t>="X-UA-Compatible" content="IE=edge"&gt;</a:t>
            </a:r>
          </a:p>
          <a:p>
            <a:pPr marL="0" indent="0">
              <a:buNone/>
            </a:pPr>
            <a:r>
              <a:rPr lang="en-US" sz="1600" dirty="0"/>
              <a:t>    &lt;meta name="viewport" content="width=device-width, initial-scale=1"&gt;</a:t>
            </a:r>
          </a:p>
          <a:p>
            <a:pPr marL="0" indent="0">
              <a:buNone/>
            </a:pPr>
            <a:r>
              <a:rPr lang="en-US" sz="1600" dirty="0"/>
              <a:t>    &lt;title&gt;Simple Cascading Example&lt;/title</a:t>
            </a:r>
            <a:r>
              <a:rPr lang="en-US" sz="1600" dirty="0" smtClean="0"/>
              <a:t>&gt;</a:t>
            </a:r>
            <a:endParaRPr lang="en-US" sz="1600" dirty="0"/>
          </a:p>
          <a:p>
            <a:pPr marL="0" indent="0">
              <a:buNone/>
            </a:pPr>
            <a:r>
              <a:rPr lang="en-US" sz="1600" dirty="0"/>
              <a:t>    &lt;link </a:t>
            </a:r>
            <a:r>
              <a:rPr lang="en-US" sz="1600" dirty="0" err="1"/>
              <a:t>href</a:t>
            </a:r>
            <a:r>
              <a:rPr lang="en-US" sz="1600" dirty="0"/>
              <a:t>="example.css" </a:t>
            </a:r>
            <a:r>
              <a:rPr lang="en-US" sz="1600" dirty="0" err="1"/>
              <a:t>rel</a:t>
            </a:r>
            <a:r>
              <a:rPr lang="en-US" sz="1600" dirty="0"/>
              <a:t>="stylesheet"&gt;</a:t>
            </a:r>
          </a:p>
          <a:p>
            <a:pPr marL="0" indent="0">
              <a:buNone/>
            </a:pPr>
            <a:r>
              <a:rPr lang="en-US" sz="1600" dirty="0"/>
              <a:t>&lt;/head&gt;</a:t>
            </a:r>
          </a:p>
          <a:p>
            <a:pPr marL="0" indent="0">
              <a:buNone/>
            </a:pPr>
            <a:r>
              <a:rPr lang="en-US" sz="1600" dirty="0"/>
              <a:t>&lt;body&gt;</a:t>
            </a:r>
          </a:p>
          <a:p>
            <a:pPr marL="0" indent="0">
              <a:buNone/>
            </a:pPr>
            <a:r>
              <a:rPr lang="en-US" sz="1600" dirty="0"/>
              <a:t>   &lt;p id="first-paragraph" class="header" class=“body-text”&gt;Paragraph One&lt;/p&gt;</a:t>
            </a:r>
          </a:p>
          <a:p>
            <a:pPr marL="0" indent="0">
              <a:buNone/>
            </a:pPr>
            <a:r>
              <a:rPr lang="en-US" sz="1600" dirty="0"/>
              <a:t>	&lt;p class=“body-text”&gt;Paragraph Two&lt;/p&gt;</a:t>
            </a:r>
          </a:p>
          <a:p>
            <a:pPr marL="0" indent="0">
              <a:buNone/>
            </a:pPr>
            <a:r>
              <a:rPr lang="en-US" sz="1600" dirty="0"/>
              <a:t>	&lt;p class=“body-text”&gt;Paragraph </a:t>
            </a:r>
            <a:r>
              <a:rPr lang="en-US" sz="1600" dirty="0" err="1"/>
              <a:t>Thre</a:t>
            </a:r>
            <a:r>
              <a:rPr lang="en-US" sz="1600" dirty="0"/>
              <a:t>&lt;/p&gt;</a:t>
            </a:r>
          </a:p>
          <a:p>
            <a:pPr marL="0" indent="0">
              <a:buNone/>
            </a:pPr>
            <a:r>
              <a:rPr lang="en-US" sz="1600" dirty="0"/>
              <a:t>	&lt;p class=“”&gt;Paragraph Three&lt;/p&gt;</a:t>
            </a:r>
          </a:p>
          <a:p>
            <a:pPr marL="0" indent="0">
              <a:buNone/>
            </a:pPr>
            <a:r>
              <a:rPr lang="en-US" sz="1600" dirty="0"/>
              <a:t>	&lt;p class=“”&gt;Paragraph Four&lt;/p&gt;</a:t>
            </a:r>
          </a:p>
          <a:p>
            <a:pPr marL="0" indent="0">
              <a:buNone/>
            </a:pPr>
            <a:r>
              <a:rPr lang="en-US" sz="1600" dirty="0"/>
              <a:t>	&lt;div&gt;This is a child&lt;/div&gt;</a:t>
            </a:r>
          </a:p>
          <a:p>
            <a:pPr marL="0" indent="0">
              <a:buNone/>
            </a:pPr>
            <a:r>
              <a:rPr lang="en-US" sz="1600" dirty="0"/>
              <a:t>	&lt;div&gt;&lt;div&gt;This is a grandchild&lt;/div&gt;&lt;/div&gt;</a:t>
            </a:r>
          </a:p>
          <a:p>
            <a:pPr marL="0" indent="0">
              <a:buNone/>
            </a:pPr>
            <a:r>
              <a:rPr lang="en-US" sz="1600" dirty="0"/>
              <a:t>&lt;/body&gt;</a:t>
            </a:r>
          </a:p>
          <a:p>
            <a:pPr marL="0" indent="0">
              <a:buNone/>
            </a:pPr>
            <a:r>
              <a:rPr lang="en-US" sz="1600" dirty="0"/>
              <a:t>&lt;/html&gt;</a:t>
            </a:r>
            <a:endParaRPr lang="en-US" dirty="0"/>
          </a:p>
        </p:txBody>
      </p:sp>
    </p:spTree>
    <p:extLst>
      <p:ext uri="{BB962C8B-B14F-4D97-AF65-F5344CB8AC3E}">
        <p14:creationId xmlns:p14="http://schemas.microsoft.com/office/powerpoint/2010/main" val="13910267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14008</TotalTime>
  <Words>1582</Words>
  <Application>Microsoft Macintosh PowerPoint</Application>
  <PresentationFormat>Custom</PresentationFormat>
  <Paragraphs>184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lpstr>
      <vt:lpstr>Introduction to Web Development</vt:lpstr>
      <vt:lpstr>Web sites typically have three tiers</vt:lpstr>
      <vt:lpstr>Important web protocols and standards</vt:lpstr>
      <vt:lpstr>Important web protocols and standards (continued)</vt:lpstr>
      <vt:lpstr>Simple HTML document</vt:lpstr>
      <vt:lpstr>Document Object Model: DOM</vt:lpstr>
      <vt:lpstr>SIMPLE CSS Document</vt:lpstr>
      <vt:lpstr>Changing Elements VIA ID</vt:lpstr>
      <vt:lpstr>Changing Elements via class</vt:lpstr>
      <vt:lpstr>How Does css handle conflicts?</vt:lpstr>
      <vt:lpstr>Inheritance: Why is the text All RED</vt:lpstr>
      <vt:lpstr>Cascading: selecting children</vt:lpstr>
      <vt:lpstr>Cascading: selecting immediate children</vt:lpstr>
      <vt:lpstr>Cascading: resolution of conflicts</vt:lpstr>
      <vt:lpstr>Display; Block, Inline, None</vt:lpstr>
      <vt:lpstr>Inline elements</vt:lpstr>
      <vt:lpstr>Block elements</vt:lpstr>
      <vt:lpstr>Positioning</vt:lpstr>
      <vt:lpstr>Display Inline-Block</vt:lpstr>
      <vt:lpstr>Fixed Layouts</vt:lpstr>
      <vt:lpstr>Fixed Layout Pros and Cons</vt:lpstr>
      <vt:lpstr>LIquid Layout</vt:lpstr>
      <vt:lpstr>Liquid Layout pros and cons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dc:title>
  <dc:creator>brian</dc:creator>
  <cp:lastModifiedBy>New User</cp:lastModifiedBy>
  <cp:revision>118</cp:revision>
  <dcterms:created xsi:type="dcterms:W3CDTF">2015-10-01T14:59:21Z</dcterms:created>
  <dcterms:modified xsi:type="dcterms:W3CDTF">2017-01-30T21:56:03Z</dcterms:modified>
</cp:coreProperties>
</file>