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6" r:id="rId3"/>
    <p:sldId id="268" r:id="rId4"/>
    <p:sldId id="304" r:id="rId5"/>
    <p:sldId id="321" r:id="rId6"/>
    <p:sldId id="294" r:id="rId7"/>
    <p:sldId id="307" r:id="rId8"/>
    <p:sldId id="308" r:id="rId9"/>
    <p:sldId id="309" r:id="rId10"/>
    <p:sldId id="311" r:id="rId11"/>
    <p:sldId id="310" r:id="rId12"/>
    <p:sldId id="289" r:id="rId13"/>
    <p:sldId id="290" r:id="rId14"/>
    <p:sldId id="299" r:id="rId15"/>
    <p:sldId id="312" r:id="rId16"/>
    <p:sldId id="276" r:id="rId17"/>
    <p:sldId id="313" r:id="rId18"/>
    <p:sldId id="288" r:id="rId19"/>
    <p:sldId id="292" r:id="rId20"/>
    <p:sldId id="293" r:id="rId21"/>
    <p:sldId id="29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-128" y="-10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ghh.name/dibtp/?p=277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bostock/d3/wiki/Chord-Layou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eromecukier.net/blog/2011/08/11/d3-scales-and-colo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API/Document_Object_Model" TargetMode="External"/><Relationship Id="rId3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query.com/download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visualization using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Brian MacMillan  version 2017-01-29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43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Fire Bug </a:t>
            </a:r>
            <a:r>
              <a:rPr lang="en-US" dirty="0" err="1" smtClean="0"/>
              <a:t>Add-ON</a:t>
            </a:r>
            <a:r>
              <a:rPr lang="en-US" dirty="0" smtClean="0"/>
              <a:t> for </a:t>
            </a:r>
            <a:r>
              <a:rPr lang="en-US" dirty="0" err="1" smtClean="0"/>
              <a:t>FIrefox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4896" y="2181225"/>
            <a:ext cx="5710763" cy="3678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40" y="2181225"/>
            <a:ext cx="3065681" cy="426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61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HTML element </a:t>
            </a:r>
            <a:r>
              <a:rPr lang="en-US" dirty="0" err="1" smtClean="0"/>
              <a:t>HIerarchy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714625"/>
            <a:ext cx="6554891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38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D3 </a:t>
            </a:r>
            <a:r>
              <a:rPr lang="en-US" dirty="0" err="1" smtClean="0"/>
              <a:t>javascript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62857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visualization library constructed by Michael Bostock, one of the principal data visualization developers at the New York Times</a:t>
            </a:r>
          </a:p>
          <a:p>
            <a:r>
              <a:rPr lang="en-US" sz="2000" dirty="0" smtClean="0"/>
              <a:t>Open source tool with many extensions</a:t>
            </a:r>
          </a:p>
          <a:p>
            <a:r>
              <a:rPr lang="en-US" sz="2000" dirty="0" smtClean="0"/>
              <a:t>Code base is contained in a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repository.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is a version control system used by most open source projects, as well as many academics</a:t>
            </a:r>
          </a:p>
          <a:p>
            <a:pPr lvl="1"/>
            <a:r>
              <a:rPr lang="en-US" sz="2000" dirty="0"/>
              <a:t>https://github.com/mbostock/d3/wiki/Gallery</a:t>
            </a:r>
          </a:p>
        </p:txBody>
      </p:sp>
    </p:spTree>
    <p:extLst>
      <p:ext uri="{BB962C8B-B14F-4D97-AF65-F5344CB8AC3E}">
        <p14:creationId xmlns:p14="http://schemas.microsoft.com/office/powerpoint/2010/main" val="1972995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2831770"/>
          </a:xfrm>
        </p:spPr>
        <p:txBody>
          <a:bodyPr/>
          <a:lstStyle/>
          <a:p>
            <a:r>
              <a:rPr lang="en-US" dirty="0" smtClean="0"/>
              <a:t>D3 is accessed via the D3 library, which can be referenced directly from the internet as follows: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=“//d3js.org/d3.v3.min.js”&gt;&lt;/script&gt;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10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 Chord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073" y="4454442"/>
            <a:ext cx="5591008" cy="1934304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hlinkClick r:id="rId2"/>
              </a:rPr>
              <a:t>https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hlinkClick r:id="rId2"/>
              </a:rPr>
              <a:t>github.com/mbostock/d3/wiki/Chord-Layout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http://www.gghh.name/dibtp/?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hlinkClick r:id="rId3"/>
              </a:rPr>
              <a:t>p=277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http://bl.ocks.org/AndrewRP/7468330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2180496"/>
            <a:ext cx="4072890" cy="420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4073" y="2346960"/>
            <a:ext cx="55910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chord visualization, designed by Michael Bostock, is an excellent tool for displaying two way relationships within data sets, for example the relationship between riders and destinations.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208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 Chord: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33600"/>
            <a:ext cx="9934407" cy="42519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 smtClean="0"/>
              <a:t>Initialize the chord by assigning and instance of it to a variable (</a:t>
            </a:r>
            <a:r>
              <a:rPr lang="en-US" sz="2200" dirty="0" err="1" smtClean="0"/>
              <a:t>var</a:t>
            </a:r>
            <a:r>
              <a:rPr lang="en-US" sz="2200" dirty="0" smtClean="0"/>
              <a:t> chord, below)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chord = d3.layout.chord()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.padding(.00)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sortSubgroups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(d3.descending)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.matrix(matrix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cs typeface="Courier New" panose="02070309020205020404" pitchFamily="49" charset="0"/>
              </a:rPr>
              <a:t>Initialize height and width and radius variables, which will be applied to the chord object when it is instantiated.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width = 960,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height = 500,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innerRadius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Math.min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(width, height) * .3,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outerRadius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innerRadius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* 1.1;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9631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757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D3 typically uses one </a:t>
            </a:r>
            <a:r>
              <a:rPr lang="en-US" sz="2000" dirty="0"/>
              <a:t>of </a:t>
            </a:r>
            <a:r>
              <a:rPr lang="en-US" sz="2000" dirty="0" smtClean="0"/>
              <a:t>four file formats</a:t>
            </a:r>
          </a:p>
          <a:p>
            <a:pPr lvl="1"/>
            <a:r>
              <a:rPr lang="en-US" sz="2000" dirty="0" smtClean="0"/>
              <a:t>Matrix</a:t>
            </a:r>
          </a:p>
          <a:p>
            <a:pPr lvl="1"/>
            <a:r>
              <a:rPr lang="en-US" sz="2000" dirty="0" smtClean="0"/>
              <a:t>JSON</a:t>
            </a:r>
          </a:p>
          <a:p>
            <a:pPr lvl="1"/>
            <a:r>
              <a:rPr lang="en-US" sz="2000" dirty="0" smtClean="0"/>
              <a:t>XML</a:t>
            </a:r>
          </a:p>
          <a:p>
            <a:pPr lvl="1"/>
            <a:r>
              <a:rPr lang="en-US" sz="2000" dirty="0" smtClean="0"/>
              <a:t>CSV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48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 Data: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062063"/>
          </a:xfrm>
        </p:spPr>
        <p:txBody>
          <a:bodyPr/>
          <a:lstStyle/>
          <a:p>
            <a:pPr marL="324000" lvl="1" indent="0">
              <a:buNone/>
            </a:pPr>
            <a:r>
              <a:rPr lang="en-US" sz="2000" dirty="0" smtClean="0"/>
              <a:t>Because a chord diagram shows relationships between two points it typically has a symmetrical matrix for input in which the rows for the first part of the matrix correspond with the columns of the second part. The matrix is always square. </a:t>
            </a:r>
          </a:p>
          <a:p>
            <a:pPr marL="3240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matrix = [</a:t>
            </a:r>
          </a:p>
          <a:p>
            <a:pPr marL="3240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[0,0,0,0,0,0,0,0,0,0,0,0,0,0,0,1,1,1,1,1,1,1,1,1],</a:t>
            </a:r>
          </a:p>
          <a:p>
            <a:pPr marL="3240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[0,0,0,0,0,0,0,0,0,0,0,0,0,0,0,1,1,1,1,1,1,1,1,1],</a:t>
            </a:r>
          </a:p>
          <a:p>
            <a:pPr marL="3240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[1,1,1,1,1,1,1,1,1,1,1,1,1,1,1,0,0,0,0,0,0,0,0,0],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40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[1,1,1,1,1,1,1,1,1,1,1,1,1,1,1,0,0,0,0,0,0,0,0,0]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354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0042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JSON files are text based documents that contain a series of attribute value pairs enclosed in braces </a:t>
            </a:r>
            <a:r>
              <a:rPr lang="es-ES" dirty="0" smtClean="0"/>
              <a:t>{  </a:t>
            </a:r>
            <a:endParaRPr lang="es-ES" dirty="0"/>
          </a:p>
          <a:p>
            <a:pPr marL="594000" lvl="2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":[  </a:t>
            </a:r>
          </a:p>
          <a:p>
            <a:pPr marL="594000" lvl="2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{  </a:t>
            </a:r>
          </a:p>
          <a:p>
            <a:pPr marL="594000" lvl="2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  "x":444,</a:t>
            </a:r>
          </a:p>
          <a:p>
            <a:pPr marL="594000" lvl="2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  "y":275</a:t>
            </a:r>
          </a:p>
          <a:p>
            <a:pPr marL="594000" lvl="2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594000" lvl="2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{  </a:t>
            </a:r>
          </a:p>
          <a:p>
            <a:pPr marL="594000" lvl="2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  "x":378,</a:t>
            </a:r>
          </a:p>
          <a:p>
            <a:pPr marL="594000" lvl="2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  "y":324</a:t>
            </a:r>
          </a:p>
          <a:p>
            <a:pPr marL="594000" lvl="2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594000" lvl="2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{  </a:t>
            </a:r>
          </a:p>
          <a:p>
            <a:pPr marL="594000" lvl="2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  "x":478,</a:t>
            </a:r>
          </a:p>
          <a:p>
            <a:pPr marL="594000" lvl="2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  "y":278</a:t>
            </a:r>
          </a:p>
          <a:p>
            <a:pPr marL="594000" lvl="2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94000" lvl="2" indent="0"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722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pic>
        <p:nvPicPr>
          <p:cNvPr id="1026" name="Picture 2" descr="http://www.pinaldave.com/bimg/samplexml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419" y="2180496"/>
            <a:ext cx="4343400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81192" y="2180497"/>
            <a:ext cx="3980869" cy="3340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eXtensible</a:t>
            </a:r>
            <a:r>
              <a:rPr lang="en-US" dirty="0" smtClean="0"/>
              <a:t> Markup Language</a:t>
            </a:r>
          </a:p>
          <a:p>
            <a:r>
              <a:rPr lang="en-US" dirty="0" smtClean="0"/>
              <a:t>Designed to be both human and machine readable.</a:t>
            </a:r>
          </a:p>
          <a:p>
            <a:r>
              <a:rPr lang="en-US" dirty="0" smtClean="0"/>
              <a:t>Similar mark-up rules as HTML, namely that data are stored in a series of nested tags enclosed in &lt;&gt;.</a:t>
            </a:r>
          </a:p>
          <a:p>
            <a:r>
              <a:rPr lang="en-US" dirty="0" smtClean="0"/>
              <a:t>Closing tags begin with a backslash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4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512" y="1875696"/>
            <a:ext cx="11029615" cy="4098384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\Introduction </a:t>
            </a:r>
            <a:r>
              <a:rPr lang="en-US" sz="2800" dirty="0" smtClean="0"/>
              <a:t>to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 libraries, with a particular focus on jQuery and D3</a:t>
            </a:r>
          </a:p>
          <a:p>
            <a:pPr lvl="1"/>
            <a:r>
              <a:rPr lang="en-US" sz="2600" dirty="0" smtClean="0"/>
              <a:t>Document Object Model</a:t>
            </a:r>
          </a:p>
          <a:p>
            <a:pPr lvl="1"/>
            <a:r>
              <a:rPr lang="en-US" sz="2600" dirty="0" smtClean="0"/>
              <a:t>Data manipulation / data file types</a:t>
            </a:r>
          </a:p>
          <a:p>
            <a:pPr lvl="1"/>
            <a:r>
              <a:rPr lang="en-US" sz="2600" dirty="0" smtClean="0"/>
              <a:t>Events</a:t>
            </a:r>
          </a:p>
          <a:p>
            <a:r>
              <a:rPr lang="en-US" sz="2800" dirty="0" smtClean="0"/>
              <a:t>Experiments with your own visualizations if there is time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7673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(Comma Separated Values)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 standard export format from Excel</a:t>
            </a:r>
          </a:p>
          <a:p>
            <a:r>
              <a:rPr lang="en-US" sz="2000" dirty="0" smtClean="0"/>
              <a:t>First row is typically a list of column headings</a:t>
            </a:r>
          </a:p>
          <a:p>
            <a:r>
              <a:rPr lang="en-US" sz="2000" dirty="0" smtClean="0"/>
              <a:t>Other delimiters can be used, for example tabs and pipes</a:t>
            </a:r>
            <a:r>
              <a:rPr lang="en-US" sz="2000" dirty="0" smtClean="0">
                <a:solidFill>
                  <a:srgbClr val="FF0000"/>
                </a:solidFill>
              </a:rPr>
              <a:t> |</a:t>
            </a:r>
          </a:p>
          <a:p>
            <a:endParaRPr lang="en-US" sz="800" dirty="0" smtClean="0">
              <a:solidFill>
                <a:srgbClr val="FF0000"/>
              </a:solidFill>
            </a:endParaRPr>
          </a:p>
          <a:p>
            <a:pPr marL="594000" lvl="2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First,Last,Address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City,State,Zip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4000" lvl="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Brian,MacMillan,99 Shady Grove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Lane,New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York,New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York10040</a:t>
            </a:r>
          </a:p>
          <a:p>
            <a:pPr marL="594000" lvl="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Jane,Doe,101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Broadway,Parsipanny,New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Jersey,00940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221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D3: Scales and Color in A Chord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6126597"/>
            <a:ext cx="10848807" cy="7314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See also http</a:t>
            </a:r>
            <a:r>
              <a:rPr lang="en-US" dirty="0">
                <a:hlinkClick r:id="rId2"/>
              </a:rPr>
              <a:t>://www.jeromecukier.net/blog/2011/08/11/d3-scales-and-color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1192" y="2033169"/>
            <a:ext cx="110296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There are two ways to assign color to the chord, either by passing a range of colors to the D3 object: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fill = d3.scale.ordinal()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.range([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'#00ff00','#ff0000','#ff0000','#ff0000','#ff0000','#ff0000',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'#ff0000','#ff0000','#ff0000','#ff0000','#ff0000','#ff0000',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'#ff0000','#ff0000','#ff0000','#ff0000','##ff0000','#ff0000',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'#ff0000','#ff0000','#ff0000','#ff0000','#ff0000','#ff0000']);</a:t>
            </a:r>
          </a:p>
          <a:p>
            <a:endParaRPr lang="en-US" dirty="0" smtClean="0"/>
          </a:p>
          <a:p>
            <a:r>
              <a:rPr lang="en-US" sz="2000" dirty="0" smtClean="0"/>
              <a:t>OR by creating a variable that uses one of D3’s built in color sets (category10, category20, category20b)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 = d3.scale.category20();</a:t>
            </a:r>
          </a:p>
        </p:txBody>
      </p:sp>
    </p:spTree>
    <p:extLst>
      <p:ext uri="{BB962C8B-B14F-4D97-AF65-F5344CB8AC3E}">
        <p14:creationId xmlns:p14="http://schemas.microsoft.com/office/powerpoint/2010/main" val="1671781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11744"/>
          </a:xfrm>
        </p:spPr>
        <p:txBody>
          <a:bodyPr/>
          <a:lstStyle/>
          <a:p>
            <a:r>
              <a:rPr lang="en-US" sz="2000" dirty="0" smtClean="0"/>
              <a:t>There are many third party open source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libraries that can be used to simplify complex tasks</a:t>
            </a:r>
          </a:p>
          <a:p>
            <a:r>
              <a:rPr lang="en-US" sz="2000" dirty="0" smtClean="0"/>
              <a:t>Libraries encapsulate functionality so you only need to know how the library works, for example how to reference it and pass data and parameters to it.</a:t>
            </a:r>
          </a:p>
          <a:p>
            <a:r>
              <a:rPr lang="en-US" sz="2000" dirty="0" smtClean="0"/>
              <a:t>Example of common libraries include</a:t>
            </a:r>
          </a:p>
          <a:p>
            <a:pPr lvl="1"/>
            <a:r>
              <a:rPr lang="en-US" sz="2000" dirty="0" err="1" smtClean="0"/>
              <a:t>Jquery</a:t>
            </a:r>
            <a:r>
              <a:rPr lang="en-US" sz="2000" dirty="0" smtClean="0"/>
              <a:t> – a wrapper program that simplifies complex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selections</a:t>
            </a:r>
          </a:p>
          <a:p>
            <a:pPr lvl="1"/>
            <a:r>
              <a:rPr lang="en-US" sz="2000" dirty="0" smtClean="0"/>
              <a:t>D3 – a data visualization library</a:t>
            </a:r>
          </a:p>
          <a:p>
            <a:pPr lvl="1"/>
            <a:r>
              <a:rPr lang="en-US" sz="2000" dirty="0"/>
              <a:t>Google Maps – an Application Programming Interface that allows you to manipulate geographical information in a browser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9071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vast majority of browser programming libraries are written in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Browser scripting language, first implemented in 1995 in the Netscape Navigator browser</a:t>
            </a:r>
            <a:endParaRPr lang="en-US" sz="2000" i="1" dirty="0" smtClean="0"/>
          </a:p>
          <a:p>
            <a:r>
              <a:rPr lang="en-US" sz="2000" dirty="0" err="1" smtClean="0"/>
              <a:t>Javascript</a:t>
            </a:r>
            <a:r>
              <a:rPr lang="en-US" sz="2000" dirty="0" smtClean="0"/>
              <a:t> is a tool for manipulating the Document Object Model, which is the object model on which html documents are based.</a:t>
            </a:r>
          </a:p>
        </p:txBody>
      </p:sp>
    </p:spTree>
    <p:extLst>
      <p:ext uri="{BB962C8B-B14F-4D97-AF65-F5344CB8AC3E}">
        <p14:creationId xmlns:p14="http://schemas.microsoft.com/office/powerpoint/2010/main" val="2831142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Model: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94572"/>
            <a:ext cx="11029616" cy="4563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Application programming interface (API) </a:t>
            </a:r>
          </a:p>
          <a:p>
            <a:pPr marL="0" indent="0">
              <a:buNone/>
            </a:pPr>
            <a:r>
              <a:rPr lang="en-US" sz="2000" dirty="0" smtClean="0"/>
              <a:t>for manipulating html, xml and </a:t>
            </a:r>
            <a:r>
              <a:rPr lang="en-US" sz="2000" dirty="0" err="1" smtClean="0"/>
              <a:t>svg</a:t>
            </a:r>
            <a:r>
              <a:rPr lang="en-US" sz="2000" dirty="0" smtClean="0"/>
              <a:t> documents.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See also: </a:t>
            </a:r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developer.mozilla.org/en-US/docs/Web/API/Document_Object_Model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 smtClean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Image source: http://www.technologyuk.net/the_internet/web/document_object_model.shtml</a:t>
            </a:r>
            <a:endParaRPr lang="en-US" sz="2100" dirty="0" smtClean="0"/>
          </a:p>
          <a:p>
            <a:endParaRPr lang="en-US" dirty="0"/>
          </a:p>
        </p:txBody>
      </p:sp>
      <p:pic>
        <p:nvPicPr>
          <p:cNvPr id="4098" name="Picture 2" descr="http://www.technologyuk.net/the_internet/web/images/dom_level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755" y="1898332"/>
            <a:ext cx="5818053" cy="409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233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Libraries: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jQuery was originally written to handle inconsistencies across browsers</a:t>
            </a:r>
          </a:p>
          <a:p>
            <a:r>
              <a:rPr lang="en-US" sz="2000" dirty="0" smtClean="0"/>
              <a:t>jQuery is particularly good at manipulating complex collections of objects in a browser (the DOM)</a:t>
            </a:r>
          </a:p>
          <a:p>
            <a:r>
              <a:rPr lang="en-US" sz="2000" dirty="0" smtClean="0"/>
              <a:t>jQuery is also good at handling asynchronous server requests (ajax)</a:t>
            </a:r>
          </a:p>
          <a:p>
            <a:r>
              <a:rPr lang="en-US" sz="2000" dirty="0" smtClean="0"/>
              <a:t>It is currently used on a </a:t>
            </a:r>
            <a:r>
              <a:rPr lang="en-US" sz="2000" dirty="0"/>
              <a:t>m</a:t>
            </a:r>
            <a:r>
              <a:rPr lang="en-US" sz="2000" dirty="0" smtClean="0"/>
              <a:t>ajority of the most visited web sites.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238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implementation: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92" y="2256696"/>
            <a:ext cx="11029615" cy="36783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Download from: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://jquery.com/download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/>
              <a:t>then place a reference similar to what follows in </a:t>
            </a:r>
            <a:r>
              <a:rPr lang="en-US" sz="2000" dirty="0"/>
              <a:t>the </a:t>
            </a:r>
            <a:r>
              <a:rPr lang="en-US" sz="2000" dirty="0" smtClean="0"/>
              <a:t>header. The specific file reference will vary depending on which version you have downloaded:</a:t>
            </a:r>
            <a:endParaRPr lang="en-US" sz="2000" dirty="0"/>
          </a:p>
          <a:p>
            <a:pPr marL="3240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/jquery-1.11.1.min.js" type="text/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"&gt;&lt;/script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/>
              <a:t>Alternatively you can access the file directly from the internet 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="//code.jquery.com/jquery-1.11.3.min.js"&gt;&lt;/script&gt;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="//code.jquery.com/jquery-migrate-1.2.1.min.js"&gt;&lt;/script </a:t>
            </a:r>
            <a:endParaRPr lang="en-US" alt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Note that </a:t>
            </a:r>
            <a:r>
              <a:rPr lang="en-US" altLang="en-US" sz="2000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jquery</a:t>
            </a:r>
            <a:r>
              <a:rPr lang="en-US" alt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-migrate is used to facilitate migrating between different versions of jQuery.</a:t>
            </a:r>
          </a:p>
        </p:txBody>
      </p:sp>
    </p:spTree>
    <p:extLst>
      <p:ext uri="{BB962C8B-B14F-4D97-AF65-F5344CB8AC3E}">
        <p14:creationId xmlns:p14="http://schemas.microsoft.com/office/powerpoint/2010/main" val="747288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 err="1" smtClean="0"/>
              <a:t>Jquery</a:t>
            </a:r>
            <a:r>
              <a:rPr lang="en-US" sz="2700" dirty="0" smtClean="0"/>
              <a:t> example: Trapping events and manipulating the DOM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19292"/>
            <a:ext cx="11029615" cy="77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following code replaces the contents of an iframe with the file name specified by the &lt;li&gt; id.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192" y="3098692"/>
            <a:ext cx="48615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&lt;header&gt;</a:t>
            </a:r>
          </a:p>
          <a:p>
            <a:r>
              <a:rPr lang="en-US" sz="1400" dirty="0" smtClean="0"/>
              <a:t>	&lt;</a:t>
            </a:r>
            <a:r>
              <a:rPr lang="en-US" sz="1400" dirty="0"/>
              <a:t>h1&gt;D3 Examples&lt;/h1&gt;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&lt;</a:t>
            </a:r>
            <a:r>
              <a:rPr lang="en-US" sz="1400" dirty="0" err="1" smtClean="0"/>
              <a:t>ul</a:t>
            </a:r>
            <a:r>
              <a:rPr lang="en-US" sz="1400" dirty="0"/>
              <a:t>&gt;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&lt;</a:t>
            </a:r>
            <a:r>
              <a:rPr lang="en-US" sz="1400" dirty="0"/>
              <a:t>li id="force.html"&gt;Force 2&lt;/li&gt;</a:t>
            </a:r>
          </a:p>
          <a:p>
            <a:r>
              <a:rPr lang="en-US" sz="1400" dirty="0"/>
              <a:t>		</a:t>
            </a:r>
            <a:r>
              <a:rPr lang="en-US" sz="1400" dirty="0" smtClean="0"/>
              <a:t>&lt;</a:t>
            </a:r>
            <a:r>
              <a:rPr lang="en-US" sz="1400" dirty="0"/>
              <a:t>li id="labeled_force.html"&gt;Labeled Force&lt;/li&gt;</a:t>
            </a:r>
          </a:p>
          <a:p>
            <a:r>
              <a:rPr lang="en-US" sz="1400" dirty="0"/>
              <a:t>		</a:t>
            </a:r>
            <a:r>
              <a:rPr lang="en-US" sz="1400" dirty="0" smtClean="0"/>
              <a:t>&lt;</a:t>
            </a:r>
            <a:r>
              <a:rPr lang="en-US" sz="1400" dirty="0"/>
              <a:t>li id="dendogram.html"&gt;</a:t>
            </a:r>
            <a:r>
              <a:rPr lang="en-US" sz="1400" dirty="0" err="1"/>
              <a:t>Dendogram</a:t>
            </a:r>
            <a:r>
              <a:rPr lang="en-US" sz="1400" dirty="0"/>
              <a:t>&lt;/li&gt;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&lt;/</a:t>
            </a:r>
            <a:r>
              <a:rPr lang="en-US" sz="1400" dirty="0" err="1"/>
              <a:t>ul</a:t>
            </a:r>
            <a:r>
              <a:rPr lang="en-US" sz="1400" dirty="0"/>
              <a:t>&gt;</a:t>
            </a:r>
          </a:p>
          <a:p>
            <a:r>
              <a:rPr lang="en-US" sz="1400" dirty="0" smtClean="0"/>
              <a:t>&lt;/</a:t>
            </a:r>
            <a:r>
              <a:rPr lang="en-US" sz="1400" dirty="0"/>
              <a:t>header&gt;</a:t>
            </a:r>
          </a:p>
          <a:p>
            <a:r>
              <a:rPr lang="en-US" sz="1400" dirty="0" smtClean="0"/>
              <a:t>&lt;</a:t>
            </a:r>
            <a:r>
              <a:rPr lang="en-US" sz="1400" dirty="0"/>
              <a:t>article class="content"&gt;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&lt;</a:t>
            </a:r>
            <a:r>
              <a:rPr lang="en-US" sz="1400" dirty="0"/>
              <a:t>h2&gt;Various D3 Examples </a:t>
            </a:r>
            <a:r>
              <a:rPr lang="en-US" sz="1400" dirty="0" smtClean="0"/>
              <a:t>&lt;/</a:t>
            </a:r>
            <a:r>
              <a:rPr lang="en-US" sz="1400" dirty="0"/>
              <a:t>h2&gt;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&lt;</a:t>
            </a:r>
            <a:r>
              <a:rPr lang="en-US" sz="1400" dirty="0"/>
              <a:t>h3 id="subtitle"&gt;Example: force_bostock.html&lt;/h3&gt;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&lt;</a:t>
            </a:r>
            <a:r>
              <a:rPr lang="en-US" sz="1400" dirty="0"/>
              <a:t>div id="iframe-container"&gt;</a:t>
            </a:r>
          </a:p>
          <a:p>
            <a:r>
              <a:rPr lang="en-US" sz="1400" dirty="0"/>
              <a:t>		&lt;iframe id="example" </a:t>
            </a:r>
            <a:r>
              <a:rPr lang="en-US" sz="1400" dirty="0" err="1"/>
              <a:t>src</a:t>
            </a:r>
            <a:r>
              <a:rPr lang="en-US" sz="1400" dirty="0"/>
              <a:t>="</a:t>
            </a:r>
            <a:r>
              <a:rPr lang="en-US" sz="1400" dirty="0" smtClean="0"/>
              <a:t>force_bostock.html“/&gt;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smtClean="0"/>
              <a:t>&lt;/</a:t>
            </a:r>
            <a:r>
              <a:rPr lang="en-US" sz="1400" dirty="0"/>
              <a:t>div&gt;</a:t>
            </a:r>
          </a:p>
          <a:p>
            <a:r>
              <a:rPr lang="en-US" sz="1400" dirty="0" smtClean="0"/>
              <a:t>&lt;/</a:t>
            </a:r>
            <a:r>
              <a:rPr lang="en-US" sz="1400" dirty="0"/>
              <a:t>article&gt;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90456" y="2956561"/>
            <a:ext cx="5088088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$(document).ready(function(){</a:t>
            </a:r>
          </a:p>
          <a:p>
            <a:pPr marL="0" indent="0">
              <a:buNone/>
            </a:pPr>
            <a:r>
              <a:rPr lang="en-US" dirty="0" smtClean="0"/>
              <a:t>	console.log("in document ready");</a:t>
            </a:r>
          </a:p>
          <a:p>
            <a:pPr marL="0" indent="0">
              <a:buNone/>
            </a:pPr>
            <a:r>
              <a:rPr lang="en-US" dirty="0" smtClean="0"/>
              <a:t>	$("</a:t>
            </a:r>
            <a:r>
              <a:rPr lang="en-US" dirty="0" err="1" smtClean="0"/>
              <a:t>ul</a:t>
            </a:r>
            <a:r>
              <a:rPr lang="en-US" dirty="0" smtClean="0"/>
              <a:t>").children("li").on("</a:t>
            </a:r>
            <a:r>
              <a:rPr lang="en-US" dirty="0" err="1" smtClean="0"/>
              <a:t>click",function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sTemp</a:t>
            </a:r>
            <a:r>
              <a:rPr lang="en-US" dirty="0" smtClean="0"/>
              <a:t>=$(this).</a:t>
            </a:r>
            <a:r>
              <a:rPr lang="en-US" dirty="0" err="1" smtClean="0"/>
              <a:t>attr</a:t>
            </a:r>
            <a:r>
              <a:rPr lang="en-US" dirty="0" smtClean="0"/>
              <a:t>("id")</a:t>
            </a:r>
          </a:p>
          <a:p>
            <a:pPr marL="0" indent="0">
              <a:buNone/>
            </a:pPr>
            <a:r>
              <a:rPr lang="en-US" dirty="0" smtClean="0"/>
              <a:t>		$("li").</a:t>
            </a:r>
            <a:r>
              <a:rPr lang="en-US" dirty="0" err="1" smtClean="0"/>
              <a:t>removeClass</a:t>
            </a:r>
            <a:r>
              <a:rPr lang="en-US" dirty="0" smtClean="0"/>
              <a:t>("selected");</a:t>
            </a:r>
          </a:p>
          <a:p>
            <a:pPr marL="0" indent="0">
              <a:buNone/>
            </a:pPr>
            <a:r>
              <a:rPr lang="en-US" dirty="0" smtClean="0"/>
              <a:t>		$(this).</a:t>
            </a:r>
            <a:r>
              <a:rPr lang="en-US" dirty="0" err="1" smtClean="0"/>
              <a:t>addClass</a:t>
            </a:r>
            <a:r>
              <a:rPr lang="en-US" dirty="0" smtClean="0"/>
              <a:t>("selected");</a:t>
            </a:r>
          </a:p>
          <a:p>
            <a:pPr marL="0" indent="0">
              <a:buNone/>
            </a:pPr>
            <a:r>
              <a:rPr lang="en-US" dirty="0" smtClean="0"/>
              <a:t>		$("#example").</a:t>
            </a:r>
            <a:r>
              <a:rPr lang="en-US" dirty="0" err="1" smtClean="0"/>
              <a:t>attr</a:t>
            </a:r>
            <a:r>
              <a:rPr lang="en-US" dirty="0" smtClean="0"/>
              <a:t>("</a:t>
            </a:r>
            <a:r>
              <a:rPr lang="en-US" dirty="0" err="1" smtClean="0"/>
              <a:t>src</a:t>
            </a:r>
            <a:r>
              <a:rPr lang="en-US" dirty="0" smtClean="0"/>
              <a:t>",</a:t>
            </a:r>
            <a:r>
              <a:rPr lang="en-US" dirty="0" err="1" smtClean="0"/>
              <a:t>sTemp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	$("#subtitle").html("Example: "+</a:t>
            </a:r>
            <a:r>
              <a:rPr lang="en-US" dirty="0" err="1" smtClean="0"/>
              <a:t>sTemp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	console.log("Menu clicked: "+$(this).</a:t>
            </a:r>
            <a:r>
              <a:rPr lang="en-US" dirty="0" err="1" smtClean="0"/>
              <a:t>attr</a:t>
            </a:r>
            <a:r>
              <a:rPr lang="en-US" dirty="0" smtClean="0"/>
              <a:t>("id"));</a:t>
            </a:r>
          </a:p>
          <a:p>
            <a:pPr marL="0" indent="0">
              <a:buNone/>
            </a:pPr>
            <a:r>
              <a:rPr lang="en-US" dirty="0" smtClean="0"/>
              <a:t>	});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6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</a:t>
            </a:r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3871753"/>
            <a:ext cx="2533650" cy="2428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133" y="3100228"/>
            <a:ext cx="2981325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1192" y="2057400"/>
            <a:ext cx="947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Firefox and Chrome you can access a visual view of your document hierarchy by right clicking your mouse and selecting Inspect Element.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81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14073</TotalTime>
  <Words>1168</Words>
  <Application>Microsoft Macintosh PowerPoint</Application>
  <PresentationFormat>Custom</PresentationFormat>
  <Paragraphs>165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Dividend</vt:lpstr>
      <vt:lpstr>Data visualization using javascript</vt:lpstr>
      <vt:lpstr>Today’s Class</vt:lpstr>
      <vt:lpstr>Libraries </vt:lpstr>
      <vt:lpstr>javascript</vt:lpstr>
      <vt:lpstr>Document Object Model: DOM</vt:lpstr>
      <vt:lpstr>Javascript Libraries: Jquery</vt:lpstr>
      <vt:lpstr>JQUERY implementation:</vt:lpstr>
      <vt:lpstr>Jquery example: Trapping events and manipulating the DOM</vt:lpstr>
      <vt:lpstr>Debugging javascript</vt:lpstr>
      <vt:lpstr>Getting the Fire Bug Add-ON for FIrefox</vt:lpstr>
      <vt:lpstr>Inspecting HTML element HIerarchy</vt:lpstr>
      <vt:lpstr>The D3 javascript Library</vt:lpstr>
      <vt:lpstr>Using D3</vt:lpstr>
      <vt:lpstr>D3 Chord</vt:lpstr>
      <vt:lpstr>D3 Chord: Initialization</vt:lpstr>
      <vt:lpstr>D3 Data</vt:lpstr>
      <vt:lpstr>D3 Data: Matrix</vt:lpstr>
      <vt:lpstr>JSON</vt:lpstr>
      <vt:lpstr>XML</vt:lpstr>
      <vt:lpstr>CSV (Comma Separated Values)</vt:lpstr>
      <vt:lpstr>D3: Scales and Color in A Chord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design</dc:title>
  <dc:creator>brian</dc:creator>
  <cp:lastModifiedBy>New User</cp:lastModifiedBy>
  <cp:revision>120</cp:revision>
  <dcterms:created xsi:type="dcterms:W3CDTF">2015-10-01T14:59:21Z</dcterms:created>
  <dcterms:modified xsi:type="dcterms:W3CDTF">2017-01-30T22:10:40Z</dcterms:modified>
</cp:coreProperties>
</file>